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1"/>
  </p:sldMasterIdLst>
  <p:notesMasterIdLst>
    <p:notesMasterId r:id="rId41"/>
  </p:notesMasterIdLst>
  <p:sldIdLst>
    <p:sldId id="411" r:id="rId2"/>
    <p:sldId id="3866" r:id="rId3"/>
    <p:sldId id="259" r:id="rId4"/>
    <p:sldId id="3985" r:id="rId5"/>
    <p:sldId id="3984" r:id="rId6"/>
    <p:sldId id="3981" r:id="rId7"/>
    <p:sldId id="3874" r:id="rId8"/>
    <p:sldId id="2477" r:id="rId9"/>
    <p:sldId id="3976" r:id="rId10"/>
    <p:sldId id="3979" r:id="rId11"/>
    <p:sldId id="3977" r:id="rId12"/>
    <p:sldId id="3980" r:id="rId13"/>
    <p:sldId id="3989" r:id="rId14"/>
    <p:sldId id="3971" r:id="rId15"/>
    <p:sldId id="3922" r:id="rId16"/>
    <p:sldId id="3991" r:id="rId17"/>
    <p:sldId id="3908" r:id="rId18"/>
    <p:sldId id="1915" r:id="rId19"/>
    <p:sldId id="1917" r:id="rId20"/>
    <p:sldId id="3951" r:id="rId21"/>
    <p:sldId id="2297" r:id="rId22"/>
    <p:sldId id="3990" r:id="rId23"/>
    <p:sldId id="3975" r:id="rId24"/>
    <p:sldId id="278" r:id="rId25"/>
    <p:sldId id="3907" r:id="rId26"/>
    <p:sldId id="3861" r:id="rId27"/>
    <p:sldId id="3927" r:id="rId28"/>
    <p:sldId id="3957" r:id="rId29"/>
    <p:sldId id="300" r:id="rId30"/>
    <p:sldId id="3796" r:id="rId31"/>
    <p:sldId id="3807" r:id="rId32"/>
    <p:sldId id="3992" r:id="rId33"/>
    <p:sldId id="3906" r:id="rId34"/>
    <p:sldId id="3909" r:id="rId35"/>
    <p:sldId id="3994" r:id="rId36"/>
    <p:sldId id="3914" r:id="rId37"/>
    <p:sldId id="3893" r:id="rId38"/>
    <p:sldId id="261" r:id="rId39"/>
    <p:sldId id="393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CFE6"/>
    <a:srgbClr val="036AB4"/>
    <a:srgbClr val="FFFDFB"/>
    <a:srgbClr val="A68641"/>
    <a:srgbClr val="F2F2EB"/>
    <a:srgbClr val="E5E2E3"/>
    <a:srgbClr val="D6A3BB"/>
    <a:srgbClr val="F8F6F4"/>
    <a:srgbClr val="62A6C1"/>
    <a:srgbClr val="116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674"/>
    <p:restoredTop sz="96327"/>
  </p:normalViewPr>
  <p:slideViewPr>
    <p:cSldViewPr snapToGrid="0" snapToObjects="1">
      <p:cViewPr>
        <p:scale>
          <a:sx n="89" d="100"/>
          <a:sy n="89" d="100"/>
        </p:scale>
        <p:origin x="1112" y="1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A3636-695C-6B49-9E2D-A8233AF3F5B3}" type="datetimeFigureOut">
              <a:rPr lang="en-US" smtClean="0"/>
              <a:t>6/8/22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9A6E3-D8BB-2F4F-814D-E64645D34649}" type="slidenum">
              <a:rPr lang="en-US" smtClean="0"/>
              <a:t>‹#›</a:t>
            </a:fld>
            <a:endParaRPr lang="en-US"/>
          </a:p>
        </p:txBody>
      </p:sp>
    </p:spTree>
    <p:extLst>
      <p:ext uri="{BB962C8B-B14F-4D97-AF65-F5344CB8AC3E}">
        <p14:creationId xmlns:p14="http://schemas.microsoft.com/office/powerpoint/2010/main" val="286529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74717-C2F4-4738-8013-28745E664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712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see scores for both:</a:t>
            </a:r>
          </a:p>
          <a:p>
            <a:pPr marL="628650" lvl="1" indent="-171450">
              <a:buFont typeface="Arial" panose="020B0604020202020204" pitchFamily="34" charset="0"/>
              <a:buChar char="•"/>
            </a:pPr>
            <a:r>
              <a:rPr lang="en-US" dirty="0"/>
              <a:t>The areas covered by each sensor</a:t>
            </a:r>
          </a:p>
          <a:p>
            <a:pPr marL="628650" lvl="1" indent="-171450">
              <a:buFont typeface="Arial" panose="020B0604020202020204" pitchFamily="34" charset="0"/>
              <a:buChar char="•"/>
            </a:pPr>
            <a:r>
              <a:rPr lang="en-US" dirty="0"/>
              <a:t>The building as a whole</a:t>
            </a:r>
          </a:p>
          <a:p>
            <a:pPr marL="171450" lvl="0" indent="-171450">
              <a:buFont typeface="Arial" panose="020B0604020202020204" pitchFamily="34" charset="0"/>
              <a:buChar char="•"/>
            </a:pPr>
            <a:r>
              <a:rPr lang="en-US" dirty="0"/>
              <a:t>The centralized number keeps you from chasing your tail – instead of trying to figure out the different levels of each indoor air pollutant and derive the impact for yourself, we will tell you in real time how your indoor environment is harming or supporting the health of your residents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9EB98-254C-ED47-B048-88C43039A7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56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359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74717-C2F4-4738-8013-28745E664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A7A50-D52A-EF45-87E7-8FE1A3CB7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5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Worse case you’ll need to invest in a retro HVAC but most cases you don’t need to do anything large.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 and Zane to speak to it to be the exception and the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 presenting on why it’s important and his experience with not having the data to understand what or even if a remediation measure would need to be implemented. Test before you Invest! Hand off to Zane to speak about the DS process and how they would partner with B4H if there’s less than optimal air quality readings.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74717-C2F4-4738-8013-28745E664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9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1" name="Shape 2681"/>
          <p:cNvSpPr>
            <a:spLocks noGrp="1" noRot="1" noChangeAspect="1"/>
          </p:cNvSpPr>
          <p:nvPr>
            <p:ph type="sldImg"/>
          </p:nvPr>
        </p:nvSpPr>
        <p:spPr>
          <a:xfrm>
            <a:off x="671513" y="644525"/>
            <a:ext cx="5722937" cy="3219450"/>
          </a:xfrm>
          <a:prstGeom prst="rect">
            <a:avLst/>
          </a:prstGeom>
        </p:spPr>
        <p:txBody>
          <a:bodyPr/>
          <a:lstStyle/>
          <a:p>
            <a:endParaRPr/>
          </a:p>
        </p:txBody>
      </p:sp>
      <p:sp>
        <p:nvSpPr>
          <p:cNvPr id="2682" name="Shape 2682"/>
          <p:cNvSpPr>
            <a:spLocks noGrp="1"/>
          </p:cNvSpPr>
          <p:nvPr>
            <p:ph type="body" sz="quarter" idx="1"/>
          </p:nvPr>
        </p:nvSpPr>
        <p:spPr>
          <a:prstGeom prst="rect">
            <a:avLst/>
          </a:prstGeom>
        </p:spPr>
        <p:txBody>
          <a:bodyPr/>
          <a:lstStyle/>
          <a:p>
            <a:pPr marL="285738" indent="-285738" defTabSz="457181">
              <a:buSzPct val="100000"/>
              <a:buFont typeface="Arial"/>
              <a:buChar char="•"/>
              <a:defRPr>
                <a:solidFill>
                  <a:srgbClr val="4D4D4D"/>
                </a:solidFill>
                <a:latin typeface="Franklin Gothic Book"/>
                <a:ea typeface="Franklin Gothic Book"/>
                <a:cs typeface="Franklin Gothic Book"/>
                <a:sym typeface="Franklin Gothic Book"/>
              </a:defRPr>
            </a:pPr>
            <a:endParaRPr dirty="0"/>
          </a:p>
        </p:txBody>
      </p:sp>
    </p:spTree>
    <p:extLst>
      <p:ext uri="{BB962C8B-B14F-4D97-AF65-F5344CB8AC3E}">
        <p14:creationId xmlns:p14="http://schemas.microsoft.com/office/powerpoint/2010/main" val="220596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800"/>
              <a:buNone/>
            </a:pPr>
            <a:r>
              <a:rPr lang="en-US" sz="1200" dirty="0">
                <a:solidFill>
                  <a:srgbClr val="000000"/>
                </a:solidFill>
                <a:latin typeface="Roboto"/>
                <a:ea typeface="Roboto"/>
                <a:cs typeface="Roboto"/>
                <a:sym typeface="Roboto"/>
              </a:rPr>
              <a:t>Mucosal membranes are also an important level of defense against bacteria, viruses, particles, and organic and inorganic compounds. </a:t>
            </a:r>
          </a:p>
          <a:p>
            <a:pPr marL="0" lvl="0" indent="0" algn="l" rtl="0">
              <a:lnSpc>
                <a:spcPct val="115000"/>
              </a:lnSpc>
              <a:spcBef>
                <a:spcPts val="1200"/>
              </a:spcBef>
              <a:spcAft>
                <a:spcPts val="1200"/>
              </a:spcAft>
              <a:buSzPts val="1800"/>
              <a:buNone/>
            </a:pPr>
            <a:r>
              <a:rPr lang="en-US" sz="1200" b="1" dirty="0">
                <a:solidFill>
                  <a:srgbClr val="000000"/>
                </a:solidFill>
                <a:latin typeface="Roboto"/>
                <a:ea typeface="Roboto"/>
                <a:cs typeface="Roboto"/>
                <a:sym typeface="Roboto"/>
              </a:rPr>
              <a:t>Optimizing the function of these membranes increases the body’s ability to stay healthy.</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7968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F2BBC8C3-BAAC-2B46-8FF6-734BAFE5145E}" type="slidenum">
              <a:rPr kumimoji="0" lang="en-US" sz="5000" b="0" i="0" u="none" strike="noStrike" kern="0" cap="none" spc="0" normalizeH="0" baseline="0" noProof="0" smtClean="0">
                <a:ln>
                  <a:noFill/>
                </a:ln>
                <a:solidFill>
                  <a:srgbClr val="000000"/>
                </a:solidFill>
                <a:effectLst/>
                <a:uLnTx/>
                <a:uFillTx/>
                <a:latin typeface="Helvetica Light"/>
                <a:ea typeface="+mn-ea"/>
                <a:cs typeface="+mn-cs"/>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18</a:t>
            </a:fld>
            <a:endParaRPr kumimoji="0" lang="en-US" sz="5000" b="0" i="0" u="none" strike="noStrike" kern="0" cap="none" spc="0" normalizeH="0" baseline="0" noProof="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16358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16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importance of continuous monitoring:</a:t>
            </a:r>
          </a:p>
          <a:p>
            <a:pPr marL="628650" lvl="1" indent="-171450">
              <a:buFont typeface="Arial" panose="020B0604020202020204" pitchFamily="34" charset="0"/>
              <a:buChar char="•"/>
            </a:pPr>
            <a:r>
              <a:rPr lang="en-US" dirty="0"/>
              <a:t>A one-time assessment of IAQ does not account for:</a:t>
            </a:r>
          </a:p>
          <a:p>
            <a:pPr marL="1085850" lvl="2" indent="-171450">
              <a:buFont typeface="Arial" panose="020B0604020202020204" pitchFamily="34" charset="0"/>
              <a:buChar char="•"/>
            </a:pPr>
            <a:r>
              <a:rPr lang="en-US" dirty="0"/>
              <a:t>Interactions of different metrics</a:t>
            </a:r>
          </a:p>
          <a:p>
            <a:pPr marL="1085850" lvl="2" indent="-171450">
              <a:buFont typeface="Arial" panose="020B0604020202020204" pitchFamily="34" charset="0"/>
              <a:buChar char="•"/>
            </a:pPr>
            <a:r>
              <a:rPr lang="en-US" dirty="0"/>
              <a:t>Changes in use – one of the biggest factors is humans, they shed microbes etc.</a:t>
            </a:r>
          </a:p>
          <a:p>
            <a:pPr marL="1085850" lvl="2" indent="-171450">
              <a:buFont typeface="Arial" panose="020B0604020202020204" pitchFamily="34" charset="0"/>
              <a:buChar char="•"/>
            </a:pPr>
            <a:r>
              <a:rPr lang="en-US" dirty="0"/>
              <a:t>Seasonal changes</a:t>
            </a:r>
          </a:p>
          <a:p>
            <a:pPr marL="628650" lvl="1" indent="-171450">
              <a:buFont typeface="Arial" panose="020B0604020202020204" pitchFamily="34" charset="0"/>
              <a:buChar char="•"/>
            </a:pPr>
            <a:r>
              <a:rPr lang="en-US" dirty="0"/>
              <a:t>Know the health impact of your indoor spaces in real time – not a one-time assessment that may or may not be accurate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BB26F-D1B3-E642-9425-5887EF527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36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8858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5643E-2DE8-1E4D-89E4-3015628D6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9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84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0CFEB-2AC2-AA3E-6EBD-740AC8AD6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FCD5E0-5633-E575-A695-1897A94929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FF3A8-6E96-AB2C-9D1B-D0849EC51529}"/>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5" name="Footer Placeholder 4">
            <a:extLst>
              <a:ext uri="{FF2B5EF4-FFF2-40B4-BE49-F238E27FC236}">
                <a16:creationId xmlns:a16="http://schemas.microsoft.com/office/drawing/2014/main" id="{A6B3545F-59AB-D7A4-0801-5914D256F6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F9BAD8-BD3C-F563-CC3E-30A531418BC6}"/>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79775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B67D5-41C9-813B-4FDA-94AD2597E58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5EC4ED-ED3A-97D6-E9C8-6D50B8C7E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E1335-1A77-38C6-0A73-61AE93C8687C}"/>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5" name="Footer Placeholder 4">
            <a:extLst>
              <a:ext uri="{FF2B5EF4-FFF2-40B4-BE49-F238E27FC236}">
                <a16:creationId xmlns:a16="http://schemas.microsoft.com/office/drawing/2014/main" id="{AC29A37D-5881-32EE-46EA-4C32A5B1D3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1F394-0783-6490-2117-7CC8A10FFF3F}"/>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1145577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pic>
        <p:nvPicPr>
          <p:cNvPr id="6" name="Picture 5">
            <a:extLst>
              <a:ext uri="{FF2B5EF4-FFF2-40B4-BE49-F238E27FC236}">
                <a16:creationId xmlns:a16="http://schemas.microsoft.com/office/drawing/2014/main" id="{F10D8FE5-0652-41C6-B613-4E8F9981EE07}"/>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95099361"/>
      </p:ext>
    </p:extLst>
  </p:cSld>
  <p:clrMapOvr>
    <a:masterClrMapping/>
  </p:clrMapOvr>
  <p:hf hdr="0"/>
  <p:extLst>
    <p:ext uri="{DCECCB84-F9BA-43D5-87BE-67443E8EF086}">
      <p15:sldGuideLst xmlns:p15="http://schemas.microsoft.com/office/powerpoint/2012/main">
        <p15:guide id="1" pos="564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07.06.2022</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9EB47C5C-6AA7-4B14-A08B-DFCB68A11DED}" type="slidenum">
              <a:rPr lang="en-US" smtClean="0"/>
              <a:pPr/>
              <a:t>‹#›</a:t>
            </a:fld>
            <a:endParaRPr lang="en-US" dirty="0"/>
          </a:p>
        </p:txBody>
      </p:sp>
    </p:spTree>
    <p:extLst>
      <p:ext uri="{BB962C8B-B14F-4D97-AF65-F5344CB8AC3E}">
        <p14:creationId xmlns:p14="http://schemas.microsoft.com/office/powerpoint/2010/main" val="100906942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2699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FC0070-4450-4F92-A511-E12B91AC4D4D}"/>
              </a:ext>
            </a:extLst>
          </p:cNvPr>
          <p:cNvSpPr>
            <a:spLocks noGrp="1"/>
          </p:cNvSpPr>
          <p:nvPr>
            <p:ph idx="1"/>
          </p:nvPr>
        </p:nvSpPr>
        <p:spPr>
          <a:xfrm>
            <a:off x="838200" y="1617078"/>
            <a:ext cx="10515600" cy="42371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AF33B6E7-3B88-0E41-AEF5-13A7D2AD7DB5}"/>
              </a:ext>
            </a:extLst>
          </p:cNvPr>
          <p:cNvSpPr>
            <a:spLocks noGrp="1"/>
          </p:cNvSpPr>
          <p:nvPr>
            <p:ph type="body" sz="quarter" idx="10"/>
          </p:nvPr>
        </p:nvSpPr>
        <p:spPr>
          <a:xfrm>
            <a:off x="719872" y="48591"/>
            <a:ext cx="12214801" cy="762000"/>
          </a:xfrm>
          <a:prstGeom prst="rect">
            <a:avLst/>
          </a:prstGeom>
        </p:spPr>
        <p:txBody>
          <a:bodyPr anchor="ctr">
            <a:noAutofit/>
          </a:bodyPr>
          <a:lstStyle>
            <a:lvl1pPr marL="0" indent="0" algn="l">
              <a:buNone/>
              <a:defRPr lang="en-US" sz="3200" kern="1200" dirty="0">
                <a:solidFill>
                  <a:schemeClr val="bg1"/>
                </a:solidFill>
                <a:latin typeface="Franklin Gothic Medium" panose="020B06030201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162258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 y="304800"/>
            <a:ext cx="12192000" cy="535531"/>
          </a:xfrm>
          <a:prstGeom prst="rect">
            <a:avLst/>
          </a:prstGeom>
        </p:spPr>
        <p:txBody>
          <a:bodyPr>
            <a:spAutoFit/>
          </a:bodyPr>
          <a:lstStyle>
            <a:lvl1pPr marL="0" indent="0" algn="l">
              <a:buFontTx/>
              <a:buNone/>
              <a:defRPr sz="3200">
                <a:solidFill>
                  <a:schemeClr val="bg1"/>
                </a:solidFill>
                <a:latin typeface="Franklin Gothic Medium" panose="020B0603020102020204" pitchFamily="34" charset="0"/>
              </a:defRPr>
            </a:lvl1pPr>
            <a:lvl2pPr marL="457189" indent="0">
              <a:buNone/>
              <a:defRPr/>
            </a:lvl2pPr>
          </a:lstStyle>
          <a:p>
            <a:pPr lvl="0"/>
            <a:r>
              <a:rPr lang="en-US" dirty="0"/>
              <a:t>Slide Title Goes Here</a:t>
            </a:r>
          </a:p>
        </p:txBody>
      </p:sp>
    </p:spTree>
    <p:extLst>
      <p:ext uri="{BB962C8B-B14F-4D97-AF65-F5344CB8AC3E}">
        <p14:creationId xmlns:p14="http://schemas.microsoft.com/office/powerpoint/2010/main" val="3438159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838200" y="1825625"/>
            <a:ext cx="10515600" cy="4351338"/>
          </a:xfrm>
          <a:prstGeom prst="rect">
            <a:avLst/>
          </a:prstGeom>
        </p:spPr>
        <p:txBody>
          <a:bodyPr lIns="0" tIns="0" rIns="0" bIns="0"/>
          <a:lstStyle>
            <a:lvl1pPr>
              <a:defRPr sz="2000" b="0" i="0">
                <a:solidFill>
                  <a:srgbClr val="58585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Text Placeholder 2">
            <a:extLst>
              <a:ext uri="{FF2B5EF4-FFF2-40B4-BE49-F238E27FC236}">
                <a16:creationId xmlns:a16="http://schemas.microsoft.com/office/drawing/2014/main" id="{8B639FDF-827A-CF42-A770-33D3868AD913}"/>
              </a:ext>
            </a:extLst>
          </p:cNvPr>
          <p:cNvSpPr>
            <a:spLocks noGrp="1"/>
          </p:cNvSpPr>
          <p:nvPr>
            <p:ph type="body" sz="quarter" idx="10"/>
          </p:nvPr>
        </p:nvSpPr>
        <p:spPr>
          <a:xfrm>
            <a:off x="342900" y="241300"/>
            <a:ext cx="9677400" cy="381000"/>
          </a:xfrm>
          <a:prstGeom prst="rect">
            <a:avLst/>
          </a:prstGeom>
        </p:spPr>
        <p:txBody>
          <a:bodyPr/>
          <a:lstStyle>
            <a:lvl1pPr marL="0" indent="0">
              <a:buNone/>
              <a:defRPr sz="3200">
                <a:solidFill>
                  <a:schemeClr val="bg1"/>
                </a:solidFill>
                <a:latin typeface="Franklin Gothic Medium" panose="020B0603020102020204" pitchFamily="34"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endParaRPr lang="en-US" dirty="0"/>
          </a:p>
        </p:txBody>
      </p:sp>
    </p:spTree>
    <p:extLst>
      <p:ext uri="{BB962C8B-B14F-4D97-AF65-F5344CB8AC3E}">
        <p14:creationId xmlns:p14="http://schemas.microsoft.com/office/powerpoint/2010/main" val="249682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2">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44E386D-D596-43F8-8F7F-EC29E2E0A8BB}" type="datetimeFigureOut">
              <a:rPr lang="en-US" smtClean="0"/>
              <a:t>6/8/22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89887683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9AFCCC4-0720-2D47-9BB6-9C94083F7726}"/>
              </a:ext>
            </a:extLst>
          </p:cNvPr>
          <p:cNvSpPr>
            <a:spLocks noGrp="1"/>
          </p:cNvSpPr>
          <p:nvPr>
            <p:ph type="body" sz="quarter" idx="10"/>
          </p:nvPr>
        </p:nvSpPr>
        <p:spPr>
          <a:xfrm>
            <a:off x="342900" y="241300"/>
            <a:ext cx="9677400" cy="381000"/>
          </a:xfrm>
          <a:prstGeom prst="rect">
            <a:avLst/>
          </a:prstGeom>
        </p:spPr>
        <p:txBody>
          <a:bodyPr/>
          <a:lstStyle>
            <a:lvl1pPr marL="0" indent="0">
              <a:buNone/>
              <a:defRPr sz="3200">
                <a:solidFill>
                  <a:schemeClr val="bg1"/>
                </a:solidFill>
                <a:latin typeface="Franklin Gothic Medium" panose="020B0603020102020204" pitchFamily="34"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endParaRPr lang="en-US" dirty="0"/>
          </a:p>
        </p:txBody>
      </p:sp>
    </p:spTree>
    <p:extLst>
      <p:ext uri="{BB962C8B-B14F-4D97-AF65-F5344CB8AC3E}">
        <p14:creationId xmlns:p14="http://schemas.microsoft.com/office/powerpoint/2010/main" val="393125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08DE-E6AD-DB5D-4B14-7CFDFDDE66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07F31B-D42E-8D03-16FC-44F57B0B23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9507E-07D1-56C7-DD1C-8A3A88DB9AE3}"/>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5" name="Footer Placeholder 4">
            <a:extLst>
              <a:ext uri="{FF2B5EF4-FFF2-40B4-BE49-F238E27FC236}">
                <a16:creationId xmlns:a16="http://schemas.microsoft.com/office/drawing/2014/main" id="{35890ECF-FF8A-F4FE-0C96-0211F61C39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AADAB-1DC8-E233-7954-37834E650F2C}"/>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114442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70A7A1-50DA-C846-8F1D-5202AA9253DC}"/>
              </a:ext>
            </a:extLst>
          </p:cNvPr>
          <p:cNvSpPr>
            <a:spLocks noGrp="1"/>
          </p:cNvSpPr>
          <p:nvPr>
            <p:ph type="body" sz="quarter" idx="10"/>
          </p:nvPr>
        </p:nvSpPr>
        <p:spPr>
          <a:xfrm>
            <a:off x="342900" y="241300"/>
            <a:ext cx="9677400" cy="381000"/>
          </a:xfrm>
          <a:prstGeom prst="rect">
            <a:avLst/>
          </a:prstGeom>
        </p:spPr>
        <p:txBody>
          <a:bodyPr/>
          <a:lstStyle>
            <a:lvl1pPr marL="0" indent="0">
              <a:buNone/>
              <a:defRPr sz="3200">
                <a:solidFill>
                  <a:schemeClr val="bg1"/>
                </a:solidFill>
                <a:latin typeface="Franklin Gothic Medium" panose="020B0603020102020204" pitchFamily="34"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endParaRPr lang="en-US" dirty="0"/>
          </a:p>
        </p:txBody>
      </p:sp>
    </p:spTree>
    <p:extLst>
      <p:ext uri="{BB962C8B-B14F-4D97-AF65-F5344CB8AC3E}">
        <p14:creationId xmlns:p14="http://schemas.microsoft.com/office/powerpoint/2010/main" val="7021178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 PAG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6F8405F-9E82-0246-8C21-92DF57E6106F}"/>
              </a:ext>
            </a:extLst>
          </p:cNvPr>
          <p:cNvSpPr>
            <a:spLocks noGrp="1"/>
          </p:cNvSpPr>
          <p:nvPr>
            <p:ph type="title"/>
          </p:nvPr>
        </p:nvSpPr>
        <p:spPr>
          <a:xfrm>
            <a:off x="838200" y="132095"/>
            <a:ext cx="10515600" cy="98108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4152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C0A23248-1081-CE43-959C-EF9BA6178A3F}"/>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27255429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212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BE8518A-643B-FB45-A32F-DE2BBA525F53}"/>
              </a:ext>
            </a:extLst>
          </p:cNvPr>
          <p:cNvSpPr>
            <a:spLocks noGrp="1"/>
          </p:cNvSpPr>
          <p:nvPr>
            <p:ph type="title"/>
          </p:nvPr>
        </p:nvSpPr>
        <p:spPr>
          <a:xfrm>
            <a:off x="838200" y="132095"/>
            <a:ext cx="10515600" cy="1163034"/>
          </a:xfrm>
          <a:prstGeom prst="rect">
            <a:avLst/>
          </a:prstGeom>
        </p:spPr>
        <p:txBody>
          <a:bodyPr vert="horz" lIns="91440" tIns="45720" rIns="91440" bIns="45720" rtlCol="0">
            <a:normAutofit/>
          </a:bodyPr>
          <a:lstStyle>
            <a:lvl1pPr>
              <a:defRPr lang="en-US" sz="3200" dirty="0">
                <a:solidFill>
                  <a:schemeClr val="bg1"/>
                </a:solidFill>
                <a:latin typeface="Franklin Gothic Medium" panose="020B0603020102020204" pitchFamily="34" charset="0"/>
                <a:ea typeface="+mn-ea"/>
                <a:cs typeface="Times New Roman" panose="02020603050405020304" pitchFamily="18" charset="0"/>
              </a:defRPr>
            </a:lvl1pPr>
          </a:lstStyle>
          <a:p>
            <a:pPr marL="0" lvl="0" indent="0">
              <a:spcBef>
                <a:spcPts val="100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557126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DE654E-4D2A-BA4A-8A38-D63A0E4C87EE}"/>
              </a:ext>
            </a:extLst>
          </p:cNvPr>
          <p:cNvSpPr>
            <a:spLocks noGrp="1"/>
          </p:cNvSpPr>
          <p:nvPr>
            <p:ph type="body" sz="quarter" idx="10"/>
          </p:nvPr>
        </p:nvSpPr>
        <p:spPr>
          <a:xfrm>
            <a:off x="342900" y="241300"/>
            <a:ext cx="9677400" cy="381000"/>
          </a:xfrm>
          <a:prstGeom prst="rect">
            <a:avLst/>
          </a:prstGeom>
        </p:spPr>
        <p:txBody>
          <a:bodyPr/>
          <a:lstStyle>
            <a:lvl1pPr marL="0" indent="0">
              <a:buNone/>
              <a:defRPr sz="3200">
                <a:solidFill>
                  <a:schemeClr val="bg1"/>
                </a:solidFill>
                <a:latin typeface="Franklin Gothic Medium" panose="020B0603020102020204" pitchFamily="34"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endParaRPr lang="en-US" dirty="0"/>
          </a:p>
        </p:txBody>
      </p:sp>
    </p:spTree>
    <p:extLst>
      <p:ext uri="{BB962C8B-B14F-4D97-AF65-F5344CB8AC3E}">
        <p14:creationId xmlns:p14="http://schemas.microsoft.com/office/powerpoint/2010/main" val="2345048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FC0070-4450-4F92-A511-E12B91AC4D4D}"/>
              </a:ext>
            </a:extLst>
          </p:cNvPr>
          <p:cNvSpPr>
            <a:spLocks noGrp="1"/>
          </p:cNvSpPr>
          <p:nvPr>
            <p:ph idx="1"/>
          </p:nvPr>
        </p:nvSpPr>
        <p:spPr>
          <a:xfrm>
            <a:off x="838200" y="1617078"/>
            <a:ext cx="10515600" cy="4237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AF33B6E7-3B88-0E41-AEF5-13A7D2AD7DB5}"/>
              </a:ext>
            </a:extLst>
          </p:cNvPr>
          <p:cNvSpPr>
            <a:spLocks noGrp="1"/>
          </p:cNvSpPr>
          <p:nvPr>
            <p:ph type="body" sz="quarter" idx="10"/>
          </p:nvPr>
        </p:nvSpPr>
        <p:spPr>
          <a:xfrm>
            <a:off x="719872" y="48591"/>
            <a:ext cx="12214801" cy="762000"/>
          </a:xfrm>
          <a:prstGeom prst="rect">
            <a:avLst/>
          </a:prstGeom>
        </p:spPr>
        <p:txBody>
          <a:bodyPr anchor="ctr">
            <a:noAutofit/>
          </a:bodyPr>
          <a:lstStyle>
            <a:lvl1pPr marL="0" indent="0" algn="l">
              <a:buNone/>
              <a:defRPr lang="en-US" sz="3200" kern="1200" dirty="0">
                <a:solidFill>
                  <a:schemeClr val="bg1"/>
                </a:solidFill>
                <a:latin typeface="Franklin Gothic Medium" panose="020B06030201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81356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Shape 728">
            <a:extLst>
              <a:ext uri="{FF2B5EF4-FFF2-40B4-BE49-F238E27FC236}">
                <a16:creationId xmlns:a16="http://schemas.microsoft.com/office/drawing/2014/main" id="{E6390DE3-2E3B-F44D-87A3-BB29C57F7368}"/>
              </a:ext>
            </a:extLst>
          </p:cNvPr>
          <p:cNvSpPr txBox="1">
            <a:spLocks noGrp="1"/>
          </p:cNvSpPr>
          <p:nvPr>
            <p:ph type="title"/>
          </p:nvPr>
        </p:nvSpPr>
        <p:spPr>
          <a:xfrm>
            <a:off x="609600" y="332629"/>
            <a:ext cx="10972800" cy="1143200"/>
          </a:xfrm>
          <a:prstGeom prst="rect">
            <a:avLst/>
          </a:prstGeom>
          <a:noFill/>
          <a:ln>
            <a:noFill/>
          </a:ln>
        </p:spPr>
        <p:txBody>
          <a:bodyPr spcFirstLastPara="1" wrap="square" lIns="91425" tIns="91425" rIns="91425" bIns="91425" anchor="t" anchorCtr="0">
            <a:normAutofit/>
          </a:bodyPr>
          <a:lstStyle>
            <a:lvl1pPr marL="0" marR="0" lvl="0" indent="0" algn="l" rtl="0">
              <a:spcBef>
                <a:spcPts val="0"/>
              </a:spcBef>
              <a:spcAft>
                <a:spcPts val="0"/>
              </a:spcAft>
              <a:buClr>
                <a:schemeClr val="dk1"/>
              </a:buClr>
              <a:buSzPts val="2800"/>
              <a:buFont typeface="Arial"/>
              <a:buNone/>
              <a:defRPr sz="3200" b="0" i="0" u="none" strike="noStrike" cap="none">
                <a:solidFill>
                  <a:schemeClr val="bg1"/>
                </a:solidFill>
                <a:latin typeface="Arial"/>
                <a:ea typeface="Arial"/>
                <a:cs typeface="Arial"/>
                <a:sym typeface="Aria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dirty="0"/>
          </a:p>
        </p:txBody>
      </p:sp>
    </p:spTree>
    <p:extLst>
      <p:ext uri="{BB962C8B-B14F-4D97-AF65-F5344CB8AC3E}">
        <p14:creationId xmlns:p14="http://schemas.microsoft.com/office/powerpoint/2010/main" val="1908605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ONTENT PAG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D9C878A-3809-2646-A195-A1856E346F3F}"/>
              </a:ext>
            </a:extLst>
          </p:cNvPr>
          <p:cNvSpPr>
            <a:spLocks noGrp="1"/>
          </p:cNvSpPr>
          <p:nvPr>
            <p:ph type="body" sz="quarter" idx="10"/>
          </p:nvPr>
        </p:nvSpPr>
        <p:spPr>
          <a:xfrm>
            <a:off x="574099" y="101600"/>
            <a:ext cx="12214801" cy="7620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2905737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Main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 y="304800"/>
            <a:ext cx="12192000" cy="535531"/>
          </a:xfrm>
          <a:prstGeom prst="rect">
            <a:avLst/>
          </a:prstGeom>
        </p:spPr>
        <p:txBody>
          <a:bodyPr>
            <a:spAutoFit/>
          </a:bodyPr>
          <a:lstStyle>
            <a:lvl1pPr marL="0" indent="0" algn="l">
              <a:buFontTx/>
              <a:buNone/>
              <a:defRPr sz="3200">
                <a:solidFill>
                  <a:schemeClr val="bg1"/>
                </a:solidFill>
                <a:latin typeface="Franklin Gothic Medium" panose="020B0603020102020204" pitchFamily="34" charset="0"/>
              </a:defRPr>
            </a:lvl1pPr>
            <a:lvl2pPr marL="457189" indent="0">
              <a:buNone/>
              <a:defRPr/>
            </a:lvl2pPr>
          </a:lstStyle>
          <a:p>
            <a:pPr lvl="0"/>
            <a:r>
              <a:rPr lang="en-US" dirty="0"/>
              <a:t>Slide Title Goes Here</a:t>
            </a:r>
          </a:p>
        </p:txBody>
      </p:sp>
    </p:spTree>
    <p:extLst>
      <p:ext uri="{BB962C8B-B14F-4D97-AF65-F5344CB8AC3E}">
        <p14:creationId xmlns:p14="http://schemas.microsoft.com/office/powerpoint/2010/main" val="171981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4FB1-4CA5-6E28-2845-8A26F2936D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82ACD5-1EBC-3E53-8505-85712C548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718D5-153B-CB82-92C6-E4828EF9D717}"/>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5" name="Footer Placeholder 4">
            <a:extLst>
              <a:ext uri="{FF2B5EF4-FFF2-40B4-BE49-F238E27FC236}">
                <a16:creationId xmlns:a16="http://schemas.microsoft.com/office/drawing/2014/main" id="{7417A655-E0BE-D394-7071-BDD09C6F1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734942-0F71-EE78-CC88-F1D67C26510D}"/>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142348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301611" y="151991"/>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66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09600" y="-132162"/>
            <a:ext cx="10515600" cy="1325563"/>
          </a:xfrm>
          <a:prstGeom prst="rect">
            <a:avLst/>
          </a:prstGeom>
        </p:spPr>
        <p:txBody>
          <a:bodyPr lIns="0" tIns="0" rIns="0" bIns="0"/>
          <a:lstStyle>
            <a:lvl1pPr>
              <a:defRPr sz="3000" b="1" i="0">
                <a:solidFill>
                  <a:schemeClr val="bg1"/>
                </a:solidFill>
                <a:latin typeface="Montserrat"/>
                <a:cs typeface="Montserrat"/>
              </a:defRPr>
            </a:lvl1pPr>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038600" y="6356350"/>
            <a:ext cx="4114800" cy="365125"/>
          </a:xfrm>
          <a:prstGeom prst="rect">
            <a:avLst/>
          </a:prstGeom>
        </p:spPr>
        <p:txBody>
          <a:bodyPr lIns="0" tIns="0" rIns="0" bIns="0"/>
          <a:lstStyle>
            <a:lvl1pPr algn="ctr">
              <a:defRPr>
                <a:solidFill>
                  <a:schemeClr val="tx1">
                    <a:tint val="75000"/>
                  </a:schemeClr>
                </a:solidFill>
              </a:defRPr>
            </a:lvl1pPr>
          </a:lstStyle>
          <a:p>
            <a:endParaRPr/>
          </a:p>
        </p:txBody>
      </p:sp>
      <p:sp>
        <p:nvSpPr>
          <p:cNvPr id="7" name="Holder 7"/>
          <p:cNvSpPr>
            <a:spLocks noGrp="1"/>
          </p:cNvSpPr>
          <p:nvPr>
            <p:ph type="sldNum" sz="quarter" idx="7"/>
          </p:nvPr>
        </p:nvSpPr>
        <p:spPr>
          <a:xfrm>
            <a:off x="70104" y="6549390"/>
            <a:ext cx="347472"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052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A91A-970F-E6A3-8146-CD922AA6E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1EA562-1947-5898-8982-D3480BD508B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9001A4-BDAB-B66F-1F3B-182F6F1A14D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22F9B-BFED-A9D2-FD06-B4D3C3D38A91}"/>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6" name="Footer Placeholder 5">
            <a:extLst>
              <a:ext uri="{FF2B5EF4-FFF2-40B4-BE49-F238E27FC236}">
                <a16:creationId xmlns:a16="http://schemas.microsoft.com/office/drawing/2014/main" id="{772A92C4-71C4-BAA7-9A2D-0F0BD473B9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5A9B8B-023C-FB45-EC70-F95DE10A7B12}"/>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108068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1BE7-E08E-2960-A02A-61E195FC5B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618A1A-43BE-AB16-4D49-A49A0EF6B5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48510C-CFD6-67A6-68E8-80656E8FAA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0FA73A-9A82-25A9-5B0E-CA32794E5A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B2FF2-6897-757E-AE23-EABAF33C5F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B9CB5-DD78-16EE-092D-CF348B6C57AA}"/>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8" name="Footer Placeholder 7">
            <a:extLst>
              <a:ext uri="{FF2B5EF4-FFF2-40B4-BE49-F238E27FC236}">
                <a16:creationId xmlns:a16="http://schemas.microsoft.com/office/drawing/2014/main" id="{6A52C546-E8A9-00C4-A14B-3A4768C853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ECBB11-C2C1-B570-C8F0-C201997A4BE4}"/>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350163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98A1-9A87-3737-0E4A-5BC4397700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E7A219-E7D1-B720-7E90-94164270118B}"/>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4" name="Footer Placeholder 3">
            <a:extLst>
              <a:ext uri="{FF2B5EF4-FFF2-40B4-BE49-F238E27FC236}">
                <a16:creationId xmlns:a16="http://schemas.microsoft.com/office/drawing/2014/main" id="{1D792369-35AA-C70E-180D-F327BC4F6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AB9173-ED56-7BDF-B1F4-25AEAED8E743}"/>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112540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5B253-869A-E48E-7CF7-A77073C9EE00}"/>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3" name="Footer Placeholder 2">
            <a:extLst>
              <a:ext uri="{FF2B5EF4-FFF2-40B4-BE49-F238E27FC236}">
                <a16:creationId xmlns:a16="http://schemas.microsoft.com/office/drawing/2014/main" id="{C84C03C5-E45A-19F2-96C7-B2ED548BB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469253-C28A-1644-0235-D8340FEFD0D0}"/>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233473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5DFB-4B5D-0657-8AAB-8D598AAB2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F45A6-E7FC-CBDD-7C64-D2303FC9B18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C522E-86E6-5136-09AD-15B616FF0D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00501-E99E-19BA-5D5E-83316754151B}"/>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6" name="Footer Placeholder 5">
            <a:extLst>
              <a:ext uri="{FF2B5EF4-FFF2-40B4-BE49-F238E27FC236}">
                <a16:creationId xmlns:a16="http://schemas.microsoft.com/office/drawing/2014/main" id="{CCFD524B-8421-75DA-1CF3-7BCF04B50C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5A1A71-B5FF-FCC2-A2BB-CE89388BE132}"/>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387620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B27E-BF03-5192-9ACF-81E7268128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79017-624B-626F-DF11-DC4AB8DBD3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F73349-1C01-0A56-2057-FDC3429ECA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9213F-3228-344C-DA4E-C4D56DDD70BE}"/>
              </a:ext>
            </a:extLst>
          </p:cNvPr>
          <p:cNvSpPr>
            <a:spLocks noGrp="1"/>
          </p:cNvSpPr>
          <p:nvPr>
            <p:ph type="dt" sz="half" idx="10"/>
          </p:nvPr>
        </p:nvSpPr>
        <p:spPr>
          <a:xfrm>
            <a:off x="838200" y="6356350"/>
            <a:ext cx="2743200" cy="365125"/>
          </a:xfrm>
          <a:prstGeom prst="rect">
            <a:avLst/>
          </a:prstGeom>
        </p:spPr>
        <p:txBody>
          <a:bodyPr/>
          <a:lstStyle/>
          <a:p>
            <a:fld id="{F3AE0BA3-DBBD-E040-B7CA-A3BF4664C2B1}" type="datetimeFigureOut">
              <a:rPr lang="en-US" smtClean="0"/>
              <a:t>6/8/22</a:t>
            </a:fld>
            <a:endParaRPr lang="en-US"/>
          </a:p>
        </p:txBody>
      </p:sp>
      <p:sp>
        <p:nvSpPr>
          <p:cNvPr id="6" name="Footer Placeholder 5">
            <a:extLst>
              <a:ext uri="{FF2B5EF4-FFF2-40B4-BE49-F238E27FC236}">
                <a16:creationId xmlns:a16="http://schemas.microsoft.com/office/drawing/2014/main" id="{A90C59DA-6842-18D6-2FC4-A020E7DF3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939001-348E-F46F-C053-0D11A2417EA9}"/>
              </a:ext>
            </a:extLst>
          </p:cNvPr>
          <p:cNvSpPr>
            <a:spLocks noGrp="1"/>
          </p:cNvSpPr>
          <p:nvPr>
            <p:ph type="sldNum" sz="quarter" idx="12"/>
          </p:nvPr>
        </p:nvSpPr>
        <p:spPr>
          <a:xfrm>
            <a:off x="8610600" y="6356350"/>
            <a:ext cx="2743200" cy="365125"/>
          </a:xfrm>
          <a:prstGeom prst="rect">
            <a:avLst/>
          </a:prstGeom>
        </p:spPr>
        <p:txBody>
          <a:bodyPr/>
          <a:lstStyle/>
          <a:p>
            <a:fld id="{000D7CDC-8B3B-A040-BA80-BF9D2515E24E}" type="slidenum">
              <a:rPr lang="en-US" smtClean="0"/>
              <a:t>‹#›</a:t>
            </a:fld>
            <a:endParaRPr lang="en-US"/>
          </a:p>
        </p:txBody>
      </p:sp>
    </p:spTree>
    <p:extLst>
      <p:ext uri="{BB962C8B-B14F-4D97-AF65-F5344CB8AC3E}">
        <p14:creationId xmlns:p14="http://schemas.microsoft.com/office/powerpoint/2010/main" val="33187748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19952FB-F703-731D-649E-3C1089DD74F5}"/>
              </a:ext>
            </a:extLst>
          </p:cNvPr>
          <p:cNvPicPr>
            <a:picLocks noChangeAspect="1"/>
          </p:cNvPicPr>
          <p:nvPr userDrawn="1"/>
        </p:nvPicPr>
        <p:blipFill rotWithShape="1">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r="49109"/>
          <a:stretch/>
        </p:blipFill>
        <p:spPr>
          <a:xfrm rot="461416" flipH="1" flipV="1">
            <a:off x="6360648" y="268704"/>
            <a:ext cx="6204559" cy="1619341"/>
          </a:xfrm>
          <a:prstGeom prst="rect">
            <a:avLst/>
          </a:prstGeom>
        </p:spPr>
      </p:pic>
      <p:pic>
        <p:nvPicPr>
          <p:cNvPr id="9" name="Graphic 8">
            <a:extLst>
              <a:ext uri="{FF2B5EF4-FFF2-40B4-BE49-F238E27FC236}">
                <a16:creationId xmlns:a16="http://schemas.microsoft.com/office/drawing/2014/main" id="{84E5029B-6FE1-813D-CF32-52C796E1ED56}"/>
              </a:ext>
            </a:extLst>
          </p:cNvPr>
          <p:cNvPicPr>
            <a:picLocks noChangeAspect="1"/>
          </p:cNvPicPr>
          <p:nvPr userDrawn="1"/>
        </p:nvPicPr>
        <p:blipFill rotWithShape="1">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r="71798"/>
          <a:stretch/>
        </p:blipFill>
        <p:spPr>
          <a:xfrm rot="263328" flipH="1" flipV="1">
            <a:off x="8300402" y="337393"/>
            <a:ext cx="3438395" cy="1394874"/>
          </a:xfrm>
          <a:prstGeom prst="rect">
            <a:avLst/>
          </a:prstGeom>
        </p:spPr>
      </p:pic>
      <p:sp>
        <p:nvSpPr>
          <p:cNvPr id="11" name="Rectangle 10">
            <a:extLst>
              <a:ext uri="{FF2B5EF4-FFF2-40B4-BE49-F238E27FC236}">
                <a16:creationId xmlns:a16="http://schemas.microsoft.com/office/drawing/2014/main" id="{19BE3388-ED16-E7E3-AAF7-B7D186CEE9E7}"/>
              </a:ext>
            </a:extLst>
          </p:cNvPr>
          <p:cNvSpPr/>
          <p:nvPr userDrawn="1"/>
        </p:nvSpPr>
        <p:spPr>
          <a:xfrm>
            <a:off x="0" y="-12498"/>
            <a:ext cx="12192000" cy="900004"/>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97922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8" r:id="rId12"/>
    <p:sldLayoutId id="2147483829" r:id="rId13"/>
    <p:sldLayoutId id="2147483830" r:id="rId14"/>
    <p:sldLayoutId id="2147483831" r:id="rId15"/>
    <p:sldLayoutId id="2147483832" r:id="rId16"/>
    <p:sldLayoutId id="2147483833" r:id="rId17"/>
    <p:sldLayoutId id="2147483760" r:id="rId18"/>
    <p:sldLayoutId id="2147483761" r:id="rId19"/>
    <p:sldLayoutId id="2147483762" r:id="rId20"/>
    <p:sldLayoutId id="2147483763" r:id="rId21"/>
    <p:sldLayoutId id="2147483764" r:id="rId22"/>
    <p:sldLayoutId id="2147483765" r:id="rId23"/>
    <p:sldLayoutId id="2147483767" r:id="rId24"/>
    <p:sldLayoutId id="2147483768" r:id="rId25"/>
    <p:sldLayoutId id="2147483772" r:id="rId26"/>
    <p:sldLayoutId id="2147483773" r:id="rId27"/>
    <p:sldLayoutId id="2147483774" r:id="rId28"/>
    <p:sldLayoutId id="2147483776" r:id="rId29"/>
    <p:sldLayoutId id="2147483834" r:id="rId30"/>
    <p:sldLayoutId id="2147483835"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2.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8.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40C635-7AB1-4DA4-9404-DA4E568E83FA}"/>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6" name="Rectangle 5">
            <a:extLst>
              <a:ext uri="{FF2B5EF4-FFF2-40B4-BE49-F238E27FC236}">
                <a16:creationId xmlns:a16="http://schemas.microsoft.com/office/drawing/2014/main" id="{2E6C6DC5-1100-6B91-5CB4-0B47553A5146}"/>
              </a:ext>
            </a:extLst>
          </p:cNvPr>
          <p:cNvSpPr/>
          <p:nvPr/>
        </p:nvSpPr>
        <p:spPr>
          <a:xfrm>
            <a:off x="492513" y="350688"/>
            <a:ext cx="6601772" cy="615553"/>
          </a:xfrm>
          <a:prstGeom prst="rect">
            <a:avLst/>
          </a:prstGeom>
        </p:spPr>
        <p:txBody>
          <a:bodyPr wrap="square" lIns="0" tIns="0" rIns="0" bIns="0" anchor="b">
            <a:spAutoFit/>
          </a:bodyPr>
          <a:lstStyle/>
          <a:p>
            <a:r>
              <a:rPr lang="en-US" sz="4000" b="1" i="1" noProof="0" dirty="0">
                <a:solidFill>
                  <a:srgbClr val="1169AE"/>
                </a:solidFill>
              </a:rPr>
              <a:t>Humidity for a better life</a:t>
            </a:r>
          </a:p>
        </p:txBody>
      </p:sp>
      <p:sp>
        <p:nvSpPr>
          <p:cNvPr id="2" name="TextBox 1">
            <a:extLst>
              <a:ext uri="{FF2B5EF4-FFF2-40B4-BE49-F238E27FC236}">
                <a16:creationId xmlns:a16="http://schemas.microsoft.com/office/drawing/2014/main" id="{7FF49B8F-8734-7ACA-30DF-494AF7DFD5A2}"/>
              </a:ext>
            </a:extLst>
          </p:cNvPr>
          <p:cNvSpPr txBox="1"/>
          <p:nvPr/>
        </p:nvSpPr>
        <p:spPr>
          <a:xfrm>
            <a:off x="806824" y="1277471"/>
            <a:ext cx="3943515" cy="461665"/>
          </a:xfrm>
          <a:prstGeom prst="rect">
            <a:avLst/>
          </a:prstGeom>
          <a:noFill/>
        </p:spPr>
        <p:txBody>
          <a:bodyPr wrap="none" rtlCol="0">
            <a:spAutoFit/>
          </a:bodyPr>
          <a:lstStyle/>
          <a:p>
            <a:r>
              <a:rPr lang="en-US" sz="2400" dirty="0">
                <a:solidFill>
                  <a:srgbClr val="036AB4"/>
                </a:solidFill>
              </a:rPr>
              <a:t>Stephanie Taylor, MD, M. Arch</a:t>
            </a:r>
          </a:p>
        </p:txBody>
      </p:sp>
    </p:spTree>
    <p:extLst>
      <p:ext uri="{BB962C8B-B14F-4D97-AF65-F5344CB8AC3E}">
        <p14:creationId xmlns:p14="http://schemas.microsoft.com/office/powerpoint/2010/main" val="199386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6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2B087-0C74-73F6-1844-26865310B0FB}"/>
              </a:ext>
            </a:extLst>
          </p:cNvPr>
          <p:cNvPicPr>
            <a:picLocks noChangeAspect="1"/>
          </p:cNvPicPr>
          <p:nvPr/>
        </p:nvPicPr>
        <p:blipFill rotWithShape="1">
          <a:blip r:embed="rId2"/>
          <a:srcRect l="1928" t="5608" r="51556" b="63759"/>
          <a:stretch/>
        </p:blipFill>
        <p:spPr>
          <a:xfrm>
            <a:off x="789406" y="1480461"/>
            <a:ext cx="6579833" cy="4606190"/>
          </a:xfrm>
          <a:prstGeom prst="rect">
            <a:avLst/>
          </a:prstGeom>
        </p:spPr>
      </p:pic>
      <p:sp>
        <p:nvSpPr>
          <p:cNvPr id="4" name="Title 2">
            <a:extLst>
              <a:ext uri="{FF2B5EF4-FFF2-40B4-BE49-F238E27FC236}">
                <a16:creationId xmlns:a16="http://schemas.microsoft.com/office/drawing/2014/main" id="{26A62F13-8DED-7A0E-C256-79067971BB67}"/>
              </a:ext>
            </a:extLst>
          </p:cNvPr>
          <p:cNvSpPr>
            <a:spLocks noGrp="1"/>
          </p:cNvSpPr>
          <p:nvPr>
            <p:ph type="title"/>
          </p:nvPr>
        </p:nvSpPr>
        <p:spPr>
          <a:xfrm>
            <a:off x="329229" y="212153"/>
            <a:ext cx="11533541" cy="467239"/>
          </a:xfrm>
        </p:spPr>
        <p:txBody>
          <a:bodyPr vert="horz" lIns="0" tIns="0" rIns="0" bIns="36000" rtlCol="0" anchor="t">
            <a:noAutofit/>
          </a:bodyPr>
          <a:lstStyle/>
          <a:p>
            <a:pPr>
              <a:lnSpc>
                <a:spcPct val="100000"/>
              </a:lnSpc>
              <a:spcBef>
                <a:spcPts val="300"/>
              </a:spcBef>
              <a:spcAft>
                <a:spcPts val="600"/>
              </a:spcAft>
            </a:pPr>
            <a:r>
              <a:rPr lang="en-US" sz="3200" dirty="0">
                <a:solidFill>
                  <a:schemeClr val="bg1"/>
                </a:solidFill>
                <a:latin typeface="+mn-lt"/>
              </a:rPr>
              <a:t>Fitness mapping of stable viral and human coexistence</a:t>
            </a:r>
          </a:p>
        </p:txBody>
      </p:sp>
      <p:sp>
        <p:nvSpPr>
          <p:cNvPr id="6" name="TextBox 5">
            <a:extLst>
              <a:ext uri="{FF2B5EF4-FFF2-40B4-BE49-F238E27FC236}">
                <a16:creationId xmlns:a16="http://schemas.microsoft.com/office/drawing/2014/main" id="{2CBD6520-C0D0-92DD-0D09-57A38B39E65A}"/>
              </a:ext>
            </a:extLst>
          </p:cNvPr>
          <p:cNvSpPr txBox="1"/>
          <p:nvPr/>
        </p:nvSpPr>
        <p:spPr>
          <a:xfrm>
            <a:off x="2331452" y="4942533"/>
            <a:ext cx="1663700"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solidFill>
                  <a:srgbClr val="62A6C1"/>
                </a:solidFill>
              </a:rPr>
              <a:t>Viruses</a:t>
            </a:r>
          </a:p>
        </p:txBody>
      </p:sp>
      <p:sp>
        <p:nvSpPr>
          <p:cNvPr id="7" name="TextBox 6">
            <a:extLst>
              <a:ext uri="{FF2B5EF4-FFF2-40B4-BE49-F238E27FC236}">
                <a16:creationId xmlns:a16="http://schemas.microsoft.com/office/drawing/2014/main" id="{938BC9E9-FA52-959E-BA8E-B5CAEED76C36}"/>
              </a:ext>
            </a:extLst>
          </p:cNvPr>
          <p:cNvSpPr txBox="1"/>
          <p:nvPr/>
        </p:nvSpPr>
        <p:spPr>
          <a:xfrm>
            <a:off x="4432300" y="4898075"/>
            <a:ext cx="1663700"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solidFill>
                  <a:srgbClr val="D6A3BB"/>
                </a:solidFill>
              </a:rPr>
              <a:t>Humans</a:t>
            </a:r>
          </a:p>
        </p:txBody>
      </p:sp>
      <p:sp>
        <p:nvSpPr>
          <p:cNvPr id="8" name="TextBox 7">
            <a:extLst>
              <a:ext uri="{FF2B5EF4-FFF2-40B4-BE49-F238E27FC236}">
                <a16:creationId xmlns:a16="http://schemas.microsoft.com/office/drawing/2014/main" id="{14185D4C-8060-856C-B76C-07A0FE5CE6D0}"/>
              </a:ext>
            </a:extLst>
          </p:cNvPr>
          <p:cNvSpPr txBox="1"/>
          <p:nvPr/>
        </p:nvSpPr>
        <p:spPr>
          <a:xfrm>
            <a:off x="6992470" y="2124262"/>
            <a:ext cx="5014379"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t>Viruses would need to overcome significant genetic and immune barriers to jump from non-human to human hosts</a:t>
            </a:r>
          </a:p>
        </p:txBody>
      </p:sp>
      <p:sp>
        <p:nvSpPr>
          <p:cNvPr id="9" name="TextBox 8">
            <a:extLst>
              <a:ext uri="{FF2B5EF4-FFF2-40B4-BE49-F238E27FC236}">
                <a16:creationId xmlns:a16="http://schemas.microsoft.com/office/drawing/2014/main" id="{AA5698FA-42FC-DCFE-49A6-820913DAD28C}"/>
              </a:ext>
            </a:extLst>
          </p:cNvPr>
          <p:cNvSpPr txBox="1"/>
          <p:nvPr/>
        </p:nvSpPr>
        <p:spPr>
          <a:xfrm>
            <a:off x="2728223" y="1000779"/>
            <a:ext cx="3029804" cy="584775"/>
          </a:xfrm>
          <a:prstGeom prst="rect">
            <a:avLst/>
          </a:prstGeom>
          <a:noFill/>
        </p:spPr>
        <p:txBody>
          <a:bodyPr wrap="none" rtlCol="0">
            <a:spAutoFit/>
          </a:bodyPr>
          <a:lstStyle/>
          <a:p>
            <a:r>
              <a:rPr lang="en-US" sz="3200" dirty="0"/>
              <a:t>Healthy situation</a:t>
            </a:r>
          </a:p>
        </p:txBody>
      </p:sp>
    </p:spTree>
    <p:extLst>
      <p:ext uri="{BB962C8B-B14F-4D97-AF65-F5344CB8AC3E}">
        <p14:creationId xmlns:p14="http://schemas.microsoft.com/office/powerpoint/2010/main" val="1868992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E2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DCC90-0349-F358-5D1D-E09FFD4C2E1A}"/>
              </a:ext>
            </a:extLst>
          </p:cNvPr>
          <p:cNvSpPr/>
          <p:nvPr/>
        </p:nvSpPr>
        <p:spPr>
          <a:xfrm>
            <a:off x="45849" y="-13416"/>
            <a:ext cx="12146151"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8">
            <a:extLst>
              <a:ext uri="{FF2B5EF4-FFF2-40B4-BE49-F238E27FC236}">
                <a16:creationId xmlns:a16="http://schemas.microsoft.com/office/drawing/2014/main" id="{CF16F2A9-B1C0-47FB-C47E-6F6D9C08FB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29" t="322" r="39062" b="10208"/>
          <a:stretch/>
        </p:blipFill>
        <p:spPr>
          <a:xfrm>
            <a:off x="45849" y="937531"/>
            <a:ext cx="8851682" cy="5794153"/>
          </a:xfrm>
          <a:prstGeom prst="rect">
            <a:avLst/>
          </a:prstGeom>
        </p:spPr>
      </p:pic>
      <p:pic>
        <p:nvPicPr>
          <p:cNvPr id="15" name="Grafik 3" descr="Grafik 3">
            <a:extLst>
              <a:ext uri="{FF2B5EF4-FFF2-40B4-BE49-F238E27FC236}">
                <a16:creationId xmlns:a16="http://schemas.microsoft.com/office/drawing/2014/main" id="{4316BA5A-2868-F746-1BAE-C72F9C6F765E}"/>
              </a:ext>
            </a:extLst>
          </p:cNvPr>
          <p:cNvPicPr>
            <a:picLocks noChangeAspect="1"/>
          </p:cNvPicPr>
          <p:nvPr/>
        </p:nvPicPr>
        <p:blipFill>
          <a:blip r:embed="rId3"/>
          <a:stretch>
            <a:fillRect/>
          </a:stretch>
        </p:blipFill>
        <p:spPr>
          <a:xfrm>
            <a:off x="7521331" y="937531"/>
            <a:ext cx="2576871" cy="4966043"/>
          </a:xfrm>
          <a:prstGeom prst="rect">
            <a:avLst/>
          </a:prstGeom>
          <a:solidFill>
            <a:srgbClr val="E5E2E3"/>
          </a:solidFill>
          <a:ln w="12700" cap="flat">
            <a:noFill/>
            <a:miter lim="400000"/>
          </a:ln>
          <a:effectLst/>
        </p:spPr>
      </p:pic>
      <p:pic>
        <p:nvPicPr>
          <p:cNvPr id="14" name="Grafik 27">
            <a:extLst>
              <a:ext uri="{FF2B5EF4-FFF2-40B4-BE49-F238E27FC236}">
                <a16:creationId xmlns:a16="http://schemas.microsoft.com/office/drawing/2014/main" id="{D9D516BB-A0FB-A8B9-347E-9B77EDC821AF}"/>
              </a:ext>
            </a:extLst>
          </p:cNvPr>
          <p:cNvPicPr>
            <a:picLocks noChangeAspect="1"/>
          </p:cNvPicPr>
          <p:nvPr/>
        </p:nvPicPr>
        <p:blipFill>
          <a:blip r:embed="rId4" cstate="print">
            <a:grayscl/>
            <a:extLst>
              <a:ext uri="{BEBA8EAE-BF5A-486C-A8C5-ECC9F3942E4B}">
                <a14:imgProps xmlns:a14="http://schemas.microsoft.com/office/drawing/2010/main">
                  <a14:imgLayer r:embed="rId5">
                    <a14:imgEffect>
                      <a14:backgroundRemoval t="0" b="99446" l="0" r="97838">
                        <a14:foregroundMark x1="90270" y1="23432" x2="90270" y2="23432"/>
                        <a14:foregroundMark x1="93243" y1="77122" x2="93243" y2="77122"/>
                        <a14:foregroundMark x1="94054" y1="90037" x2="94054" y2="90037"/>
                        <a14:foregroundMark x1="34865" y1="49262" x2="34865" y2="49262"/>
                        <a14:backgroundMark x1="42162" y1="68081" x2="42162" y2="68081"/>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60000">
            <a:off x="1419474" y="2956763"/>
            <a:ext cx="2574658" cy="2630642"/>
          </a:xfrm>
          <a:prstGeom prst="ellipse">
            <a:avLst/>
          </a:prstGeom>
          <a:solidFill>
            <a:srgbClr val="E5E2E3"/>
          </a:solidFill>
          <a:ln>
            <a:solidFill>
              <a:schemeClr val="bg1"/>
            </a:solidFill>
          </a:ln>
        </p:spPr>
      </p:pic>
      <p:sp>
        <p:nvSpPr>
          <p:cNvPr id="16" name="TextBox 15">
            <a:extLst>
              <a:ext uri="{FF2B5EF4-FFF2-40B4-BE49-F238E27FC236}">
                <a16:creationId xmlns:a16="http://schemas.microsoft.com/office/drawing/2014/main" id="{EA3BBF9D-BD0C-7533-EDA5-B8DF4E1F2F82}"/>
              </a:ext>
            </a:extLst>
          </p:cNvPr>
          <p:cNvSpPr txBox="1"/>
          <p:nvPr/>
        </p:nvSpPr>
        <p:spPr>
          <a:xfrm>
            <a:off x="351122" y="5853932"/>
            <a:ext cx="6001598" cy="877752"/>
          </a:xfrm>
          <a:prstGeom prst="rect">
            <a:avLst/>
          </a:prstGeom>
          <a:solidFill>
            <a:schemeClr val="bg1"/>
          </a:solidFill>
        </p:spPr>
        <p:txBody>
          <a:bodyPr wrap="square">
            <a:noAutofit/>
          </a:bodyPr>
          <a:lstStyle>
            <a:defPPr>
              <a:defRPr lang="en-US"/>
            </a:defPPr>
            <a:lvl1pPr algn="ctr">
              <a:defRPr sz="2000"/>
            </a:lvl1pPr>
          </a:lstStyle>
          <a:p>
            <a:r>
              <a:rPr lang="en-GB" sz="2400" dirty="0"/>
              <a:t>Non-diverse building microbiome with many infectious pathogens</a:t>
            </a:r>
          </a:p>
        </p:txBody>
      </p:sp>
      <p:sp>
        <p:nvSpPr>
          <p:cNvPr id="17" name="TextBox 16">
            <a:extLst>
              <a:ext uri="{FF2B5EF4-FFF2-40B4-BE49-F238E27FC236}">
                <a16:creationId xmlns:a16="http://schemas.microsoft.com/office/drawing/2014/main" id="{CD6E811C-E75E-F411-0B53-D5FDA1B6411F}"/>
              </a:ext>
            </a:extLst>
          </p:cNvPr>
          <p:cNvSpPr txBox="1"/>
          <p:nvPr/>
        </p:nvSpPr>
        <p:spPr>
          <a:xfrm>
            <a:off x="6754848" y="5827411"/>
            <a:ext cx="4670669" cy="904273"/>
          </a:xfrm>
          <a:prstGeom prst="rect">
            <a:avLst/>
          </a:prstGeom>
          <a:solidFill>
            <a:schemeClr val="bg1"/>
          </a:solidFill>
        </p:spPr>
        <p:txBody>
          <a:bodyPr wrap="square">
            <a:noAutofit/>
          </a:bodyPr>
          <a:lstStyle>
            <a:defPPr>
              <a:defRPr lang="en-US"/>
            </a:defPPr>
            <a:lvl1pPr algn="ctr">
              <a:defRPr sz="2400"/>
            </a:lvl1pPr>
          </a:lstStyle>
          <a:p>
            <a:r>
              <a:rPr lang="en-GB" dirty="0"/>
              <a:t>Restricted human microbiome, impaired immunity </a:t>
            </a:r>
          </a:p>
        </p:txBody>
      </p:sp>
      <p:sp>
        <p:nvSpPr>
          <p:cNvPr id="20" name="TextBox 19">
            <a:extLst>
              <a:ext uri="{FF2B5EF4-FFF2-40B4-BE49-F238E27FC236}">
                <a16:creationId xmlns:a16="http://schemas.microsoft.com/office/drawing/2014/main" id="{B22FC44B-E7A6-2FB5-FB49-B2BF566665FA}"/>
              </a:ext>
            </a:extLst>
          </p:cNvPr>
          <p:cNvSpPr txBox="1"/>
          <p:nvPr/>
        </p:nvSpPr>
        <p:spPr>
          <a:xfrm>
            <a:off x="351122" y="205489"/>
            <a:ext cx="12392179" cy="830997"/>
          </a:xfrm>
          <a:prstGeom prst="rect">
            <a:avLst/>
          </a:prstGeom>
        </p:spPr>
        <p:txBody>
          <a:bodyPr vert="horz" lIns="0" tIns="0" rIns="0" bIns="36000" rtlCol="0" anchor="t">
            <a:noAutofit/>
          </a:bodyPr>
          <a:lstStyle>
            <a:lvl1pPr>
              <a:lnSpc>
                <a:spcPct val="100000"/>
              </a:lnSpc>
              <a:spcBef>
                <a:spcPts val="300"/>
              </a:spcBef>
              <a:spcAft>
                <a:spcPts val="600"/>
              </a:spcAft>
              <a:buNone/>
              <a:defRPr sz="2400">
                <a:solidFill>
                  <a:schemeClr val="bg1"/>
                </a:solidFill>
                <a:ea typeface="+mj-ea"/>
                <a:cs typeface="+mj-cs"/>
              </a:defRPr>
            </a:lvl1pPr>
          </a:lstStyle>
          <a:p>
            <a:r>
              <a:rPr lang="en-GB" sz="3000" dirty="0"/>
              <a:t>Warm, dry, “disinfected” human-dominated environment</a:t>
            </a:r>
          </a:p>
        </p:txBody>
      </p:sp>
      <p:sp>
        <p:nvSpPr>
          <p:cNvPr id="23" name="TextBox 22">
            <a:extLst>
              <a:ext uri="{FF2B5EF4-FFF2-40B4-BE49-F238E27FC236}">
                <a16:creationId xmlns:a16="http://schemas.microsoft.com/office/drawing/2014/main" id="{9F665E66-033B-23C0-A274-ECE34256C351}"/>
              </a:ext>
            </a:extLst>
          </p:cNvPr>
          <p:cNvSpPr txBox="1"/>
          <p:nvPr/>
        </p:nvSpPr>
        <p:spPr>
          <a:xfrm>
            <a:off x="651563" y="2193372"/>
            <a:ext cx="1325155" cy="830997"/>
          </a:xfrm>
          <a:prstGeom prst="rect">
            <a:avLst/>
          </a:prstGeom>
          <a:solidFill>
            <a:schemeClr val="bg1"/>
          </a:solidFill>
        </p:spPr>
        <p:txBody>
          <a:bodyPr wrap="square" rtlCol="0">
            <a:spAutoFit/>
          </a:bodyPr>
          <a:lstStyle/>
          <a:p>
            <a:pPr algn="ctr"/>
            <a:r>
              <a:rPr lang="en-US" sz="2400" b="1" dirty="0"/>
              <a:t>1. The agent</a:t>
            </a:r>
          </a:p>
        </p:txBody>
      </p:sp>
      <p:sp>
        <p:nvSpPr>
          <p:cNvPr id="24" name="TextBox 23">
            <a:extLst>
              <a:ext uri="{FF2B5EF4-FFF2-40B4-BE49-F238E27FC236}">
                <a16:creationId xmlns:a16="http://schemas.microsoft.com/office/drawing/2014/main" id="{484766FF-2E89-8654-6448-DE0CE68A227D}"/>
              </a:ext>
            </a:extLst>
          </p:cNvPr>
          <p:cNvSpPr txBox="1"/>
          <p:nvPr/>
        </p:nvSpPr>
        <p:spPr>
          <a:xfrm>
            <a:off x="6858753" y="1097045"/>
            <a:ext cx="1325155" cy="830997"/>
          </a:xfrm>
          <a:prstGeom prst="rect">
            <a:avLst/>
          </a:prstGeom>
          <a:solidFill>
            <a:schemeClr val="bg1"/>
          </a:solidFill>
        </p:spPr>
        <p:txBody>
          <a:bodyPr wrap="square" rtlCol="0">
            <a:spAutoFit/>
          </a:bodyPr>
          <a:lstStyle/>
          <a:p>
            <a:pPr algn="ctr"/>
            <a:r>
              <a:rPr lang="en-US" sz="2400" b="1" dirty="0"/>
              <a:t>1. The host</a:t>
            </a:r>
          </a:p>
        </p:txBody>
      </p:sp>
      <p:sp>
        <p:nvSpPr>
          <p:cNvPr id="25" name="TextBox 24">
            <a:extLst>
              <a:ext uri="{FF2B5EF4-FFF2-40B4-BE49-F238E27FC236}">
                <a16:creationId xmlns:a16="http://schemas.microsoft.com/office/drawing/2014/main" id="{0B8B5AFE-7AEE-B66C-BE00-9311385D604D}"/>
              </a:ext>
            </a:extLst>
          </p:cNvPr>
          <p:cNvSpPr txBox="1"/>
          <p:nvPr/>
        </p:nvSpPr>
        <p:spPr>
          <a:xfrm>
            <a:off x="4899154" y="4463112"/>
            <a:ext cx="1855694" cy="830997"/>
          </a:xfrm>
          <a:prstGeom prst="rect">
            <a:avLst/>
          </a:prstGeom>
          <a:solidFill>
            <a:schemeClr val="bg1"/>
          </a:solidFill>
        </p:spPr>
        <p:txBody>
          <a:bodyPr wrap="square" rtlCol="0">
            <a:spAutoFit/>
          </a:bodyPr>
          <a:lstStyle/>
          <a:p>
            <a:pPr algn="ctr"/>
            <a:r>
              <a:rPr lang="en-US" sz="2400" b="1" dirty="0"/>
              <a:t>3. The environment</a:t>
            </a:r>
          </a:p>
        </p:txBody>
      </p:sp>
    </p:spTree>
    <p:extLst>
      <p:ext uri="{BB962C8B-B14F-4D97-AF65-F5344CB8AC3E}">
        <p14:creationId xmlns:p14="http://schemas.microsoft.com/office/powerpoint/2010/main" val="11262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4"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6A62F13-8DED-7A0E-C256-79067971BB67}"/>
              </a:ext>
            </a:extLst>
          </p:cNvPr>
          <p:cNvSpPr>
            <a:spLocks noGrp="1"/>
          </p:cNvSpPr>
          <p:nvPr>
            <p:ph type="title"/>
          </p:nvPr>
        </p:nvSpPr>
        <p:spPr>
          <a:xfrm>
            <a:off x="301365" y="208399"/>
            <a:ext cx="11787541" cy="467239"/>
          </a:xfrm>
        </p:spPr>
        <p:txBody>
          <a:bodyPr vert="horz" lIns="0" tIns="0" rIns="0" bIns="36000" rtlCol="0" anchor="t">
            <a:noAutofit/>
          </a:bodyPr>
          <a:lstStyle/>
          <a:p>
            <a:pPr>
              <a:lnSpc>
                <a:spcPct val="100000"/>
              </a:lnSpc>
              <a:spcBef>
                <a:spcPts val="300"/>
              </a:spcBef>
              <a:spcAft>
                <a:spcPts val="600"/>
              </a:spcAft>
            </a:pPr>
            <a:r>
              <a:rPr lang="en-US" sz="3200" dirty="0">
                <a:solidFill>
                  <a:schemeClr val="bg1"/>
                </a:solidFill>
                <a:latin typeface="+mn-lt"/>
              </a:rPr>
              <a:t>Low barriers for a species-switching virus to cause a pandemic</a:t>
            </a:r>
          </a:p>
        </p:txBody>
      </p:sp>
      <p:sp>
        <p:nvSpPr>
          <p:cNvPr id="8" name="TextBox 7">
            <a:extLst>
              <a:ext uri="{FF2B5EF4-FFF2-40B4-BE49-F238E27FC236}">
                <a16:creationId xmlns:a16="http://schemas.microsoft.com/office/drawing/2014/main" id="{14185D4C-8060-856C-B76C-07A0FE5CE6D0}"/>
              </a:ext>
            </a:extLst>
          </p:cNvPr>
          <p:cNvSpPr txBox="1"/>
          <p:nvPr/>
        </p:nvSpPr>
        <p:spPr>
          <a:xfrm>
            <a:off x="7247965" y="3044429"/>
            <a:ext cx="4840941"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t>In this situation, viruses can jump to another species much more easily</a:t>
            </a:r>
          </a:p>
        </p:txBody>
      </p:sp>
      <p:pic>
        <p:nvPicPr>
          <p:cNvPr id="9" name="Picture 8">
            <a:extLst>
              <a:ext uri="{FF2B5EF4-FFF2-40B4-BE49-F238E27FC236}">
                <a16:creationId xmlns:a16="http://schemas.microsoft.com/office/drawing/2014/main" id="{8385675B-8E2A-EA9B-6D46-8E0BC65E3AD1}"/>
              </a:ext>
            </a:extLst>
          </p:cNvPr>
          <p:cNvPicPr>
            <a:picLocks noChangeAspect="1"/>
          </p:cNvPicPr>
          <p:nvPr/>
        </p:nvPicPr>
        <p:blipFill rotWithShape="1">
          <a:blip r:embed="rId2"/>
          <a:srcRect l="51696" t="5655" r="4715" b="63759"/>
          <a:stretch/>
        </p:blipFill>
        <p:spPr>
          <a:xfrm>
            <a:off x="1034137" y="1909482"/>
            <a:ext cx="6302258" cy="4701155"/>
          </a:xfrm>
          <a:prstGeom prst="rect">
            <a:avLst/>
          </a:prstGeom>
        </p:spPr>
      </p:pic>
      <p:sp>
        <p:nvSpPr>
          <p:cNvPr id="6" name="TextBox 5">
            <a:extLst>
              <a:ext uri="{FF2B5EF4-FFF2-40B4-BE49-F238E27FC236}">
                <a16:creationId xmlns:a16="http://schemas.microsoft.com/office/drawing/2014/main" id="{2CBD6520-C0D0-92DD-0D09-57A38B39E65A}"/>
              </a:ext>
            </a:extLst>
          </p:cNvPr>
          <p:cNvSpPr txBox="1"/>
          <p:nvPr/>
        </p:nvSpPr>
        <p:spPr>
          <a:xfrm>
            <a:off x="2613753" y="5405672"/>
            <a:ext cx="1663700"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solidFill>
                  <a:srgbClr val="62A6C1"/>
                </a:solidFill>
              </a:rPr>
              <a:t>Microbes</a:t>
            </a:r>
          </a:p>
        </p:txBody>
      </p:sp>
      <p:sp>
        <p:nvSpPr>
          <p:cNvPr id="7" name="TextBox 6">
            <a:extLst>
              <a:ext uri="{FF2B5EF4-FFF2-40B4-BE49-F238E27FC236}">
                <a16:creationId xmlns:a16="http://schemas.microsoft.com/office/drawing/2014/main" id="{938BC9E9-FA52-959E-BA8E-B5CAEED76C36}"/>
              </a:ext>
            </a:extLst>
          </p:cNvPr>
          <p:cNvSpPr txBox="1"/>
          <p:nvPr/>
        </p:nvSpPr>
        <p:spPr>
          <a:xfrm>
            <a:off x="4432300" y="5405672"/>
            <a:ext cx="1663700" cy="622300"/>
          </a:xfrm>
          <a:prstGeom prst="rect">
            <a:avLst/>
          </a:prstGeom>
          <a:solidFill>
            <a:srgbClr val="FFFDFB"/>
          </a:solidFill>
        </p:spPr>
        <p:txBody>
          <a:bodyPr wrap="square" rtlCol="0">
            <a:noAutofit/>
          </a:bodyPr>
          <a:lstStyle/>
          <a:p>
            <a:pPr algn="ctr"/>
            <a:endParaRPr lang="en-US" sz="900" b="1" dirty="0">
              <a:solidFill>
                <a:srgbClr val="62A6C1"/>
              </a:solidFill>
            </a:endParaRPr>
          </a:p>
          <a:p>
            <a:pPr algn="ctr"/>
            <a:r>
              <a:rPr lang="en-US" sz="2800" b="1" dirty="0">
                <a:solidFill>
                  <a:srgbClr val="D6A3BB"/>
                </a:solidFill>
              </a:rPr>
              <a:t>Humans</a:t>
            </a:r>
          </a:p>
        </p:txBody>
      </p:sp>
      <p:sp>
        <p:nvSpPr>
          <p:cNvPr id="10" name="TextBox 9">
            <a:extLst>
              <a:ext uri="{FF2B5EF4-FFF2-40B4-BE49-F238E27FC236}">
                <a16:creationId xmlns:a16="http://schemas.microsoft.com/office/drawing/2014/main" id="{476CA72A-F668-216C-698F-BF4053CBA400}"/>
              </a:ext>
            </a:extLst>
          </p:cNvPr>
          <p:cNvSpPr txBox="1"/>
          <p:nvPr/>
        </p:nvSpPr>
        <p:spPr>
          <a:xfrm>
            <a:off x="2461953" y="1324707"/>
            <a:ext cx="3940694" cy="584775"/>
          </a:xfrm>
          <a:prstGeom prst="rect">
            <a:avLst/>
          </a:prstGeom>
          <a:noFill/>
        </p:spPr>
        <p:txBody>
          <a:bodyPr wrap="none" rtlCol="0">
            <a:spAutoFit/>
          </a:bodyPr>
          <a:lstStyle/>
          <a:p>
            <a:r>
              <a:rPr lang="en-US" sz="3200" dirty="0"/>
              <a:t>Prelude to a pandemic</a:t>
            </a:r>
          </a:p>
        </p:txBody>
      </p:sp>
    </p:spTree>
    <p:extLst>
      <p:ext uri="{BB962C8B-B14F-4D97-AF65-F5344CB8AC3E}">
        <p14:creationId xmlns:p14="http://schemas.microsoft.com/office/powerpoint/2010/main" val="2430544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9BF9D0-B201-CC3B-D023-84FBA705FCC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bwMode="gray">
          <a:xfrm>
            <a:off x="10635916" y="6452691"/>
            <a:ext cx="1556084" cy="300843"/>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424439" y="235602"/>
            <a:ext cx="8964613" cy="467239"/>
          </a:xfrm>
        </p:spPr>
        <p:txBody>
          <a:bodyPr/>
          <a:lstStyle/>
          <a:p>
            <a:r>
              <a:rPr lang="en-US" sz="3200" dirty="0">
                <a:solidFill>
                  <a:schemeClr val="bg1"/>
                </a:solidFill>
                <a:latin typeface="+mn-lt"/>
              </a:rPr>
              <a:t>Today’s Discussion</a:t>
            </a:r>
          </a:p>
        </p:txBody>
      </p:sp>
      <p:sp>
        <p:nvSpPr>
          <p:cNvPr id="10" name="TextBox 9">
            <a:extLst>
              <a:ext uri="{FF2B5EF4-FFF2-40B4-BE49-F238E27FC236}">
                <a16:creationId xmlns:a16="http://schemas.microsoft.com/office/drawing/2014/main" id="{6AB87AA8-89EE-3F0E-C50A-37CDA9BBEBC8}"/>
              </a:ext>
            </a:extLst>
          </p:cNvPr>
          <p:cNvSpPr txBox="1"/>
          <p:nvPr/>
        </p:nvSpPr>
        <p:spPr>
          <a:xfrm>
            <a:off x="1588749" y="1611127"/>
            <a:ext cx="10995873" cy="4031873"/>
          </a:xfrm>
          <a:prstGeom prst="rect">
            <a:avLst/>
          </a:prstGeom>
          <a:noFill/>
        </p:spPr>
        <p:txBody>
          <a:bodyPr wrap="square" rtlCol="0">
            <a:spAutoFit/>
          </a:bodyPr>
          <a:lstStyle/>
          <a:p>
            <a:r>
              <a:rPr lang="en-US" sz="3200" dirty="0"/>
              <a:t>How did we get here? Where did this rogue, species–jumping virus come from?</a:t>
            </a:r>
          </a:p>
          <a:p>
            <a:endParaRPr lang="en-US" sz="3200" dirty="0"/>
          </a:p>
          <a:p>
            <a:endParaRPr lang="en-US" sz="3200" dirty="0"/>
          </a:p>
          <a:p>
            <a:r>
              <a:rPr lang="en-US" sz="3200" dirty="0"/>
              <a:t>Understanding the powerful role of RH in health and disease</a:t>
            </a:r>
          </a:p>
          <a:p>
            <a:endParaRPr lang="en-US" sz="3200" dirty="0"/>
          </a:p>
          <a:p>
            <a:endParaRPr lang="en-US" sz="3200" dirty="0"/>
          </a:p>
          <a:p>
            <a:r>
              <a:rPr lang="en-US" sz="3200" dirty="0"/>
              <a:t>We have essential work to do, and no time to waste!</a:t>
            </a:r>
          </a:p>
        </p:txBody>
      </p:sp>
      <p:sp>
        <p:nvSpPr>
          <p:cNvPr id="5" name="Rectangle 4">
            <a:extLst>
              <a:ext uri="{FF2B5EF4-FFF2-40B4-BE49-F238E27FC236}">
                <a16:creationId xmlns:a16="http://schemas.microsoft.com/office/drawing/2014/main" id="{1BB327A6-4690-409E-AC58-A67845814D9C}"/>
              </a:ext>
            </a:extLst>
          </p:cNvPr>
          <p:cNvSpPr/>
          <p:nvPr/>
        </p:nvSpPr>
        <p:spPr>
          <a:xfrm>
            <a:off x="809822" y="1611127"/>
            <a:ext cx="86754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 </a:t>
            </a:r>
          </a:p>
        </p:txBody>
      </p:sp>
      <p:sp>
        <p:nvSpPr>
          <p:cNvPr id="11" name="Rectangle 10">
            <a:extLst>
              <a:ext uri="{FF2B5EF4-FFF2-40B4-BE49-F238E27FC236}">
                <a16:creationId xmlns:a16="http://schemas.microsoft.com/office/drawing/2014/main" id="{352CC069-487B-D2AD-A872-27321213B65C}"/>
              </a:ext>
            </a:extLst>
          </p:cNvPr>
          <p:cNvSpPr/>
          <p:nvPr/>
        </p:nvSpPr>
        <p:spPr>
          <a:xfrm>
            <a:off x="809822" y="3278313"/>
            <a:ext cx="86754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 </a:t>
            </a:r>
          </a:p>
        </p:txBody>
      </p:sp>
      <p:sp>
        <p:nvSpPr>
          <p:cNvPr id="12" name="Rectangle 11">
            <a:extLst>
              <a:ext uri="{FF2B5EF4-FFF2-40B4-BE49-F238E27FC236}">
                <a16:creationId xmlns:a16="http://schemas.microsoft.com/office/drawing/2014/main" id="{3FC0584E-DF9C-16CE-C771-AFAE4DD95DAC}"/>
              </a:ext>
            </a:extLst>
          </p:cNvPr>
          <p:cNvSpPr/>
          <p:nvPr/>
        </p:nvSpPr>
        <p:spPr>
          <a:xfrm>
            <a:off x="809822" y="4849537"/>
            <a:ext cx="86754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 </a:t>
            </a:r>
          </a:p>
        </p:txBody>
      </p:sp>
      <p:sp>
        <p:nvSpPr>
          <p:cNvPr id="4" name="Oval 3">
            <a:extLst>
              <a:ext uri="{FF2B5EF4-FFF2-40B4-BE49-F238E27FC236}">
                <a16:creationId xmlns:a16="http://schemas.microsoft.com/office/drawing/2014/main" id="{4FED9A5C-76D4-41AE-78AC-12D652AD5CC3}"/>
              </a:ext>
            </a:extLst>
          </p:cNvPr>
          <p:cNvSpPr/>
          <p:nvPr/>
        </p:nvSpPr>
        <p:spPr>
          <a:xfrm>
            <a:off x="687658" y="3333361"/>
            <a:ext cx="827511" cy="813233"/>
          </a:xfrm>
          <a:prstGeom prst="ellipse">
            <a:avLst/>
          </a:prstGeom>
          <a:noFill/>
          <a:ln w="47625">
            <a:solidFill>
              <a:srgbClr val="036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631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D6542311-CC9A-01BF-F5B7-EE75774A041E}"/>
              </a:ext>
            </a:extLst>
          </p:cNvPr>
          <p:cNvPicPr>
            <a:picLocks noChangeAspect="1"/>
          </p:cNvPicPr>
          <p:nvPr/>
        </p:nvPicPr>
        <p:blipFill rotWithShape="1">
          <a:blip r:embed="rId2"/>
          <a:srcRect l="3998" t="7259" r="14649" b="36709"/>
          <a:stretch/>
        </p:blipFill>
        <p:spPr>
          <a:xfrm>
            <a:off x="5056836" y="1871869"/>
            <a:ext cx="6995500" cy="4630336"/>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202297" y="235602"/>
            <a:ext cx="11989703" cy="467239"/>
          </a:xfrm>
        </p:spPr>
        <p:txBody>
          <a:bodyPr/>
          <a:lstStyle/>
          <a:p>
            <a:r>
              <a:rPr lang="en-US" sz="3000" dirty="0">
                <a:solidFill>
                  <a:schemeClr val="bg1"/>
                </a:solidFill>
                <a:latin typeface="+mn-lt"/>
              </a:rPr>
              <a:t>Managing indoor environments for energy </a:t>
            </a:r>
            <a:r>
              <a:rPr lang="en-US" sz="3000" u="sng" dirty="0">
                <a:solidFill>
                  <a:schemeClr val="bg1"/>
                </a:solidFill>
                <a:latin typeface="+mn-lt"/>
              </a:rPr>
              <a:t>and</a:t>
            </a:r>
            <a:r>
              <a:rPr lang="en-US" sz="3000" dirty="0">
                <a:solidFill>
                  <a:schemeClr val="bg1"/>
                </a:solidFill>
                <a:latin typeface="+mn-lt"/>
              </a:rPr>
              <a:t> health</a:t>
            </a:r>
          </a:p>
        </p:txBody>
      </p:sp>
      <p:pic>
        <p:nvPicPr>
          <p:cNvPr id="17" name="Picture 16" descr="Diagram&#10;&#10;Description automatically generated with medium confidence">
            <a:extLst>
              <a:ext uri="{FF2B5EF4-FFF2-40B4-BE49-F238E27FC236}">
                <a16:creationId xmlns:a16="http://schemas.microsoft.com/office/drawing/2014/main" id="{91A1A158-4C66-A1B2-BF52-8D1BBF6C1B8D}"/>
              </a:ext>
            </a:extLst>
          </p:cNvPr>
          <p:cNvPicPr>
            <a:picLocks noChangeAspect="1"/>
          </p:cNvPicPr>
          <p:nvPr/>
        </p:nvPicPr>
        <p:blipFill rotWithShape="1">
          <a:blip r:embed="rId3"/>
          <a:srcRect l="2604" t="7147" r="59970" b="30736"/>
          <a:stretch/>
        </p:blipFill>
        <p:spPr>
          <a:xfrm>
            <a:off x="0" y="2178940"/>
            <a:ext cx="5367020" cy="3973287"/>
          </a:xfrm>
          <a:prstGeom prst="rect">
            <a:avLst/>
          </a:prstGeom>
        </p:spPr>
      </p:pic>
      <p:grpSp>
        <p:nvGrpSpPr>
          <p:cNvPr id="32" name="Group 31">
            <a:extLst>
              <a:ext uri="{FF2B5EF4-FFF2-40B4-BE49-F238E27FC236}">
                <a16:creationId xmlns:a16="http://schemas.microsoft.com/office/drawing/2014/main" id="{270AE239-75B4-949A-74A7-55E996298E73}"/>
              </a:ext>
            </a:extLst>
          </p:cNvPr>
          <p:cNvGrpSpPr/>
          <p:nvPr/>
        </p:nvGrpSpPr>
        <p:grpSpPr>
          <a:xfrm>
            <a:off x="668182" y="1292257"/>
            <a:ext cx="7917018" cy="4451353"/>
            <a:chOff x="668182" y="1292257"/>
            <a:chExt cx="7917018" cy="4451353"/>
          </a:xfrm>
        </p:grpSpPr>
        <p:pic>
          <p:nvPicPr>
            <p:cNvPr id="28" name="Picture 27" descr="Diagram&#10;&#10;Description automatically generated with medium confidence">
              <a:extLst>
                <a:ext uri="{FF2B5EF4-FFF2-40B4-BE49-F238E27FC236}">
                  <a16:creationId xmlns:a16="http://schemas.microsoft.com/office/drawing/2014/main" id="{2C55403C-828A-731D-8F4F-9552D6E6B4E3}"/>
                </a:ext>
              </a:extLst>
            </p:cNvPr>
            <p:cNvPicPr>
              <a:picLocks noChangeAspect="1"/>
            </p:cNvPicPr>
            <p:nvPr/>
          </p:nvPicPr>
          <p:blipFill rotWithShape="1">
            <a:blip r:embed="rId3"/>
            <a:srcRect l="50245" t="12748" r="28133" b="41244"/>
            <a:stretch/>
          </p:blipFill>
          <p:spPr>
            <a:xfrm>
              <a:off x="5367020" y="2689149"/>
              <a:ext cx="3218180" cy="3054461"/>
            </a:xfrm>
            <a:prstGeom prst="rect">
              <a:avLst/>
            </a:prstGeom>
          </p:spPr>
        </p:pic>
        <p:sp>
          <p:nvSpPr>
            <p:cNvPr id="31" name="TextBox 30">
              <a:extLst>
                <a:ext uri="{FF2B5EF4-FFF2-40B4-BE49-F238E27FC236}">
                  <a16:creationId xmlns:a16="http://schemas.microsoft.com/office/drawing/2014/main" id="{1FA745A2-BD87-1A0C-8A2A-0FF0A40B8D8E}"/>
                </a:ext>
              </a:extLst>
            </p:cNvPr>
            <p:cNvSpPr txBox="1"/>
            <p:nvPr/>
          </p:nvSpPr>
          <p:spPr>
            <a:xfrm>
              <a:off x="668182" y="1292257"/>
              <a:ext cx="4052202" cy="523220"/>
            </a:xfrm>
            <a:prstGeom prst="rect">
              <a:avLst/>
            </a:prstGeom>
            <a:noFill/>
            <a:ln w="57150">
              <a:solidFill>
                <a:srgbClr val="CD2564"/>
              </a:solidFill>
            </a:ln>
          </p:spPr>
          <p:txBody>
            <a:bodyPr wrap="square" rtlCol="0">
              <a:spAutoFit/>
            </a:bodyPr>
            <a:lstStyle/>
            <a:p>
              <a:r>
                <a:rPr lang="en-US" sz="2800" b="1" i="1" dirty="0"/>
                <a:t>Optimize occupant health</a:t>
              </a:r>
            </a:p>
          </p:txBody>
        </p:sp>
      </p:grpSp>
      <p:sp>
        <p:nvSpPr>
          <p:cNvPr id="33" name="TextBox 32">
            <a:extLst>
              <a:ext uri="{FF2B5EF4-FFF2-40B4-BE49-F238E27FC236}">
                <a16:creationId xmlns:a16="http://schemas.microsoft.com/office/drawing/2014/main" id="{59142259-7D01-33E3-83B1-5EDBC9F272DB}"/>
              </a:ext>
            </a:extLst>
          </p:cNvPr>
          <p:cNvSpPr txBox="1"/>
          <p:nvPr/>
        </p:nvSpPr>
        <p:spPr>
          <a:xfrm>
            <a:off x="6394017" y="1292257"/>
            <a:ext cx="4052202" cy="523220"/>
          </a:xfrm>
          <a:prstGeom prst="rect">
            <a:avLst/>
          </a:prstGeom>
          <a:noFill/>
          <a:ln w="31750">
            <a:solidFill>
              <a:schemeClr val="tx1"/>
            </a:solidFill>
          </a:ln>
        </p:spPr>
        <p:txBody>
          <a:bodyPr wrap="square" rtlCol="0">
            <a:spAutoFit/>
          </a:bodyPr>
          <a:lstStyle/>
          <a:p>
            <a:r>
              <a:rPr lang="en-US" sz="2800" b="1" i="1" dirty="0"/>
              <a:t>Optimize energy savings</a:t>
            </a:r>
          </a:p>
        </p:txBody>
      </p:sp>
    </p:spTree>
    <p:extLst>
      <p:ext uri="{BB962C8B-B14F-4D97-AF65-F5344CB8AC3E}">
        <p14:creationId xmlns:p14="http://schemas.microsoft.com/office/powerpoint/2010/main" val="27240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F51662-847D-4437-B705-86CF974A4E6A}"/>
              </a:ext>
            </a:extLst>
          </p:cNvPr>
          <p:cNvSpPr/>
          <p:nvPr/>
        </p:nvSpPr>
        <p:spPr>
          <a:xfrm>
            <a:off x="347621" y="103437"/>
            <a:ext cx="4006603" cy="707088"/>
          </a:xfrm>
          <a:prstGeom prst="roundRect">
            <a:avLst/>
          </a:prstGeom>
          <a:solidFill>
            <a:srgbClr val="FFACD5"/>
          </a:solidFill>
          <a:ln w="28575">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solidFill>
                  <a:prstClr val="white"/>
                </a:solidFill>
                <a:effectLst/>
                <a:uLnTx/>
                <a:uFillTx/>
                <a:latin typeface="Calibri" panose="020F0502020204030204"/>
                <a:ea typeface="+mn-ea"/>
                <a:cs typeface="+mn-cs"/>
              </a:rPr>
              <a:t>IEQ &amp; Human Immunity</a:t>
            </a:r>
          </a:p>
        </p:txBody>
      </p:sp>
      <p:sp>
        <p:nvSpPr>
          <p:cNvPr id="20" name="Diamond 19">
            <a:extLst>
              <a:ext uri="{FF2B5EF4-FFF2-40B4-BE49-F238E27FC236}">
                <a16:creationId xmlns:a16="http://schemas.microsoft.com/office/drawing/2014/main" id="{83CE33FE-40C1-4B1D-A0F2-86FA6B4671C5}"/>
              </a:ext>
            </a:extLst>
          </p:cNvPr>
          <p:cNvSpPr>
            <a:spLocks noChangeAspect="1"/>
          </p:cNvSpPr>
          <p:nvPr/>
        </p:nvSpPr>
        <p:spPr>
          <a:xfrm>
            <a:off x="1782721" y="1496301"/>
            <a:ext cx="713232" cy="708212"/>
          </a:xfrm>
          <a:prstGeom prst="diamond">
            <a:avLst/>
          </a:prstGeom>
          <a:solidFill>
            <a:srgbClr val="1A2B56"/>
          </a:solidFill>
          <a:ln>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1" name="Diamond 20">
            <a:extLst>
              <a:ext uri="{FF2B5EF4-FFF2-40B4-BE49-F238E27FC236}">
                <a16:creationId xmlns:a16="http://schemas.microsoft.com/office/drawing/2014/main" id="{42390225-A309-4046-8D4B-947DDC724035}"/>
              </a:ext>
            </a:extLst>
          </p:cNvPr>
          <p:cNvSpPr>
            <a:spLocks noChangeAspect="1"/>
          </p:cNvSpPr>
          <p:nvPr/>
        </p:nvSpPr>
        <p:spPr>
          <a:xfrm>
            <a:off x="1732547" y="4041429"/>
            <a:ext cx="713232" cy="708212"/>
          </a:xfrm>
          <a:prstGeom prst="diamond">
            <a:avLst/>
          </a:prstGeom>
          <a:solidFill>
            <a:srgbClr val="1A2B56"/>
          </a:solidFill>
          <a:ln>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8F63C566-9864-4B37-BC88-52B2303EE00F}"/>
              </a:ext>
            </a:extLst>
          </p:cNvPr>
          <p:cNvSpPr txBox="1"/>
          <p:nvPr/>
        </p:nvSpPr>
        <p:spPr>
          <a:xfrm>
            <a:off x="2563088" y="1413535"/>
            <a:ext cx="835891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IAQ impacts the host’s ability to defend against pathogens, regardless of the surface cleanliness of the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Dry air reduces respiratory immune defenses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Ozone, NO</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other gases are inflammatory and increase tissue vulnerability to penetration</a:t>
            </a:r>
          </a:p>
        </p:txBody>
      </p:sp>
      <p:sp>
        <p:nvSpPr>
          <p:cNvPr id="25" name="TextBox 24">
            <a:extLst>
              <a:ext uri="{FF2B5EF4-FFF2-40B4-BE49-F238E27FC236}">
                <a16:creationId xmlns:a16="http://schemas.microsoft.com/office/drawing/2014/main" id="{277E39DF-1402-44B8-873C-51E289123B15}"/>
              </a:ext>
            </a:extLst>
          </p:cNvPr>
          <p:cNvSpPr txBox="1"/>
          <p:nvPr/>
        </p:nvSpPr>
        <p:spPr>
          <a:xfrm>
            <a:off x="2513078" y="4144591"/>
            <a:ext cx="927252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IAQ impacts systemic inflammation and associated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cardiovascular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clotting disorders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allergies and autoimmunity</a:t>
            </a:r>
          </a:p>
        </p:txBody>
      </p:sp>
    </p:spTree>
    <p:extLst>
      <p:ext uri="{BB962C8B-B14F-4D97-AF65-F5344CB8AC3E}">
        <p14:creationId xmlns:p14="http://schemas.microsoft.com/office/powerpoint/2010/main" val="55858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721E54-2CF5-4F8F-B993-FE225FB6D80F}"/>
              </a:ext>
            </a:extLst>
          </p:cNvPr>
          <p:cNvSpPr txBox="1"/>
          <p:nvPr/>
        </p:nvSpPr>
        <p:spPr>
          <a:xfrm>
            <a:off x="1048276" y="2610719"/>
            <a:ext cx="248194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Inhaled ozone (O</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nitrogen dioxide (NO</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induce loosening of inter-cellular junctions </a:t>
            </a:r>
          </a:p>
        </p:txBody>
      </p:sp>
      <p:sp>
        <p:nvSpPr>
          <p:cNvPr id="18" name="Diamond 17">
            <a:extLst>
              <a:ext uri="{FF2B5EF4-FFF2-40B4-BE49-F238E27FC236}">
                <a16:creationId xmlns:a16="http://schemas.microsoft.com/office/drawing/2014/main" id="{23D5F8C8-1DCF-8841-B27E-5889726B695A}"/>
              </a:ext>
            </a:extLst>
          </p:cNvPr>
          <p:cNvSpPr>
            <a:spLocks noChangeAspect="1"/>
          </p:cNvSpPr>
          <p:nvPr/>
        </p:nvSpPr>
        <p:spPr>
          <a:xfrm>
            <a:off x="335045" y="1902507"/>
            <a:ext cx="713232" cy="708212"/>
          </a:xfrm>
          <a:prstGeom prst="diamond">
            <a:avLst/>
          </a:prstGeom>
          <a:solidFill>
            <a:srgbClr val="1A2B56"/>
          </a:solidFill>
          <a:ln>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9" name="TextBox 18">
            <a:extLst>
              <a:ext uri="{FF2B5EF4-FFF2-40B4-BE49-F238E27FC236}">
                <a16:creationId xmlns:a16="http://schemas.microsoft.com/office/drawing/2014/main" id="{7A8EC578-91A8-F44D-AB85-CC5DF77912CB}"/>
              </a:ext>
            </a:extLst>
          </p:cNvPr>
          <p:cNvSpPr txBox="1"/>
          <p:nvPr/>
        </p:nvSpPr>
        <p:spPr>
          <a:xfrm>
            <a:off x="153910" y="6537075"/>
            <a:ext cx="24881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work with 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Huttunen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 Finland Univ.</a:t>
            </a:r>
          </a:p>
        </p:txBody>
      </p:sp>
      <p:sp>
        <p:nvSpPr>
          <p:cNvPr id="7" name="Rectangle: Rounded Corners 1">
            <a:extLst>
              <a:ext uri="{FF2B5EF4-FFF2-40B4-BE49-F238E27FC236}">
                <a16:creationId xmlns:a16="http://schemas.microsoft.com/office/drawing/2014/main" id="{074B0C13-36CB-5B3D-80E9-6BC9F848D992}"/>
              </a:ext>
            </a:extLst>
          </p:cNvPr>
          <p:cNvSpPr/>
          <p:nvPr/>
        </p:nvSpPr>
        <p:spPr>
          <a:xfrm>
            <a:off x="221152" y="103437"/>
            <a:ext cx="4350847" cy="707088"/>
          </a:xfrm>
          <a:prstGeom prst="roundRect">
            <a:avLst/>
          </a:prstGeom>
          <a:solidFill>
            <a:srgbClr val="FFACD5"/>
          </a:solidFill>
          <a:ln w="28575">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IEQ &amp; Humans Tissues</a:t>
            </a:r>
          </a:p>
        </p:txBody>
      </p:sp>
      <p:pic>
        <p:nvPicPr>
          <p:cNvPr id="8" name="Picture 7">
            <a:extLst>
              <a:ext uri="{FF2B5EF4-FFF2-40B4-BE49-F238E27FC236}">
                <a16:creationId xmlns:a16="http://schemas.microsoft.com/office/drawing/2014/main" id="{B7860857-76D4-A0D0-1D46-1F4E412B2C77}"/>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941064" y="1783080"/>
            <a:ext cx="8119422" cy="4221740"/>
          </a:xfrm>
          <a:prstGeom prst="rect">
            <a:avLst/>
          </a:prstGeom>
          <a:noFill/>
        </p:spPr>
      </p:pic>
    </p:spTree>
    <p:extLst>
      <p:ext uri="{BB962C8B-B14F-4D97-AF65-F5344CB8AC3E}">
        <p14:creationId xmlns:p14="http://schemas.microsoft.com/office/powerpoint/2010/main" val="216005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 name="Picture 7">
            <a:extLst>
              <a:ext uri="{FF2B5EF4-FFF2-40B4-BE49-F238E27FC236}">
                <a16:creationId xmlns:a16="http://schemas.microsoft.com/office/drawing/2014/main" id="{6DF15658-B8D9-0647-83B4-E88976D7D014}"/>
              </a:ext>
            </a:extLst>
          </p:cNvPr>
          <p:cNvPicPr>
            <a:picLocks noChangeAspect="1"/>
          </p:cNvPicPr>
          <p:nvPr/>
        </p:nvPicPr>
        <p:blipFill>
          <a:blip r:embed="rId3"/>
          <a:stretch>
            <a:fillRect/>
          </a:stretch>
        </p:blipFill>
        <p:spPr>
          <a:xfrm>
            <a:off x="2640957" y="3593448"/>
            <a:ext cx="2993476" cy="2912572"/>
          </a:xfrm>
          <a:prstGeom prst="rect">
            <a:avLst/>
          </a:prstGeom>
        </p:spPr>
      </p:pic>
      <p:pic>
        <p:nvPicPr>
          <p:cNvPr id="10" name="Picture 4">
            <a:extLst>
              <a:ext uri="{FF2B5EF4-FFF2-40B4-BE49-F238E27FC236}">
                <a16:creationId xmlns:a16="http://schemas.microsoft.com/office/drawing/2014/main" id="{759064F1-EE72-4846-906D-B14F8980238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82015" y="3593449"/>
            <a:ext cx="2295664" cy="2933597"/>
          </a:xfrm>
          <a:prstGeom prst="rect">
            <a:avLst/>
          </a:prstGeom>
        </p:spPr>
      </p:pic>
      <p:pic>
        <p:nvPicPr>
          <p:cNvPr id="11" name="Picture 6">
            <a:extLst>
              <a:ext uri="{FF2B5EF4-FFF2-40B4-BE49-F238E27FC236}">
                <a16:creationId xmlns:a16="http://schemas.microsoft.com/office/drawing/2014/main" id="{AC6ABA8D-BCB5-9343-A8E1-09D60DAE9A02}"/>
              </a:ext>
            </a:extLst>
          </p:cNvPr>
          <p:cNvPicPr>
            <a:picLocks noChangeAspect="1"/>
          </p:cNvPicPr>
          <p:nvPr/>
        </p:nvPicPr>
        <p:blipFill>
          <a:blip r:embed="rId5"/>
          <a:stretch>
            <a:fillRect/>
          </a:stretch>
        </p:blipFill>
        <p:spPr>
          <a:xfrm rot="16200000" flipV="1">
            <a:off x="8383903" y="3896362"/>
            <a:ext cx="2933597" cy="2327771"/>
          </a:xfrm>
          <a:prstGeom prst="rect">
            <a:avLst/>
          </a:prstGeom>
        </p:spPr>
      </p:pic>
      <p:sp>
        <p:nvSpPr>
          <p:cNvPr id="13" name="TextBox 12">
            <a:extLst>
              <a:ext uri="{FF2B5EF4-FFF2-40B4-BE49-F238E27FC236}">
                <a16:creationId xmlns:a16="http://schemas.microsoft.com/office/drawing/2014/main" id="{31D59B09-0248-784E-ABE5-2E4B38DF33B6}"/>
              </a:ext>
            </a:extLst>
          </p:cNvPr>
          <p:cNvSpPr txBox="1"/>
          <p:nvPr/>
        </p:nvSpPr>
        <p:spPr>
          <a:xfrm>
            <a:off x="231123" y="44580"/>
            <a:ext cx="10806619" cy="844837"/>
          </a:xfrm>
          <a:prstGeom prst="rect">
            <a:avLst/>
          </a:prstGeom>
          <a:ln w="12700">
            <a:miter lim="400000"/>
          </a:ln>
        </p:spPr>
        <p:txBody>
          <a:bodyPr wrap="square" lIns="34285" tIns="34285" rIns="34285" bIns="34285">
            <a:spAutoFit/>
          </a:bodyPr>
          <a:lstStyle>
            <a:defPPr>
              <a:defRPr lang="en-US"/>
            </a:defPPr>
            <a:lvl1pPr>
              <a:lnSpc>
                <a:spcPct val="90000"/>
              </a:lnSpc>
              <a:defRPr sz="3200" b="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j-ea"/>
                <a:cs typeface="+mj-cs"/>
                <a:sym typeface="Roboto"/>
              </a:rPr>
              <a:t>Penetration of harmful particles and gases into our bodies via inhalation and skin is exacerbated by RH &lt;40 </a:t>
            </a:r>
          </a:p>
        </p:txBody>
      </p:sp>
      <p:pic>
        <p:nvPicPr>
          <p:cNvPr id="14" name="Google Shape;95;p11">
            <a:extLst>
              <a:ext uri="{FF2B5EF4-FFF2-40B4-BE49-F238E27FC236}">
                <a16:creationId xmlns:a16="http://schemas.microsoft.com/office/drawing/2014/main" id="{57F71553-AF34-7D43-BB49-905570B42F5C}"/>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3790806" y="1223713"/>
            <a:ext cx="4176526" cy="2011654"/>
          </a:xfrm>
          <a:prstGeom prst="rect">
            <a:avLst/>
          </a:prstGeom>
          <a:noFill/>
          <a:ln>
            <a:noFill/>
          </a:ln>
        </p:spPr>
      </p:pic>
      <p:sp>
        <p:nvSpPr>
          <p:cNvPr id="2" name="TextBox 1">
            <a:extLst>
              <a:ext uri="{FF2B5EF4-FFF2-40B4-BE49-F238E27FC236}">
                <a16:creationId xmlns:a16="http://schemas.microsoft.com/office/drawing/2014/main" id="{5A7C49B2-EC22-AF4A-8EBF-CC905E41D1A8}"/>
              </a:ext>
            </a:extLst>
          </p:cNvPr>
          <p:cNvSpPr txBox="1"/>
          <p:nvPr/>
        </p:nvSpPr>
        <p:spPr>
          <a:xfrm>
            <a:off x="8276974" y="1762537"/>
            <a:ext cx="32829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membrane surrounding our cells can be breached</a:t>
            </a:r>
          </a:p>
        </p:txBody>
      </p:sp>
      <p:grpSp>
        <p:nvGrpSpPr>
          <p:cNvPr id="15" name="Group 14">
            <a:extLst>
              <a:ext uri="{FF2B5EF4-FFF2-40B4-BE49-F238E27FC236}">
                <a16:creationId xmlns:a16="http://schemas.microsoft.com/office/drawing/2014/main" id="{1EDB2CEC-D144-944D-95CB-435F76A691FD}"/>
              </a:ext>
            </a:extLst>
          </p:cNvPr>
          <p:cNvGrpSpPr/>
          <p:nvPr/>
        </p:nvGrpSpPr>
        <p:grpSpPr>
          <a:xfrm>
            <a:off x="632067" y="1490876"/>
            <a:ext cx="3158739" cy="1347858"/>
            <a:chOff x="632040" y="1337430"/>
            <a:chExt cx="2849097" cy="1477328"/>
          </a:xfrm>
        </p:grpSpPr>
        <p:sp>
          <p:nvSpPr>
            <p:cNvPr id="6" name="TextBox 5">
              <a:extLst>
                <a:ext uri="{FF2B5EF4-FFF2-40B4-BE49-F238E27FC236}">
                  <a16:creationId xmlns:a16="http://schemas.microsoft.com/office/drawing/2014/main" id="{BA5FC4A8-3373-6843-95E0-F925B5622AB1}"/>
                </a:ext>
              </a:extLst>
            </p:cNvPr>
            <p:cNvSpPr txBox="1"/>
            <p:nvPr/>
          </p:nvSpPr>
          <p:spPr>
            <a:xfrm>
              <a:off x="632040" y="1337430"/>
              <a:ext cx="25827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carbon dioxide, carbon monoxide, particles, ozone, radon, volatile organic compounds</a:t>
              </a:r>
            </a:p>
          </p:txBody>
        </p:sp>
        <p:sp>
          <p:nvSpPr>
            <p:cNvPr id="9" name="Pentagon 8">
              <a:extLst>
                <a:ext uri="{FF2B5EF4-FFF2-40B4-BE49-F238E27FC236}">
                  <a16:creationId xmlns:a16="http://schemas.microsoft.com/office/drawing/2014/main" id="{810B1EE5-BACB-9E41-BCA8-3B7DDA2EA045}"/>
                </a:ext>
              </a:extLst>
            </p:cNvPr>
            <p:cNvSpPr/>
            <p:nvPr/>
          </p:nvSpPr>
          <p:spPr>
            <a:xfrm>
              <a:off x="632040" y="1337430"/>
              <a:ext cx="2849097" cy="1477328"/>
            </a:xfrm>
            <a:prstGeom prst="homePlat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E92AB64B-6712-D548-9A1A-F64BCBF45D61}"/>
              </a:ext>
            </a:extLst>
          </p:cNvPr>
          <p:cNvSpPr txBox="1"/>
          <p:nvPr/>
        </p:nvSpPr>
        <p:spPr>
          <a:xfrm>
            <a:off x="632067" y="1005782"/>
            <a:ext cx="3505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Indoor pollutants interact</a:t>
            </a:r>
          </a:p>
        </p:txBody>
      </p:sp>
      <p:sp>
        <p:nvSpPr>
          <p:cNvPr id="3" name="TextBox 2">
            <a:extLst>
              <a:ext uri="{FF2B5EF4-FFF2-40B4-BE49-F238E27FC236}">
                <a16:creationId xmlns:a16="http://schemas.microsoft.com/office/drawing/2014/main" id="{2CA1322C-83B9-124E-AE3B-9D9D8AA8F167}"/>
              </a:ext>
            </a:extLst>
          </p:cNvPr>
          <p:cNvSpPr txBox="1"/>
          <p:nvPr/>
        </p:nvSpPr>
        <p:spPr>
          <a:xfrm>
            <a:off x="115907" y="4786428"/>
            <a:ext cx="221722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Causing serious illnesses in multiple organ systems </a:t>
            </a:r>
          </a:p>
        </p:txBody>
      </p:sp>
    </p:spTree>
    <p:extLst>
      <p:ext uri="{BB962C8B-B14F-4D97-AF65-F5344CB8AC3E}">
        <p14:creationId xmlns:p14="http://schemas.microsoft.com/office/powerpoint/2010/main" val="282802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8FED07-B0F9-E44E-A8B9-EEF1F65D9133}"/>
              </a:ext>
            </a:extLst>
          </p:cNvPr>
          <p:cNvSpPr/>
          <p:nvPr/>
        </p:nvSpPr>
        <p:spPr>
          <a:xfrm>
            <a:off x="600030" y="1943364"/>
            <a:ext cx="10991941" cy="4647426"/>
          </a:xfrm>
          <a:prstGeom prst="rect">
            <a:avLst/>
          </a:prstGeom>
        </p:spPr>
        <p:txBody>
          <a:bodyPr wrap="square">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“Low ambient humidity impairs barrier function and</a:t>
            </a:r>
            <a:b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b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innate resistance against influenza infection”</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endParaRPr>
          </a:p>
          <a:p>
            <a:pPr marL="0" marR="0" lvl="0" indent="0" algn="ctr" defTabSz="412750" rtl="0" eaLnBrk="1" fontAlgn="auto" latinLnBrk="0" hangingPunct="0">
              <a:lnSpc>
                <a:spcPct val="100000"/>
              </a:lnSpc>
              <a:spcBef>
                <a:spcPts val="0"/>
              </a:spcBef>
              <a:spcAft>
                <a:spcPts val="0"/>
              </a:spcAft>
              <a:buClrTx/>
              <a:buSzTx/>
              <a:buFontTx/>
              <a:buNone/>
              <a:tabLst/>
              <a:defRPr/>
            </a:pPr>
            <a:b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b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Eriko Kudo,  Eric Song, Laura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Light"/>
              </a:rPr>
              <a:t>Yockey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Light"/>
              </a:rPr>
              <a:t>Tasfia</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 Rakib, Patrick Wong, Robert Homer, Akiko Iwasaki</a:t>
            </a:r>
          </a:p>
          <a:p>
            <a:pPr marL="0" marR="0" lvl="0" indent="0" algn="ctr" defTabSz="412750" rtl="0" eaLnBrk="1" fontAlgn="auto" latinLnBrk="0" hangingPunct="0">
              <a:lnSpc>
                <a:spcPct val="100000"/>
              </a:lnSpc>
              <a:spcBef>
                <a:spcPts val="0"/>
              </a:spcBef>
              <a:spcAft>
                <a:spcPts val="0"/>
              </a:spcAft>
              <a:buClrTx/>
              <a:buSzTx/>
              <a:buFontTx/>
              <a:buNone/>
              <a:tabLst/>
              <a:defRPr/>
            </a:pPr>
            <a:b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br>
            <a: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 </a:t>
            </a:r>
          </a:p>
        </p:txBody>
      </p:sp>
      <p:sp>
        <p:nvSpPr>
          <p:cNvPr id="5" name="TextBox 4">
            <a:extLst>
              <a:ext uri="{FF2B5EF4-FFF2-40B4-BE49-F238E27FC236}">
                <a16:creationId xmlns:a16="http://schemas.microsoft.com/office/drawing/2014/main" id="{2E50EB85-DBED-6344-BA21-C4718674AA71}"/>
              </a:ext>
            </a:extLst>
          </p:cNvPr>
          <p:cNvSpPr txBox="1"/>
          <p:nvPr/>
        </p:nvSpPr>
        <p:spPr>
          <a:xfrm>
            <a:off x="1531289" y="3936217"/>
            <a:ext cx="9129422" cy="430887"/>
          </a:xfrm>
          <a:prstGeom prst="rect">
            <a:avLst/>
          </a:prstGeom>
          <a:noFill/>
        </p:spPr>
        <p:txBody>
          <a:bodyPr wrap="none"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Light"/>
              </a:rPr>
              <a:t>Proceedings of the National Academy of Sciences, USA. May 19, 2019 </a:t>
            </a:r>
          </a:p>
        </p:txBody>
      </p:sp>
      <p:sp>
        <p:nvSpPr>
          <p:cNvPr id="10" name="Title 1">
            <a:extLst>
              <a:ext uri="{FF2B5EF4-FFF2-40B4-BE49-F238E27FC236}">
                <a16:creationId xmlns:a16="http://schemas.microsoft.com/office/drawing/2014/main" id="{7BA8365E-81AA-904A-B6EA-1C66998C2890}"/>
              </a:ext>
            </a:extLst>
          </p:cNvPr>
          <p:cNvSpPr txBox="1">
            <a:spLocks/>
          </p:cNvSpPr>
          <p:nvPr/>
        </p:nvSpPr>
        <p:spPr>
          <a:xfrm>
            <a:off x="215429" y="139485"/>
            <a:ext cx="11376542" cy="973614"/>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spcBef>
                <a:spcPts val="5900"/>
              </a:spcBef>
              <a:buSzPct val="75000"/>
              <a:buFont typeface="Arial" panose="020B0604020202020204" pitchFamily="34" charset="0"/>
              <a:defRPr sz="8800" kern="1200">
                <a:solidFill>
                  <a:schemeClr val="tx1">
                    <a:lumMod val="65000"/>
                    <a:lumOff val="35000"/>
                  </a:schemeClr>
                </a:solidFill>
                <a:latin typeface="Arial Narrow" charset="0"/>
                <a:ea typeface="+mn-ea"/>
                <a:cs typeface="Arial Narrow" charset="0"/>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pPr marL="0" marR="0" lvl="0" indent="0" algn="l" defTabSz="412750" rtl="0" eaLnBrk="1" fontAlgn="auto" latinLnBrk="0" hangingPunct="0">
              <a:lnSpc>
                <a:spcPct val="100000"/>
              </a:lnSpc>
              <a:spcBef>
                <a:spcPts val="2950"/>
              </a:spcBef>
              <a:spcAft>
                <a:spcPts val="0"/>
              </a:spcAft>
              <a:buClrTx/>
              <a:buSzPct val="75000"/>
              <a:buFont typeface="Arial" panose="020B0604020202020204" pitchFamily="34" charset="0"/>
              <a:buNone/>
              <a:tabLst/>
              <a:defRPr/>
            </a:pPr>
            <a:r>
              <a:rPr lang="en-US" sz="3200" dirty="0">
                <a:solidFill>
                  <a:schemeClr val="bg1"/>
                </a:solidFill>
                <a:latin typeface="+mn-lt"/>
                <a:cs typeface="Arial" panose="020B0604020202020204" pitchFamily="34" charset="0"/>
                <a:sym typeface="Helvetica Light"/>
              </a:rPr>
              <a:t>Landmark study at Yale</a:t>
            </a:r>
            <a:endParaRPr kumimoji="0" lang="en-US" sz="3200" b="0" i="0" u="none" strike="noStrike" kern="1200" cap="none" spc="0" normalizeH="0" baseline="0" noProof="0" dirty="0">
              <a:ln>
                <a:noFill/>
              </a:ln>
              <a:solidFill>
                <a:schemeClr val="bg1"/>
              </a:solidFill>
              <a:effectLst/>
              <a:uLnTx/>
              <a:uFillTx/>
              <a:latin typeface="+mn-lt"/>
              <a:cs typeface="Arial" panose="020B0604020202020204" pitchFamily="34" charset="0"/>
              <a:sym typeface="Helvetica Light"/>
            </a:endParaRPr>
          </a:p>
        </p:txBody>
      </p:sp>
    </p:spTree>
    <p:extLst>
      <p:ext uri="{BB962C8B-B14F-4D97-AF65-F5344CB8AC3E}">
        <p14:creationId xmlns:p14="http://schemas.microsoft.com/office/powerpoint/2010/main" val="83679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F51BF9D8-E48C-D747-8038-192F34CAF12A}"/>
              </a:ext>
            </a:extLst>
          </p:cNvPr>
          <p:cNvGrpSpPr/>
          <p:nvPr/>
        </p:nvGrpSpPr>
        <p:grpSpPr>
          <a:xfrm rot="185684">
            <a:off x="4333926" y="2678742"/>
            <a:ext cx="1720617" cy="866757"/>
            <a:chOff x="4004999" y="2545947"/>
            <a:chExt cx="1712287" cy="633893"/>
          </a:xfrm>
        </p:grpSpPr>
        <p:sp>
          <p:nvSpPr>
            <p:cNvPr id="45" name="Arc 44">
              <a:extLst>
                <a:ext uri="{FF2B5EF4-FFF2-40B4-BE49-F238E27FC236}">
                  <a16:creationId xmlns:a16="http://schemas.microsoft.com/office/drawing/2014/main" id="{0AF53356-F45A-FB48-BB8B-431EB2436D1C}"/>
                </a:ext>
              </a:extLst>
            </p:cNvPr>
            <p:cNvSpPr/>
            <p:nvPr/>
          </p:nvSpPr>
          <p:spPr>
            <a:xfrm>
              <a:off x="4004999" y="2703599"/>
              <a:ext cx="800738" cy="200738"/>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sym typeface="Helvetica Light"/>
              </a:endParaRPr>
            </a:p>
          </p:txBody>
        </p:sp>
        <p:sp>
          <p:nvSpPr>
            <p:cNvPr id="46" name="Chord 45">
              <a:extLst>
                <a:ext uri="{FF2B5EF4-FFF2-40B4-BE49-F238E27FC236}">
                  <a16:creationId xmlns:a16="http://schemas.microsoft.com/office/drawing/2014/main" id="{D8D3D918-DAD9-7947-BAE0-7B9E1588348D}"/>
                </a:ext>
              </a:extLst>
            </p:cNvPr>
            <p:cNvSpPr/>
            <p:nvPr/>
          </p:nvSpPr>
          <p:spPr>
            <a:xfrm rot="6528662">
              <a:off x="4941918" y="2404472"/>
              <a:ext cx="633893" cy="916843"/>
            </a:xfrm>
            <a:prstGeom prst="chord">
              <a:avLst/>
            </a:prstGeom>
            <a:solidFill>
              <a:schemeClr val="bg2">
                <a:lumMod val="7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56" name="Oval 55">
              <a:extLst>
                <a:ext uri="{FF2B5EF4-FFF2-40B4-BE49-F238E27FC236}">
                  <a16:creationId xmlns:a16="http://schemas.microsoft.com/office/drawing/2014/main" id="{14D93E90-7A14-734C-9921-DADAAE3C731F}"/>
                </a:ext>
              </a:extLst>
            </p:cNvPr>
            <p:cNvSpPr/>
            <p:nvPr/>
          </p:nvSpPr>
          <p:spPr>
            <a:xfrm>
              <a:off x="5463203" y="2803968"/>
              <a:ext cx="11083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sym typeface="Helvetica Light"/>
              </a:endParaRPr>
            </a:p>
          </p:txBody>
        </p:sp>
      </p:grpSp>
      <p:sp>
        <p:nvSpPr>
          <p:cNvPr id="55" name="Cube 54">
            <a:extLst>
              <a:ext uri="{FF2B5EF4-FFF2-40B4-BE49-F238E27FC236}">
                <a16:creationId xmlns:a16="http://schemas.microsoft.com/office/drawing/2014/main" id="{6BC3C0D9-FCED-7149-B268-847DCE1869B4}"/>
              </a:ext>
            </a:extLst>
          </p:cNvPr>
          <p:cNvSpPr/>
          <p:nvPr/>
        </p:nvSpPr>
        <p:spPr>
          <a:xfrm>
            <a:off x="3472971" y="4810911"/>
            <a:ext cx="1559978" cy="1071314"/>
          </a:xfrm>
          <a:prstGeom prst="cube">
            <a:avLst/>
          </a:prstGeom>
          <a:gradFill>
            <a:gsLst>
              <a:gs pos="0">
                <a:schemeClr val="accent1">
                  <a:lumMod val="40000"/>
                  <a:lumOff val="60000"/>
                </a:schemeClr>
              </a:gs>
              <a:gs pos="50000">
                <a:schemeClr val="accent1">
                  <a:lumMod val="20000"/>
                  <a:lumOff val="80000"/>
                </a:schemeClr>
              </a:gs>
              <a:gs pos="100000">
                <a:srgbClr val="2E61BA">
                  <a:alpha val="67843"/>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sym typeface="Helvetica Light"/>
            </a:endParaRPr>
          </a:p>
        </p:txBody>
      </p:sp>
      <p:sp>
        <p:nvSpPr>
          <p:cNvPr id="9" name="Cube 8">
            <a:extLst>
              <a:ext uri="{FF2B5EF4-FFF2-40B4-BE49-F238E27FC236}">
                <a16:creationId xmlns:a16="http://schemas.microsoft.com/office/drawing/2014/main" id="{34C760BA-8F67-E443-8D0C-A75887F7C50D}"/>
              </a:ext>
            </a:extLst>
          </p:cNvPr>
          <p:cNvSpPr/>
          <p:nvPr/>
        </p:nvSpPr>
        <p:spPr>
          <a:xfrm>
            <a:off x="1244600" y="4795873"/>
            <a:ext cx="1748959" cy="1107996"/>
          </a:xfrm>
          <a:prstGeom prst="cube">
            <a:avLst/>
          </a:prstGeom>
          <a:gradFill>
            <a:gsLst>
              <a:gs pos="0">
                <a:schemeClr val="accent1">
                  <a:lumMod val="40000"/>
                  <a:lumOff val="60000"/>
                </a:schemeClr>
              </a:gs>
              <a:gs pos="50000">
                <a:schemeClr val="accent1">
                  <a:lumMod val="20000"/>
                  <a:lumOff val="80000"/>
                </a:schemeClr>
              </a:gs>
              <a:gs pos="100000">
                <a:srgbClr val="2E61BA">
                  <a:alpha val="45098"/>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sym typeface="Helvetica Light"/>
            </a:endParaRPr>
          </a:p>
        </p:txBody>
      </p:sp>
      <p:sp>
        <p:nvSpPr>
          <p:cNvPr id="18" name="TextBox 17">
            <a:extLst>
              <a:ext uri="{FF2B5EF4-FFF2-40B4-BE49-F238E27FC236}">
                <a16:creationId xmlns:a16="http://schemas.microsoft.com/office/drawing/2014/main" id="{736C5631-7CA2-B243-A567-D1DF62E0F481}"/>
              </a:ext>
            </a:extLst>
          </p:cNvPr>
          <p:cNvSpPr txBox="1"/>
          <p:nvPr/>
        </p:nvSpPr>
        <p:spPr>
          <a:xfrm>
            <a:off x="178360" y="2669232"/>
            <a:ext cx="1378904" cy="369332"/>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Temp = 20</a:t>
            </a:r>
            <a:r>
              <a:rPr kumimoji="0" lang="en-US" b="0" i="0" u="none" strike="noStrike" kern="0" cap="none" spc="0" normalizeH="0" baseline="30000" noProof="0" dirty="0">
                <a:ln>
                  <a:noFill/>
                </a:ln>
                <a:solidFill>
                  <a:prstClr val="black"/>
                </a:solidFill>
                <a:effectLst/>
                <a:uLnTx/>
                <a:uFillTx/>
                <a:latin typeface="Calibri"/>
                <a:ea typeface="+mn-ea"/>
                <a:cs typeface="+mn-cs"/>
                <a:sym typeface="Helvetica Light"/>
              </a:rPr>
              <a:t>o</a:t>
            </a: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C</a:t>
            </a:r>
            <a:endParaRPr kumimoji="0" lang="en-US" b="0" i="0" u="none" strike="noStrike" kern="0" cap="none" spc="0" normalizeH="0" baseline="30000" noProof="0" dirty="0">
              <a:ln>
                <a:noFill/>
              </a:ln>
              <a:solidFill>
                <a:prstClr val="black"/>
              </a:solidFill>
              <a:effectLst/>
              <a:uLnTx/>
              <a:uFillTx/>
              <a:latin typeface="Calibri"/>
              <a:ea typeface="+mn-ea"/>
              <a:cs typeface="+mn-cs"/>
              <a:sym typeface="Helvetica Light"/>
            </a:endParaRPr>
          </a:p>
        </p:txBody>
      </p:sp>
      <p:sp>
        <p:nvSpPr>
          <p:cNvPr id="43" name="TextBox 42">
            <a:extLst>
              <a:ext uri="{FF2B5EF4-FFF2-40B4-BE49-F238E27FC236}">
                <a16:creationId xmlns:a16="http://schemas.microsoft.com/office/drawing/2014/main" id="{6C581B02-8D2D-8F48-B90C-5098FF17C448}"/>
              </a:ext>
            </a:extLst>
          </p:cNvPr>
          <p:cNvSpPr txBox="1"/>
          <p:nvPr/>
        </p:nvSpPr>
        <p:spPr>
          <a:xfrm>
            <a:off x="4527551" y="3389685"/>
            <a:ext cx="1881579" cy="1200329"/>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Mx1 mice have functional </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Type I IFN responses</a:t>
            </a:r>
          </a:p>
        </p:txBody>
      </p:sp>
      <p:sp>
        <p:nvSpPr>
          <p:cNvPr id="47" name="TextBox 46">
            <a:extLst>
              <a:ext uri="{FF2B5EF4-FFF2-40B4-BE49-F238E27FC236}">
                <a16:creationId xmlns:a16="http://schemas.microsoft.com/office/drawing/2014/main" id="{35925075-6521-6B49-BF22-180E011F90F7}"/>
              </a:ext>
            </a:extLst>
          </p:cNvPr>
          <p:cNvSpPr txBox="1"/>
          <p:nvPr/>
        </p:nvSpPr>
        <p:spPr>
          <a:xfrm>
            <a:off x="5222572" y="2940173"/>
            <a:ext cx="539097" cy="307777"/>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Helvetica Light"/>
              </a:rPr>
              <a:t>MX1</a:t>
            </a:r>
          </a:p>
        </p:txBody>
      </p:sp>
      <p:pic>
        <p:nvPicPr>
          <p:cNvPr id="48" name="Picture 47" descr="IMG_0788.JPG">
            <a:extLst>
              <a:ext uri="{FF2B5EF4-FFF2-40B4-BE49-F238E27FC236}">
                <a16:creationId xmlns:a16="http://schemas.microsoft.com/office/drawing/2014/main" id="{3AEFA6DC-D191-1348-ABC0-4D1045EC5B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475148" y="1523731"/>
            <a:ext cx="3347138" cy="2510354"/>
          </a:xfrm>
          <a:prstGeom prst="rect">
            <a:avLst/>
          </a:prstGeom>
        </p:spPr>
      </p:pic>
      <p:sp>
        <p:nvSpPr>
          <p:cNvPr id="51" name="TextBox 50">
            <a:extLst>
              <a:ext uri="{FF2B5EF4-FFF2-40B4-BE49-F238E27FC236}">
                <a16:creationId xmlns:a16="http://schemas.microsoft.com/office/drawing/2014/main" id="{4D5774DE-E60A-5A4C-948D-C4E417591153}"/>
              </a:ext>
            </a:extLst>
          </p:cNvPr>
          <p:cNvSpPr txBox="1"/>
          <p:nvPr/>
        </p:nvSpPr>
        <p:spPr>
          <a:xfrm>
            <a:off x="-71029" y="2116027"/>
            <a:ext cx="1877682" cy="64633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Chamber conditions</a:t>
            </a:r>
          </a:p>
        </p:txBody>
      </p:sp>
      <p:sp>
        <p:nvSpPr>
          <p:cNvPr id="52" name="TextBox 51">
            <a:extLst>
              <a:ext uri="{FF2B5EF4-FFF2-40B4-BE49-F238E27FC236}">
                <a16:creationId xmlns:a16="http://schemas.microsoft.com/office/drawing/2014/main" id="{7DB5BF97-2A59-924B-A418-5BB85D73CF66}"/>
              </a:ext>
            </a:extLst>
          </p:cNvPr>
          <p:cNvSpPr txBox="1"/>
          <p:nvPr/>
        </p:nvSpPr>
        <p:spPr>
          <a:xfrm>
            <a:off x="1363401" y="5156105"/>
            <a:ext cx="1128835" cy="646331"/>
          </a:xfrm>
          <a:prstGeom prst="rect">
            <a:avLst/>
          </a:prstGeom>
          <a:noFill/>
        </p:spPr>
        <p:txBody>
          <a:bodyPr wrap="none" rtlCol="0">
            <a:spAutoFit/>
          </a:bodyPr>
          <a:lstStyle>
            <a:defPPr>
              <a:defRPr lang="en-US"/>
            </a:defPPr>
            <a:lvl1pPr>
              <a:defRPr sz="16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sym typeface="Helvetica Light"/>
              </a:rPr>
              <a:t>20%RH</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sym typeface="Helvetica Light"/>
              </a:rPr>
              <a:t>3g/m</a:t>
            </a:r>
            <a:r>
              <a:rPr kumimoji="0" lang="en-US" sz="1800" b="0" i="0" u="none" strike="noStrike" kern="0" cap="none" spc="0" normalizeH="0" baseline="30000" noProof="0" dirty="0">
                <a:ln>
                  <a:noFill/>
                </a:ln>
                <a:solidFill>
                  <a:prstClr val="black"/>
                </a:solidFill>
                <a:effectLst/>
                <a:uLnTx/>
                <a:uFillTx/>
                <a:latin typeface="Calibri"/>
                <a:ea typeface="+mn-ea"/>
                <a:cs typeface="+mn-cs"/>
                <a:sym typeface="Helvetica Light"/>
              </a:rPr>
              <a:t>3 </a:t>
            </a:r>
            <a:r>
              <a:rPr kumimoji="0" lang="en-US" sz="1800" b="0" i="0" u="none" strike="noStrike" kern="0" cap="none" spc="0" normalizeH="0" baseline="0" noProof="0" dirty="0">
                <a:ln>
                  <a:noFill/>
                </a:ln>
                <a:solidFill>
                  <a:prstClr val="black"/>
                </a:solidFill>
                <a:effectLst/>
                <a:uLnTx/>
                <a:uFillTx/>
                <a:latin typeface="Calibri"/>
                <a:ea typeface="+mn-ea"/>
                <a:cs typeface="+mn-cs"/>
                <a:sym typeface="Helvetica Light"/>
              </a:rPr>
              <a:t>AH </a:t>
            </a:r>
          </a:p>
        </p:txBody>
      </p:sp>
      <p:sp>
        <p:nvSpPr>
          <p:cNvPr id="53" name="TextBox 52">
            <a:extLst>
              <a:ext uri="{FF2B5EF4-FFF2-40B4-BE49-F238E27FC236}">
                <a16:creationId xmlns:a16="http://schemas.microsoft.com/office/drawing/2014/main" id="{43AD0997-38B2-5544-BED0-D5625995C4C0}"/>
              </a:ext>
            </a:extLst>
          </p:cNvPr>
          <p:cNvSpPr txBox="1"/>
          <p:nvPr/>
        </p:nvSpPr>
        <p:spPr>
          <a:xfrm>
            <a:off x="3472971" y="5122382"/>
            <a:ext cx="1093569" cy="923330"/>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50%RH</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9g/m</a:t>
            </a:r>
            <a:r>
              <a:rPr kumimoji="0" lang="en-US" b="0" i="0" u="none" strike="noStrike" kern="0" cap="none" spc="0" normalizeH="0" baseline="30000" noProof="0" dirty="0">
                <a:ln>
                  <a:noFill/>
                </a:ln>
                <a:solidFill>
                  <a:prstClr val="black"/>
                </a:solidFill>
                <a:effectLst/>
                <a:uLnTx/>
                <a:uFillTx/>
                <a:latin typeface="Calibri"/>
                <a:ea typeface="+mn-ea"/>
                <a:cs typeface="+mn-cs"/>
                <a:sym typeface="Helvetica Light"/>
              </a:rPr>
              <a:t>3</a:t>
            </a: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 AH</a:t>
            </a:r>
          </a:p>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alibri"/>
              <a:ea typeface="+mn-ea"/>
              <a:cs typeface="+mn-cs"/>
              <a:sym typeface="Helvetica Light"/>
            </a:endParaRPr>
          </a:p>
        </p:txBody>
      </p:sp>
      <p:sp>
        <p:nvSpPr>
          <p:cNvPr id="54" name="TextBox 53">
            <a:extLst>
              <a:ext uri="{FF2B5EF4-FFF2-40B4-BE49-F238E27FC236}">
                <a16:creationId xmlns:a16="http://schemas.microsoft.com/office/drawing/2014/main" id="{972953A0-8DEC-D14E-9093-87E08790048B}"/>
              </a:ext>
            </a:extLst>
          </p:cNvPr>
          <p:cNvSpPr txBox="1"/>
          <p:nvPr/>
        </p:nvSpPr>
        <p:spPr>
          <a:xfrm>
            <a:off x="3014641" y="5399381"/>
            <a:ext cx="403841" cy="369332"/>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or</a:t>
            </a:r>
          </a:p>
        </p:txBody>
      </p:sp>
      <p:grpSp>
        <p:nvGrpSpPr>
          <p:cNvPr id="2" name="Group 1">
            <a:extLst>
              <a:ext uri="{FF2B5EF4-FFF2-40B4-BE49-F238E27FC236}">
                <a16:creationId xmlns:a16="http://schemas.microsoft.com/office/drawing/2014/main" id="{73DD7DA8-A9B5-9595-081E-52CEEAF462A2}"/>
              </a:ext>
            </a:extLst>
          </p:cNvPr>
          <p:cNvGrpSpPr/>
          <p:nvPr/>
        </p:nvGrpSpPr>
        <p:grpSpPr>
          <a:xfrm>
            <a:off x="6428589" y="2209800"/>
            <a:ext cx="5214088" cy="3239562"/>
            <a:chOff x="6443236" y="3015874"/>
            <a:chExt cx="4168956" cy="2433488"/>
          </a:xfrm>
        </p:grpSpPr>
        <p:sp>
          <p:nvSpPr>
            <p:cNvPr id="20" name="TextBox 19">
              <a:extLst>
                <a:ext uri="{FF2B5EF4-FFF2-40B4-BE49-F238E27FC236}">
                  <a16:creationId xmlns:a16="http://schemas.microsoft.com/office/drawing/2014/main" id="{0B6FA5B0-3456-C343-AB8D-184BF891196C}"/>
                </a:ext>
              </a:extLst>
            </p:cNvPr>
            <p:cNvSpPr txBox="1"/>
            <p:nvPr/>
          </p:nvSpPr>
          <p:spPr>
            <a:xfrm>
              <a:off x="7494115" y="4373484"/>
              <a:ext cx="925254" cy="715581"/>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sym typeface="Helvetica Light"/>
                </a:rPr>
                <a:t>Intranasal </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sym typeface="Helvetica Light"/>
                </a:rPr>
                <a:t>Influenza </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sym typeface="Helvetica Light"/>
                </a:rPr>
                <a:t>Challenge</a:t>
              </a:r>
            </a:p>
          </p:txBody>
        </p:sp>
        <p:cxnSp>
          <p:nvCxnSpPr>
            <p:cNvPr id="22" name="Straight Arrow Connector 21">
              <a:extLst>
                <a:ext uri="{FF2B5EF4-FFF2-40B4-BE49-F238E27FC236}">
                  <a16:creationId xmlns:a16="http://schemas.microsoft.com/office/drawing/2014/main" id="{BE4BC8F5-F3BD-964E-B044-B37CCBE2464A}"/>
                </a:ext>
              </a:extLst>
            </p:cNvPr>
            <p:cNvCxnSpPr>
              <a:cxnSpLocks/>
            </p:cNvCxnSpPr>
            <p:nvPr/>
          </p:nvCxnSpPr>
          <p:spPr>
            <a:xfrm>
              <a:off x="6501661" y="3808632"/>
              <a:ext cx="4110531" cy="7144"/>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9465C86-706A-7D47-9B84-2AE2B9F41A28}"/>
                </a:ext>
              </a:extLst>
            </p:cNvPr>
            <p:cNvCxnSpPr/>
            <p:nvPr/>
          </p:nvCxnSpPr>
          <p:spPr>
            <a:xfrm>
              <a:off x="6527002" y="3580030"/>
              <a:ext cx="0" cy="4646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DBAF6ED-48BA-0F45-9B56-CF6BF868754C}"/>
                </a:ext>
              </a:extLst>
            </p:cNvPr>
            <p:cNvCxnSpPr/>
            <p:nvPr/>
          </p:nvCxnSpPr>
          <p:spPr>
            <a:xfrm>
              <a:off x="7941532" y="3580030"/>
              <a:ext cx="0" cy="4646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A8845B0-D823-1D4E-BA64-356BFCD92E5A}"/>
                </a:ext>
              </a:extLst>
            </p:cNvPr>
            <p:cNvCxnSpPr/>
            <p:nvPr/>
          </p:nvCxnSpPr>
          <p:spPr>
            <a:xfrm>
              <a:off x="6887436" y="3808630"/>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41FA327-E31F-BA41-BD0A-1A85CD0214AC}"/>
                </a:ext>
              </a:extLst>
            </p:cNvPr>
            <p:cNvCxnSpPr/>
            <p:nvPr/>
          </p:nvCxnSpPr>
          <p:spPr>
            <a:xfrm>
              <a:off x="7219558" y="3808630"/>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BB7B2C-6205-E04E-86EE-C64DEC47DF25}"/>
                </a:ext>
              </a:extLst>
            </p:cNvPr>
            <p:cNvCxnSpPr/>
            <p:nvPr/>
          </p:nvCxnSpPr>
          <p:spPr>
            <a:xfrm>
              <a:off x="7570236" y="3808630"/>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647B860-63B2-8746-A82B-5A0C12363CAE}"/>
                </a:ext>
              </a:extLst>
            </p:cNvPr>
            <p:cNvCxnSpPr/>
            <p:nvPr/>
          </p:nvCxnSpPr>
          <p:spPr>
            <a:xfrm>
              <a:off x="8913401" y="38123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821810B-2D96-8143-B298-0B3E96284D7B}"/>
                </a:ext>
              </a:extLst>
            </p:cNvPr>
            <p:cNvCxnSpPr/>
            <p:nvPr/>
          </p:nvCxnSpPr>
          <p:spPr>
            <a:xfrm>
              <a:off x="9269273" y="38123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EA1BB7-253B-3444-AC00-D7F02C79FDFE}"/>
                </a:ext>
              </a:extLst>
            </p:cNvPr>
            <p:cNvCxnSpPr/>
            <p:nvPr/>
          </p:nvCxnSpPr>
          <p:spPr>
            <a:xfrm>
              <a:off x="9643703" y="38123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E17B8D5-C93E-B649-8640-B8F53C415A4B}"/>
                </a:ext>
              </a:extLst>
            </p:cNvPr>
            <p:cNvCxnSpPr/>
            <p:nvPr/>
          </p:nvCxnSpPr>
          <p:spPr>
            <a:xfrm>
              <a:off x="10001199" y="38123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5FF5315-25C0-CE43-B902-2A2F7DED9500}"/>
                </a:ext>
              </a:extLst>
            </p:cNvPr>
            <p:cNvCxnSpPr/>
            <p:nvPr/>
          </p:nvCxnSpPr>
          <p:spPr>
            <a:xfrm>
              <a:off x="10321445" y="38123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4B57839-C5C5-7648-AD32-22276F1D8A5F}"/>
                </a:ext>
              </a:extLst>
            </p:cNvPr>
            <p:cNvCxnSpPr/>
            <p:nvPr/>
          </p:nvCxnSpPr>
          <p:spPr>
            <a:xfrm>
              <a:off x="8248372" y="38157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FF0D6AB-B1A8-F547-A7BF-B9E8079423E8}"/>
                </a:ext>
              </a:extLst>
            </p:cNvPr>
            <p:cNvCxnSpPr/>
            <p:nvPr/>
          </p:nvCxnSpPr>
          <p:spPr>
            <a:xfrm>
              <a:off x="8568617" y="3815773"/>
              <a:ext cx="0" cy="16076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8E513C61-9A01-B24A-935C-59F6E0E23AC1}"/>
                </a:ext>
              </a:extLst>
            </p:cNvPr>
            <p:cNvGrpSpPr/>
            <p:nvPr/>
          </p:nvGrpSpPr>
          <p:grpSpPr>
            <a:xfrm>
              <a:off x="6443236" y="3046375"/>
              <a:ext cx="3899492" cy="440786"/>
              <a:chOff x="1113019" y="3032697"/>
              <a:chExt cx="5199323" cy="587714"/>
            </a:xfrm>
          </p:grpSpPr>
          <p:sp>
            <p:nvSpPr>
              <p:cNvPr id="36" name="Rectangle 35">
                <a:extLst>
                  <a:ext uri="{FF2B5EF4-FFF2-40B4-BE49-F238E27FC236}">
                    <a16:creationId xmlns:a16="http://schemas.microsoft.com/office/drawing/2014/main" id="{B6358571-B8E4-064D-86B7-95E7BAD0D0C2}"/>
                  </a:ext>
                </a:extLst>
              </p:cNvPr>
              <p:cNvSpPr/>
              <p:nvPr/>
            </p:nvSpPr>
            <p:spPr>
              <a:xfrm>
                <a:off x="1266533" y="3401797"/>
                <a:ext cx="1806225" cy="218614"/>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37" name="TextBox 36">
                <a:extLst>
                  <a:ext uri="{FF2B5EF4-FFF2-40B4-BE49-F238E27FC236}">
                    <a16:creationId xmlns:a16="http://schemas.microsoft.com/office/drawing/2014/main" id="{D1ABD878-A588-8D41-AEFB-16472E76C4AB}"/>
                  </a:ext>
                </a:extLst>
              </p:cNvPr>
              <p:cNvSpPr txBox="1"/>
              <p:nvPr/>
            </p:nvSpPr>
            <p:spPr>
              <a:xfrm>
                <a:off x="1113019" y="3032697"/>
                <a:ext cx="2239029" cy="369912"/>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Precondition: 5 days</a:t>
                </a:r>
              </a:p>
            </p:txBody>
          </p:sp>
          <p:sp>
            <p:nvSpPr>
              <p:cNvPr id="38" name="Rectangle 37">
                <a:extLst>
                  <a:ext uri="{FF2B5EF4-FFF2-40B4-BE49-F238E27FC236}">
                    <a16:creationId xmlns:a16="http://schemas.microsoft.com/office/drawing/2014/main" id="{B7CCD849-62F8-254D-ACC9-BC7C1A720402}"/>
                  </a:ext>
                </a:extLst>
              </p:cNvPr>
              <p:cNvSpPr/>
              <p:nvPr/>
            </p:nvSpPr>
            <p:spPr>
              <a:xfrm>
                <a:off x="3169474" y="3401796"/>
                <a:ext cx="3142868" cy="218615"/>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sym typeface="Helvetica Light"/>
                </a:endParaRPr>
              </a:p>
            </p:txBody>
          </p:sp>
        </p:grpSp>
        <p:sp>
          <p:nvSpPr>
            <p:cNvPr id="40" name="TextBox 39">
              <a:extLst>
                <a:ext uri="{FF2B5EF4-FFF2-40B4-BE49-F238E27FC236}">
                  <a16:creationId xmlns:a16="http://schemas.microsoft.com/office/drawing/2014/main" id="{B1A33F88-51C3-FF49-A09F-40AB9CB63422}"/>
                </a:ext>
              </a:extLst>
            </p:cNvPr>
            <p:cNvSpPr txBox="1"/>
            <p:nvPr/>
          </p:nvSpPr>
          <p:spPr>
            <a:xfrm>
              <a:off x="8735010" y="4313978"/>
              <a:ext cx="1838597" cy="485510"/>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Remove from chamber</a:t>
              </a:r>
            </a:p>
          </p:txBody>
        </p:sp>
        <p:sp>
          <p:nvSpPr>
            <p:cNvPr id="41" name="Down Arrow 40">
              <a:extLst>
                <a:ext uri="{FF2B5EF4-FFF2-40B4-BE49-F238E27FC236}">
                  <a16:creationId xmlns:a16="http://schemas.microsoft.com/office/drawing/2014/main" id="{1D48EB29-1F29-4643-923F-4968D2C5A55C}"/>
                </a:ext>
              </a:extLst>
            </p:cNvPr>
            <p:cNvSpPr/>
            <p:nvPr/>
          </p:nvSpPr>
          <p:spPr>
            <a:xfrm flipH="1" flipV="1">
              <a:off x="7829696" y="4080435"/>
              <a:ext cx="243877" cy="328769"/>
            </a:xfrm>
            <a:prstGeom prst="downArrow">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sym typeface="Helvetica Light"/>
              </a:endParaRPr>
            </a:p>
          </p:txBody>
        </p:sp>
        <p:pic>
          <p:nvPicPr>
            <p:cNvPr id="42" name="Picture 41">
              <a:extLst>
                <a:ext uri="{FF2B5EF4-FFF2-40B4-BE49-F238E27FC236}">
                  <a16:creationId xmlns:a16="http://schemas.microsoft.com/office/drawing/2014/main" id="{912F22E8-8355-9A4E-87F8-DA0637034B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75859" y="5065981"/>
              <a:ext cx="419435" cy="383381"/>
            </a:xfrm>
            <a:prstGeom prst="rect">
              <a:avLst/>
            </a:prstGeom>
          </p:spPr>
        </p:pic>
        <p:sp>
          <p:nvSpPr>
            <p:cNvPr id="49" name="TextBox 48">
              <a:extLst>
                <a:ext uri="{FF2B5EF4-FFF2-40B4-BE49-F238E27FC236}">
                  <a16:creationId xmlns:a16="http://schemas.microsoft.com/office/drawing/2014/main" id="{0C5CF87C-C95A-6347-BEE9-E66CEC090373}"/>
                </a:ext>
              </a:extLst>
            </p:cNvPr>
            <p:cNvSpPr txBox="1"/>
            <p:nvPr/>
          </p:nvSpPr>
          <p:spPr>
            <a:xfrm>
              <a:off x="8313846" y="3035352"/>
              <a:ext cx="1763863" cy="277434"/>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ea typeface="+mn-ea"/>
                  <a:cs typeface="+mn-cs"/>
                  <a:sym typeface="Helvetica Light"/>
                </a:rPr>
                <a:t>Post-infection: 7 days</a:t>
              </a:r>
            </a:p>
          </p:txBody>
        </p:sp>
        <p:sp>
          <p:nvSpPr>
            <p:cNvPr id="4" name="Rectangle 3">
              <a:extLst>
                <a:ext uri="{FF2B5EF4-FFF2-40B4-BE49-F238E27FC236}">
                  <a16:creationId xmlns:a16="http://schemas.microsoft.com/office/drawing/2014/main" id="{6B259C05-6613-8E45-AFD4-817A6DD44F18}"/>
                </a:ext>
              </a:extLst>
            </p:cNvPr>
            <p:cNvSpPr/>
            <p:nvPr/>
          </p:nvSpPr>
          <p:spPr>
            <a:xfrm>
              <a:off x="10271028" y="3015874"/>
              <a:ext cx="271025" cy="415498"/>
            </a:xfrm>
            <a:prstGeom prst="rect">
              <a:avLst/>
            </a:prstGeom>
          </p:spPr>
          <p:txBody>
            <a:bodyPr wrap="square">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Calibri"/>
                  <a:ea typeface="+mn-ea"/>
                  <a:cs typeface="+mn-cs"/>
                  <a:sym typeface="Helvetica Light"/>
                </a:rPr>
                <a:t>*</a:t>
              </a:r>
              <a:endParaRPr kumimoji="0" lang="en-US" sz="2100" b="0" i="0" u="none" strike="noStrike" kern="0" cap="none" spc="0" normalizeH="0" baseline="0" noProof="0" dirty="0">
                <a:ln>
                  <a:noFill/>
                </a:ln>
                <a:solidFill>
                  <a:prstClr val="black"/>
                </a:solidFill>
                <a:effectLst/>
                <a:uLnTx/>
                <a:uFillTx/>
                <a:latin typeface="Calibri"/>
                <a:ea typeface="+mn-ea"/>
                <a:cs typeface="+mn-cs"/>
                <a:sym typeface="Helvetica Light"/>
              </a:endParaRPr>
            </a:p>
          </p:txBody>
        </p:sp>
        <p:sp>
          <p:nvSpPr>
            <p:cNvPr id="58" name="Rectangle 57">
              <a:extLst>
                <a:ext uri="{FF2B5EF4-FFF2-40B4-BE49-F238E27FC236}">
                  <a16:creationId xmlns:a16="http://schemas.microsoft.com/office/drawing/2014/main" id="{158FA554-8971-214A-9716-B3E18CA45D71}"/>
                </a:ext>
              </a:extLst>
            </p:cNvPr>
            <p:cNvSpPr/>
            <p:nvPr/>
          </p:nvSpPr>
          <p:spPr>
            <a:xfrm>
              <a:off x="8716097" y="4304890"/>
              <a:ext cx="271025" cy="415498"/>
            </a:xfrm>
            <a:prstGeom prst="rect">
              <a:avLst/>
            </a:prstGeom>
          </p:spPr>
          <p:txBody>
            <a:bodyPr wrap="square">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Calibri"/>
                  <a:ea typeface="+mn-ea"/>
                  <a:cs typeface="+mn-cs"/>
                  <a:sym typeface="Helvetica Light"/>
                </a:rPr>
                <a:t>*</a:t>
              </a:r>
              <a:endParaRPr kumimoji="0" lang="en-US" sz="2100" b="0" i="0" u="none" strike="noStrike" kern="0" cap="none" spc="0" normalizeH="0" baseline="0" noProof="0" dirty="0">
                <a:ln>
                  <a:noFill/>
                </a:ln>
                <a:solidFill>
                  <a:prstClr val="black"/>
                </a:solidFill>
                <a:effectLst/>
                <a:uLnTx/>
                <a:uFillTx/>
                <a:latin typeface="Calibri"/>
                <a:ea typeface="+mn-ea"/>
                <a:cs typeface="+mn-cs"/>
                <a:sym typeface="Helvetica Light"/>
              </a:endParaRPr>
            </a:p>
          </p:txBody>
        </p:sp>
      </p:grpSp>
      <p:sp>
        <p:nvSpPr>
          <p:cNvPr id="44" name="TextBox 43">
            <a:extLst>
              <a:ext uri="{FF2B5EF4-FFF2-40B4-BE49-F238E27FC236}">
                <a16:creationId xmlns:a16="http://schemas.microsoft.com/office/drawing/2014/main" id="{959088BA-748E-CA4B-AB71-1339C674FC88}"/>
              </a:ext>
            </a:extLst>
          </p:cNvPr>
          <p:cNvSpPr txBox="1"/>
          <p:nvPr/>
        </p:nvSpPr>
        <p:spPr>
          <a:xfrm>
            <a:off x="341859" y="190360"/>
            <a:ext cx="11300818" cy="1107996"/>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3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Helvetica Light"/>
              </a:rPr>
              <a:t>Study setup</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03935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6C3EA-0E1C-6F42-991D-FF8222C3F300}"/>
              </a:ext>
            </a:extLst>
          </p:cNvPr>
          <p:cNvSpPr/>
          <p:nvPr/>
        </p:nvSpPr>
        <p:spPr>
          <a:xfrm>
            <a:off x="569888" y="276376"/>
            <a:ext cx="10658569" cy="535531"/>
          </a:xfrm>
          <a:prstGeom prst="rect">
            <a:avLst/>
          </a:prstGeom>
        </p:spPr>
        <p:txBody>
          <a:bodyPr wrap="square">
            <a:spAutoFit/>
          </a:bodyPr>
          <a:lstStyle/>
          <a:p>
            <a:pPr marL="0" marR="0" lvl="0" indent="0" algn="l" defTabSz="704087" rtl="0" eaLnBrk="1" fontAlgn="auto" latinLnBrk="0" hangingPunct="1">
              <a:lnSpc>
                <a:spcPct val="90000"/>
              </a:lnSpc>
              <a:spcBef>
                <a:spcPts val="4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Arial" panose="020B0604020202020204" pitchFamily="34" charset="0"/>
                <a:sym typeface="Arial"/>
              </a:rPr>
              <a:t>Hello!</a:t>
            </a:r>
          </a:p>
        </p:txBody>
      </p:sp>
      <p:pic>
        <p:nvPicPr>
          <p:cNvPr id="4" name="Picture 3" descr="Logo&#10;&#10;Description automatically generated">
            <a:extLst>
              <a:ext uri="{FF2B5EF4-FFF2-40B4-BE49-F238E27FC236}">
                <a16:creationId xmlns:a16="http://schemas.microsoft.com/office/drawing/2014/main" id="{3D6AF9EF-DBA3-0040-B3E2-FFCD43CB01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0515" y="5433527"/>
            <a:ext cx="934758" cy="912502"/>
          </a:xfrm>
          <a:prstGeom prst="rect">
            <a:avLst/>
          </a:prstGeom>
          <a:solidFill>
            <a:schemeClr val="bg1"/>
          </a:solidFill>
        </p:spPr>
      </p:pic>
      <p:sp>
        <p:nvSpPr>
          <p:cNvPr id="12" name="TextBox 11">
            <a:extLst>
              <a:ext uri="{FF2B5EF4-FFF2-40B4-BE49-F238E27FC236}">
                <a16:creationId xmlns:a16="http://schemas.microsoft.com/office/drawing/2014/main" id="{926ECE05-0739-E34B-A30B-2148B6AC0BCD}"/>
              </a:ext>
            </a:extLst>
          </p:cNvPr>
          <p:cNvSpPr txBox="1"/>
          <p:nvPr/>
        </p:nvSpPr>
        <p:spPr>
          <a:xfrm>
            <a:off x="1502726" y="1404986"/>
            <a:ext cx="6102626" cy="1081322"/>
          </a:xfrm>
          <a:prstGeom prst="rect">
            <a:avLst/>
          </a:prstGeom>
          <a:noFill/>
        </p:spPr>
        <p:txBody>
          <a:bodyPr wrap="square">
            <a:spAutoFit/>
          </a:bodyPr>
          <a:lstStyle/>
          <a:p>
            <a:pPr marL="0" marR="0" lvl="0" indent="0" algn="ctr" defTabSz="704087"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Research</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Massachusetts General Hospital Infection Control</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Harvard Medical </a:t>
            </a:r>
            <a:r>
              <a:rPr kumimoji="0" lang="en-US" sz="2000" b="0" i="0" u="none" strike="noStrike" kern="1200" cap="none" spc="0" normalizeH="0" baseline="0" noProof="0" dirty="0" err="1">
                <a:ln>
                  <a:noFill/>
                </a:ln>
                <a:solidFill>
                  <a:srgbClr val="011C58"/>
                </a:solidFill>
                <a:effectLst/>
                <a:uLnTx/>
                <a:uFillTx/>
                <a:latin typeface="Franklin Gothic Book" panose="020B0503020102020204"/>
                <a:ea typeface="+mn-ea"/>
                <a:cs typeface="Arial"/>
                <a:sym typeface="Arial"/>
              </a:rPr>
              <a:t>InCite</a:t>
            </a: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 Health Fellow</a:t>
            </a:r>
          </a:p>
        </p:txBody>
      </p:sp>
      <p:sp>
        <p:nvSpPr>
          <p:cNvPr id="14" name="TextBox 13">
            <a:extLst>
              <a:ext uri="{FF2B5EF4-FFF2-40B4-BE49-F238E27FC236}">
                <a16:creationId xmlns:a16="http://schemas.microsoft.com/office/drawing/2014/main" id="{11581759-45C3-654D-9EE6-486E85FA35E8}"/>
              </a:ext>
            </a:extLst>
          </p:cNvPr>
          <p:cNvSpPr txBox="1"/>
          <p:nvPr/>
        </p:nvSpPr>
        <p:spPr>
          <a:xfrm>
            <a:off x="1511053" y="2806138"/>
            <a:ext cx="6102626" cy="1737912"/>
          </a:xfrm>
          <a:prstGeom prst="rect">
            <a:avLst/>
          </a:prstGeom>
          <a:noFill/>
        </p:spPr>
        <p:txBody>
          <a:bodyPr wrap="square">
            <a:spAutoFit/>
          </a:bodyPr>
          <a:lstStyle/>
          <a:p>
            <a:pPr marL="0" marR="0" lvl="0" indent="0" algn="ctr" defTabSz="704087"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ASHRAE </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Distinguished Lecturer </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Epidemic Task Force </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Environmental Health Committee</a:t>
            </a:r>
          </a:p>
          <a:p>
            <a:pPr marL="342900" marR="0" lvl="0" indent="-342900" algn="l" defTabSz="704087"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Arial"/>
              </a:rPr>
              <a:t>Presidential Award Winner</a:t>
            </a:r>
          </a:p>
        </p:txBody>
      </p:sp>
      <p:sp>
        <p:nvSpPr>
          <p:cNvPr id="20" name="TextBox 19">
            <a:extLst>
              <a:ext uri="{FF2B5EF4-FFF2-40B4-BE49-F238E27FC236}">
                <a16:creationId xmlns:a16="http://schemas.microsoft.com/office/drawing/2014/main" id="{1715283D-52E0-9C4D-8552-2FCFC918F03B}"/>
              </a:ext>
            </a:extLst>
          </p:cNvPr>
          <p:cNvSpPr txBox="1"/>
          <p:nvPr/>
        </p:nvSpPr>
        <p:spPr>
          <a:xfrm>
            <a:off x="1502726" y="5349495"/>
            <a:ext cx="6102626" cy="783804"/>
          </a:xfrm>
          <a:prstGeom prst="rect">
            <a:avLst/>
          </a:prstGeom>
          <a:noFill/>
        </p:spPr>
        <p:txBody>
          <a:bodyPr wrap="square">
            <a:spAutoFit/>
          </a:bodyPr>
          <a:lstStyle/>
          <a:p>
            <a:pPr marL="0" marR="0" lvl="0" indent="0" algn="ctr" defTabSz="704087" rtl="0" eaLnBrk="1" fontAlgn="auto" latinLnBrk="0" hangingPunct="1">
              <a:lnSpc>
                <a:spcPct val="90000"/>
              </a:lnSpc>
              <a:spcBef>
                <a:spcPts val="400"/>
              </a:spcBef>
              <a:spcAft>
                <a:spcPts val="0"/>
              </a:spcAft>
              <a:buClrTx/>
              <a:buSzTx/>
              <a:buFontTx/>
              <a:buNone/>
              <a:tabLst/>
              <a:defRPr/>
            </a:pPr>
            <a:r>
              <a:rPr kumimoji="0" lang="en-US" sz="2400" b="1"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Building</a:t>
            </a:r>
            <a:r>
              <a:rPr kumimoji="0" lang="en-US" sz="2400" b="1" i="0" u="none" strike="noStrike" kern="1200" cap="none" spc="0" normalizeH="0" baseline="0" noProof="0" dirty="0">
                <a:ln>
                  <a:noFill/>
                </a:ln>
                <a:solidFill>
                  <a:srgbClr val="00B0F0"/>
                </a:solidFill>
                <a:effectLst/>
                <a:uLnTx/>
                <a:uFillTx/>
                <a:latin typeface="Franklin Gothic Book" panose="020B0503020102020204"/>
                <a:ea typeface="+mn-ea"/>
                <a:cs typeface="Arial"/>
                <a:sym typeface="Arial"/>
              </a:rPr>
              <a:t>4</a:t>
            </a:r>
            <a:r>
              <a:rPr kumimoji="0" lang="en-US" sz="2400" b="1" i="0" u="none" strike="noStrike" kern="1200" cap="none" spc="0" normalizeH="0" baseline="0" noProof="0" dirty="0">
                <a:ln>
                  <a:noFill/>
                </a:ln>
                <a:solidFill>
                  <a:srgbClr val="011C58"/>
                </a:solidFill>
                <a:effectLst/>
                <a:uLnTx/>
                <a:uFillTx/>
                <a:latin typeface="Franklin Gothic Book" panose="020B0503020102020204"/>
                <a:ea typeface="+mn-ea"/>
                <a:cs typeface="Arial"/>
                <a:sym typeface="Arial"/>
              </a:rPr>
              <a:t>Health</a:t>
            </a:r>
            <a:endParaRPr kumimoji="0" lang="en-US" sz="2400" b="1" i="0" u="none" strike="noStrike" kern="1200" cap="none" spc="0" normalizeH="0" baseline="0" noProof="0" dirty="0">
              <a:ln>
                <a:noFill/>
              </a:ln>
              <a:solidFill>
                <a:srgbClr val="001E36"/>
              </a:solidFill>
              <a:effectLst/>
              <a:uLnTx/>
              <a:uFillTx/>
              <a:latin typeface="Franklin Gothic Book" panose="020B0503020102020204"/>
              <a:ea typeface="+mn-ea"/>
              <a:cs typeface="Arial"/>
              <a:sym typeface="Arial"/>
            </a:endParaRPr>
          </a:p>
          <a:p>
            <a:pPr marL="342900" marR="0" lvl="0"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1C58"/>
                </a:solidFill>
                <a:effectLst/>
                <a:uLnTx/>
                <a:uFillTx/>
                <a:latin typeface="Franklin Gothic Book" panose="020B0503020102020204"/>
                <a:ea typeface="+mn-ea"/>
                <a:cs typeface="+mn-cs"/>
              </a:rPr>
              <a:t>CEO and Founder</a:t>
            </a:r>
          </a:p>
        </p:txBody>
      </p:sp>
      <p:pic>
        <p:nvPicPr>
          <p:cNvPr id="5" name="Picture 4" descr="A person holding a dog&#10;&#10;Description automatically generated">
            <a:extLst>
              <a:ext uri="{FF2B5EF4-FFF2-40B4-BE49-F238E27FC236}">
                <a16:creationId xmlns:a16="http://schemas.microsoft.com/office/drawing/2014/main" id="{35533DB2-EEC5-41DE-E18B-3A610D5F14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615" b="95113" l="2166" r="91149">
                        <a14:foregroundMark x1="11558" y1="59165" x2="15866" y2="51632"/>
                        <a14:foregroundMark x1="15866" y1="51632" x2="24058" y2="47086"/>
                        <a14:foregroundMark x1="24058" y1="47086" x2="15348" y2="50885"/>
                        <a14:foregroundMark x1="15348" y1="50885" x2="11276" y2="57363"/>
                        <a14:foregroundMark x1="11276" y1="57363" x2="10122" y2="65173"/>
                        <a14:foregroundMark x1="10122" y1="65173" x2="24623" y2="54457"/>
                        <a14:foregroundMark x1="70386" y1="45446" x2="72269" y2="52963"/>
                        <a14:foregroundMark x1="72269" y1="52963" x2="72669" y2="53093"/>
                        <a14:foregroundMark x1="4449" y1="56811" x2="4096" y2="64816"/>
                        <a14:foregroundMark x1="4096" y1="64816" x2="8427" y2="67202"/>
                        <a14:foregroundMark x1="60428" y1="34665" x2="77260" y2="37051"/>
                        <a14:foregroundMark x1="77260" y1="37051" x2="90843" y2="51827"/>
                        <a14:foregroundMark x1="90843" y1="51827" x2="90513" y2="59880"/>
                        <a14:foregroundMark x1="90513" y1="59880" x2="79096" y2="57948"/>
                        <a14:foregroundMark x1="79096" y1="57948" x2="72669" y2="49164"/>
                        <a14:foregroundMark x1="57039" y1="84267" x2="47881" y2="91249"/>
                        <a14:foregroundMark x1="47881" y1="91249" x2="36676" y2="90924"/>
                        <a14:foregroundMark x1="36676" y1="90924" x2="40819" y2="89755"/>
                        <a14:foregroundMark x1="40254" y1="94074" x2="43668" y2="94658"/>
                        <a14:foregroundMark x1="17514" y1="75434" x2="22976" y2="65449"/>
                        <a14:foregroundMark x1="22976" y1="65449" x2="17232" y2="64848"/>
                        <a14:foregroundMark x1="2166" y1="58971" x2="5862" y2="51794"/>
                        <a14:foregroundMark x1="5862" y1="51794" x2="24859" y2="44147"/>
                        <a14:foregroundMark x1="24859" y1="44147" x2="25471" y2="44066"/>
                        <a14:foregroundMark x1="9275" y1="70547" x2="24788" y2="73048"/>
                        <a14:foregroundMark x1="24788" y1="73048" x2="19327" y2="79948"/>
                        <a14:foregroundMark x1="19327" y1="79948" x2="27637" y2="85679"/>
                        <a14:foregroundMark x1="27637" y1="85679" x2="38724" y2="86232"/>
                        <a14:foregroundMark x1="38724" y1="86232" x2="28272" y2="85679"/>
                        <a14:foregroundMark x1="28272" y1="85679" x2="48729" y2="89560"/>
                        <a14:foregroundMark x1="48729" y1="89560" x2="59134" y2="88586"/>
                        <a14:foregroundMark x1="59134" y1="88586" x2="49058" y2="87790"/>
                        <a14:foregroundMark x1="49058" y1="87790" x2="60099" y2="87953"/>
                        <a14:foregroundMark x1="60099" y1="87953" x2="72316" y2="84819"/>
                        <a14:foregroundMark x1="72316" y1="84819" x2="77778" y2="78925"/>
                        <a14:foregroundMark x1="77778" y1="78925" x2="85617" y2="63517"/>
                        <a14:foregroundMark x1="85617" y1="63517" x2="86417" y2="71083"/>
                        <a14:foregroundMark x1="86417" y1="71083" x2="85334" y2="62494"/>
                        <a14:foregroundMark x1="85334" y1="62494" x2="81474" y2="55869"/>
                        <a14:foregroundMark x1="81474" y1="55869" x2="81474" y2="55837"/>
                        <a14:foregroundMark x1="34016" y1="47199" x2="28037" y2="50934"/>
                        <a14:foregroundMark x1="29167" y1="47410" x2="34581" y2="47004"/>
                        <a14:foregroundMark x1="31450" y1="44861" x2="21045" y2="47475"/>
                        <a14:foregroundMark x1="21045" y1="47475" x2="30485" y2="43790"/>
                        <a14:foregroundMark x1="30485" y1="43790" x2="20080" y2="45251"/>
                        <a14:foregroundMark x1="20080" y1="45251" x2="24906" y2="37993"/>
                        <a14:foregroundMark x1="24906" y1="37993" x2="45880" y2="31905"/>
                        <a14:foregroundMark x1="45880" y1="31905" x2="68974" y2="33057"/>
                        <a14:foregroundMark x1="68974" y1="33057" x2="75800" y2="35639"/>
                        <a14:foregroundMark x1="12406" y1="68583" x2="28366" y2="55593"/>
                        <a14:foregroundMark x1="28366" y1="55593" x2="37076" y2="51908"/>
                        <a14:foregroundMark x1="37076" y1="51908" x2="35711" y2="51128"/>
                        <a14:foregroundMark x1="4449" y1="66228" x2="5132" y2="73600"/>
                        <a14:foregroundMark x1="5132" y1="73600" x2="2236" y2="66342"/>
                        <a14:foregroundMark x1="2236" y1="66342" x2="11441" y2="69638"/>
                        <a14:foregroundMark x1="11441" y1="69638" x2="15702" y2="77983"/>
                        <a14:foregroundMark x1="15702" y1="77983" x2="17232" y2="77204"/>
                        <a14:foregroundMark x1="3296" y1="72885" x2="13418" y2="72966"/>
                        <a14:foregroundMark x1="13418" y1="72966" x2="11841" y2="72106"/>
                        <a14:foregroundMark x1="2448" y1="73681" x2="11088" y2="77318"/>
                        <a14:foregroundMark x1="11088" y1="77318" x2="12406" y2="76035"/>
                        <a14:foregroundMark x1="3602" y1="54262" x2="26624" y2="35834"/>
                        <a14:foregroundMark x1="26624" y1="35834" x2="12123" y2="49164"/>
                        <a14:foregroundMark x1="5297" y1="50739" x2="27872" y2="34259"/>
                        <a14:foregroundMark x1="27872" y1="34259" x2="31168" y2="32895"/>
                        <a14:foregroundMark x1="69821" y1="38578" x2="75212" y2="42702"/>
                        <a14:foregroundMark x1="89713" y1="62689" x2="91714" y2="70028"/>
                        <a14:foregroundMark x1="91714" y1="70028" x2="91149" y2="62461"/>
                        <a14:foregroundMark x1="91149" y1="62461" x2="90160" y2="71164"/>
                        <a14:foregroundMark x1="90160" y1="71164" x2="85287" y2="79201"/>
                        <a14:foregroundMark x1="85287" y1="79201" x2="67938" y2="89998"/>
                        <a14:foregroundMark x1="67938" y1="89998" x2="79991" y2="88066"/>
                        <a14:foregroundMark x1="79991" y1="88066" x2="89666" y2="84348"/>
                        <a14:foregroundMark x1="89666" y1="84348" x2="67538" y2="94220"/>
                        <a14:foregroundMark x1="67538" y1="94220" x2="44397" y2="96379"/>
                        <a14:foregroundMark x1="44397" y1="96379" x2="33380" y2="95129"/>
                        <a14:foregroundMark x1="33380" y1="95129" x2="23941" y2="92109"/>
                        <a14:foregroundMark x1="23941" y1="92109" x2="35593" y2="90729"/>
                        <a14:foregroundMark x1="35593" y1="90729" x2="25424" y2="88651"/>
                        <a14:foregroundMark x1="25424" y1="88651" x2="26907" y2="86621"/>
                        <a14:foregroundMark x1="3296" y1="77009" x2="5179" y2="84494"/>
                        <a14:foregroundMark x1="5179" y1="84494" x2="5744" y2="77204"/>
                        <a14:foregroundMark x1="5744" y1="77204" x2="6709" y2="75239"/>
                        <a14:foregroundMark x1="2448" y1="53483" x2="20410" y2="32846"/>
                        <a14:foregroundMark x1="20410" y1="32846" x2="14901" y2="41403"/>
                        <a14:foregroundMark x1="14901" y1="41403" x2="14666" y2="42897"/>
                        <a14:foregroundMark x1="31168" y1="31710" x2="52872" y2="29355"/>
                        <a14:foregroundMark x1="52872" y1="29355" x2="64242" y2="30346"/>
                        <a14:foregroundMark x1="64242" y1="30346" x2="73376" y2="33479"/>
                        <a14:foregroundMark x1="73376" y1="33479" x2="73517" y2="33479"/>
                        <a14:foregroundMark x1="89430" y1="57201" x2="88465" y2="64621"/>
                        <a14:foregroundMark x1="88465" y1="64621" x2="90278" y2="64069"/>
                        <a14:foregroundMark x1="90560" y1="61520" x2="90560" y2="61715"/>
                        <a14:foregroundMark x1="45951" y1="29761" x2="67820" y2="29631"/>
                        <a14:foregroundMark x1="67820" y1="29631" x2="80626" y2="33869"/>
                        <a14:foregroundMark x1="80626" y1="33674" x2="80626" y2="41598"/>
                        <a14:foregroundMark x1="80626" y1="41598" x2="89713" y2="42702"/>
                        <a14:foregroundMark x1="89148" y1="77594" x2="91149" y2="76425"/>
                      </a14:backgroundRemoval>
                    </a14:imgEffect>
                  </a14:imgLayer>
                </a14:imgProps>
              </a:ext>
            </a:extLst>
          </a:blip>
          <a:srcRect t="24517" r="7215"/>
          <a:stretch/>
        </p:blipFill>
        <p:spPr>
          <a:xfrm>
            <a:off x="7817635" y="1667435"/>
            <a:ext cx="4100664" cy="4835974"/>
          </a:xfrm>
          <a:prstGeom prst="rect">
            <a:avLst/>
          </a:prstGeom>
        </p:spPr>
      </p:pic>
      <p:sp>
        <p:nvSpPr>
          <p:cNvPr id="8" name="Oval 7">
            <a:extLst>
              <a:ext uri="{FF2B5EF4-FFF2-40B4-BE49-F238E27FC236}">
                <a16:creationId xmlns:a16="http://schemas.microsoft.com/office/drawing/2014/main" id="{3F8E5732-F865-6B9D-9673-6CF23B766DD8}"/>
              </a:ext>
            </a:extLst>
          </p:cNvPr>
          <p:cNvSpPr/>
          <p:nvPr/>
        </p:nvSpPr>
        <p:spPr>
          <a:xfrm>
            <a:off x="7605352" y="1694329"/>
            <a:ext cx="4488625" cy="4887295"/>
          </a:xfrm>
          <a:prstGeom prst="ellipse">
            <a:avLst/>
          </a:prstGeom>
          <a:noFill/>
          <a:ln w="774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10;&#10;Description automatically generated">
            <a:extLst>
              <a:ext uri="{FF2B5EF4-FFF2-40B4-BE49-F238E27FC236}">
                <a16:creationId xmlns:a16="http://schemas.microsoft.com/office/drawing/2014/main" id="{DC736EEE-3042-1E49-96AE-C89FC4ECCC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00" b="98000" l="0" r="99500">
                        <a14:foregroundMark x1="53500" y1="9000" x2="21000" y2="23000"/>
                        <a14:foregroundMark x1="65000" y1="37000" x2="74500" y2="57000"/>
                        <a14:foregroundMark x1="85500" y1="36500" x2="79000" y2="93000"/>
                        <a14:foregroundMark x1="53000" y1="26500" x2="36500" y2="55500"/>
                        <a14:foregroundMark x1="54000" y1="19500" x2="10500" y2="19500"/>
                        <a14:foregroundMark x1="7500" y1="44000" x2="56000" y2="5500"/>
                        <a14:foregroundMark x1="56000" y1="5500" x2="56000" y2="5500"/>
                        <a14:foregroundMark x1="29000" y1="45000" x2="24500" y2="27000"/>
                        <a14:foregroundMark x1="12000" y1="35500" x2="23000" y2="54000"/>
                        <a14:foregroundMark x1="3500" y1="25000" x2="7500" y2="39500"/>
                        <a14:foregroundMark x1="3500" y1="21000" x2="2000" y2="17500"/>
                        <a14:foregroundMark x1="7500" y1="11000" x2="42500" y2="11500"/>
                        <a14:foregroundMark x1="8500" y1="6500" x2="27500" y2="7000"/>
                        <a14:foregroundMark x1="52500" y1="4000" x2="36500" y2="4500"/>
                        <a14:foregroundMark x1="49500" y1="32000" x2="41500" y2="27000"/>
                        <a14:foregroundMark x1="66000" y1="49000" x2="69000" y2="74000"/>
                        <a14:foregroundMark x1="91500" y1="61500" x2="91500" y2="67500"/>
                        <a14:foregroundMark x1="91500" y1="35000" x2="91500" y2="48500"/>
                        <a14:foregroundMark x1="71000" y1="92500" x2="68500" y2="98000"/>
                        <a14:foregroundMark x1="80000" y1="90500" x2="91500" y2="69000"/>
                        <a14:foregroundMark x1="61500" y1="27000" x2="90000" y2="25500"/>
                        <a14:foregroundMark x1="58500" y1="5000" x2="58000" y2="26500"/>
                        <a14:foregroundMark x1="16500" y1="32000" x2="28500" y2="45000"/>
                        <a14:foregroundMark x1="0" y1="33000" x2="13500" y2="50000"/>
                        <a14:foregroundMark x1="500" y1="34500" x2="500" y2="34500"/>
                        <a14:foregroundMark x1="500" y1="34500" x2="3500" y2="49000"/>
                        <a14:foregroundMark x1="4500" y1="51000" x2="45000" y2="72500"/>
                        <a14:foregroundMark x1="10500" y1="58000" x2="29000" y2="73000"/>
                        <a14:foregroundMark x1="26500" y1="82000" x2="33000" y2="73000"/>
                        <a14:foregroundMark x1="62500" y1="4000" x2="64000" y2="38000"/>
                        <a14:foregroundMark x1="61000" y1="4000" x2="64500" y2="4500"/>
                        <a14:foregroundMark x1="64500" y1="4000" x2="61000" y2="3500"/>
                        <a14:foregroundMark x1="61500" y1="25500" x2="83500" y2="26000"/>
                        <a14:foregroundMark x1="92000" y1="25000" x2="93865" y2="48500"/>
                        <a14:foregroundMark x1="99463" y1="68000" x2="99500" y2="68500"/>
                        <a14:foregroundMark x1="98987" y1="61500" x2="99463" y2="68000"/>
                        <a14:foregroundMark x1="96500" y1="27500" x2="98036" y2="48500"/>
                        <a14:foregroundMark x1="39000" y1="73000" x2="65500" y2="94500"/>
                        <a14:foregroundMark x1="82500" y1="87500" x2="91000" y2="79000"/>
                        <a14:foregroundMark x1="45500" y1="83500" x2="59000" y2="89000"/>
                        <a14:backgroundMark x1="82000" y1="9500" x2="82000" y2="9500"/>
                        <a14:backgroundMark x1="98000" y1="73000" x2="98000" y2="73000"/>
                        <a14:backgroundMark x1="98000" y1="73000" x2="98500" y2="69500"/>
                        <a14:backgroundMark x1="98500" y1="68000" x2="98500" y2="68000"/>
                        <a14:backgroundMark x1="99500" y1="48500" x2="99500" y2="61500"/>
                        <a14:backgroundMark x1="97500" y1="70500" x2="97500" y2="64500"/>
                      </a14:backgroundRemoval>
                    </a14:imgEffect>
                  </a14:imgLayer>
                </a14:imgProps>
              </a:ext>
              <a:ext uri="{28A0092B-C50C-407E-A947-70E740481C1C}">
                <a14:useLocalDpi xmlns:a14="http://schemas.microsoft.com/office/drawing/2010/main"/>
              </a:ext>
            </a:extLst>
          </a:blip>
          <a:stretch>
            <a:fillRect/>
          </a:stretch>
        </p:blipFill>
        <p:spPr>
          <a:xfrm>
            <a:off x="583334" y="1618352"/>
            <a:ext cx="791939" cy="791939"/>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155C0262-6C33-D749-864D-3BD10CB509A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8551" y="3475358"/>
            <a:ext cx="1055049" cy="727984"/>
          </a:xfrm>
          <a:prstGeom prst="rect">
            <a:avLst/>
          </a:prstGeom>
        </p:spPr>
      </p:pic>
      <p:sp>
        <p:nvSpPr>
          <p:cNvPr id="9" name="TextBox 8">
            <a:extLst>
              <a:ext uri="{FF2B5EF4-FFF2-40B4-BE49-F238E27FC236}">
                <a16:creationId xmlns:a16="http://schemas.microsoft.com/office/drawing/2014/main" id="{D93BB490-CBF8-1442-BC7B-1AA990499F57}"/>
              </a:ext>
            </a:extLst>
          </p:cNvPr>
          <p:cNvSpPr txBox="1"/>
          <p:nvPr/>
        </p:nvSpPr>
        <p:spPr>
          <a:xfrm>
            <a:off x="7475486" y="1616292"/>
            <a:ext cx="47010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Franklin Gothic Medium" panose="020B0603020102020204"/>
                <a:ea typeface="+mn-ea"/>
                <a:cs typeface="Arial"/>
                <a:sym typeface="Arial"/>
              </a:rPr>
              <a:t>Stephanie Taylor, M.D., M Arch.</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0C53C6A-699A-734E-716F-E2D7E4312D13}"/>
              </a:ext>
            </a:extLst>
          </p:cNvPr>
          <p:cNvSpPr txBox="1"/>
          <p:nvPr/>
        </p:nvSpPr>
        <p:spPr>
          <a:xfrm>
            <a:off x="7517459" y="6314963"/>
            <a:ext cx="47010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Franklin Gothic Medium" panose="020B0603020102020204"/>
                <a:ea typeface="+mn-ea"/>
                <a:cs typeface="Arial"/>
                <a:sym typeface="Arial"/>
              </a:rPr>
              <a:t>&amp; Luigi</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C3C4A2-0B4E-CD0F-C05A-958F135598C4}"/>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a:ext>
            </a:extLst>
          </a:blip>
          <a:srcRect l="20750" t="-5928" r="-5016" b="-3741"/>
          <a:stretch/>
        </p:blipFill>
        <p:spPr>
          <a:xfrm>
            <a:off x="287166" y="2389729"/>
            <a:ext cx="1384274" cy="469027"/>
          </a:xfrm>
          <a:prstGeom prst="rect">
            <a:avLst/>
          </a:prstGeom>
        </p:spPr>
      </p:pic>
    </p:spTree>
    <p:extLst>
      <p:ext uri="{BB962C8B-B14F-4D97-AF65-F5344CB8AC3E}">
        <p14:creationId xmlns:p14="http://schemas.microsoft.com/office/powerpoint/2010/main" val="233029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79C8FD0-7BD1-5D4C-A3F6-843F89F30973}"/>
              </a:ext>
            </a:extLst>
          </p:cNvPr>
          <p:cNvSpPr/>
          <p:nvPr/>
        </p:nvSpPr>
        <p:spPr>
          <a:xfrm>
            <a:off x="6834332" y="1840791"/>
            <a:ext cx="834741" cy="4497941"/>
          </a:xfrm>
          <a:prstGeom prst="rect">
            <a:avLst/>
          </a:prstGeom>
          <a:gradFill flip="none" rotWithShape="1">
            <a:gsLst>
              <a:gs pos="0">
                <a:schemeClr val="accent1">
                  <a:lumMod val="0"/>
                  <a:lumOff val="100000"/>
                  <a:alpha val="23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7" name="Rectangle 16">
            <a:extLst>
              <a:ext uri="{FF2B5EF4-FFF2-40B4-BE49-F238E27FC236}">
                <a16:creationId xmlns:a16="http://schemas.microsoft.com/office/drawing/2014/main" id="{0827CE3C-5F1E-B44B-BA41-BF85275BE485}"/>
              </a:ext>
            </a:extLst>
          </p:cNvPr>
          <p:cNvSpPr/>
          <p:nvPr/>
        </p:nvSpPr>
        <p:spPr>
          <a:xfrm>
            <a:off x="7394698" y="1647237"/>
            <a:ext cx="1230710" cy="4691494"/>
          </a:xfrm>
          <a:prstGeom prst="rect">
            <a:avLst/>
          </a:prstGeom>
          <a:gradFill flip="none" rotWithShape="1">
            <a:gsLst>
              <a:gs pos="0">
                <a:schemeClr val="accent4">
                  <a:lumMod val="5000"/>
                  <a:lumOff val="95000"/>
                  <a:alpha val="4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nvGrpSpPr>
          <p:cNvPr id="11" name="Group 10">
            <a:extLst>
              <a:ext uri="{FF2B5EF4-FFF2-40B4-BE49-F238E27FC236}">
                <a16:creationId xmlns:a16="http://schemas.microsoft.com/office/drawing/2014/main" id="{932C1F0D-40DF-6441-823E-E4D4360FCB37}"/>
              </a:ext>
            </a:extLst>
          </p:cNvPr>
          <p:cNvGrpSpPr/>
          <p:nvPr/>
        </p:nvGrpSpPr>
        <p:grpSpPr>
          <a:xfrm>
            <a:off x="559704" y="1612465"/>
            <a:ext cx="4091299" cy="4262170"/>
            <a:chOff x="449657" y="1267141"/>
            <a:chExt cx="5219100" cy="5167582"/>
          </a:xfrm>
        </p:grpSpPr>
        <p:grpSp>
          <p:nvGrpSpPr>
            <p:cNvPr id="20" name="Group 19">
              <a:extLst>
                <a:ext uri="{FF2B5EF4-FFF2-40B4-BE49-F238E27FC236}">
                  <a16:creationId xmlns:a16="http://schemas.microsoft.com/office/drawing/2014/main" id="{C5B78CEA-A49C-1943-9E56-CABB94B8639B}"/>
                </a:ext>
              </a:extLst>
            </p:cNvPr>
            <p:cNvGrpSpPr/>
            <p:nvPr/>
          </p:nvGrpSpPr>
          <p:grpSpPr>
            <a:xfrm>
              <a:off x="449657" y="1267141"/>
              <a:ext cx="5219100" cy="5167582"/>
              <a:chOff x="188720" y="2678265"/>
              <a:chExt cx="2609474" cy="2512988"/>
            </a:xfrm>
          </p:grpSpPr>
          <p:pic>
            <p:nvPicPr>
              <p:cNvPr id="21" name="Picture 20">
                <a:extLst>
                  <a:ext uri="{FF2B5EF4-FFF2-40B4-BE49-F238E27FC236}">
                    <a16:creationId xmlns:a16="http://schemas.microsoft.com/office/drawing/2014/main" id="{95E13C35-FBC0-724C-95FF-4F51CF875B9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9218" t="12045" b="12424"/>
              <a:stretch/>
            </p:blipFill>
            <p:spPr>
              <a:xfrm flipH="1">
                <a:off x="188720" y="2678265"/>
                <a:ext cx="2412653" cy="2512988"/>
              </a:xfrm>
              <a:prstGeom prst="rect">
                <a:avLst/>
              </a:prstGeom>
            </p:spPr>
          </p:pic>
          <p:sp>
            <p:nvSpPr>
              <p:cNvPr id="22" name="Rectangle 21">
                <a:extLst>
                  <a:ext uri="{FF2B5EF4-FFF2-40B4-BE49-F238E27FC236}">
                    <a16:creationId xmlns:a16="http://schemas.microsoft.com/office/drawing/2014/main" id="{27B3EF21-1D26-9E4D-97C2-7C99F9799B6D}"/>
                  </a:ext>
                </a:extLst>
              </p:cNvPr>
              <p:cNvSpPr/>
              <p:nvPr/>
            </p:nvSpPr>
            <p:spPr>
              <a:xfrm>
                <a:off x="1659737" y="3458720"/>
                <a:ext cx="1138457" cy="21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23" name="Rectangle 22">
                <a:extLst>
                  <a:ext uri="{FF2B5EF4-FFF2-40B4-BE49-F238E27FC236}">
                    <a16:creationId xmlns:a16="http://schemas.microsoft.com/office/drawing/2014/main" id="{BC2E8DF4-48AF-2D4B-BF38-4CF8EE677583}"/>
                  </a:ext>
                </a:extLst>
              </p:cNvPr>
              <p:cNvSpPr/>
              <p:nvPr/>
            </p:nvSpPr>
            <p:spPr>
              <a:xfrm>
                <a:off x="2202488" y="3584490"/>
                <a:ext cx="486121"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grpSp>
          <p:nvGrpSpPr>
            <p:cNvPr id="128" name="Group 127">
              <a:extLst>
                <a:ext uri="{FF2B5EF4-FFF2-40B4-BE49-F238E27FC236}">
                  <a16:creationId xmlns:a16="http://schemas.microsoft.com/office/drawing/2014/main" id="{4506FF7F-72A0-9A41-88C6-B68D9C6F62A5}"/>
                </a:ext>
              </a:extLst>
            </p:cNvPr>
            <p:cNvGrpSpPr/>
            <p:nvPr/>
          </p:nvGrpSpPr>
          <p:grpSpPr>
            <a:xfrm>
              <a:off x="2582075" y="3621252"/>
              <a:ext cx="159398" cy="137052"/>
              <a:chOff x="5430004" y="2258747"/>
              <a:chExt cx="136478" cy="125499"/>
            </a:xfrm>
          </p:grpSpPr>
          <p:sp>
            <p:nvSpPr>
              <p:cNvPr id="129" name="Oval 128">
                <a:extLst>
                  <a:ext uri="{FF2B5EF4-FFF2-40B4-BE49-F238E27FC236}">
                    <a16:creationId xmlns:a16="http://schemas.microsoft.com/office/drawing/2014/main" id="{2689AB99-8814-6544-B2B8-B4E5E53E92E3}"/>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30" name="Straight Connector 129">
                <a:extLst>
                  <a:ext uri="{FF2B5EF4-FFF2-40B4-BE49-F238E27FC236}">
                    <a16:creationId xmlns:a16="http://schemas.microsoft.com/office/drawing/2014/main" id="{1C4A1C58-4A05-A747-A6F9-73F64378FDC4}"/>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D2CCF33-E313-4147-96AD-3381B88ABC1E}"/>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B598B46-DBA8-4D44-88ED-03DA71654565}"/>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7D96BCF-9972-C247-9F5F-53D11D89962C}"/>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8F94F4E1-0725-1449-B800-5BB244FC0035}"/>
                </a:ext>
              </a:extLst>
            </p:cNvPr>
            <p:cNvGrpSpPr/>
            <p:nvPr/>
          </p:nvGrpSpPr>
          <p:grpSpPr>
            <a:xfrm>
              <a:off x="2137880" y="2544252"/>
              <a:ext cx="159398" cy="137052"/>
              <a:chOff x="5430004" y="2258747"/>
              <a:chExt cx="136478" cy="125499"/>
            </a:xfrm>
          </p:grpSpPr>
          <p:sp>
            <p:nvSpPr>
              <p:cNvPr id="135" name="Oval 134">
                <a:extLst>
                  <a:ext uri="{FF2B5EF4-FFF2-40B4-BE49-F238E27FC236}">
                    <a16:creationId xmlns:a16="http://schemas.microsoft.com/office/drawing/2014/main" id="{2211EFDF-88B1-454B-8229-A124947731BC}"/>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36" name="Straight Connector 135">
                <a:extLst>
                  <a:ext uri="{FF2B5EF4-FFF2-40B4-BE49-F238E27FC236}">
                    <a16:creationId xmlns:a16="http://schemas.microsoft.com/office/drawing/2014/main" id="{E49363AE-DF79-A444-95A9-0213BEA30205}"/>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3B30BB3-1407-6B4A-BC9E-560C68EC5520}"/>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91D9947-BE67-7342-BA1B-A7076F4867BB}"/>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E022E6-8053-EB4B-A070-F625FEDA2844}"/>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B54A171-A901-834D-8F21-7279ADA2BC60}"/>
                </a:ext>
              </a:extLst>
            </p:cNvPr>
            <p:cNvGrpSpPr/>
            <p:nvPr/>
          </p:nvGrpSpPr>
          <p:grpSpPr>
            <a:xfrm>
              <a:off x="2622739" y="3144142"/>
              <a:ext cx="159398" cy="137052"/>
              <a:chOff x="5430004" y="2258747"/>
              <a:chExt cx="136478" cy="125499"/>
            </a:xfrm>
          </p:grpSpPr>
          <p:sp>
            <p:nvSpPr>
              <p:cNvPr id="141" name="Oval 140">
                <a:extLst>
                  <a:ext uri="{FF2B5EF4-FFF2-40B4-BE49-F238E27FC236}">
                    <a16:creationId xmlns:a16="http://schemas.microsoft.com/office/drawing/2014/main" id="{CF8B9E68-CC35-884C-BF3B-BB3D0B166B8E}"/>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42" name="Straight Connector 141">
                <a:extLst>
                  <a:ext uri="{FF2B5EF4-FFF2-40B4-BE49-F238E27FC236}">
                    <a16:creationId xmlns:a16="http://schemas.microsoft.com/office/drawing/2014/main" id="{94F078E4-C55B-EF4F-BE69-EAFB52C2C782}"/>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94B6357-0314-4747-80E9-52F6D10C8E25}"/>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AD0197C-AE69-9A40-80C1-92742D50A2EF}"/>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5375F00-06E5-084D-A02B-3313DABC941E}"/>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B21798B6-9E10-4449-A1A6-3C2C3CDA85E7}"/>
                </a:ext>
              </a:extLst>
            </p:cNvPr>
            <p:cNvGrpSpPr/>
            <p:nvPr/>
          </p:nvGrpSpPr>
          <p:grpSpPr>
            <a:xfrm>
              <a:off x="1867097" y="2316485"/>
              <a:ext cx="159398" cy="137052"/>
              <a:chOff x="5430004" y="2258747"/>
              <a:chExt cx="136478" cy="125499"/>
            </a:xfrm>
          </p:grpSpPr>
          <p:sp>
            <p:nvSpPr>
              <p:cNvPr id="147" name="Oval 146">
                <a:extLst>
                  <a:ext uri="{FF2B5EF4-FFF2-40B4-BE49-F238E27FC236}">
                    <a16:creationId xmlns:a16="http://schemas.microsoft.com/office/drawing/2014/main" id="{12EB408B-4DB0-4046-BEFC-8C929B9A2C31}"/>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48" name="Straight Connector 147">
                <a:extLst>
                  <a:ext uri="{FF2B5EF4-FFF2-40B4-BE49-F238E27FC236}">
                    <a16:creationId xmlns:a16="http://schemas.microsoft.com/office/drawing/2014/main" id="{95133DBB-CC29-F144-ADE2-7A0B93731306}"/>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941F565-FCE5-DF49-9855-6AD2CF1851C6}"/>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C6F482D-2314-FE45-9CBB-531FD6AC9862}"/>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F4A1EB5-3B84-8D4B-97B4-0440C63819F8}"/>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0882CE-2E8C-094C-9432-C7ACF989D577}"/>
                </a:ext>
              </a:extLst>
            </p:cNvPr>
            <p:cNvGrpSpPr/>
            <p:nvPr/>
          </p:nvGrpSpPr>
          <p:grpSpPr>
            <a:xfrm>
              <a:off x="1748151" y="2442867"/>
              <a:ext cx="159398" cy="137052"/>
              <a:chOff x="5430004" y="2258747"/>
              <a:chExt cx="136478" cy="125499"/>
            </a:xfrm>
          </p:grpSpPr>
          <p:sp>
            <p:nvSpPr>
              <p:cNvPr id="159" name="Oval 158">
                <a:extLst>
                  <a:ext uri="{FF2B5EF4-FFF2-40B4-BE49-F238E27FC236}">
                    <a16:creationId xmlns:a16="http://schemas.microsoft.com/office/drawing/2014/main" id="{4C810FC5-5067-1E4A-BEE5-DC1A4081E809}"/>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60" name="Straight Connector 159">
                <a:extLst>
                  <a:ext uri="{FF2B5EF4-FFF2-40B4-BE49-F238E27FC236}">
                    <a16:creationId xmlns:a16="http://schemas.microsoft.com/office/drawing/2014/main" id="{1C43FA8D-2335-B34D-9EBC-0367FC838754}"/>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1294538-A806-8F4D-835A-7F46678A8BA0}"/>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F0DBCA1-ED21-3949-8F00-EF769778BB8D}"/>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E95E6EA-133F-8E4D-A228-9662ACE4FB11}"/>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E46C3D8D-3586-B946-AC2C-170D00B0F4D1}"/>
                </a:ext>
              </a:extLst>
            </p:cNvPr>
            <p:cNvGrpSpPr/>
            <p:nvPr/>
          </p:nvGrpSpPr>
          <p:grpSpPr>
            <a:xfrm>
              <a:off x="2628901" y="3920072"/>
              <a:ext cx="159398" cy="137052"/>
              <a:chOff x="5430004" y="2258747"/>
              <a:chExt cx="136478" cy="125499"/>
            </a:xfrm>
          </p:grpSpPr>
          <p:sp>
            <p:nvSpPr>
              <p:cNvPr id="171" name="Oval 170">
                <a:extLst>
                  <a:ext uri="{FF2B5EF4-FFF2-40B4-BE49-F238E27FC236}">
                    <a16:creationId xmlns:a16="http://schemas.microsoft.com/office/drawing/2014/main" id="{16D071A1-E593-2A4B-B294-AA17BBEC521F}"/>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83" name="Straight Connector 182">
                <a:extLst>
                  <a:ext uri="{FF2B5EF4-FFF2-40B4-BE49-F238E27FC236}">
                    <a16:creationId xmlns:a16="http://schemas.microsoft.com/office/drawing/2014/main" id="{D47043C8-9078-6F4F-A0D1-E0DF68E42D36}"/>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5D8893B9-E1C8-0B40-9D28-2578D3AB0990}"/>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981885C5-B7F5-004B-9546-1CE3420D1969}"/>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17C9DFA-E7C1-274E-B4B3-5F7C2BFEC153}"/>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cxnSp>
        <p:nvCxnSpPr>
          <p:cNvPr id="18" name="Straight Connector 17">
            <a:extLst>
              <a:ext uri="{FF2B5EF4-FFF2-40B4-BE49-F238E27FC236}">
                <a16:creationId xmlns:a16="http://schemas.microsoft.com/office/drawing/2014/main" id="{DE49893A-B2D9-6D41-B58E-794873FF347C}"/>
              </a:ext>
            </a:extLst>
          </p:cNvPr>
          <p:cNvCxnSpPr>
            <a:cxnSpLocks/>
          </p:cNvCxnSpPr>
          <p:nvPr/>
        </p:nvCxnSpPr>
        <p:spPr>
          <a:xfrm>
            <a:off x="9739354" y="1745989"/>
            <a:ext cx="0" cy="4592743"/>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69E4734-B535-A442-8AFF-7FF9D3DA9B45}"/>
              </a:ext>
            </a:extLst>
          </p:cNvPr>
          <p:cNvSpPr txBox="1"/>
          <p:nvPr/>
        </p:nvSpPr>
        <p:spPr>
          <a:xfrm>
            <a:off x="3131877" y="1840799"/>
            <a:ext cx="3531528" cy="707886"/>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600">
                <a:solidFill>
                  <a:srgbClr val="204282"/>
                </a:solidFill>
                <a:latin typeface="Arial" panose="020B0604020202020204" pitchFamily="34" charset="0"/>
                <a:cs typeface="Arial" panose="020B0604020202020204" pitchFamily="34" charset="0"/>
              </a:defRPr>
            </a:lvl1pPr>
          </a:lstStyle>
          <a:p>
            <a:pPr marL="0" marR="0" lvl="0" indent="0" algn="r"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4282"/>
                </a:solidFill>
                <a:effectLst/>
                <a:uLnTx/>
                <a:uFillTx/>
                <a:latin typeface="Arial" panose="020B0604020202020204" pitchFamily="34" charset="0"/>
                <a:cs typeface="Arial" panose="020B0604020202020204" pitchFamily="34" charset="0"/>
                <a:sym typeface="Helvetica Light"/>
              </a:rPr>
              <a:t>Improved muco-ciliary clearance</a:t>
            </a:r>
          </a:p>
        </p:txBody>
      </p:sp>
      <p:sp>
        <p:nvSpPr>
          <p:cNvPr id="25" name="TextBox 24">
            <a:extLst>
              <a:ext uri="{FF2B5EF4-FFF2-40B4-BE49-F238E27FC236}">
                <a16:creationId xmlns:a16="http://schemas.microsoft.com/office/drawing/2014/main" id="{10CFBA90-1CC2-204E-A148-9E5494725692}"/>
              </a:ext>
            </a:extLst>
          </p:cNvPr>
          <p:cNvSpPr txBox="1"/>
          <p:nvPr/>
        </p:nvSpPr>
        <p:spPr>
          <a:xfrm>
            <a:off x="3824402" y="2670497"/>
            <a:ext cx="2946824" cy="707886"/>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a:defRPr sz="3600">
                <a:solidFill>
                  <a:srgbClr val="204282"/>
                </a:solidFill>
                <a:latin typeface="Arial" panose="020B0604020202020204" pitchFamily="34" charset="0"/>
                <a:cs typeface="Arial" panose="020B0604020202020204" pitchFamily="34" charset="0"/>
              </a:defRPr>
            </a:lvl1pPr>
          </a:lstStyle>
          <a:p>
            <a:pPr marL="0" marR="0" lvl="0" indent="0" algn="r"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4282"/>
                </a:solidFill>
                <a:effectLst/>
                <a:uLnTx/>
                <a:uFillTx/>
                <a:latin typeface="Arial" panose="020B0604020202020204" pitchFamily="34" charset="0"/>
                <a:cs typeface="Arial" panose="020B0604020202020204" pitchFamily="34" charset="0"/>
                <a:sym typeface="Helvetica Light"/>
              </a:rPr>
              <a:t> Enhanced protection induced by Interferon</a:t>
            </a:r>
          </a:p>
        </p:txBody>
      </p:sp>
      <p:sp>
        <p:nvSpPr>
          <p:cNvPr id="28" name="TextBox 27">
            <a:extLst>
              <a:ext uri="{FF2B5EF4-FFF2-40B4-BE49-F238E27FC236}">
                <a16:creationId xmlns:a16="http://schemas.microsoft.com/office/drawing/2014/main" id="{BBCE8AE3-85C1-C240-8C58-85DEB5D9FD4A}"/>
              </a:ext>
            </a:extLst>
          </p:cNvPr>
          <p:cNvSpPr txBox="1"/>
          <p:nvPr/>
        </p:nvSpPr>
        <p:spPr>
          <a:xfrm>
            <a:off x="4292395" y="4685286"/>
            <a:ext cx="2428896" cy="1015663"/>
          </a:xfrm>
          <a:prstGeom prst="rect">
            <a:avLst/>
          </a:prstGeom>
          <a:noFill/>
        </p:spPr>
        <p:txBody>
          <a:bodyPr wrap="square" rtlCol="0">
            <a:spAutoFit/>
          </a:bodyPr>
          <a:lstStyle/>
          <a:p>
            <a:pPr marL="0" marR="0" lvl="0" indent="0" algn="r"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4282"/>
                </a:solidFill>
                <a:effectLst/>
                <a:uLnTx/>
                <a:uFillTx/>
                <a:latin typeface="Arial" panose="020B0604020202020204" pitchFamily="34" charset="0"/>
                <a:cs typeface="Arial" panose="020B0604020202020204" pitchFamily="34" charset="0"/>
                <a:sym typeface="Helvetica Light"/>
              </a:rPr>
              <a:t>Decreased inflammation and tissue damage</a:t>
            </a:r>
          </a:p>
        </p:txBody>
      </p:sp>
      <p:sp>
        <p:nvSpPr>
          <p:cNvPr id="29" name="TextBox 28">
            <a:extLst>
              <a:ext uri="{FF2B5EF4-FFF2-40B4-BE49-F238E27FC236}">
                <a16:creationId xmlns:a16="http://schemas.microsoft.com/office/drawing/2014/main" id="{46224F0D-A778-5646-B11D-74E68B6B9632}"/>
              </a:ext>
            </a:extLst>
          </p:cNvPr>
          <p:cNvSpPr txBox="1"/>
          <p:nvPr/>
        </p:nvSpPr>
        <p:spPr>
          <a:xfrm>
            <a:off x="10200888" y="5330797"/>
            <a:ext cx="1898513" cy="1015663"/>
          </a:xfrm>
          <a:prstGeom prst="rect">
            <a:avLst/>
          </a:prstGeom>
          <a:noFill/>
        </p:spPr>
        <p:txBody>
          <a:bodyPr wrap="square" rtlCol="0">
            <a:spAutoFit/>
          </a:bodyPr>
          <a:lstStyle>
            <a:defPPr>
              <a:defRPr lang="en-US"/>
            </a:defPPr>
            <a:lvl1pPr>
              <a:defRPr sz="2000" b="1">
                <a:solidFill>
                  <a:srgbClr val="7030A0"/>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204282"/>
                </a:solidFill>
                <a:effectLst/>
                <a:uLnTx/>
                <a:uFillTx/>
                <a:latin typeface="Arial" panose="020B0604020202020204" pitchFamily="34" charset="0"/>
                <a:cs typeface="Arial" panose="020B0604020202020204" pitchFamily="34" charset="0"/>
                <a:sym typeface="Helvetica Light"/>
              </a:rPr>
              <a:t>Enhanced tissue </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204282"/>
                </a:solidFill>
                <a:effectLst/>
                <a:uLnTx/>
                <a:uFillTx/>
                <a:latin typeface="Arial" panose="020B0604020202020204" pitchFamily="34" charset="0"/>
                <a:cs typeface="Arial" panose="020B0604020202020204" pitchFamily="34" charset="0"/>
                <a:sym typeface="Helvetica Light"/>
              </a:rPr>
              <a:t>repair</a:t>
            </a:r>
          </a:p>
        </p:txBody>
      </p:sp>
      <p:sp>
        <p:nvSpPr>
          <p:cNvPr id="33" name="Rounded Rectangle 32">
            <a:extLst>
              <a:ext uri="{FF2B5EF4-FFF2-40B4-BE49-F238E27FC236}">
                <a16:creationId xmlns:a16="http://schemas.microsoft.com/office/drawing/2014/main" id="{82D2F89F-8395-AE47-9050-452C34D56566}"/>
              </a:ext>
            </a:extLst>
          </p:cNvPr>
          <p:cNvSpPr/>
          <p:nvPr/>
        </p:nvSpPr>
        <p:spPr>
          <a:xfrm>
            <a:off x="8285432" y="1745988"/>
            <a:ext cx="1453922" cy="74226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35" name="Oval 34">
            <a:extLst>
              <a:ext uri="{FF2B5EF4-FFF2-40B4-BE49-F238E27FC236}">
                <a16:creationId xmlns:a16="http://schemas.microsoft.com/office/drawing/2014/main" id="{1BAE3E27-5E1B-1043-BBC6-1B666D639621}"/>
              </a:ext>
            </a:extLst>
          </p:cNvPr>
          <p:cNvSpPr/>
          <p:nvPr/>
        </p:nvSpPr>
        <p:spPr>
          <a:xfrm>
            <a:off x="8974999" y="2036361"/>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43" name="Rounded Rectangle 42">
            <a:extLst>
              <a:ext uri="{FF2B5EF4-FFF2-40B4-BE49-F238E27FC236}">
                <a16:creationId xmlns:a16="http://schemas.microsoft.com/office/drawing/2014/main" id="{8E457AA0-B30F-CC45-BA5D-3A9BEA3F2454}"/>
              </a:ext>
            </a:extLst>
          </p:cNvPr>
          <p:cNvSpPr/>
          <p:nvPr/>
        </p:nvSpPr>
        <p:spPr>
          <a:xfrm>
            <a:off x="8235440" y="2713300"/>
            <a:ext cx="1453922" cy="74226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44" name="Oval 43">
            <a:extLst>
              <a:ext uri="{FF2B5EF4-FFF2-40B4-BE49-F238E27FC236}">
                <a16:creationId xmlns:a16="http://schemas.microsoft.com/office/drawing/2014/main" id="{E460166F-E592-A14C-B0AA-8A966A396AC2}"/>
              </a:ext>
            </a:extLst>
          </p:cNvPr>
          <p:cNvSpPr/>
          <p:nvPr/>
        </p:nvSpPr>
        <p:spPr>
          <a:xfrm>
            <a:off x="8925007" y="3003673"/>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50" name="Rounded Rectangle 49">
            <a:extLst>
              <a:ext uri="{FF2B5EF4-FFF2-40B4-BE49-F238E27FC236}">
                <a16:creationId xmlns:a16="http://schemas.microsoft.com/office/drawing/2014/main" id="{AEFCA992-4428-A34B-962E-0F1848024430}"/>
              </a:ext>
            </a:extLst>
          </p:cNvPr>
          <p:cNvSpPr/>
          <p:nvPr/>
        </p:nvSpPr>
        <p:spPr>
          <a:xfrm>
            <a:off x="8265257" y="3438067"/>
            <a:ext cx="1453922" cy="667405"/>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51" name="Oval 50">
            <a:extLst>
              <a:ext uri="{FF2B5EF4-FFF2-40B4-BE49-F238E27FC236}">
                <a16:creationId xmlns:a16="http://schemas.microsoft.com/office/drawing/2014/main" id="{783FD8C7-960E-234B-A2EF-278EBDDD1553}"/>
              </a:ext>
            </a:extLst>
          </p:cNvPr>
          <p:cNvSpPr/>
          <p:nvPr/>
        </p:nvSpPr>
        <p:spPr>
          <a:xfrm>
            <a:off x="8954824" y="3728439"/>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nvGrpSpPr>
          <p:cNvPr id="6" name="Group 5">
            <a:extLst>
              <a:ext uri="{FF2B5EF4-FFF2-40B4-BE49-F238E27FC236}">
                <a16:creationId xmlns:a16="http://schemas.microsoft.com/office/drawing/2014/main" id="{54BBE9B8-1C67-A64B-B4A7-B0E8DD7A71D0}"/>
              </a:ext>
            </a:extLst>
          </p:cNvPr>
          <p:cNvGrpSpPr/>
          <p:nvPr/>
        </p:nvGrpSpPr>
        <p:grpSpPr>
          <a:xfrm>
            <a:off x="7844180" y="1679436"/>
            <a:ext cx="473163" cy="2454318"/>
            <a:chOff x="15688359" y="3358872"/>
            <a:chExt cx="946326" cy="4908636"/>
          </a:xfrm>
        </p:grpSpPr>
        <p:cxnSp>
          <p:nvCxnSpPr>
            <p:cNvPr id="36" name="Curved Connector 35">
              <a:extLst>
                <a:ext uri="{FF2B5EF4-FFF2-40B4-BE49-F238E27FC236}">
                  <a16:creationId xmlns:a16="http://schemas.microsoft.com/office/drawing/2014/main" id="{AACFEC88-9092-6747-B9F1-BD5440A68BDE}"/>
                </a:ext>
              </a:extLst>
            </p:cNvPr>
            <p:cNvCxnSpPr/>
            <p:nvPr/>
          </p:nvCxnSpPr>
          <p:spPr>
            <a:xfrm rot="7800000">
              <a:off x="15817228" y="3389427"/>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300C0B1D-7F2F-6440-9270-72E62EA272C5}"/>
                </a:ext>
              </a:extLst>
            </p:cNvPr>
            <p:cNvCxnSpPr/>
            <p:nvPr/>
          </p:nvCxnSpPr>
          <p:spPr>
            <a:xfrm rot="7800000">
              <a:off x="15809820" y="3560415"/>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5D74D534-DC24-9941-8171-CEE772719157}"/>
                </a:ext>
              </a:extLst>
            </p:cNvPr>
            <p:cNvCxnSpPr/>
            <p:nvPr/>
          </p:nvCxnSpPr>
          <p:spPr>
            <a:xfrm rot="7800000">
              <a:off x="15757788" y="3776007"/>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59BF6A72-53A4-E64A-B449-20FFD3FC9370}"/>
                </a:ext>
              </a:extLst>
            </p:cNvPr>
            <p:cNvCxnSpPr/>
            <p:nvPr/>
          </p:nvCxnSpPr>
          <p:spPr>
            <a:xfrm rot="7800000">
              <a:off x="15884172" y="3991599"/>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82C487B-54BA-3541-B37B-866817DFCD48}"/>
                </a:ext>
              </a:extLst>
            </p:cNvPr>
            <p:cNvCxnSpPr/>
            <p:nvPr/>
          </p:nvCxnSpPr>
          <p:spPr>
            <a:xfrm rot="7800000">
              <a:off x="15876744" y="4162587"/>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2EC42BF-1D56-554C-8A5A-361D40DADA5E}"/>
                </a:ext>
              </a:extLst>
            </p:cNvPr>
            <p:cNvCxnSpPr/>
            <p:nvPr/>
          </p:nvCxnSpPr>
          <p:spPr>
            <a:xfrm rot="7800000">
              <a:off x="15913920" y="4378179"/>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60B1B70-EE1A-BB48-A614-77C3A542F245}"/>
                </a:ext>
              </a:extLst>
            </p:cNvPr>
            <p:cNvCxnSpPr/>
            <p:nvPr/>
          </p:nvCxnSpPr>
          <p:spPr>
            <a:xfrm rot="7800000">
              <a:off x="15817284" y="4593771"/>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90488427-6522-5245-8D4D-96223DAE0813}"/>
                </a:ext>
              </a:extLst>
            </p:cNvPr>
            <p:cNvCxnSpPr/>
            <p:nvPr/>
          </p:nvCxnSpPr>
          <p:spPr>
            <a:xfrm rot="7800000">
              <a:off x="15657804" y="5710631"/>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278E1B9B-72FF-2F45-8DC0-184C4DA53AD2}"/>
                </a:ext>
              </a:extLst>
            </p:cNvPr>
            <p:cNvCxnSpPr/>
            <p:nvPr/>
          </p:nvCxnSpPr>
          <p:spPr>
            <a:xfrm rot="7800000">
              <a:off x="15784188" y="592622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ADA78C9B-424F-7947-BC1D-F40164394C62}"/>
                </a:ext>
              </a:extLst>
            </p:cNvPr>
            <p:cNvCxnSpPr/>
            <p:nvPr/>
          </p:nvCxnSpPr>
          <p:spPr>
            <a:xfrm rot="7800000">
              <a:off x="15776760" y="6097211"/>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DFA0F211-7B38-E249-9D25-012F635E0875}"/>
                </a:ext>
              </a:extLst>
            </p:cNvPr>
            <p:cNvCxnSpPr/>
            <p:nvPr/>
          </p:nvCxnSpPr>
          <p:spPr>
            <a:xfrm rot="7800000">
              <a:off x="15813936" y="631280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04DD534F-C0AB-7644-8D41-11E9EC80F908}"/>
                </a:ext>
              </a:extLst>
            </p:cNvPr>
            <p:cNvCxnSpPr/>
            <p:nvPr/>
          </p:nvCxnSpPr>
          <p:spPr>
            <a:xfrm rot="7800000">
              <a:off x="15717300" y="6528395"/>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25172936-47B3-2E43-BDA3-595322BCEC19}"/>
                </a:ext>
              </a:extLst>
            </p:cNvPr>
            <p:cNvCxnSpPr/>
            <p:nvPr/>
          </p:nvCxnSpPr>
          <p:spPr>
            <a:xfrm rot="7800000">
              <a:off x="15776898" y="677357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079C5E75-6A0F-2C44-9708-9A6B1F5703D7}"/>
                </a:ext>
              </a:extLst>
            </p:cNvPr>
            <p:cNvCxnSpPr/>
            <p:nvPr/>
          </p:nvCxnSpPr>
          <p:spPr>
            <a:xfrm rot="7800000">
              <a:off x="15769470" y="6944571"/>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D58DB4A0-E018-764B-AFC7-FFDBCE2F717A}"/>
                </a:ext>
              </a:extLst>
            </p:cNvPr>
            <p:cNvCxnSpPr/>
            <p:nvPr/>
          </p:nvCxnSpPr>
          <p:spPr>
            <a:xfrm rot="7800000">
              <a:off x="15717438" y="716016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346E7312-1758-114A-B289-5F90DC32366D}"/>
                </a:ext>
              </a:extLst>
            </p:cNvPr>
            <p:cNvCxnSpPr/>
            <p:nvPr/>
          </p:nvCxnSpPr>
          <p:spPr>
            <a:xfrm rot="7800000">
              <a:off x="15843822" y="7375755"/>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9B901BC8-3BFB-0C4F-B6C0-AD701D84C4B4}"/>
                </a:ext>
              </a:extLst>
            </p:cNvPr>
            <p:cNvCxnSpPr/>
            <p:nvPr/>
          </p:nvCxnSpPr>
          <p:spPr>
            <a:xfrm rot="7800000">
              <a:off x="15836394" y="754674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7" name="Rounded Rectangle 56">
            <a:extLst>
              <a:ext uri="{FF2B5EF4-FFF2-40B4-BE49-F238E27FC236}">
                <a16:creationId xmlns:a16="http://schemas.microsoft.com/office/drawing/2014/main" id="{9106DC69-2096-9B4A-BC6F-FD987FC545C0}"/>
              </a:ext>
            </a:extLst>
          </p:cNvPr>
          <p:cNvSpPr/>
          <p:nvPr/>
        </p:nvSpPr>
        <p:spPr>
          <a:xfrm>
            <a:off x="8258712" y="4155257"/>
            <a:ext cx="1453922" cy="74226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58" name="Oval 57">
            <a:extLst>
              <a:ext uri="{FF2B5EF4-FFF2-40B4-BE49-F238E27FC236}">
                <a16:creationId xmlns:a16="http://schemas.microsoft.com/office/drawing/2014/main" id="{86EABDD1-CE2F-BA4C-A0F8-0DF83F9F8D28}"/>
              </a:ext>
            </a:extLst>
          </p:cNvPr>
          <p:cNvSpPr/>
          <p:nvPr/>
        </p:nvSpPr>
        <p:spPr>
          <a:xfrm>
            <a:off x="8948279" y="4445630"/>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65" name="Rounded Rectangle 64">
            <a:extLst>
              <a:ext uri="{FF2B5EF4-FFF2-40B4-BE49-F238E27FC236}">
                <a16:creationId xmlns:a16="http://schemas.microsoft.com/office/drawing/2014/main" id="{4CEFC18B-EE1E-2740-ADEB-C18E4AFBD0FE}"/>
              </a:ext>
            </a:extLst>
          </p:cNvPr>
          <p:cNvSpPr/>
          <p:nvPr/>
        </p:nvSpPr>
        <p:spPr>
          <a:xfrm>
            <a:off x="8280044" y="4888615"/>
            <a:ext cx="1453922" cy="742264"/>
          </a:xfrm>
          <a:prstGeom prst="roundRect">
            <a:avLst/>
          </a:prstGeom>
          <a:gradFill flip="none" rotWithShape="1">
            <a:gsLst>
              <a:gs pos="0">
                <a:srgbClr val="FF0000"/>
              </a:gs>
              <a:gs pos="65000">
                <a:schemeClr val="accent2">
                  <a:lumMod val="45000"/>
                  <a:lumOff val="55000"/>
                </a:schemeClr>
              </a:gs>
              <a:gs pos="70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66" name="Oval 65">
            <a:extLst>
              <a:ext uri="{FF2B5EF4-FFF2-40B4-BE49-F238E27FC236}">
                <a16:creationId xmlns:a16="http://schemas.microsoft.com/office/drawing/2014/main" id="{E4ED3777-0BA2-9844-8667-FE8F70A31960}"/>
              </a:ext>
            </a:extLst>
          </p:cNvPr>
          <p:cNvSpPr/>
          <p:nvPr/>
        </p:nvSpPr>
        <p:spPr>
          <a:xfrm>
            <a:off x="8947309" y="5178988"/>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73" name="Rounded Rectangle 72">
            <a:extLst>
              <a:ext uri="{FF2B5EF4-FFF2-40B4-BE49-F238E27FC236}">
                <a16:creationId xmlns:a16="http://schemas.microsoft.com/office/drawing/2014/main" id="{8859555C-01CF-294B-A6ED-89517A0538CD}"/>
              </a:ext>
            </a:extLst>
          </p:cNvPr>
          <p:cNvSpPr/>
          <p:nvPr/>
        </p:nvSpPr>
        <p:spPr>
          <a:xfrm>
            <a:off x="8283757" y="5576072"/>
            <a:ext cx="1453922" cy="74226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74" name="Oval 73">
            <a:extLst>
              <a:ext uri="{FF2B5EF4-FFF2-40B4-BE49-F238E27FC236}">
                <a16:creationId xmlns:a16="http://schemas.microsoft.com/office/drawing/2014/main" id="{46E112C8-9F9C-A045-8BF2-5B1EB41017CE}"/>
              </a:ext>
            </a:extLst>
          </p:cNvPr>
          <p:cNvSpPr/>
          <p:nvPr/>
        </p:nvSpPr>
        <p:spPr>
          <a:xfrm>
            <a:off x="8973324" y="5866445"/>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93" name="Circular Arrow 92">
            <a:extLst>
              <a:ext uri="{FF2B5EF4-FFF2-40B4-BE49-F238E27FC236}">
                <a16:creationId xmlns:a16="http://schemas.microsoft.com/office/drawing/2014/main" id="{00A60412-B804-0E41-A7E8-753DC5361460}"/>
              </a:ext>
            </a:extLst>
          </p:cNvPr>
          <p:cNvSpPr/>
          <p:nvPr/>
        </p:nvSpPr>
        <p:spPr>
          <a:xfrm rot="5994360">
            <a:off x="9532727" y="5197662"/>
            <a:ext cx="624469" cy="814548"/>
          </a:xfrm>
          <a:prstGeom prst="circularArrow">
            <a:avLst>
              <a:gd name="adj1" fmla="val 12500"/>
              <a:gd name="adj2" fmla="val 1142319"/>
              <a:gd name="adj3" fmla="val 20457681"/>
              <a:gd name="adj4" fmla="val 10800000"/>
              <a:gd name="adj5" fmla="val 19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0000"/>
              </a:solidFill>
              <a:effectLst/>
              <a:uLnTx/>
              <a:uFillTx/>
              <a:latin typeface="Helvetica"/>
              <a:sym typeface="Helvetica Light"/>
            </a:endParaRPr>
          </a:p>
        </p:txBody>
      </p:sp>
      <p:grpSp>
        <p:nvGrpSpPr>
          <p:cNvPr id="94" name="Group 93">
            <a:extLst>
              <a:ext uri="{FF2B5EF4-FFF2-40B4-BE49-F238E27FC236}">
                <a16:creationId xmlns:a16="http://schemas.microsoft.com/office/drawing/2014/main" id="{E811BE8C-81B7-2841-9CD7-402DA5C9F7CF}"/>
              </a:ext>
            </a:extLst>
          </p:cNvPr>
          <p:cNvGrpSpPr/>
          <p:nvPr/>
        </p:nvGrpSpPr>
        <p:grpSpPr>
          <a:xfrm>
            <a:off x="8550194" y="2840672"/>
            <a:ext cx="409336" cy="309885"/>
            <a:chOff x="5430004" y="2258747"/>
            <a:chExt cx="136478" cy="125499"/>
          </a:xfrm>
        </p:grpSpPr>
        <p:sp>
          <p:nvSpPr>
            <p:cNvPr id="95" name="Oval 94">
              <a:extLst>
                <a:ext uri="{FF2B5EF4-FFF2-40B4-BE49-F238E27FC236}">
                  <a16:creationId xmlns:a16="http://schemas.microsoft.com/office/drawing/2014/main" id="{FF21C877-0BDC-0844-8EA7-5B134EA973D7}"/>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96" name="Straight Connector 95">
              <a:extLst>
                <a:ext uri="{FF2B5EF4-FFF2-40B4-BE49-F238E27FC236}">
                  <a16:creationId xmlns:a16="http://schemas.microsoft.com/office/drawing/2014/main" id="{CD832E23-EB4A-B641-868A-7D4EB8DFA57F}"/>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F6C7DAB-9D62-D747-9376-D693078EAD54}"/>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34DEC48-8EA2-6D43-8F25-3B06DB2F9D74}"/>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59EE1CD-DB2B-F243-A994-D647F7466D3C}"/>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5D96BD3A-FCD1-D24B-8B48-DE4EF40ED982}"/>
              </a:ext>
            </a:extLst>
          </p:cNvPr>
          <p:cNvGrpSpPr/>
          <p:nvPr/>
        </p:nvGrpSpPr>
        <p:grpSpPr>
          <a:xfrm>
            <a:off x="9236653" y="2725645"/>
            <a:ext cx="409336" cy="309885"/>
            <a:chOff x="5430004" y="2258747"/>
            <a:chExt cx="136478" cy="125499"/>
          </a:xfrm>
        </p:grpSpPr>
        <p:sp>
          <p:nvSpPr>
            <p:cNvPr id="101" name="Oval 100">
              <a:extLst>
                <a:ext uri="{FF2B5EF4-FFF2-40B4-BE49-F238E27FC236}">
                  <a16:creationId xmlns:a16="http://schemas.microsoft.com/office/drawing/2014/main" id="{9602AC13-AC93-DC45-957B-5154AB982A11}"/>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02" name="Straight Connector 101">
              <a:extLst>
                <a:ext uri="{FF2B5EF4-FFF2-40B4-BE49-F238E27FC236}">
                  <a16:creationId xmlns:a16="http://schemas.microsoft.com/office/drawing/2014/main" id="{209B7A43-2C84-BB4E-AEE5-9BB30565C8C0}"/>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19F8501-CFF1-DD44-A019-975B8C8713E8}"/>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8D16F87-985D-E140-93B6-CCE3AFB09B64}"/>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B648902-75F2-2E4E-AD7D-2957FD3AAC10}"/>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04D640F0-7170-8143-A285-03BE66B6182D}"/>
              </a:ext>
            </a:extLst>
          </p:cNvPr>
          <p:cNvGrpSpPr/>
          <p:nvPr/>
        </p:nvGrpSpPr>
        <p:grpSpPr>
          <a:xfrm>
            <a:off x="9255736" y="3079565"/>
            <a:ext cx="409336" cy="309885"/>
            <a:chOff x="5430004" y="2258747"/>
            <a:chExt cx="136478" cy="125499"/>
          </a:xfrm>
        </p:grpSpPr>
        <p:sp>
          <p:nvSpPr>
            <p:cNvPr id="107" name="Oval 106">
              <a:extLst>
                <a:ext uri="{FF2B5EF4-FFF2-40B4-BE49-F238E27FC236}">
                  <a16:creationId xmlns:a16="http://schemas.microsoft.com/office/drawing/2014/main" id="{8593BEF0-74F8-F740-B0EB-9297DEC1E782}"/>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08" name="Straight Connector 107">
              <a:extLst>
                <a:ext uri="{FF2B5EF4-FFF2-40B4-BE49-F238E27FC236}">
                  <a16:creationId xmlns:a16="http://schemas.microsoft.com/office/drawing/2014/main" id="{3A9BF677-3EBD-E54C-98F0-04C0F91EED1D}"/>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FDFD05F-AEAB-D74C-B6B5-DE7BEBA69E67}"/>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50B3AC7-AF47-524F-ADBB-7D7C7A0D9DB2}"/>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85C659D-3F0B-1542-B60A-39E2462D1CE9}"/>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12" name="Oval 111">
            <a:extLst>
              <a:ext uri="{FF2B5EF4-FFF2-40B4-BE49-F238E27FC236}">
                <a16:creationId xmlns:a16="http://schemas.microsoft.com/office/drawing/2014/main" id="{24ED2E71-A14E-2449-AAD4-6DA74204BB75}"/>
              </a:ext>
            </a:extLst>
          </p:cNvPr>
          <p:cNvSpPr/>
          <p:nvPr/>
        </p:nvSpPr>
        <p:spPr>
          <a:xfrm>
            <a:off x="8717875" y="3639606"/>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13" name="Oval 112">
            <a:extLst>
              <a:ext uri="{FF2B5EF4-FFF2-40B4-BE49-F238E27FC236}">
                <a16:creationId xmlns:a16="http://schemas.microsoft.com/office/drawing/2014/main" id="{6505B175-B0E1-C947-B5D7-208D750F8633}"/>
              </a:ext>
            </a:extLst>
          </p:cNvPr>
          <p:cNvSpPr/>
          <p:nvPr/>
        </p:nvSpPr>
        <p:spPr>
          <a:xfrm>
            <a:off x="8870275" y="3792006"/>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14" name="Oval 113">
            <a:extLst>
              <a:ext uri="{FF2B5EF4-FFF2-40B4-BE49-F238E27FC236}">
                <a16:creationId xmlns:a16="http://schemas.microsoft.com/office/drawing/2014/main" id="{AFC199F4-23A8-9942-A511-4AE03E2E5F75}"/>
              </a:ext>
            </a:extLst>
          </p:cNvPr>
          <p:cNvSpPr/>
          <p:nvPr/>
        </p:nvSpPr>
        <p:spPr>
          <a:xfrm>
            <a:off x="8911165" y="3832892"/>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15" name="Oval 114">
            <a:extLst>
              <a:ext uri="{FF2B5EF4-FFF2-40B4-BE49-F238E27FC236}">
                <a16:creationId xmlns:a16="http://schemas.microsoft.com/office/drawing/2014/main" id="{AEE9E895-6A1D-B24B-93A1-E3E5422B29E7}"/>
              </a:ext>
            </a:extLst>
          </p:cNvPr>
          <p:cNvSpPr/>
          <p:nvPr/>
        </p:nvSpPr>
        <p:spPr>
          <a:xfrm>
            <a:off x="8596354" y="3852680"/>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nvGrpSpPr>
          <p:cNvPr id="116" name="Group 115">
            <a:extLst>
              <a:ext uri="{FF2B5EF4-FFF2-40B4-BE49-F238E27FC236}">
                <a16:creationId xmlns:a16="http://schemas.microsoft.com/office/drawing/2014/main" id="{39FA6183-EB38-A54D-B8F8-0733A171A082}"/>
              </a:ext>
            </a:extLst>
          </p:cNvPr>
          <p:cNvGrpSpPr/>
          <p:nvPr/>
        </p:nvGrpSpPr>
        <p:grpSpPr>
          <a:xfrm>
            <a:off x="7162523" y="1808850"/>
            <a:ext cx="409336" cy="309885"/>
            <a:chOff x="5430004" y="2258747"/>
            <a:chExt cx="136478" cy="125499"/>
          </a:xfrm>
        </p:grpSpPr>
        <p:sp>
          <p:nvSpPr>
            <p:cNvPr id="117" name="Oval 116">
              <a:extLst>
                <a:ext uri="{FF2B5EF4-FFF2-40B4-BE49-F238E27FC236}">
                  <a16:creationId xmlns:a16="http://schemas.microsoft.com/office/drawing/2014/main" id="{D174AAAB-6673-584F-B9EB-7B8A29C36D8B}"/>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18" name="Straight Connector 117">
              <a:extLst>
                <a:ext uri="{FF2B5EF4-FFF2-40B4-BE49-F238E27FC236}">
                  <a16:creationId xmlns:a16="http://schemas.microsoft.com/office/drawing/2014/main" id="{D160BC16-DF88-9947-92DA-391C1C6BBCF8}"/>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4E26568-DACD-FD4F-A2C5-BEE5473FA6A2}"/>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0BE4015-68C6-AF4E-B1D0-915BC09E7EA4}"/>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F5D3363-1BAB-DB43-9454-D90044011BBC}"/>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869EF252-4A7F-1147-86A3-EBC54B82872C}"/>
              </a:ext>
            </a:extLst>
          </p:cNvPr>
          <p:cNvGrpSpPr/>
          <p:nvPr/>
        </p:nvGrpSpPr>
        <p:grpSpPr>
          <a:xfrm>
            <a:off x="7114357" y="2118031"/>
            <a:ext cx="409336" cy="309885"/>
            <a:chOff x="5430004" y="2258747"/>
            <a:chExt cx="136478" cy="125499"/>
          </a:xfrm>
        </p:grpSpPr>
        <p:sp>
          <p:nvSpPr>
            <p:cNvPr id="123" name="Oval 122">
              <a:extLst>
                <a:ext uri="{FF2B5EF4-FFF2-40B4-BE49-F238E27FC236}">
                  <a16:creationId xmlns:a16="http://schemas.microsoft.com/office/drawing/2014/main" id="{50FFE214-EC67-EF42-B9D6-D162829998FA}"/>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24" name="Straight Connector 123">
              <a:extLst>
                <a:ext uri="{FF2B5EF4-FFF2-40B4-BE49-F238E27FC236}">
                  <a16:creationId xmlns:a16="http://schemas.microsoft.com/office/drawing/2014/main" id="{E490BBE5-9BB6-504E-8170-9649985A11F1}"/>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086510E-49BC-A44D-889F-4C87B2E87B1D}"/>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BBD449-E281-4D46-9E49-CB17AF89889B}"/>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0FFE800-C81B-3047-AB62-E848AA253704}"/>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C3F1CD05-160C-5243-AE0B-AB5C415D670A}"/>
              </a:ext>
            </a:extLst>
          </p:cNvPr>
          <p:cNvGrpSpPr/>
          <p:nvPr/>
        </p:nvGrpSpPr>
        <p:grpSpPr>
          <a:xfrm>
            <a:off x="1800247" y="2704540"/>
            <a:ext cx="159398" cy="137052"/>
            <a:chOff x="5430004" y="2258747"/>
            <a:chExt cx="136478" cy="125499"/>
          </a:xfrm>
        </p:grpSpPr>
        <p:sp>
          <p:nvSpPr>
            <p:cNvPr id="153" name="Oval 152">
              <a:extLst>
                <a:ext uri="{FF2B5EF4-FFF2-40B4-BE49-F238E27FC236}">
                  <a16:creationId xmlns:a16="http://schemas.microsoft.com/office/drawing/2014/main" id="{21921AA3-85B6-2D4C-9C4C-07B802A2D606}"/>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54" name="Straight Connector 153">
              <a:extLst>
                <a:ext uri="{FF2B5EF4-FFF2-40B4-BE49-F238E27FC236}">
                  <a16:creationId xmlns:a16="http://schemas.microsoft.com/office/drawing/2014/main" id="{EB9624DA-19B9-0E4D-8219-22F1A591123F}"/>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1EEFF50-09E2-154F-B1BA-729DF786ED43}"/>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8FB4279-036A-2A47-865F-F55B315F72AC}"/>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886D1C9-E711-2941-939E-CAB49C6ABCAC}"/>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66" name="Straight Arrow Connector 165">
            <a:extLst>
              <a:ext uri="{FF2B5EF4-FFF2-40B4-BE49-F238E27FC236}">
                <a16:creationId xmlns:a16="http://schemas.microsoft.com/office/drawing/2014/main" id="{E8A625AD-BF11-5D43-BAD5-D5A9FA70A4AB}"/>
              </a:ext>
            </a:extLst>
          </p:cNvPr>
          <p:cNvCxnSpPr/>
          <p:nvPr/>
        </p:nvCxnSpPr>
        <p:spPr>
          <a:xfrm flipV="1">
            <a:off x="7700413" y="1899181"/>
            <a:ext cx="0" cy="557694"/>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1721C4-7689-0344-86D7-12D4F97AE89F}"/>
              </a:ext>
            </a:extLst>
          </p:cNvPr>
          <p:cNvCxnSpPr>
            <a:cxnSpLocks/>
            <a:stCxn id="24" idx="3"/>
          </p:cNvCxnSpPr>
          <p:nvPr/>
        </p:nvCxnSpPr>
        <p:spPr>
          <a:xfrm flipV="1">
            <a:off x="6663405" y="2117814"/>
            <a:ext cx="418585" cy="7692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2B2E4D3-9703-654B-AD08-AE0A9721A386}"/>
              </a:ext>
            </a:extLst>
          </p:cNvPr>
          <p:cNvCxnSpPr>
            <a:cxnSpLocks/>
          </p:cNvCxnSpPr>
          <p:nvPr/>
        </p:nvCxnSpPr>
        <p:spPr>
          <a:xfrm>
            <a:off x="6802822" y="2942589"/>
            <a:ext cx="1594887" cy="61085"/>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9" name="Rounded Rectangle 168">
            <a:extLst>
              <a:ext uri="{FF2B5EF4-FFF2-40B4-BE49-F238E27FC236}">
                <a16:creationId xmlns:a16="http://schemas.microsoft.com/office/drawing/2014/main" id="{A97B46F7-72F1-FA4F-BBCD-5D37E2CF7D86}"/>
              </a:ext>
            </a:extLst>
          </p:cNvPr>
          <p:cNvSpPr/>
          <p:nvPr/>
        </p:nvSpPr>
        <p:spPr>
          <a:xfrm>
            <a:off x="8459860" y="2417156"/>
            <a:ext cx="1277820" cy="364574"/>
          </a:xfrm>
          <a:prstGeom prst="roundRect">
            <a:avLst/>
          </a:prstGeom>
          <a:gradFill flip="none" rotWithShape="1">
            <a:gsLst>
              <a:gs pos="0">
                <a:schemeClr val="accent6">
                  <a:lumMod val="40000"/>
                  <a:lumOff val="60000"/>
                </a:schemeClr>
              </a:gs>
              <a:gs pos="46000">
                <a:srgbClr val="7F43A5">
                  <a:alpha val="54902"/>
                </a:srgbClr>
              </a:gs>
              <a:gs pos="100000">
                <a:srgbClr val="6F4094"/>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70" name="Oval 169">
            <a:extLst>
              <a:ext uri="{FF2B5EF4-FFF2-40B4-BE49-F238E27FC236}">
                <a16:creationId xmlns:a16="http://schemas.microsoft.com/office/drawing/2014/main" id="{652DF548-438E-E34F-A82E-6AC0F13B70CC}"/>
              </a:ext>
            </a:extLst>
          </p:cNvPr>
          <p:cNvSpPr/>
          <p:nvPr/>
        </p:nvSpPr>
        <p:spPr>
          <a:xfrm>
            <a:off x="9102825" y="2456143"/>
            <a:ext cx="528576" cy="20518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nvGrpSpPr>
          <p:cNvPr id="7" name="Group 6">
            <a:extLst>
              <a:ext uri="{FF2B5EF4-FFF2-40B4-BE49-F238E27FC236}">
                <a16:creationId xmlns:a16="http://schemas.microsoft.com/office/drawing/2014/main" id="{59C9BD09-4AA3-5348-ADEC-3DBB7D2CE99B}"/>
              </a:ext>
            </a:extLst>
          </p:cNvPr>
          <p:cNvGrpSpPr/>
          <p:nvPr/>
        </p:nvGrpSpPr>
        <p:grpSpPr>
          <a:xfrm>
            <a:off x="6721291" y="4088705"/>
            <a:ext cx="1597005" cy="2183055"/>
            <a:chOff x="13442581" y="8177410"/>
            <a:chExt cx="3194009" cy="4366110"/>
          </a:xfrm>
        </p:grpSpPr>
        <p:cxnSp>
          <p:nvCxnSpPr>
            <p:cNvPr id="59" name="Curved Connector 58">
              <a:extLst>
                <a:ext uri="{FF2B5EF4-FFF2-40B4-BE49-F238E27FC236}">
                  <a16:creationId xmlns:a16="http://schemas.microsoft.com/office/drawing/2014/main" id="{0C9844F2-48FF-0A4B-B888-39E97989535D}"/>
                </a:ext>
              </a:extLst>
            </p:cNvPr>
            <p:cNvCxnSpPr/>
            <p:nvPr/>
          </p:nvCxnSpPr>
          <p:spPr>
            <a:xfrm rot="7800000">
              <a:off x="15808412" y="820796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2E5FD2E9-FB03-7041-AE99-3FC02FE7D4D3}"/>
                </a:ext>
              </a:extLst>
            </p:cNvPr>
            <p:cNvCxnSpPr/>
            <p:nvPr/>
          </p:nvCxnSpPr>
          <p:spPr>
            <a:xfrm rot="7800000">
              <a:off x="15756380" y="8378953"/>
              <a:ext cx="751320" cy="690210"/>
            </a:xfrm>
            <a:prstGeom prst="curvedConnector3">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FD4038D2-B6CF-6F42-9BB8-6C923E6C6C98}"/>
                </a:ext>
              </a:extLst>
            </p:cNvPr>
            <p:cNvCxnSpPr/>
            <p:nvPr/>
          </p:nvCxnSpPr>
          <p:spPr>
            <a:xfrm rot="7800000">
              <a:off x="15704348" y="859454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C041B376-2646-6749-8654-2D9A09AB54DA}"/>
                </a:ext>
              </a:extLst>
            </p:cNvPr>
            <p:cNvCxnSpPr/>
            <p:nvPr/>
          </p:nvCxnSpPr>
          <p:spPr>
            <a:xfrm rot="7800000">
              <a:off x="15830732" y="8810137"/>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8C6E5C93-4E8A-6848-90EE-6D215E11B0DB}"/>
                </a:ext>
              </a:extLst>
            </p:cNvPr>
            <p:cNvCxnSpPr/>
            <p:nvPr/>
          </p:nvCxnSpPr>
          <p:spPr>
            <a:xfrm rot="7800000">
              <a:off x="15823304" y="898112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B981C0F6-914B-F24D-A4E2-69AE96459522}"/>
                </a:ext>
              </a:extLst>
            </p:cNvPr>
            <p:cNvCxnSpPr/>
            <p:nvPr/>
          </p:nvCxnSpPr>
          <p:spPr>
            <a:xfrm rot="7800000">
              <a:off x="15860480" y="9196717"/>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00A69B7B-B518-D143-A20D-35890E06D30D}"/>
                </a:ext>
              </a:extLst>
            </p:cNvPr>
            <p:cNvCxnSpPr/>
            <p:nvPr/>
          </p:nvCxnSpPr>
          <p:spPr>
            <a:xfrm rot="7800000">
              <a:off x="15806472" y="9674681"/>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CF2D8F9F-4D9D-304E-86EC-0199031F78F7}"/>
                </a:ext>
              </a:extLst>
            </p:cNvPr>
            <p:cNvCxnSpPr/>
            <p:nvPr/>
          </p:nvCxnSpPr>
          <p:spPr>
            <a:xfrm rot="7800000">
              <a:off x="15754440" y="9845669"/>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63EF43F9-938A-DE4A-B62F-22EEBE55C05F}"/>
                </a:ext>
              </a:extLst>
            </p:cNvPr>
            <p:cNvCxnSpPr/>
            <p:nvPr/>
          </p:nvCxnSpPr>
          <p:spPr>
            <a:xfrm rot="7800000">
              <a:off x="15702408" y="10061261"/>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AEA030A1-8656-FD42-96BD-0329F289ABB6}"/>
                </a:ext>
              </a:extLst>
            </p:cNvPr>
            <p:cNvCxnSpPr/>
            <p:nvPr/>
          </p:nvCxnSpPr>
          <p:spPr>
            <a:xfrm rot="7800000">
              <a:off x="15828792" y="10276853"/>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29B8A32A-E71E-B44D-B157-E28EDC904AEC}"/>
                </a:ext>
              </a:extLst>
            </p:cNvPr>
            <p:cNvCxnSpPr/>
            <p:nvPr/>
          </p:nvCxnSpPr>
          <p:spPr>
            <a:xfrm rot="7800000">
              <a:off x="15821364" y="10447841"/>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6740AFDC-1A72-F24B-B965-613BAAB2AA86}"/>
                </a:ext>
              </a:extLst>
            </p:cNvPr>
            <p:cNvCxnSpPr/>
            <p:nvPr/>
          </p:nvCxnSpPr>
          <p:spPr>
            <a:xfrm rot="7800000">
              <a:off x="15858540" y="10663433"/>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6E206072-C76D-A942-8AB2-D712E04DD1A0}"/>
                </a:ext>
              </a:extLst>
            </p:cNvPr>
            <p:cNvCxnSpPr/>
            <p:nvPr/>
          </p:nvCxnSpPr>
          <p:spPr>
            <a:xfrm rot="7800000">
              <a:off x="15769294" y="1104959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575E2749-1252-8244-BC00-D736656D636E}"/>
                </a:ext>
              </a:extLst>
            </p:cNvPr>
            <p:cNvCxnSpPr/>
            <p:nvPr/>
          </p:nvCxnSpPr>
          <p:spPr>
            <a:xfrm rot="7800000">
              <a:off x="15806470" y="11220583"/>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D793FD27-4819-4C4D-A5A0-FBC24285F1E6}"/>
                </a:ext>
              </a:extLst>
            </p:cNvPr>
            <p:cNvCxnSpPr/>
            <p:nvPr/>
          </p:nvCxnSpPr>
          <p:spPr>
            <a:xfrm rot="7800000">
              <a:off x="15754438" y="1143617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8EED8301-940F-5B4C-97AE-DBB5BED952DE}"/>
                </a:ext>
              </a:extLst>
            </p:cNvPr>
            <p:cNvCxnSpPr/>
            <p:nvPr/>
          </p:nvCxnSpPr>
          <p:spPr>
            <a:xfrm rot="7800000">
              <a:off x="15880822" y="11651767"/>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7239F840-BB3F-AF4D-AC4F-2FFEE5D4AC79}"/>
                </a:ext>
              </a:extLst>
            </p:cNvPr>
            <p:cNvCxnSpPr/>
            <p:nvPr/>
          </p:nvCxnSpPr>
          <p:spPr>
            <a:xfrm rot="7800000">
              <a:off x="15873394" y="11822755"/>
              <a:ext cx="751320" cy="690210"/>
            </a:xfrm>
            <a:prstGeom prst="curvedConnector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4552859-8E86-E94A-9743-E73F2F99F625}"/>
                </a:ext>
              </a:extLst>
            </p:cNvPr>
            <p:cNvCxnSpPr>
              <a:cxnSpLocks/>
              <a:stCxn id="28" idx="3"/>
            </p:cNvCxnSpPr>
            <p:nvPr/>
          </p:nvCxnSpPr>
          <p:spPr>
            <a:xfrm>
              <a:off x="13442581" y="10386236"/>
              <a:ext cx="3194009" cy="4857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B6E892BE-F80B-4F46-8623-C666FF187DE3}"/>
              </a:ext>
            </a:extLst>
          </p:cNvPr>
          <p:cNvSpPr/>
          <p:nvPr/>
        </p:nvSpPr>
        <p:spPr>
          <a:xfrm>
            <a:off x="9624841" y="4635775"/>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grpSp>
        <p:nvGrpSpPr>
          <p:cNvPr id="176" name="Group 175">
            <a:extLst>
              <a:ext uri="{FF2B5EF4-FFF2-40B4-BE49-F238E27FC236}">
                <a16:creationId xmlns:a16="http://schemas.microsoft.com/office/drawing/2014/main" id="{CC337858-350F-2A4D-8C5E-69EC2B39233B}"/>
              </a:ext>
            </a:extLst>
          </p:cNvPr>
          <p:cNvGrpSpPr/>
          <p:nvPr/>
        </p:nvGrpSpPr>
        <p:grpSpPr>
          <a:xfrm>
            <a:off x="9011106" y="4596363"/>
            <a:ext cx="409336" cy="309885"/>
            <a:chOff x="5430004" y="2258747"/>
            <a:chExt cx="136478" cy="125499"/>
          </a:xfrm>
        </p:grpSpPr>
        <p:sp>
          <p:nvSpPr>
            <p:cNvPr id="177" name="Oval 176">
              <a:extLst>
                <a:ext uri="{FF2B5EF4-FFF2-40B4-BE49-F238E27FC236}">
                  <a16:creationId xmlns:a16="http://schemas.microsoft.com/office/drawing/2014/main" id="{67B8D5C4-7D55-EE44-A8F7-2A4135B8B9EF}"/>
                </a:ext>
              </a:extLst>
            </p:cNvPr>
            <p:cNvSpPr/>
            <p:nvPr/>
          </p:nvSpPr>
          <p:spPr>
            <a:xfrm>
              <a:off x="5475368" y="2295330"/>
              <a:ext cx="42417" cy="49130"/>
            </a:xfrm>
            <a:prstGeom prst="ellipse">
              <a:avLst/>
            </a:prstGeom>
            <a:solidFill>
              <a:schemeClr val="accent3">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cxnSp>
          <p:nvCxnSpPr>
            <p:cNvPr id="178" name="Straight Connector 177">
              <a:extLst>
                <a:ext uri="{FF2B5EF4-FFF2-40B4-BE49-F238E27FC236}">
                  <a16:creationId xmlns:a16="http://schemas.microsoft.com/office/drawing/2014/main" id="{B2864648-CC35-B747-8280-FFA14BE83C06}"/>
                </a:ext>
              </a:extLst>
            </p:cNvPr>
            <p:cNvCxnSpPr/>
            <p:nvPr/>
          </p:nvCxnSpPr>
          <p:spPr>
            <a:xfrm>
              <a:off x="5496347" y="2258747"/>
              <a:ext cx="0" cy="1254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35D693F-1C9C-0947-934B-1B669185915E}"/>
                </a:ext>
              </a:extLst>
            </p:cNvPr>
            <p:cNvCxnSpPr/>
            <p:nvPr/>
          </p:nvCxnSpPr>
          <p:spPr>
            <a:xfrm flipH="1">
              <a:off x="5430004" y="2319306"/>
              <a:ext cx="136478" cy="412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0763902-0D72-7E46-9349-CDA5102CC4D3}"/>
                </a:ext>
              </a:extLst>
            </p:cNvPr>
            <p:cNvCxnSpPr/>
            <p:nvPr/>
          </p:nvCxnSpPr>
          <p:spPr>
            <a:xfrm flipH="1" flipV="1">
              <a:off x="5450042" y="2278286"/>
              <a:ext cx="90170" cy="830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18CE585-40C2-584F-B985-1294F27D07E8}"/>
                </a:ext>
              </a:extLst>
            </p:cNvPr>
            <p:cNvCxnSpPr/>
            <p:nvPr/>
          </p:nvCxnSpPr>
          <p:spPr>
            <a:xfrm flipH="1">
              <a:off x="5446637" y="2281461"/>
              <a:ext cx="104802" cy="7648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82" name="Oval 181">
            <a:extLst>
              <a:ext uri="{FF2B5EF4-FFF2-40B4-BE49-F238E27FC236}">
                <a16:creationId xmlns:a16="http://schemas.microsoft.com/office/drawing/2014/main" id="{5952C8D6-24EF-6249-B0F1-EC705868E039}"/>
              </a:ext>
            </a:extLst>
          </p:cNvPr>
          <p:cNvSpPr/>
          <p:nvPr/>
        </p:nvSpPr>
        <p:spPr>
          <a:xfrm>
            <a:off x="9398099" y="4297526"/>
            <a:ext cx="91570" cy="9943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a:sym typeface="Helvetica Light"/>
            </a:endParaRPr>
          </a:p>
        </p:txBody>
      </p:sp>
      <p:sp>
        <p:nvSpPr>
          <p:cNvPr id="187" name="TextBox 186">
            <a:extLst>
              <a:ext uri="{FF2B5EF4-FFF2-40B4-BE49-F238E27FC236}">
                <a16:creationId xmlns:a16="http://schemas.microsoft.com/office/drawing/2014/main" id="{65EF2AA4-CFDC-3E47-B8DA-78E309742788}"/>
              </a:ext>
            </a:extLst>
          </p:cNvPr>
          <p:cNvSpPr txBox="1"/>
          <p:nvPr/>
        </p:nvSpPr>
        <p:spPr>
          <a:xfrm>
            <a:off x="256413" y="228966"/>
            <a:ext cx="11300818" cy="95410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cs typeface="Arial" panose="020B0604020202020204" pitchFamily="34" charset="0"/>
                <a:sym typeface="Helvetica Light"/>
              </a:rPr>
              <a:t>Innate respiratory immunity was optimal at 50% RH, and impaired at RH 20%</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cs typeface="Arial" panose="020B0604020202020204" pitchFamily="34" charset="0"/>
              <a:sym typeface="Helvetica Light"/>
            </a:endParaRPr>
          </a:p>
        </p:txBody>
      </p:sp>
      <p:sp>
        <p:nvSpPr>
          <p:cNvPr id="2" name="Rectangle 1">
            <a:extLst>
              <a:ext uri="{FF2B5EF4-FFF2-40B4-BE49-F238E27FC236}">
                <a16:creationId xmlns:a16="http://schemas.microsoft.com/office/drawing/2014/main" id="{E62F85A1-1F27-C2D0-E793-E92303A6A4C2}"/>
              </a:ext>
            </a:extLst>
          </p:cNvPr>
          <p:cNvSpPr/>
          <p:nvPr/>
        </p:nvSpPr>
        <p:spPr>
          <a:xfrm>
            <a:off x="2097741" y="3373877"/>
            <a:ext cx="430306" cy="364353"/>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E21C4CEE-BF6A-452B-68B3-9584F2CB0B19}"/>
              </a:ext>
            </a:extLst>
          </p:cNvPr>
          <p:cNvCxnSpPr>
            <a:cxnSpLocks/>
          </p:cNvCxnSpPr>
          <p:nvPr/>
        </p:nvCxnSpPr>
        <p:spPr>
          <a:xfrm>
            <a:off x="2578039" y="3583756"/>
            <a:ext cx="3903443" cy="0"/>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02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1884" y="2105201"/>
            <a:ext cx="2549597" cy="2648103"/>
          </a:xfrm>
          <a:custGeom>
            <a:avLst/>
            <a:gdLst/>
            <a:ahLst/>
            <a:cxnLst/>
            <a:rect l="l" t="t" r="r" b="b"/>
            <a:pathLst>
              <a:path w="5419090" h="2650490">
                <a:moveTo>
                  <a:pt x="5418836" y="0"/>
                </a:moveTo>
                <a:lnTo>
                  <a:pt x="0" y="0"/>
                </a:lnTo>
                <a:lnTo>
                  <a:pt x="0" y="2649981"/>
                </a:lnTo>
                <a:lnTo>
                  <a:pt x="5418836" y="2649981"/>
                </a:lnTo>
                <a:lnTo>
                  <a:pt x="5418836" y="0"/>
                </a:lnTo>
                <a:close/>
              </a:path>
            </a:pathLst>
          </a:custGeom>
          <a:solidFill>
            <a:srgbClr val="A8D6F0">
              <a:alpha val="7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6309359" y="2105202"/>
            <a:ext cx="5515610" cy="2650490"/>
          </a:xfrm>
          <a:custGeom>
            <a:avLst/>
            <a:gdLst/>
            <a:ahLst/>
            <a:cxnLst/>
            <a:rect l="l" t="t" r="r" b="b"/>
            <a:pathLst>
              <a:path w="5515609" h="2650490">
                <a:moveTo>
                  <a:pt x="5515254" y="0"/>
                </a:moveTo>
                <a:lnTo>
                  <a:pt x="0" y="0"/>
                </a:lnTo>
                <a:lnTo>
                  <a:pt x="0" y="2649982"/>
                </a:lnTo>
                <a:lnTo>
                  <a:pt x="5515254" y="2649982"/>
                </a:lnTo>
                <a:lnTo>
                  <a:pt x="5515254" y="0"/>
                </a:lnTo>
                <a:close/>
              </a:path>
            </a:pathLst>
          </a:custGeom>
          <a:solidFill>
            <a:srgbClr val="A8D6F0">
              <a:alpha val="7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6135638" y="2157137"/>
            <a:ext cx="5760720" cy="2647585"/>
          </a:xfrm>
          <a:prstGeom prst="rect">
            <a:avLst/>
          </a:prstGeom>
          <a:blipFill>
            <a:blip r:embed="rId3" cstate="hqprint">
              <a:extLst>
                <a:ext uri="{28A0092B-C50C-407E-A947-70E740481C1C}">
                  <a14:useLocalDpi xmlns:a14="http://schemas.microsoft.com/office/drawing/2010/main"/>
                </a:ext>
              </a:extLst>
            </a:blip>
            <a:stretch>
              <a:fillRect r="985" b="835"/>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bject 6"/>
          <p:cNvSpPr txBox="1">
            <a:spLocks noGrp="1"/>
          </p:cNvSpPr>
          <p:nvPr>
            <p:ph type="title"/>
          </p:nvPr>
        </p:nvSpPr>
        <p:spPr>
          <a:xfrm>
            <a:off x="5948979" y="139037"/>
            <a:ext cx="5515610" cy="566822"/>
          </a:xfrm>
          <a:prstGeom prst="rect">
            <a:avLst/>
          </a:prstGeom>
        </p:spPr>
        <p:txBody>
          <a:bodyPr>
            <a:normAutofit fontScale="90000"/>
          </a:bodyPr>
          <a:lstStyle/>
          <a:p>
            <a:pPr defTabSz="412750" hangingPunct="0">
              <a:lnSpc>
                <a:spcPct val="100000"/>
              </a:lnSpc>
              <a:spcBef>
                <a:spcPts val="2950"/>
              </a:spcBef>
              <a:buSzPct val="75000"/>
            </a:pPr>
            <a:r>
              <a:rPr lang="en-US" sz="2800" b="0" dirty="0">
                <a:solidFill>
                  <a:schemeClr val="bg1"/>
                </a:solidFill>
                <a:latin typeface="Franklin Gothic Medium" panose="020B0603020102020204" pitchFamily="34" charset="0"/>
                <a:ea typeface="+mn-ea"/>
                <a:cs typeface="Calibri" panose="020F0502020204030204" pitchFamily="34" charset="0"/>
              </a:rPr>
              <a:t>We have wrongly given (most) microbes a bad reputation</a:t>
            </a:r>
          </a:p>
        </p:txBody>
      </p:sp>
      <p:sp>
        <p:nvSpPr>
          <p:cNvPr id="7" name="object 7"/>
          <p:cNvSpPr txBox="1"/>
          <p:nvPr/>
        </p:nvSpPr>
        <p:spPr>
          <a:xfrm>
            <a:off x="1119367" y="1211954"/>
            <a:ext cx="3919854" cy="628377"/>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0" i="0" u="none" strike="noStrike" kern="1200" cap="none" spc="-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Historical</a:t>
            </a:r>
            <a:r>
              <a:rPr kumimoji="0" lang="en-US" sz="2000" b="1" i="0" u="none" strike="noStrike" kern="1200" cap="none" spc="-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(and Incorrect)</a:t>
            </a:r>
            <a:r>
              <a:rPr kumimoji="0" sz="2000" b="1" i="0" u="none" strike="noStrike" kern="1200" cap="none" spc="-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sz="2000" b="0" i="0" u="none" strike="noStrike" kern="1200" cap="none" spc="-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Approach </a:t>
            </a:r>
            <a:r>
              <a:rPr kumimoji="0" sz="2000" b="0" i="0" u="none" strike="noStrike" kern="1200" cap="none" spc="-2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to</a:t>
            </a:r>
            <a:r>
              <a:rPr kumimoji="0" sz="2000" b="0" i="0" u="none" strike="noStrike" kern="1200" cap="none" spc="-4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sz="2000" b="0" i="0" u="none" strike="noStrike" kern="1200" cap="none" spc="-5"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Hygiene</a:t>
            </a:r>
            <a:endParaRPr kumimoji="0"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object 8"/>
          <p:cNvSpPr txBox="1"/>
          <p:nvPr/>
        </p:nvSpPr>
        <p:spPr>
          <a:xfrm>
            <a:off x="472097" y="5084820"/>
            <a:ext cx="5662637" cy="1272143"/>
          </a:xfrm>
          <a:prstGeom prst="rect">
            <a:avLst/>
          </a:prstGeom>
        </p:spPr>
        <p:txBody>
          <a:bodyPr vert="horz" wrap="square" lIns="0" tIns="12700" rIns="0" bIns="0" rtlCol="0">
            <a:spAutoFit/>
          </a:bodyPr>
          <a:lstStyle/>
          <a:p>
            <a:pPr marL="63500" marR="5080" lvl="0" indent="-52388" algn="l" defTabSz="914400" rtl="0" eaLnBrk="1" fontAlgn="auto" latinLnBrk="0" hangingPunct="1">
              <a:lnSpc>
                <a:spcPct val="100000"/>
              </a:lnSpc>
              <a:spcBef>
                <a:spcPts val="100"/>
              </a:spcBef>
              <a:spcAft>
                <a:spcPts val="60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Roboto"/>
                <a:ea typeface="+mn-ea"/>
                <a:cs typeface="Roboto"/>
              </a:rPr>
              <a:t>“All microbes are bad germs that require total eradication</a:t>
            </a:r>
            <a:r>
              <a:rPr kumimoji="0" sz="1800" b="0" i="0" u="none" strike="noStrike" kern="1200" cap="none" spc="0" normalizeH="0" baseline="0" noProof="0" dirty="0">
                <a:ln>
                  <a:noFill/>
                </a:ln>
                <a:solidFill>
                  <a:srgbClr val="FF0000"/>
                </a:solidFill>
                <a:effectLst/>
                <a:uLnTx/>
                <a:uFillTx/>
                <a:latin typeface="Roboto"/>
                <a:ea typeface="+mn-ea"/>
                <a:cs typeface="Roboto"/>
              </a:rPr>
              <a:t>.</a:t>
            </a:r>
            <a:r>
              <a:rPr kumimoji="0" lang="en-US" sz="1800" b="0" i="0" u="none" strike="noStrike" kern="1200" cap="none" spc="0" normalizeH="0" baseline="0" noProof="0" dirty="0">
                <a:ln>
                  <a:noFill/>
                </a:ln>
                <a:solidFill>
                  <a:srgbClr val="FF0000"/>
                </a:solidFill>
                <a:effectLst/>
                <a:uLnTx/>
                <a:uFillTx/>
                <a:latin typeface="Roboto"/>
                <a:ea typeface="+mn-ea"/>
                <a:cs typeface="Roboto"/>
              </a:rPr>
              <a:t>"</a:t>
            </a:r>
            <a:r>
              <a:rPr kumimoji="0" sz="1800" b="0" i="0" u="none" strike="noStrike" kern="1200" cap="none" spc="0" normalizeH="0" baseline="0" noProof="0" dirty="0">
                <a:ln>
                  <a:noFill/>
                </a:ln>
                <a:solidFill>
                  <a:srgbClr val="FF0000"/>
                </a:solidFill>
                <a:effectLst/>
                <a:uLnTx/>
                <a:uFillTx/>
                <a:latin typeface="Roboto"/>
                <a:ea typeface="+mn-ea"/>
                <a:cs typeface="Roboto"/>
              </a:rPr>
              <a:t> </a:t>
            </a:r>
            <a:endParaRPr kumimoji="0" lang="en-US" sz="1800" b="0" i="0" u="none" strike="noStrike" kern="1200" cap="none" spc="0" normalizeH="0" baseline="0" noProof="0" dirty="0">
              <a:ln>
                <a:noFill/>
              </a:ln>
              <a:solidFill>
                <a:srgbClr val="FF0000"/>
              </a:solidFill>
              <a:effectLst/>
              <a:uLnTx/>
              <a:uFillTx/>
              <a:latin typeface="Roboto"/>
              <a:ea typeface="+mn-ea"/>
              <a:cs typeface="Roboto"/>
            </a:endParaRPr>
          </a:p>
          <a:p>
            <a:pPr marL="9525" marR="5080" lvl="0" indent="1588"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20" normalizeH="0" baseline="0" noProof="0" dirty="0">
                <a:ln>
                  <a:noFill/>
                </a:ln>
                <a:solidFill>
                  <a:srgbClr val="001F60"/>
                </a:solidFill>
                <a:effectLst/>
                <a:uLnTx/>
                <a:uFillTx/>
                <a:latin typeface="Roboto"/>
                <a:ea typeface="+mn-ea"/>
                <a:cs typeface="Roboto"/>
              </a:rPr>
              <a:t>In fact, </a:t>
            </a:r>
            <a:r>
              <a:rPr kumimoji="0" sz="2000" b="1" i="0" u="none" strike="noStrike" kern="1200" cap="none" spc="-5" normalizeH="0" baseline="0" noProof="0" dirty="0">
                <a:ln>
                  <a:noFill/>
                </a:ln>
                <a:solidFill>
                  <a:srgbClr val="001F60"/>
                </a:solidFill>
                <a:effectLst/>
                <a:uLnTx/>
                <a:uFillTx/>
                <a:latin typeface="Roboto"/>
                <a:ea typeface="+mn-ea"/>
                <a:cs typeface="Roboto"/>
              </a:rPr>
              <a:t>only </a:t>
            </a:r>
            <a:r>
              <a:rPr kumimoji="0" sz="2000" b="1" i="0" u="none" strike="noStrike" kern="1200" cap="none" spc="0" normalizeH="0" baseline="0" noProof="0" dirty="0">
                <a:ln>
                  <a:noFill/>
                </a:ln>
                <a:solidFill>
                  <a:srgbClr val="001F60"/>
                </a:solidFill>
                <a:effectLst/>
                <a:uLnTx/>
                <a:uFillTx/>
                <a:latin typeface="Roboto"/>
                <a:ea typeface="+mn-ea"/>
                <a:cs typeface="Roboto"/>
              </a:rPr>
              <a:t>a small </a:t>
            </a:r>
            <a:r>
              <a:rPr kumimoji="0" lang="en-US" sz="2000" b="1" i="0" u="none" strike="noStrike" kern="1200" cap="none" spc="0" normalizeH="0" baseline="0" noProof="0" dirty="0">
                <a:ln>
                  <a:noFill/>
                </a:ln>
                <a:solidFill>
                  <a:srgbClr val="001F60"/>
                </a:solidFill>
                <a:effectLst/>
                <a:uLnTx/>
                <a:uFillTx/>
                <a:latin typeface="Roboto"/>
                <a:ea typeface="+mn-ea"/>
                <a:cs typeface="Roboto"/>
              </a:rPr>
              <a:t>percentage</a:t>
            </a:r>
            <a:r>
              <a:rPr kumimoji="0" sz="2000" b="1" i="0" u="none" strike="noStrike" kern="1200" cap="none" spc="0" normalizeH="0" baseline="0" noProof="0" dirty="0">
                <a:ln>
                  <a:noFill/>
                </a:ln>
                <a:solidFill>
                  <a:srgbClr val="001F60"/>
                </a:solidFill>
                <a:effectLst/>
                <a:uLnTx/>
                <a:uFillTx/>
                <a:latin typeface="Roboto"/>
                <a:ea typeface="+mn-ea"/>
                <a:cs typeface="Roboto"/>
              </a:rPr>
              <a:t> </a:t>
            </a:r>
            <a:r>
              <a:rPr kumimoji="0" sz="2000" b="1" i="0" u="none" strike="noStrike" kern="1200" cap="none" spc="-5" normalizeH="0" baseline="0" noProof="0" dirty="0">
                <a:ln>
                  <a:noFill/>
                </a:ln>
                <a:solidFill>
                  <a:srgbClr val="001F60"/>
                </a:solidFill>
                <a:effectLst/>
                <a:uLnTx/>
                <a:uFillTx/>
                <a:latin typeface="Roboto"/>
                <a:ea typeface="+mn-ea"/>
                <a:cs typeface="Roboto"/>
              </a:rPr>
              <a:t>of </a:t>
            </a:r>
            <a:r>
              <a:rPr kumimoji="0" sz="2000" b="1" i="0" u="none" strike="noStrike" kern="1200" cap="none" spc="-10" normalizeH="0" baseline="0" noProof="0" dirty="0">
                <a:ln>
                  <a:noFill/>
                </a:ln>
                <a:solidFill>
                  <a:srgbClr val="001F60"/>
                </a:solidFill>
                <a:effectLst/>
                <a:uLnTx/>
                <a:uFillTx/>
                <a:latin typeface="Roboto"/>
                <a:ea typeface="+mn-ea"/>
                <a:cs typeface="Roboto"/>
              </a:rPr>
              <a:t>microbes </a:t>
            </a:r>
            <a:r>
              <a:rPr kumimoji="0" sz="2000" b="1" i="0" u="none" strike="noStrike" kern="1200" cap="none" spc="0" normalizeH="0" baseline="0" noProof="0" dirty="0">
                <a:ln>
                  <a:noFill/>
                </a:ln>
                <a:solidFill>
                  <a:srgbClr val="001F60"/>
                </a:solidFill>
                <a:effectLst/>
                <a:uLnTx/>
                <a:uFillTx/>
                <a:latin typeface="Roboto"/>
                <a:ea typeface="+mn-ea"/>
                <a:cs typeface="Roboto"/>
              </a:rPr>
              <a:t>are</a:t>
            </a:r>
            <a:r>
              <a:rPr kumimoji="0" sz="2000" b="1" i="0" u="none" strike="noStrike" kern="1200" cap="none" spc="-30" normalizeH="0" baseline="0" noProof="0" dirty="0">
                <a:ln>
                  <a:noFill/>
                </a:ln>
                <a:solidFill>
                  <a:srgbClr val="001F60"/>
                </a:solidFill>
                <a:effectLst/>
                <a:uLnTx/>
                <a:uFillTx/>
                <a:latin typeface="Roboto"/>
                <a:ea typeface="+mn-ea"/>
                <a:cs typeface="Roboto"/>
              </a:rPr>
              <a:t> </a:t>
            </a:r>
            <a:r>
              <a:rPr kumimoji="0" lang="en-US" sz="2000" b="1" i="0" u="none" strike="noStrike" kern="1200" cap="none" spc="-30" normalizeH="0" baseline="0" noProof="0" dirty="0">
                <a:ln>
                  <a:noFill/>
                </a:ln>
                <a:solidFill>
                  <a:srgbClr val="001F60"/>
                </a:solidFill>
                <a:effectLst/>
                <a:uLnTx/>
                <a:uFillTx/>
                <a:latin typeface="Roboto"/>
                <a:ea typeface="+mn-ea"/>
                <a:cs typeface="Roboto"/>
              </a:rPr>
              <a:t>disease causing </a:t>
            </a:r>
            <a:r>
              <a:rPr kumimoji="0" sz="2000" b="1" i="0" u="none" strike="noStrike" kern="1200" cap="none" spc="-5" normalizeH="0" baseline="0" noProof="0" dirty="0">
                <a:ln>
                  <a:noFill/>
                </a:ln>
                <a:solidFill>
                  <a:srgbClr val="001F60"/>
                </a:solidFill>
                <a:effectLst/>
                <a:uLnTx/>
                <a:uFillTx/>
                <a:latin typeface="Roboto"/>
                <a:ea typeface="+mn-ea"/>
                <a:cs typeface="Roboto"/>
              </a:rPr>
              <a:t>pathogen</a:t>
            </a:r>
            <a:r>
              <a:rPr kumimoji="0" lang="en-US" sz="2000" b="1" i="0" u="none" strike="noStrike" kern="1200" cap="none" spc="-5" normalizeH="0" baseline="0" noProof="0" dirty="0">
                <a:ln>
                  <a:noFill/>
                </a:ln>
                <a:solidFill>
                  <a:srgbClr val="001F60"/>
                </a:solidFill>
                <a:effectLst/>
                <a:uLnTx/>
                <a:uFillTx/>
                <a:latin typeface="Roboto"/>
                <a:ea typeface="+mn-ea"/>
                <a:cs typeface="Roboto"/>
              </a:rPr>
              <a:t>s</a:t>
            </a:r>
            <a:r>
              <a:rPr kumimoji="0" sz="2000" b="1" i="0" u="none" strike="noStrike" kern="1200" cap="none" spc="-5" normalizeH="0" baseline="0" noProof="0" dirty="0">
                <a:ln>
                  <a:noFill/>
                </a:ln>
                <a:solidFill>
                  <a:srgbClr val="001F60"/>
                </a:solidFill>
                <a:effectLst/>
                <a:uLnTx/>
                <a:uFillTx/>
                <a:latin typeface="Roboto"/>
                <a:ea typeface="+mn-ea"/>
                <a:cs typeface="Roboto"/>
              </a:rPr>
              <a:t>.</a:t>
            </a:r>
            <a:endParaRPr kumimoji="0" sz="2000" b="1" i="0" u="none" strike="noStrike" kern="1200" cap="none" spc="0" normalizeH="0" baseline="0" noProof="0" dirty="0">
              <a:ln>
                <a:noFill/>
              </a:ln>
              <a:solidFill>
                <a:srgbClr val="001F60"/>
              </a:solidFill>
              <a:effectLst/>
              <a:uLnTx/>
              <a:uFillTx/>
              <a:latin typeface="Roboto"/>
              <a:ea typeface="+mn-ea"/>
              <a:cs typeface="Roboto"/>
            </a:endParaRPr>
          </a:p>
        </p:txBody>
      </p:sp>
      <p:sp>
        <p:nvSpPr>
          <p:cNvPr id="9" name="object 9"/>
          <p:cNvSpPr txBox="1"/>
          <p:nvPr/>
        </p:nvSpPr>
        <p:spPr>
          <a:xfrm>
            <a:off x="6977590" y="4926938"/>
            <a:ext cx="4607560" cy="1620957"/>
          </a:xfrm>
          <a:prstGeom prst="rect">
            <a:avLst/>
          </a:prstGeom>
        </p:spPr>
        <p:txBody>
          <a:bodyPr vert="horz" wrap="square" lIns="0" tIns="12700" rIns="0" bIns="0" rtlCol="0">
            <a:spAutoFit/>
          </a:bodyPr>
          <a:lstStyle/>
          <a:p>
            <a:pPr marL="12700" marR="5080" lvl="0" indent="2794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a:ea typeface="+mn-ea"/>
                <a:cs typeface="Roboto"/>
              </a:rPr>
              <a:t>“Good </a:t>
            </a:r>
            <a:r>
              <a:rPr kumimoji="0" lang="en-US" sz="1800" b="0" i="0" u="none" strike="noStrike" kern="1200" cap="none" spc="-10" normalizeH="0" baseline="0" noProof="0" dirty="0">
                <a:ln>
                  <a:noFill/>
                </a:ln>
                <a:solidFill>
                  <a:srgbClr val="00B050"/>
                </a:solidFill>
                <a:effectLst/>
                <a:uLnTx/>
                <a:uFillTx/>
                <a:latin typeface="Roboto"/>
                <a:ea typeface="+mn-ea"/>
                <a:cs typeface="Roboto"/>
              </a:rPr>
              <a:t>m</a:t>
            </a:r>
            <a:r>
              <a:rPr kumimoji="0" sz="1800" b="0" i="0" u="none" strike="noStrike" kern="1200" cap="none" spc="-10" normalizeH="0" baseline="0" noProof="0" dirty="0">
                <a:ln>
                  <a:noFill/>
                </a:ln>
                <a:solidFill>
                  <a:srgbClr val="00B050"/>
                </a:solidFill>
                <a:effectLst/>
                <a:uLnTx/>
                <a:uFillTx/>
                <a:latin typeface="Roboto"/>
                <a:ea typeface="+mn-ea"/>
                <a:cs typeface="Roboto"/>
              </a:rPr>
              <a:t>icrobes </a:t>
            </a:r>
            <a:r>
              <a:rPr kumimoji="0" sz="1800" b="0" i="0" u="none" strike="noStrike" kern="1200" cap="none" spc="0" normalizeH="0" baseline="0" noProof="0" dirty="0">
                <a:ln>
                  <a:noFill/>
                </a:ln>
                <a:solidFill>
                  <a:srgbClr val="00B050"/>
                </a:solidFill>
                <a:effectLst/>
                <a:uLnTx/>
                <a:uFillTx/>
                <a:latin typeface="Roboto"/>
                <a:ea typeface="+mn-ea"/>
                <a:cs typeface="Roboto"/>
              </a:rPr>
              <a:t>are essential </a:t>
            </a:r>
            <a:r>
              <a:rPr kumimoji="0" sz="1800" b="0" i="0" u="none" strike="noStrike" kern="1200" cap="none" spc="-15" normalizeH="0" baseline="0" noProof="0" dirty="0">
                <a:ln>
                  <a:noFill/>
                </a:ln>
                <a:solidFill>
                  <a:srgbClr val="00B050"/>
                </a:solidFill>
                <a:effectLst/>
                <a:uLnTx/>
                <a:uFillTx/>
                <a:latin typeface="Roboto"/>
                <a:ea typeface="+mn-ea"/>
                <a:cs typeface="Roboto"/>
              </a:rPr>
              <a:t>to </a:t>
            </a:r>
            <a:r>
              <a:rPr kumimoji="0" sz="1800" b="0" i="0" u="none" strike="noStrike" kern="1200" cap="none" spc="-5" normalizeH="0" baseline="0" noProof="0" dirty="0">
                <a:ln>
                  <a:noFill/>
                </a:ln>
                <a:solidFill>
                  <a:srgbClr val="00B050"/>
                </a:solidFill>
                <a:effectLst/>
                <a:uLnTx/>
                <a:uFillTx/>
                <a:latin typeface="Roboto"/>
                <a:ea typeface="+mn-ea"/>
                <a:cs typeface="Roboto"/>
              </a:rPr>
              <a:t>our </a:t>
            </a:r>
            <a:r>
              <a:rPr kumimoji="0" sz="1800" b="0" i="0" u="none" strike="noStrike" kern="1200" cap="none" spc="0" normalizeH="0" baseline="0" noProof="0" dirty="0">
                <a:ln>
                  <a:noFill/>
                </a:ln>
                <a:solidFill>
                  <a:srgbClr val="00B050"/>
                </a:solidFill>
                <a:effectLst/>
                <a:uLnTx/>
                <a:uFillTx/>
                <a:latin typeface="Roboto"/>
                <a:ea typeface="+mn-ea"/>
                <a:cs typeface="Roboto"/>
              </a:rPr>
              <a:t>health</a:t>
            </a:r>
            <a:r>
              <a:rPr kumimoji="0" lang="en-US" sz="1800" b="0" i="0" u="none" strike="noStrike" kern="1200" cap="none" spc="0" normalizeH="0" baseline="0" noProof="0" dirty="0">
                <a:ln>
                  <a:noFill/>
                </a:ln>
                <a:solidFill>
                  <a:srgbClr val="00B050"/>
                </a:solidFill>
                <a:effectLst/>
                <a:uLnTx/>
                <a:uFillTx/>
                <a:latin typeface="Roboto"/>
                <a:ea typeface="+mn-ea"/>
                <a:cs typeface="Roboto"/>
              </a:rPr>
              <a:t>.”</a:t>
            </a:r>
          </a:p>
          <a:p>
            <a:pPr marL="12700" marR="5080" lvl="0" indent="27940" algn="l" defTabSz="914400" rtl="0" eaLnBrk="1" fontAlgn="auto" latinLnBrk="0" hangingPunct="1">
              <a:lnSpc>
                <a:spcPct val="100000"/>
              </a:lnSpc>
              <a:spcBef>
                <a:spcPts val="10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Roboto"/>
              <a:ea typeface="+mn-ea"/>
              <a:cs typeface="Roboto"/>
            </a:endParaRPr>
          </a:p>
          <a:p>
            <a:pPr marL="12700" marR="5080" lvl="0" indent="2794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20" normalizeH="0" baseline="0" noProof="0" dirty="0">
                <a:ln>
                  <a:noFill/>
                </a:ln>
                <a:solidFill>
                  <a:srgbClr val="001F60"/>
                </a:solidFill>
                <a:effectLst/>
                <a:uLnTx/>
                <a:uFillTx/>
                <a:latin typeface="Calibri" panose="020F0502020204030204"/>
                <a:ea typeface="+mn-ea"/>
                <a:cs typeface="Roboto"/>
              </a:rPr>
              <a:t>Overzealous disinfection can result in takeover by pathogens</a:t>
            </a:r>
            <a:r>
              <a:rPr kumimoji="0" lang="en-US" sz="2400" b="0" i="0" u="none" strike="noStrike" kern="1200" cap="none" spc="0" normalizeH="0" baseline="0" noProof="0" dirty="0">
                <a:ln>
                  <a:noFill/>
                </a:ln>
                <a:solidFill>
                  <a:srgbClr val="001F60"/>
                </a:solidFill>
                <a:effectLst/>
                <a:uLnTx/>
                <a:uFillTx/>
                <a:latin typeface="Calibri" panose="020F0502020204030204"/>
                <a:ea typeface="+mn-ea"/>
                <a:cs typeface="+mn-cs"/>
              </a:rPr>
              <a:t>.</a:t>
            </a:r>
          </a:p>
          <a:p>
            <a:pPr marL="12700" marR="5080" lvl="0" indent="27940" algn="l" defTabSz="914400" rtl="0" eaLnBrk="1" fontAlgn="auto" latinLnBrk="0" hangingPunct="1">
              <a:lnSpc>
                <a:spcPct val="100000"/>
              </a:lnSpc>
              <a:spcBef>
                <a:spcPts val="100"/>
              </a:spcBef>
              <a:spcAft>
                <a:spcPts val="0"/>
              </a:spcAft>
              <a:buClrTx/>
              <a:buSzTx/>
              <a:buFontTx/>
              <a:buNone/>
              <a:tabLst/>
              <a:defRPr/>
            </a:pPr>
            <a:endParaRPr kumimoji="0" sz="1800" b="0" i="0" u="none" strike="noStrike" kern="1200" cap="none" spc="0" normalizeH="0" baseline="0" noProof="0" dirty="0">
              <a:ln>
                <a:noFill/>
              </a:ln>
              <a:solidFill>
                <a:srgbClr val="00B050"/>
              </a:solidFill>
              <a:effectLst/>
              <a:uLnTx/>
              <a:uFillTx/>
              <a:latin typeface="Roboto"/>
              <a:ea typeface="+mn-ea"/>
              <a:cs typeface="Roboto"/>
            </a:endParaRPr>
          </a:p>
        </p:txBody>
      </p:sp>
      <p:sp>
        <p:nvSpPr>
          <p:cNvPr id="10" name="object 10"/>
          <p:cNvSpPr txBox="1"/>
          <p:nvPr/>
        </p:nvSpPr>
        <p:spPr>
          <a:xfrm>
            <a:off x="7152781" y="1222477"/>
            <a:ext cx="3592048" cy="628377"/>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Modern</a:t>
            </a:r>
            <a:r>
              <a:rPr kumimoji="0" lang="en-US" sz="2000" b="0"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000" b="1"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(and Correct)</a:t>
            </a:r>
            <a:r>
              <a:rPr kumimoji="0" sz="2000" b="1"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sz="2000" b="0"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Approach </a:t>
            </a:r>
            <a:r>
              <a:rPr kumimoji="0" sz="2000" b="0" i="0" u="none" strike="noStrike" kern="1200" cap="none" spc="-2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to</a:t>
            </a:r>
            <a:r>
              <a:rPr kumimoji="0" sz="2000" b="0" i="0" u="none" strike="noStrike" kern="1200" cap="none" spc="-5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sz="2000" b="0" i="0" u="none" strike="noStrike" kern="1200" cap="none" spc="-5"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Hygiene</a:t>
            </a:r>
            <a:endParaRPr kumimoji="0" sz="20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object 2">
            <a:extLst>
              <a:ext uri="{FF2B5EF4-FFF2-40B4-BE49-F238E27FC236}">
                <a16:creationId xmlns:a16="http://schemas.microsoft.com/office/drawing/2014/main" id="{DFCDDD32-6AAB-0942-9CAF-BD6A05738DD1}"/>
              </a:ext>
            </a:extLst>
          </p:cNvPr>
          <p:cNvSpPr/>
          <p:nvPr/>
        </p:nvSpPr>
        <p:spPr>
          <a:xfrm>
            <a:off x="2897284" y="2117558"/>
            <a:ext cx="2798414" cy="2648103"/>
          </a:xfrm>
          <a:custGeom>
            <a:avLst/>
            <a:gdLst/>
            <a:ahLst/>
            <a:cxnLst/>
            <a:rect l="l" t="t" r="r" b="b"/>
            <a:pathLst>
              <a:path w="5419090" h="2650490">
                <a:moveTo>
                  <a:pt x="5418836" y="0"/>
                </a:moveTo>
                <a:lnTo>
                  <a:pt x="0" y="0"/>
                </a:lnTo>
                <a:lnTo>
                  <a:pt x="0" y="2649981"/>
                </a:lnTo>
                <a:lnTo>
                  <a:pt x="5418836" y="2649981"/>
                </a:lnTo>
                <a:lnTo>
                  <a:pt x="5418836" y="0"/>
                </a:lnTo>
                <a:close/>
              </a:path>
            </a:pathLst>
          </a:custGeom>
          <a:solidFill>
            <a:schemeClr val="accent6">
              <a:lumMod val="20000"/>
              <a:lumOff val="80000"/>
              <a:alpha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00302D0E-E892-394C-93D6-7C7B0298A9D6}"/>
              </a:ext>
            </a:extLst>
          </p:cNvPr>
          <p:cNvSpPr/>
          <p:nvPr/>
        </p:nvSpPr>
        <p:spPr>
          <a:xfrm>
            <a:off x="378170" y="2117558"/>
            <a:ext cx="5303520" cy="2647585"/>
          </a:xfrm>
          <a:prstGeom prst="rect">
            <a:avLst/>
          </a:prstGeom>
          <a:blipFill>
            <a:blip r:embed="rId4" cstate="hq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41912BC-CF27-AF4D-AF39-D4621B23A84F}"/>
              </a:ext>
            </a:extLst>
          </p:cNvPr>
          <p:cNvGrpSpPr/>
          <p:nvPr/>
        </p:nvGrpSpPr>
        <p:grpSpPr>
          <a:xfrm>
            <a:off x="341884" y="1466072"/>
            <a:ext cx="5287650" cy="4821347"/>
            <a:chOff x="341884" y="1466072"/>
            <a:chExt cx="5287650" cy="4821347"/>
          </a:xfrm>
        </p:grpSpPr>
        <p:cxnSp>
          <p:nvCxnSpPr>
            <p:cNvPr id="17" name="Straight Connector 16">
              <a:extLst>
                <a:ext uri="{FF2B5EF4-FFF2-40B4-BE49-F238E27FC236}">
                  <a16:creationId xmlns:a16="http://schemas.microsoft.com/office/drawing/2014/main" id="{45B863F2-21B8-444B-B3F5-0AA4FE2AF310}"/>
                </a:ext>
              </a:extLst>
            </p:cNvPr>
            <p:cNvCxnSpPr/>
            <p:nvPr/>
          </p:nvCxnSpPr>
          <p:spPr>
            <a:xfrm flipH="1">
              <a:off x="341884" y="1690203"/>
              <a:ext cx="5117354" cy="4409050"/>
            </a:xfrm>
            <a:prstGeom prst="line">
              <a:avLst/>
            </a:prstGeom>
            <a:ln w="149225">
              <a:solidFill>
                <a:srgbClr val="CF101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B5179C-481B-554A-99CC-FD9C958C392E}"/>
                </a:ext>
              </a:extLst>
            </p:cNvPr>
            <p:cNvCxnSpPr>
              <a:cxnSpLocks/>
            </p:cNvCxnSpPr>
            <p:nvPr/>
          </p:nvCxnSpPr>
          <p:spPr>
            <a:xfrm>
              <a:off x="552774" y="1466072"/>
              <a:ext cx="5076760" cy="4821347"/>
            </a:xfrm>
            <a:prstGeom prst="line">
              <a:avLst/>
            </a:prstGeom>
            <a:ln w="149225">
              <a:solidFill>
                <a:srgbClr val="CF1010"/>
              </a:solidFill>
            </a:ln>
          </p:spPr>
          <p:style>
            <a:lnRef idx="1">
              <a:schemeClr val="accent1"/>
            </a:lnRef>
            <a:fillRef idx="0">
              <a:schemeClr val="accent1"/>
            </a:fillRef>
            <a:effectRef idx="0">
              <a:schemeClr val="accent1"/>
            </a:effectRef>
            <a:fontRef idx="minor">
              <a:schemeClr val="tx1"/>
            </a:fontRef>
          </p:style>
        </p:cxnSp>
      </p:grpSp>
      <p:pic>
        <p:nvPicPr>
          <p:cNvPr id="18" name="Picture 17" descr="A dog and a cat lying on a blanket&#10;&#10;Description automatically generated with low confidence">
            <a:extLst>
              <a:ext uri="{FF2B5EF4-FFF2-40B4-BE49-F238E27FC236}">
                <a16:creationId xmlns:a16="http://schemas.microsoft.com/office/drawing/2014/main" id="{1A18590C-B81C-9345-8266-ECD6A5917D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9359" y="1071966"/>
            <a:ext cx="5662637" cy="4138532"/>
          </a:xfrm>
          <a:prstGeom prst="rect">
            <a:avLst/>
          </a:prstGeom>
        </p:spPr>
      </p:pic>
      <p:sp>
        <p:nvSpPr>
          <p:cNvPr id="19" name="Title 7">
            <a:extLst>
              <a:ext uri="{FF2B5EF4-FFF2-40B4-BE49-F238E27FC236}">
                <a16:creationId xmlns:a16="http://schemas.microsoft.com/office/drawing/2014/main" id="{7B8EE6D9-C433-484A-8F33-13F2A434760E}"/>
              </a:ext>
            </a:extLst>
          </p:cNvPr>
          <p:cNvSpPr txBox="1">
            <a:spLocks/>
          </p:cNvSpPr>
          <p:nvPr/>
        </p:nvSpPr>
        <p:spPr>
          <a:xfrm>
            <a:off x="6803869" y="5355130"/>
            <a:ext cx="4781281" cy="940539"/>
          </a:xfrm>
          <a:prstGeom prst="rect">
            <a:avLst/>
          </a:prstGeom>
          <a:solidFill>
            <a:schemeClr val="bg1"/>
          </a:solidFill>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11200">
                <a:solidFill>
                  <a:schemeClr val="bg1">
                    <a:lumMod val="50000"/>
                  </a:schemeClr>
                </a:solidFill>
                <a:latin typeface="Arial Narrow" charset="0"/>
                <a:ea typeface="Arial Narrow" charset="0"/>
                <a:cs typeface="Arial Narrow" charset="0"/>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a:cs typeface="Calibri" panose="020F0502020204030204" pitchFamily="34" charset="0"/>
                <a:sym typeface="Helvetica Light"/>
              </a:rPr>
              <a:t>Good microbes actually help prevent disease! </a:t>
            </a:r>
          </a:p>
        </p:txBody>
      </p:sp>
      <p:sp>
        <p:nvSpPr>
          <p:cNvPr id="22" name="Rectangle: Rounded Corners 9">
            <a:extLst>
              <a:ext uri="{FF2B5EF4-FFF2-40B4-BE49-F238E27FC236}">
                <a16:creationId xmlns:a16="http://schemas.microsoft.com/office/drawing/2014/main" id="{47E906CB-61C1-982D-006C-DC223E7CB9DC}"/>
              </a:ext>
            </a:extLst>
          </p:cNvPr>
          <p:cNvSpPr/>
          <p:nvPr/>
        </p:nvSpPr>
        <p:spPr>
          <a:xfrm>
            <a:off x="190485" y="61786"/>
            <a:ext cx="5428496" cy="706238"/>
          </a:xfrm>
          <a:prstGeom prst="roundRect">
            <a:avLst/>
          </a:prstGeom>
          <a:solidFill>
            <a:srgbClr val="51B94D"/>
          </a:solidFill>
          <a:ln w="28575">
            <a:solidFill>
              <a:srgbClr val="1A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IEQ</a:t>
            </a:r>
            <a:r>
              <a:rPr lang="en-US" sz="2600" b="1" dirty="0">
                <a:solidFill>
                  <a:prstClr val="white"/>
                </a:solidFill>
                <a:latin typeface="Calibri" panose="020F0502020204030204"/>
              </a:rPr>
              <a:t> &amp; Indoor </a:t>
            </a: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Microbiome</a:t>
            </a:r>
          </a:p>
        </p:txBody>
      </p:sp>
      <p:pic>
        <p:nvPicPr>
          <p:cNvPr id="12" name="Picture 11" descr="A group of dogs sitting together&#10;&#10;Description automatically generated with medium confidence">
            <a:extLst>
              <a:ext uri="{FF2B5EF4-FFF2-40B4-BE49-F238E27FC236}">
                <a16:creationId xmlns:a16="http://schemas.microsoft.com/office/drawing/2014/main" id="{4538C0E3-06BD-71B2-8E10-78AA42C6A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32582" y="1025018"/>
            <a:ext cx="5863776" cy="4397832"/>
          </a:xfrm>
          <a:prstGeom prst="rect">
            <a:avLst/>
          </a:prstGeom>
        </p:spPr>
      </p:pic>
    </p:spTree>
    <p:extLst>
      <p:ext uri="{BB962C8B-B14F-4D97-AF65-F5344CB8AC3E}">
        <p14:creationId xmlns:p14="http://schemas.microsoft.com/office/powerpoint/2010/main" val="21534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9BF9D0-B201-CC3B-D023-84FBA705FCC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bwMode="gray">
          <a:xfrm>
            <a:off x="10635916" y="6452691"/>
            <a:ext cx="1556084" cy="300843"/>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424439" y="235602"/>
            <a:ext cx="8964613" cy="467239"/>
          </a:xfrm>
        </p:spPr>
        <p:txBody>
          <a:bodyPr/>
          <a:lstStyle/>
          <a:p>
            <a:r>
              <a:rPr lang="en-US" sz="3200" dirty="0">
                <a:solidFill>
                  <a:schemeClr val="bg1"/>
                </a:solidFill>
                <a:latin typeface="+mn-lt"/>
              </a:rPr>
              <a:t>Today’s Discussion</a:t>
            </a:r>
          </a:p>
        </p:txBody>
      </p:sp>
      <p:sp>
        <p:nvSpPr>
          <p:cNvPr id="10" name="TextBox 9">
            <a:extLst>
              <a:ext uri="{FF2B5EF4-FFF2-40B4-BE49-F238E27FC236}">
                <a16:creationId xmlns:a16="http://schemas.microsoft.com/office/drawing/2014/main" id="{6AB87AA8-89EE-3F0E-C50A-37CDA9BBEBC8}"/>
              </a:ext>
            </a:extLst>
          </p:cNvPr>
          <p:cNvSpPr txBox="1"/>
          <p:nvPr/>
        </p:nvSpPr>
        <p:spPr>
          <a:xfrm>
            <a:off x="1588749" y="1611127"/>
            <a:ext cx="10995873" cy="4031873"/>
          </a:xfrm>
          <a:prstGeom prst="rect">
            <a:avLst/>
          </a:prstGeom>
          <a:noFill/>
        </p:spPr>
        <p:txBody>
          <a:bodyPr wrap="square" rtlCol="0">
            <a:spAutoFit/>
          </a:bodyPr>
          <a:lstStyle/>
          <a:p>
            <a:r>
              <a:rPr lang="en-US" sz="3200" dirty="0"/>
              <a:t>How did we get here? Where did this rogue, species–jumping virus come from?</a:t>
            </a:r>
          </a:p>
          <a:p>
            <a:endParaRPr lang="en-US" sz="3200" dirty="0"/>
          </a:p>
          <a:p>
            <a:endParaRPr lang="en-US" sz="3200" dirty="0"/>
          </a:p>
          <a:p>
            <a:r>
              <a:rPr lang="en-US" sz="3200" dirty="0"/>
              <a:t>Understanding the powerful role of RH in health and disease</a:t>
            </a:r>
          </a:p>
          <a:p>
            <a:endParaRPr lang="en-US" sz="3200" dirty="0"/>
          </a:p>
          <a:p>
            <a:endParaRPr lang="en-US" sz="3200" dirty="0"/>
          </a:p>
          <a:p>
            <a:r>
              <a:rPr lang="en-US" sz="3200" dirty="0"/>
              <a:t>We have essential work to do, and no time to waste!</a:t>
            </a:r>
          </a:p>
        </p:txBody>
      </p:sp>
      <p:sp>
        <p:nvSpPr>
          <p:cNvPr id="5" name="Rectangle 4">
            <a:extLst>
              <a:ext uri="{FF2B5EF4-FFF2-40B4-BE49-F238E27FC236}">
                <a16:creationId xmlns:a16="http://schemas.microsoft.com/office/drawing/2014/main" id="{1BB327A6-4690-409E-AC58-A67845814D9C}"/>
              </a:ext>
            </a:extLst>
          </p:cNvPr>
          <p:cNvSpPr/>
          <p:nvPr/>
        </p:nvSpPr>
        <p:spPr>
          <a:xfrm>
            <a:off x="809822" y="1611127"/>
            <a:ext cx="86754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 </a:t>
            </a:r>
          </a:p>
        </p:txBody>
      </p:sp>
      <p:sp>
        <p:nvSpPr>
          <p:cNvPr id="11" name="Rectangle 10">
            <a:extLst>
              <a:ext uri="{FF2B5EF4-FFF2-40B4-BE49-F238E27FC236}">
                <a16:creationId xmlns:a16="http://schemas.microsoft.com/office/drawing/2014/main" id="{352CC069-487B-D2AD-A872-27321213B65C}"/>
              </a:ext>
            </a:extLst>
          </p:cNvPr>
          <p:cNvSpPr/>
          <p:nvPr/>
        </p:nvSpPr>
        <p:spPr>
          <a:xfrm>
            <a:off x="809822" y="3278313"/>
            <a:ext cx="86754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 </a:t>
            </a:r>
          </a:p>
        </p:txBody>
      </p:sp>
      <p:sp>
        <p:nvSpPr>
          <p:cNvPr id="12" name="Rectangle 11">
            <a:extLst>
              <a:ext uri="{FF2B5EF4-FFF2-40B4-BE49-F238E27FC236}">
                <a16:creationId xmlns:a16="http://schemas.microsoft.com/office/drawing/2014/main" id="{3FC0584E-DF9C-16CE-C771-AFAE4DD95DAC}"/>
              </a:ext>
            </a:extLst>
          </p:cNvPr>
          <p:cNvSpPr/>
          <p:nvPr/>
        </p:nvSpPr>
        <p:spPr>
          <a:xfrm>
            <a:off x="809822" y="4849537"/>
            <a:ext cx="86754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 </a:t>
            </a:r>
          </a:p>
        </p:txBody>
      </p:sp>
      <p:sp>
        <p:nvSpPr>
          <p:cNvPr id="4" name="Oval 3">
            <a:extLst>
              <a:ext uri="{FF2B5EF4-FFF2-40B4-BE49-F238E27FC236}">
                <a16:creationId xmlns:a16="http://schemas.microsoft.com/office/drawing/2014/main" id="{4FED9A5C-76D4-41AE-78AC-12D652AD5CC3}"/>
              </a:ext>
            </a:extLst>
          </p:cNvPr>
          <p:cNvSpPr/>
          <p:nvPr/>
        </p:nvSpPr>
        <p:spPr>
          <a:xfrm>
            <a:off x="625664" y="4945499"/>
            <a:ext cx="827511" cy="813233"/>
          </a:xfrm>
          <a:prstGeom prst="ellipse">
            <a:avLst/>
          </a:prstGeom>
          <a:noFill/>
          <a:ln w="47625">
            <a:solidFill>
              <a:srgbClr val="036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272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5A8B683-6927-9360-8ACB-D765D0D43C3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09"/>
          <a:stretch/>
        </p:blipFill>
        <p:spPr>
          <a:xfrm rot="461416" flipH="1" flipV="1">
            <a:off x="6666490" y="360425"/>
            <a:ext cx="6204559" cy="1670770"/>
          </a:xfrm>
          <a:prstGeom prst="rect">
            <a:avLst/>
          </a:prstGeom>
        </p:spPr>
      </p:pic>
      <p:pic>
        <p:nvPicPr>
          <p:cNvPr id="9" name="Graphic 8">
            <a:extLst>
              <a:ext uri="{FF2B5EF4-FFF2-40B4-BE49-F238E27FC236}">
                <a16:creationId xmlns:a16="http://schemas.microsoft.com/office/drawing/2014/main" id="{C6376468-B608-45D0-833B-8BF96936FA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798"/>
          <a:stretch/>
        </p:blipFill>
        <p:spPr>
          <a:xfrm rot="263328" flipH="1" flipV="1">
            <a:off x="8945861" y="485311"/>
            <a:ext cx="3438395" cy="1394874"/>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408941" y="153234"/>
            <a:ext cx="8964613" cy="467239"/>
          </a:xfrm>
        </p:spPr>
        <p:txBody>
          <a:bodyPr/>
          <a:lstStyle/>
          <a:p>
            <a:r>
              <a:rPr lang="en-US" sz="3200" dirty="0">
                <a:solidFill>
                  <a:schemeClr val="bg1"/>
                </a:solidFill>
                <a:latin typeface="+mn-lt"/>
              </a:rPr>
              <a:t>Moving from science to implementation</a:t>
            </a:r>
          </a:p>
        </p:txBody>
      </p:sp>
      <p:pic>
        <p:nvPicPr>
          <p:cNvPr id="10" name="Picture 9" descr="Diagram&#10;&#10;Description automatically generated">
            <a:extLst>
              <a:ext uri="{FF2B5EF4-FFF2-40B4-BE49-F238E27FC236}">
                <a16:creationId xmlns:a16="http://schemas.microsoft.com/office/drawing/2014/main" id="{47896BCB-46CD-7BCE-1C6A-381EBB4709D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37436" y="1182748"/>
            <a:ext cx="6184900" cy="5599208"/>
          </a:xfrm>
          <a:prstGeom prst="rect">
            <a:avLst/>
          </a:prstGeom>
        </p:spPr>
      </p:pic>
      <p:sp>
        <p:nvSpPr>
          <p:cNvPr id="11" name="Right Arrow 10">
            <a:extLst>
              <a:ext uri="{FF2B5EF4-FFF2-40B4-BE49-F238E27FC236}">
                <a16:creationId xmlns:a16="http://schemas.microsoft.com/office/drawing/2014/main" id="{224311C5-2B8B-390F-32F6-313B0DFE3EF0}"/>
              </a:ext>
            </a:extLst>
          </p:cNvPr>
          <p:cNvSpPr/>
          <p:nvPr/>
        </p:nvSpPr>
        <p:spPr>
          <a:xfrm>
            <a:off x="2575046" y="2410385"/>
            <a:ext cx="1273629" cy="446314"/>
          </a:xfrm>
          <a:prstGeom prst="rightArrow">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B6DC94-D07F-01C6-FA96-822F2A2BB902}"/>
              </a:ext>
            </a:extLst>
          </p:cNvPr>
          <p:cNvSpPr txBox="1"/>
          <p:nvPr/>
        </p:nvSpPr>
        <p:spPr>
          <a:xfrm>
            <a:off x="615898" y="2395034"/>
            <a:ext cx="18006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Starting here</a:t>
            </a:r>
          </a:p>
        </p:txBody>
      </p:sp>
    </p:spTree>
    <p:extLst>
      <p:ext uri="{BB962C8B-B14F-4D97-AF65-F5344CB8AC3E}">
        <p14:creationId xmlns:p14="http://schemas.microsoft.com/office/powerpoint/2010/main" val="1051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40B43D-6770-5841-B85C-A411327018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7250" y="977158"/>
            <a:ext cx="4898571" cy="6858000"/>
          </a:xfrm>
          <a:prstGeom prst="rect">
            <a:avLst/>
          </a:prstGeom>
        </p:spPr>
      </p:pic>
      <p:sp>
        <p:nvSpPr>
          <p:cNvPr id="10" name="Title 1">
            <a:extLst>
              <a:ext uri="{FF2B5EF4-FFF2-40B4-BE49-F238E27FC236}">
                <a16:creationId xmlns:a16="http://schemas.microsoft.com/office/drawing/2014/main" id="{D51550F1-CAF4-6F48-83ED-DF0A4541519C}"/>
              </a:ext>
            </a:extLst>
          </p:cNvPr>
          <p:cNvSpPr txBox="1">
            <a:spLocks/>
          </p:cNvSpPr>
          <p:nvPr/>
        </p:nvSpPr>
        <p:spPr>
          <a:xfrm>
            <a:off x="388417" y="1459975"/>
            <a:ext cx="5727923" cy="16498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10000"/>
              </a:lnSpc>
              <a:defRPr/>
            </a:pPr>
            <a:r>
              <a:rPr kumimoji="0" lang="en-US" sz="2800" b="0" i="0" u="none" strike="noStrike" kern="1200" cap="none" spc="0" normalizeH="0" baseline="0" noProof="0" dirty="0">
                <a:ln>
                  <a:noFill/>
                </a:ln>
                <a:solidFill>
                  <a:prstClr val="black"/>
                </a:solidFill>
                <a:effectLst/>
                <a:uLnTx/>
                <a:uFillTx/>
                <a:latin typeface="+mn-lt"/>
              </a:rPr>
              <a:t>11 indoor metrics </a:t>
            </a:r>
            <a:r>
              <a:rPr lang="en-US" sz="2800" u="sng" dirty="0">
                <a:solidFill>
                  <a:srgbClr val="040000"/>
                </a:solidFill>
                <a:latin typeface="+mn-lt"/>
                <a:cs typeface="Calibri" panose="020F0502020204030204" pitchFamily="34" charset="0"/>
              </a:rPr>
              <a:t>and</a:t>
            </a:r>
            <a:r>
              <a:rPr lang="en-US" sz="2800" dirty="0">
                <a:solidFill>
                  <a:srgbClr val="040000"/>
                </a:solidFill>
                <a:latin typeface="+mn-lt"/>
                <a:cs typeface="Calibri" panose="020F0502020204030204" pitchFamily="34" charset="0"/>
              </a:rPr>
              <a:t> secondary compounds formed through interactive indoor chemistry </a:t>
            </a:r>
            <a:r>
              <a:rPr kumimoji="0" lang="en-US" sz="2800" b="0" i="0" u="none" strike="noStrike" kern="1200" cap="none" spc="0" normalizeH="0" baseline="0" noProof="0" dirty="0">
                <a:ln>
                  <a:noFill/>
                </a:ln>
                <a:solidFill>
                  <a:prstClr val="black"/>
                </a:solidFill>
                <a:effectLst/>
                <a:uLnTx/>
                <a:uFillTx/>
                <a:latin typeface="+mn-lt"/>
              </a:rPr>
              <a:t>have </a:t>
            </a:r>
            <a:r>
              <a:rPr lang="en-US" sz="2800" b="1" dirty="0">
                <a:solidFill>
                  <a:srgbClr val="040000"/>
                </a:solidFill>
                <a:latin typeface="+mn-lt"/>
                <a:cs typeface="Calibri" panose="020F0502020204030204" pitchFamily="34" charset="0"/>
              </a:rPr>
              <a:t>quantifiable physiological impact </a:t>
            </a:r>
            <a:r>
              <a:rPr lang="en-US" sz="2800" dirty="0">
                <a:solidFill>
                  <a:srgbClr val="040000"/>
                </a:solidFill>
                <a:latin typeface="+mn-lt"/>
                <a:cs typeface="Calibri" panose="020F0502020204030204" pitchFamily="34" charset="0"/>
              </a:rPr>
              <a:t>on </a:t>
            </a:r>
            <a:r>
              <a:rPr kumimoji="0" lang="en-US" sz="2800" b="0" i="0" u="none" strike="noStrike" kern="1200" cap="none" spc="0" normalizeH="0" baseline="0" noProof="0" dirty="0">
                <a:ln>
                  <a:noFill/>
                </a:ln>
                <a:solidFill>
                  <a:prstClr val="black"/>
                </a:solidFill>
                <a:effectLst/>
                <a:uLnTx/>
                <a:uFillTx/>
                <a:latin typeface="+mn-lt"/>
              </a:rPr>
              <a:t>occupant:</a:t>
            </a:r>
          </a:p>
        </p:txBody>
      </p:sp>
      <p:pic>
        <p:nvPicPr>
          <p:cNvPr id="11" name="Content Placeholder 8" descr="Shape&#10;&#10;Description automatically generated with low confidence">
            <a:extLst>
              <a:ext uri="{FF2B5EF4-FFF2-40B4-BE49-F238E27FC236}">
                <a16:creationId xmlns:a16="http://schemas.microsoft.com/office/drawing/2014/main" id="{960EA52F-2855-B148-8F50-8FDA1C2DD54D}"/>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84956" y="1319382"/>
            <a:ext cx="1094529" cy="1094529"/>
          </a:xfrm>
          <a:prstGeom prst="rect">
            <a:avLst/>
          </a:prstGeom>
        </p:spPr>
      </p:pic>
      <p:pic>
        <p:nvPicPr>
          <p:cNvPr id="12" name="Picture 11" descr="Background pattern&#10;&#10;Description automatically generated">
            <a:extLst>
              <a:ext uri="{FF2B5EF4-FFF2-40B4-BE49-F238E27FC236}">
                <a16:creationId xmlns:a16="http://schemas.microsoft.com/office/drawing/2014/main" id="{3480B472-B8E5-0740-9CBB-24234387E76B}"/>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086099" y="2944195"/>
            <a:ext cx="1580643" cy="880273"/>
          </a:xfrm>
          <a:prstGeom prst="rect">
            <a:avLst/>
          </a:prstGeom>
        </p:spPr>
      </p:pic>
      <p:sp>
        <p:nvSpPr>
          <p:cNvPr id="17" name="Title 1">
            <a:extLst>
              <a:ext uri="{FF2B5EF4-FFF2-40B4-BE49-F238E27FC236}">
                <a16:creationId xmlns:a16="http://schemas.microsoft.com/office/drawing/2014/main" id="{9BD3B9E2-6CB4-654F-A62C-57D4CA90C002}"/>
              </a:ext>
            </a:extLst>
          </p:cNvPr>
          <p:cNvSpPr txBox="1">
            <a:spLocks/>
          </p:cNvSpPr>
          <p:nvPr/>
        </p:nvSpPr>
        <p:spPr>
          <a:xfrm>
            <a:off x="256273" y="37285"/>
            <a:ext cx="11249104" cy="674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en-US" sz="3200" dirty="0">
                <a:solidFill>
                  <a:schemeClr val="bg1"/>
                </a:solidFill>
                <a:latin typeface="+mn-lt"/>
              </a:rPr>
              <a:t>Identify the essential IAQ metrics needed to assess health</a:t>
            </a:r>
          </a:p>
        </p:txBody>
      </p:sp>
      <p:pic>
        <p:nvPicPr>
          <p:cNvPr id="24" name="Picture 23" descr="Shape&#10;&#10;Description automatically generated with low confidence">
            <a:extLst>
              <a:ext uri="{FF2B5EF4-FFF2-40B4-BE49-F238E27FC236}">
                <a16:creationId xmlns:a16="http://schemas.microsoft.com/office/drawing/2014/main" id="{3E70AD02-04A1-F743-AD18-0B9C63BDEC10}"/>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6200000">
            <a:off x="10242336" y="4589486"/>
            <a:ext cx="1094529" cy="1094529"/>
          </a:xfrm>
          <a:prstGeom prst="rect">
            <a:avLst/>
          </a:prstGeom>
        </p:spPr>
      </p:pic>
      <p:pic>
        <p:nvPicPr>
          <p:cNvPr id="25" name="Graphic 24" descr="Left Brain with solid fill">
            <a:extLst>
              <a:ext uri="{FF2B5EF4-FFF2-40B4-BE49-F238E27FC236}">
                <a16:creationId xmlns:a16="http://schemas.microsoft.com/office/drawing/2014/main" id="{2AC1ECDA-4FDB-2B40-8D2D-C2D15E9EFD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704995" y="956582"/>
            <a:ext cx="1211820" cy="1006786"/>
          </a:xfrm>
          <a:prstGeom prst="rect">
            <a:avLst/>
          </a:prstGeom>
        </p:spPr>
      </p:pic>
      <p:sp>
        <p:nvSpPr>
          <p:cNvPr id="26" name="Rectangle 25">
            <a:extLst>
              <a:ext uri="{FF2B5EF4-FFF2-40B4-BE49-F238E27FC236}">
                <a16:creationId xmlns:a16="http://schemas.microsoft.com/office/drawing/2014/main" id="{252C026C-CD56-7F43-9F0C-633076B58D99}"/>
              </a:ext>
            </a:extLst>
          </p:cNvPr>
          <p:cNvSpPr/>
          <p:nvPr/>
        </p:nvSpPr>
        <p:spPr>
          <a:xfrm>
            <a:off x="256272" y="4258688"/>
            <a:ext cx="6273919" cy="1200329"/>
          </a:xfrm>
          <a:prstGeom prst="rect">
            <a:avLst/>
          </a:prstGeom>
        </p:spPr>
        <p:txBody>
          <a:bodyPr vert="horz" lIns="91440" tIns="45720" rIns="91440" bIns="45720" rtlCol="0" anchor="ctr">
            <a:noAutofit/>
          </a:bodyPr>
          <a:lstStyle/>
          <a:p>
            <a:pPr marL="800100" marR="0" lvl="1"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Brain function and productivity</a:t>
            </a:r>
          </a:p>
          <a:p>
            <a:pPr marL="800100" marR="0" lvl="1"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Short and long-term respiratory health</a:t>
            </a:r>
          </a:p>
          <a:p>
            <a:pPr marL="800100" marR="0" lvl="1"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Heart function</a:t>
            </a:r>
          </a:p>
          <a:p>
            <a:pPr marL="800100" marR="0" lvl="1"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Strokes, diabetes, and more</a:t>
            </a:r>
          </a:p>
        </p:txBody>
      </p:sp>
      <p:pic>
        <p:nvPicPr>
          <p:cNvPr id="27" name="Graphic 26" descr="Lungs with virus with solid fill">
            <a:extLst>
              <a:ext uri="{FF2B5EF4-FFF2-40B4-BE49-F238E27FC236}">
                <a16:creationId xmlns:a16="http://schemas.microsoft.com/office/drawing/2014/main" id="{0A7A5391-DB7B-CC4B-B7E4-468DABF65F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1541" y="2078918"/>
            <a:ext cx="1211820" cy="1211820"/>
          </a:xfrm>
          <a:prstGeom prst="rect">
            <a:avLst/>
          </a:prstGeom>
        </p:spPr>
      </p:pic>
      <p:pic>
        <p:nvPicPr>
          <p:cNvPr id="28" name="Graphic 27" descr="Heart organ with solid fill">
            <a:extLst>
              <a:ext uri="{FF2B5EF4-FFF2-40B4-BE49-F238E27FC236}">
                <a16:creationId xmlns:a16="http://schemas.microsoft.com/office/drawing/2014/main" id="{ED4A8B69-2BD2-BD4B-8B64-078F529477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1113" y="3598766"/>
            <a:ext cx="1260087" cy="1260087"/>
          </a:xfrm>
          <a:prstGeom prst="rect">
            <a:avLst/>
          </a:prstGeom>
        </p:spPr>
      </p:pic>
    </p:spTree>
    <p:extLst>
      <p:ext uri="{BB962C8B-B14F-4D97-AF65-F5344CB8AC3E}">
        <p14:creationId xmlns:p14="http://schemas.microsoft.com/office/powerpoint/2010/main" val="13911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B70486-9700-DC48-A1A5-5A4A464D33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0634"/>
          <a:stretch/>
        </p:blipFill>
        <p:spPr>
          <a:xfrm>
            <a:off x="-1" y="952005"/>
            <a:ext cx="7086595" cy="5905995"/>
          </a:xfrm>
          <a:prstGeom prst="round1Rect">
            <a:avLst/>
          </a:prstGeom>
        </p:spPr>
      </p:pic>
      <p:sp>
        <p:nvSpPr>
          <p:cNvPr id="3" name="Content Placeholder 2">
            <a:extLst>
              <a:ext uri="{FF2B5EF4-FFF2-40B4-BE49-F238E27FC236}">
                <a16:creationId xmlns:a16="http://schemas.microsoft.com/office/drawing/2014/main" id="{8360029A-D13D-463B-894E-C613CD45B7F5}"/>
              </a:ext>
            </a:extLst>
          </p:cNvPr>
          <p:cNvSpPr>
            <a:spLocks noGrp="1"/>
          </p:cNvSpPr>
          <p:nvPr>
            <p:ph idx="1"/>
          </p:nvPr>
        </p:nvSpPr>
        <p:spPr>
          <a:xfrm>
            <a:off x="7207761" y="2385472"/>
            <a:ext cx="5028917" cy="3709657"/>
          </a:xfrm>
          <a:solidFill>
            <a:schemeClr val="bg1">
              <a:alpha val="70348"/>
            </a:schemeClr>
          </a:solidFill>
        </p:spPr>
        <p:txBody>
          <a:bodyPr wrap="square">
            <a:noAutofit/>
          </a:bodyPr>
          <a:lstStyle/>
          <a:p>
            <a:pPr marL="0" indent="0">
              <a:lnSpc>
                <a:spcPct val="100000"/>
              </a:lnSpc>
              <a:buClr>
                <a:schemeClr val="accent1"/>
              </a:buClr>
              <a:buSzPct val="110000"/>
              <a:buNone/>
            </a:pPr>
            <a:r>
              <a:rPr lang="en-US" u="sng" dirty="0">
                <a:solidFill>
                  <a:srgbClr val="040000"/>
                </a:solidFill>
                <a:cs typeface="Calibri" panose="020F0502020204030204" pitchFamily="34" charset="0"/>
              </a:rPr>
              <a:t>Continuously monitor:</a:t>
            </a:r>
          </a:p>
          <a:p>
            <a:pPr marL="0" indent="0">
              <a:lnSpc>
                <a:spcPct val="100000"/>
              </a:lnSpc>
              <a:buClr>
                <a:schemeClr val="accent1"/>
              </a:buClr>
              <a:buSzPct val="110000"/>
              <a:buNone/>
            </a:pPr>
            <a:endParaRPr lang="en-US" sz="800" dirty="0">
              <a:solidFill>
                <a:srgbClr val="040000"/>
              </a:solidFill>
              <a:cs typeface="Calibri" panose="020F0502020204030204" pitchFamily="34" charset="0"/>
            </a:endParaRPr>
          </a:p>
          <a:p>
            <a:pPr marL="627063" lvl="1" indent="-285750">
              <a:lnSpc>
                <a:spcPct val="100000"/>
              </a:lnSpc>
              <a:buClr>
                <a:srgbClr val="00B0F0"/>
              </a:buClr>
            </a:pPr>
            <a:r>
              <a:rPr lang="en-US" dirty="0">
                <a:solidFill>
                  <a:srgbClr val="040000"/>
                </a:solidFill>
                <a:cs typeface="Calibri" panose="020F0502020204030204" pitchFamily="34" charset="0"/>
              </a:rPr>
              <a:t>Temp, RH</a:t>
            </a:r>
          </a:p>
          <a:p>
            <a:pPr marL="627063" lvl="1" indent="-285750">
              <a:lnSpc>
                <a:spcPct val="100000"/>
              </a:lnSpc>
              <a:buClr>
                <a:srgbClr val="00B0F0"/>
              </a:buClr>
            </a:pPr>
            <a:r>
              <a:rPr lang="en-US" dirty="0">
                <a:solidFill>
                  <a:srgbClr val="040000"/>
                </a:solidFill>
                <a:cs typeface="Calibri" panose="020F0502020204030204" pitchFamily="34" charset="0"/>
              </a:rPr>
              <a:t>Particles (PM</a:t>
            </a:r>
            <a:r>
              <a:rPr lang="en-US" baseline="-25000" dirty="0">
                <a:solidFill>
                  <a:srgbClr val="040000"/>
                </a:solidFill>
                <a:cs typeface="Calibri" panose="020F0502020204030204" pitchFamily="34" charset="0"/>
              </a:rPr>
              <a:t>1.0</a:t>
            </a:r>
            <a:r>
              <a:rPr lang="en-US" dirty="0">
                <a:solidFill>
                  <a:srgbClr val="040000"/>
                </a:solidFill>
                <a:cs typeface="Calibri" panose="020F0502020204030204" pitchFamily="34" charset="0"/>
              </a:rPr>
              <a:t>, PM </a:t>
            </a:r>
            <a:r>
              <a:rPr lang="en-US" baseline="-25000" dirty="0">
                <a:solidFill>
                  <a:srgbClr val="040000"/>
                </a:solidFill>
                <a:cs typeface="Calibri" panose="020F0502020204030204" pitchFamily="34" charset="0"/>
              </a:rPr>
              <a:t>2.5</a:t>
            </a:r>
            <a:r>
              <a:rPr lang="en-US" dirty="0">
                <a:solidFill>
                  <a:srgbClr val="040000"/>
                </a:solidFill>
                <a:cs typeface="Calibri" panose="020F0502020204030204" pitchFamily="34" charset="0"/>
              </a:rPr>
              <a:t>, PM </a:t>
            </a:r>
            <a:r>
              <a:rPr lang="en-US" baseline="-25000" dirty="0">
                <a:solidFill>
                  <a:srgbClr val="040000"/>
                </a:solidFill>
                <a:cs typeface="Calibri" panose="020F0502020204030204" pitchFamily="34" charset="0"/>
              </a:rPr>
              <a:t>10</a:t>
            </a:r>
            <a:r>
              <a:rPr lang="en-US" dirty="0">
                <a:solidFill>
                  <a:srgbClr val="040000"/>
                </a:solidFill>
                <a:cs typeface="Calibri" panose="020F0502020204030204" pitchFamily="34" charset="0"/>
              </a:rPr>
              <a:t>)</a:t>
            </a:r>
          </a:p>
          <a:p>
            <a:pPr marL="684213" lvl="1" indent="-342900">
              <a:lnSpc>
                <a:spcPct val="100000"/>
              </a:lnSpc>
              <a:buClr>
                <a:srgbClr val="00B0F0"/>
              </a:buClr>
            </a:pPr>
            <a:r>
              <a:rPr lang="en-US" dirty="0">
                <a:solidFill>
                  <a:srgbClr val="040000"/>
                </a:solidFill>
                <a:cs typeface="Calibri" panose="020F0502020204030204" pitchFamily="34" charset="0"/>
              </a:rPr>
              <a:t>Total volatile organic compounds</a:t>
            </a:r>
          </a:p>
          <a:p>
            <a:pPr marL="684213" lvl="1" indent="-342900">
              <a:lnSpc>
                <a:spcPct val="100000"/>
              </a:lnSpc>
              <a:buClr>
                <a:srgbClr val="00B0F0"/>
              </a:buClr>
            </a:pPr>
            <a:r>
              <a:rPr lang="en-US" dirty="0">
                <a:solidFill>
                  <a:srgbClr val="040000"/>
                </a:solidFill>
                <a:cs typeface="Calibri" panose="020F0502020204030204" pitchFamily="34" charset="0"/>
              </a:rPr>
              <a:t>Gases: O</a:t>
            </a:r>
            <a:r>
              <a:rPr lang="en-US" baseline="-25000" dirty="0">
                <a:solidFill>
                  <a:srgbClr val="040000"/>
                </a:solidFill>
                <a:cs typeface="Calibri" panose="020F0502020204030204" pitchFamily="34" charset="0"/>
              </a:rPr>
              <a:t>3</a:t>
            </a:r>
            <a:r>
              <a:rPr lang="en-US" dirty="0">
                <a:solidFill>
                  <a:srgbClr val="040000"/>
                </a:solidFill>
                <a:cs typeface="Calibri" panose="020F0502020204030204" pitchFamily="34" charset="0"/>
              </a:rPr>
              <a:t>, CO, CO</a:t>
            </a:r>
            <a:r>
              <a:rPr lang="en-US" baseline="-25000" dirty="0">
                <a:solidFill>
                  <a:srgbClr val="040000"/>
                </a:solidFill>
                <a:cs typeface="Calibri" panose="020F0502020204030204" pitchFamily="34" charset="0"/>
              </a:rPr>
              <a:t>2</a:t>
            </a:r>
            <a:r>
              <a:rPr lang="en-US" dirty="0">
                <a:solidFill>
                  <a:srgbClr val="040000"/>
                </a:solidFill>
                <a:cs typeface="Calibri" panose="020F0502020204030204" pitchFamily="34" charset="0"/>
              </a:rPr>
              <a:t>, NO</a:t>
            </a:r>
            <a:r>
              <a:rPr lang="en-US" baseline="-25000" dirty="0">
                <a:solidFill>
                  <a:srgbClr val="040000"/>
                </a:solidFill>
                <a:cs typeface="Calibri" panose="020F0502020204030204" pitchFamily="34" charset="0"/>
              </a:rPr>
              <a:t>2</a:t>
            </a:r>
            <a:r>
              <a:rPr lang="en-US" dirty="0">
                <a:solidFill>
                  <a:srgbClr val="040000"/>
                </a:solidFill>
                <a:cs typeface="Calibri" panose="020F0502020204030204" pitchFamily="34" charset="0"/>
              </a:rPr>
              <a:t>, SO</a:t>
            </a:r>
            <a:r>
              <a:rPr lang="en-US" baseline="-25000" dirty="0">
                <a:solidFill>
                  <a:srgbClr val="040000"/>
                </a:solidFill>
                <a:cs typeface="Calibri" panose="020F0502020204030204" pitchFamily="34" charset="0"/>
              </a:rPr>
              <a:t>2</a:t>
            </a:r>
            <a:endParaRPr lang="en-US" dirty="0">
              <a:solidFill>
                <a:srgbClr val="040000"/>
              </a:solidFill>
              <a:cs typeface="Calibri" panose="020F0502020204030204" pitchFamily="34" charset="0"/>
            </a:endParaRPr>
          </a:p>
          <a:p>
            <a:pPr marL="0" indent="0">
              <a:buClr>
                <a:schemeClr val="accent1"/>
              </a:buClr>
              <a:buSzPct val="110000"/>
              <a:buNone/>
            </a:pPr>
            <a:endParaRPr lang="en-US" sz="2000" dirty="0">
              <a:solidFill>
                <a:srgbClr val="040000"/>
              </a:solidFill>
              <a:latin typeface="Franklin Gothic Book" panose="020B0503020102020204" pitchFamily="34" charset="0"/>
              <a:cs typeface="Calibri" panose="020F0502020204030204" pitchFamily="34" charset="0"/>
            </a:endParaRPr>
          </a:p>
          <a:p>
            <a:pPr marL="0" indent="0">
              <a:buClr>
                <a:schemeClr val="accent1"/>
              </a:buClr>
              <a:buSzPct val="110000"/>
              <a:buNone/>
            </a:pPr>
            <a:endParaRPr lang="en-US" sz="2000" dirty="0">
              <a:solidFill>
                <a:srgbClr val="040000"/>
              </a:solidFill>
              <a:cs typeface="Calibri" panose="020F0502020204030204" pitchFamily="34" charset="0"/>
            </a:endParaRPr>
          </a:p>
          <a:p>
            <a:pPr marL="341313" lvl="1" indent="0">
              <a:buClr>
                <a:schemeClr val="accent1"/>
              </a:buClr>
              <a:buNone/>
            </a:pPr>
            <a:endParaRPr lang="en-US" sz="2000" dirty="0">
              <a:solidFill>
                <a:srgbClr val="040000"/>
              </a:solidFill>
              <a:cs typeface="Calibri" panose="020F0502020204030204" pitchFamily="34" charset="0"/>
            </a:endParaRPr>
          </a:p>
        </p:txBody>
      </p:sp>
      <p:sp>
        <p:nvSpPr>
          <p:cNvPr id="2" name="Title 1">
            <a:extLst>
              <a:ext uri="{FF2B5EF4-FFF2-40B4-BE49-F238E27FC236}">
                <a16:creationId xmlns:a16="http://schemas.microsoft.com/office/drawing/2014/main" id="{3B523309-9286-4B62-A4FA-B6061E1C5C3B}"/>
              </a:ext>
            </a:extLst>
          </p:cNvPr>
          <p:cNvSpPr>
            <a:spLocks noGrp="1"/>
          </p:cNvSpPr>
          <p:nvPr>
            <p:ph type="title" idx="4294967295"/>
          </p:nvPr>
        </p:nvSpPr>
        <p:spPr>
          <a:xfrm>
            <a:off x="0" y="0"/>
            <a:ext cx="10983913" cy="1030288"/>
          </a:xfrm>
          <a:prstGeom prst="rect">
            <a:avLst/>
          </a:prstGeom>
        </p:spPr>
        <p:txBody>
          <a:bodyPr>
            <a:normAutofit/>
          </a:bodyPr>
          <a:lstStyle/>
          <a:p>
            <a:pPr algn="l"/>
            <a:r>
              <a:rPr lang="en-US" sz="3200" b="0" dirty="0">
                <a:solidFill>
                  <a:schemeClr val="bg1"/>
                </a:solidFill>
                <a:latin typeface="Franklin Gothic Medium" panose="020B0603020102020204" pitchFamily="34" charset="0"/>
                <a:cs typeface="Calibri" panose="020F0502020204030204" pitchFamily="34" charset="0"/>
              </a:rPr>
              <a:t>Follow the Data… </a:t>
            </a:r>
            <a:r>
              <a:rPr lang="en-US" sz="3200" b="0" i="1" dirty="0">
                <a:solidFill>
                  <a:schemeClr val="bg1"/>
                </a:solidFill>
                <a:latin typeface="Franklin Gothic Medium" panose="020B0603020102020204" pitchFamily="34" charset="0"/>
                <a:cs typeface="Calibri" panose="020F0502020204030204" pitchFamily="34" charset="0"/>
              </a:rPr>
              <a:t>Continuously</a:t>
            </a:r>
            <a:r>
              <a:rPr lang="en-US" sz="3200" b="0" dirty="0">
                <a:solidFill>
                  <a:schemeClr val="bg1"/>
                </a:solidFill>
                <a:latin typeface="Franklin Gothic Medium" panose="020B0603020102020204" pitchFamily="34" charset="0"/>
                <a:cs typeface="Calibri" panose="020F0502020204030204" pitchFamily="34" charset="0"/>
              </a:rPr>
              <a:t> Monitor and Measure</a:t>
            </a:r>
          </a:p>
        </p:txBody>
      </p:sp>
      <p:sp>
        <p:nvSpPr>
          <p:cNvPr id="5" name="Oval 4">
            <a:extLst>
              <a:ext uri="{FF2B5EF4-FFF2-40B4-BE49-F238E27FC236}">
                <a16:creationId xmlns:a16="http://schemas.microsoft.com/office/drawing/2014/main" id="{6F0860A3-4E67-1545-AF1A-E03FB66A59D2}"/>
              </a:ext>
            </a:extLst>
          </p:cNvPr>
          <p:cNvSpPr/>
          <p:nvPr/>
        </p:nvSpPr>
        <p:spPr>
          <a:xfrm>
            <a:off x="2635625" y="3126141"/>
            <a:ext cx="618564" cy="396988"/>
          </a:xfrm>
          <a:prstGeom prst="ellipse">
            <a:avLst/>
          </a:prstGeom>
          <a:solidFill>
            <a:srgbClr val="DED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4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34BA2-7B38-7549-A1E3-52495EA9B0EC}"/>
              </a:ext>
            </a:extLst>
          </p:cNvPr>
          <p:cNvSpPr>
            <a:spLocks noGrp="1"/>
          </p:cNvSpPr>
          <p:nvPr>
            <p:ph type="body" sz="quarter" idx="10"/>
          </p:nvPr>
        </p:nvSpPr>
        <p:spPr>
          <a:xfrm>
            <a:off x="217777" y="83251"/>
            <a:ext cx="11519354" cy="535531"/>
          </a:xfrm>
        </p:spPr>
        <p:txBody>
          <a:bodyPr/>
          <a:lstStyle/>
          <a:p>
            <a:r>
              <a:rPr lang="en-US" dirty="0">
                <a:latin typeface="+mn-lt"/>
              </a:rPr>
              <a:t>Do NOT dump all this data on the building manager!</a:t>
            </a:r>
          </a:p>
        </p:txBody>
      </p:sp>
      <p:pic>
        <p:nvPicPr>
          <p:cNvPr id="5" name="Picture 4">
            <a:extLst>
              <a:ext uri="{FF2B5EF4-FFF2-40B4-BE49-F238E27FC236}">
                <a16:creationId xmlns:a16="http://schemas.microsoft.com/office/drawing/2014/main" id="{ECF50795-EBC7-E246-88C4-98E828D591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693" t="50916" r="23087" b="20775"/>
          <a:stretch/>
        </p:blipFill>
        <p:spPr>
          <a:xfrm>
            <a:off x="416858" y="1186151"/>
            <a:ext cx="9836352" cy="5588598"/>
          </a:xfrm>
          <a:prstGeom prst="rect">
            <a:avLst/>
          </a:prstGeom>
        </p:spPr>
      </p:pic>
    </p:spTree>
    <p:extLst>
      <p:ext uri="{BB962C8B-B14F-4D97-AF65-F5344CB8AC3E}">
        <p14:creationId xmlns:p14="http://schemas.microsoft.com/office/powerpoint/2010/main" val="740322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E8F227B-BC7E-412D-B965-6A867537E6BC}"/>
              </a:ext>
            </a:extLst>
          </p:cNvPr>
          <p:cNvSpPr txBox="1"/>
          <p:nvPr/>
        </p:nvSpPr>
        <p:spPr>
          <a:xfrm>
            <a:off x="514496" y="51127"/>
            <a:ext cx="11134588" cy="480131"/>
          </a:xfrm>
          <a:prstGeom prst="rect">
            <a:avLst/>
          </a:prstGeom>
        </p:spPr>
        <p:txBody>
          <a:bodyPr>
            <a:noAutofit/>
          </a:bodyPr>
          <a:lstStyle>
            <a:lvl1pPr defTabSz="914400">
              <a:lnSpc>
                <a:spcPct val="90000"/>
              </a:lnSpc>
              <a:spcBef>
                <a:spcPct val="0"/>
              </a:spcBef>
              <a:buNone/>
              <a:defRPr sz="2800" b="0">
                <a:solidFill>
                  <a:schemeClr val="bg1"/>
                </a:solidFill>
                <a:latin typeface="Franklin Gothic Medium" panose="020B060302010202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latin typeface="+mn-lt"/>
              </a:rPr>
              <a:t>C</a:t>
            </a:r>
            <a:r>
              <a:rPr kumimoji="0" lang="en-US" sz="3200" i="0" u="none" strike="noStrike" kern="1200" cap="none" spc="0" normalizeH="0" baseline="0" noProof="0" dirty="0" err="1">
                <a:ln>
                  <a:noFill/>
                </a:ln>
                <a:effectLst/>
                <a:uLnTx/>
                <a:uFillTx/>
                <a:latin typeface="+mn-lt"/>
                <a:ea typeface="+mj-ea"/>
                <a:cs typeface="Calibri" panose="020F0502020204030204" pitchFamily="34" charset="0"/>
              </a:rPr>
              <a:t>ompile</a:t>
            </a:r>
            <a:r>
              <a:rPr kumimoji="0" lang="en-US" sz="3200" i="0" u="none" strike="noStrike" kern="1200" cap="none" spc="0" normalizeH="0" baseline="0" noProof="0" dirty="0">
                <a:ln>
                  <a:noFill/>
                </a:ln>
                <a:effectLst/>
                <a:uLnTx/>
                <a:uFillTx/>
                <a:latin typeface="+mn-lt"/>
                <a:ea typeface="+mj-ea"/>
                <a:cs typeface="Calibri" panose="020F0502020204030204" pitchFamily="34" charset="0"/>
              </a:rPr>
              <a:t> the results and deliver meaningful and actionable data! </a:t>
            </a:r>
          </a:p>
        </p:txBody>
      </p:sp>
      <p:sp>
        <p:nvSpPr>
          <p:cNvPr id="60" name="Rectangle 59">
            <a:extLst>
              <a:ext uri="{FF2B5EF4-FFF2-40B4-BE49-F238E27FC236}">
                <a16:creationId xmlns:a16="http://schemas.microsoft.com/office/drawing/2014/main" id="{812C2105-6F51-8549-9A12-A314BDEAC624}"/>
              </a:ext>
            </a:extLst>
          </p:cNvPr>
          <p:cNvSpPr/>
          <p:nvPr/>
        </p:nvSpPr>
        <p:spPr>
          <a:xfrm>
            <a:off x="7984881" y="1046849"/>
            <a:ext cx="1549701" cy="53304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C23E4301-A2B5-0747-ADE0-2A06DB3EB33E}"/>
              </a:ext>
            </a:extLst>
          </p:cNvPr>
          <p:cNvSpPr/>
          <p:nvPr/>
        </p:nvSpPr>
        <p:spPr>
          <a:xfrm>
            <a:off x="10113470" y="2902286"/>
            <a:ext cx="2011236" cy="201123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54AC6C47-2DE1-094C-A2ED-70E6CD413576}"/>
              </a:ext>
            </a:extLst>
          </p:cNvPr>
          <p:cNvSpPr/>
          <p:nvPr/>
        </p:nvSpPr>
        <p:spPr>
          <a:xfrm>
            <a:off x="10289646" y="3103769"/>
            <a:ext cx="1658882" cy="1658882"/>
          </a:xfrm>
          <a:prstGeom prst="ellipse">
            <a:avLst/>
          </a:prstGeom>
          <a:solidFill>
            <a:srgbClr val="E8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Health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Score</a:t>
            </a:r>
          </a:p>
        </p:txBody>
      </p:sp>
      <p:pic>
        <p:nvPicPr>
          <p:cNvPr id="63" name="Picture 62" descr="Icon&#10;&#10;Description automatically generated">
            <a:extLst>
              <a:ext uri="{FF2B5EF4-FFF2-40B4-BE49-F238E27FC236}">
                <a16:creationId xmlns:a16="http://schemas.microsoft.com/office/drawing/2014/main" id="{2FFB7FCA-A2DB-9C4B-AD63-C0FB13D1B8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89089" y="3350915"/>
            <a:ext cx="1059995" cy="601184"/>
          </a:xfrm>
          <a:prstGeom prst="rect">
            <a:avLst/>
          </a:prstGeom>
        </p:spPr>
      </p:pic>
      <p:grpSp>
        <p:nvGrpSpPr>
          <p:cNvPr id="64" name="Group 63">
            <a:extLst>
              <a:ext uri="{FF2B5EF4-FFF2-40B4-BE49-F238E27FC236}">
                <a16:creationId xmlns:a16="http://schemas.microsoft.com/office/drawing/2014/main" id="{E01477FA-D9C7-354F-8F58-A6ABD9F0858E}"/>
              </a:ext>
            </a:extLst>
          </p:cNvPr>
          <p:cNvGrpSpPr/>
          <p:nvPr/>
        </p:nvGrpSpPr>
        <p:grpSpPr>
          <a:xfrm>
            <a:off x="7551067" y="1604509"/>
            <a:ext cx="2363360" cy="4632486"/>
            <a:chOff x="5387045" y="562246"/>
            <a:chExt cx="3179430" cy="6232090"/>
          </a:xfrm>
          <a:effectLst>
            <a:outerShdw blurRad="50800" dist="38100" dir="8100000" algn="tr" rotWithShape="0">
              <a:prstClr val="black">
                <a:alpha val="40000"/>
              </a:prstClr>
            </a:outerShdw>
          </a:effectLst>
        </p:grpSpPr>
        <p:grpSp>
          <p:nvGrpSpPr>
            <p:cNvPr id="65" name="Group 64">
              <a:extLst>
                <a:ext uri="{FF2B5EF4-FFF2-40B4-BE49-F238E27FC236}">
                  <a16:creationId xmlns:a16="http://schemas.microsoft.com/office/drawing/2014/main" id="{94C220A8-EC52-BA44-9F23-C802675B46B0}"/>
                </a:ext>
              </a:extLst>
            </p:cNvPr>
            <p:cNvGrpSpPr/>
            <p:nvPr/>
          </p:nvGrpSpPr>
          <p:grpSpPr>
            <a:xfrm>
              <a:off x="5387045" y="562246"/>
              <a:ext cx="3143250" cy="1433378"/>
              <a:chOff x="4598918" y="624744"/>
              <a:chExt cx="3143250" cy="1433378"/>
            </a:xfrm>
          </p:grpSpPr>
          <p:grpSp>
            <p:nvGrpSpPr>
              <p:cNvPr id="91" name="Group 90">
                <a:extLst>
                  <a:ext uri="{FF2B5EF4-FFF2-40B4-BE49-F238E27FC236}">
                    <a16:creationId xmlns:a16="http://schemas.microsoft.com/office/drawing/2014/main" id="{A9590839-7AF7-CD49-B90F-C5F8316C5B48}"/>
                  </a:ext>
                </a:extLst>
              </p:cNvPr>
              <p:cNvGrpSpPr/>
              <p:nvPr/>
            </p:nvGrpSpPr>
            <p:grpSpPr>
              <a:xfrm>
                <a:off x="5437967" y="624744"/>
                <a:ext cx="1433378" cy="1433378"/>
                <a:chOff x="3852304" y="111992"/>
                <a:chExt cx="2011236" cy="2011236"/>
              </a:xfrm>
            </p:grpSpPr>
            <p:sp>
              <p:nvSpPr>
                <p:cNvPr id="94" name="Oval 93">
                  <a:extLst>
                    <a:ext uri="{FF2B5EF4-FFF2-40B4-BE49-F238E27FC236}">
                      <a16:creationId xmlns:a16="http://schemas.microsoft.com/office/drawing/2014/main" id="{57A1E9B4-1AD2-CF47-83A6-E9C0273378A0}"/>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FA8CE7A-7FE2-E343-A65B-6FEC527883B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3" name="TextBox 92">
                <a:extLst>
                  <a:ext uri="{FF2B5EF4-FFF2-40B4-BE49-F238E27FC236}">
                    <a16:creationId xmlns:a16="http://schemas.microsoft.com/office/drawing/2014/main" id="{1AC5672B-0188-EA4F-AF14-A441A698B0F9}"/>
                  </a:ext>
                </a:extLst>
              </p:cNvPr>
              <p:cNvSpPr txBox="1"/>
              <p:nvPr/>
            </p:nvSpPr>
            <p:spPr>
              <a:xfrm>
                <a:off x="4598918" y="949726"/>
                <a:ext cx="3143250" cy="786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Immune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System </a:t>
                </a:r>
              </a:p>
            </p:txBody>
          </p:sp>
        </p:grpSp>
        <p:grpSp>
          <p:nvGrpSpPr>
            <p:cNvPr id="66" name="Group 65">
              <a:extLst>
                <a:ext uri="{FF2B5EF4-FFF2-40B4-BE49-F238E27FC236}">
                  <a16:creationId xmlns:a16="http://schemas.microsoft.com/office/drawing/2014/main" id="{C5B0A9A2-B347-1343-AC7F-1709046181A2}"/>
                </a:ext>
              </a:extLst>
            </p:cNvPr>
            <p:cNvGrpSpPr/>
            <p:nvPr/>
          </p:nvGrpSpPr>
          <p:grpSpPr>
            <a:xfrm>
              <a:off x="5387045" y="2194943"/>
              <a:ext cx="3179430" cy="4599393"/>
              <a:chOff x="5387045" y="2194943"/>
              <a:chExt cx="3179430" cy="4599393"/>
            </a:xfrm>
          </p:grpSpPr>
          <p:grpSp>
            <p:nvGrpSpPr>
              <p:cNvPr id="69" name="Group 68">
                <a:extLst>
                  <a:ext uri="{FF2B5EF4-FFF2-40B4-BE49-F238E27FC236}">
                    <a16:creationId xmlns:a16="http://schemas.microsoft.com/office/drawing/2014/main" id="{E8AA8641-C618-7E42-BF64-44958866145C}"/>
                  </a:ext>
                </a:extLst>
              </p:cNvPr>
              <p:cNvGrpSpPr/>
              <p:nvPr/>
            </p:nvGrpSpPr>
            <p:grpSpPr>
              <a:xfrm>
                <a:off x="5387045" y="2194943"/>
                <a:ext cx="3143250" cy="1433378"/>
                <a:chOff x="4615737" y="2410682"/>
                <a:chExt cx="3143250" cy="1433378"/>
              </a:xfrm>
            </p:grpSpPr>
            <p:grpSp>
              <p:nvGrpSpPr>
                <p:cNvPr id="85" name="Group 84">
                  <a:extLst>
                    <a:ext uri="{FF2B5EF4-FFF2-40B4-BE49-F238E27FC236}">
                      <a16:creationId xmlns:a16="http://schemas.microsoft.com/office/drawing/2014/main" id="{AF8CCA3B-157D-D344-A7E4-3694FB6805CD}"/>
                    </a:ext>
                  </a:extLst>
                </p:cNvPr>
                <p:cNvGrpSpPr/>
                <p:nvPr/>
              </p:nvGrpSpPr>
              <p:grpSpPr>
                <a:xfrm>
                  <a:off x="5466542" y="2410682"/>
                  <a:ext cx="1433378" cy="1433378"/>
                  <a:chOff x="3852304" y="111992"/>
                  <a:chExt cx="2011236" cy="2011236"/>
                </a:xfrm>
              </p:grpSpPr>
              <p:sp>
                <p:nvSpPr>
                  <p:cNvPr id="88" name="Oval 87">
                    <a:extLst>
                      <a:ext uri="{FF2B5EF4-FFF2-40B4-BE49-F238E27FC236}">
                        <a16:creationId xmlns:a16="http://schemas.microsoft.com/office/drawing/2014/main" id="{6F00D372-05C6-DF41-ADFA-4F5FCD161ED9}"/>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2496BB60-5FC5-304A-9585-2B4224970C9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7" name="TextBox 86">
                  <a:extLst>
                    <a:ext uri="{FF2B5EF4-FFF2-40B4-BE49-F238E27FC236}">
                      <a16:creationId xmlns:a16="http://schemas.microsoft.com/office/drawing/2014/main" id="{9166191D-7F9A-104C-87FF-923D2CE937CD}"/>
                    </a:ext>
                  </a:extLst>
                </p:cNvPr>
                <p:cNvSpPr txBox="1"/>
                <p:nvPr/>
              </p:nvSpPr>
              <p:spPr>
                <a:xfrm>
                  <a:off x="4615737" y="2903168"/>
                  <a:ext cx="3143250" cy="786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ranklin Gothic Medium" panose="020B0603020102020204" pitchFamily="34" charset="0"/>
                      <a:ea typeface="+mn-ea"/>
                      <a:cs typeface="+mn-cs"/>
                    </a:rPr>
                    <a:t>Inflam</a:t>
                  </a: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grpSp>
            <p:nvGrpSpPr>
              <p:cNvPr id="70" name="Group 69">
                <a:extLst>
                  <a:ext uri="{FF2B5EF4-FFF2-40B4-BE49-F238E27FC236}">
                    <a16:creationId xmlns:a16="http://schemas.microsoft.com/office/drawing/2014/main" id="{3840AB88-CB8F-6944-ABA2-B528E0DB8C5F}"/>
                  </a:ext>
                </a:extLst>
              </p:cNvPr>
              <p:cNvGrpSpPr/>
              <p:nvPr/>
            </p:nvGrpSpPr>
            <p:grpSpPr>
              <a:xfrm>
                <a:off x="6181558" y="3826147"/>
                <a:ext cx="1626584" cy="1433378"/>
                <a:chOff x="5454087" y="4153757"/>
                <a:chExt cx="1626584" cy="1433378"/>
              </a:xfrm>
            </p:grpSpPr>
            <p:grpSp>
              <p:nvGrpSpPr>
                <p:cNvPr id="79" name="Group 78">
                  <a:extLst>
                    <a:ext uri="{FF2B5EF4-FFF2-40B4-BE49-F238E27FC236}">
                      <a16:creationId xmlns:a16="http://schemas.microsoft.com/office/drawing/2014/main" id="{289181C4-7B38-8648-A1DE-E2D8416A7890}"/>
                    </a:ext>
                  </a:extLst>
                </p:cNvPr>
                <p:cNvGrpSpPr/>
                <p:nvPr/>
              </p:nvGrpSpPr>
              <p:grpSpPr>
                <a:xfrm>
                  <a:off x="5509405" y="4153757"/>
                  <a:ext cx="1433378" cy="1433378"/>
                  <a:chOff x="3852304" y="111992"/>
                  <a:chExt cx="2011236" cy="2011236"/>
                </a:xfrm>
              </p:grpSpPr>
              <p:sp>
                <p:nvSpPr>
                  <p:cNvPr id="82" name="Oval 81">
                    <a:extLst>
                      <a:ext uri="{FF2B5EF4-FFF2-40B4-BE49-F238E27FC236}">
                        <a16:creationId xmlns:a16="http://schemas.microsoft.com/office/drawing/2014/main" id="{CBB57210-99C0-5349-8FF6-C3BFF741E391}"/>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59CA7B24-5AB2-D64D-AE13-FF7B281744E3}"/>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F9C47253-82DF-A744-96A8-7917F9C0F08F}"/>
                    </a:ext>
                  </a:extLst>
                </p:cNvPr>
                <p:cNvSpPr txBox="1"/>
                <p:nvPr/>
              </p:nvSpPr>
              <p:spPr>
                <a:xfrm>
                  <a:off x="5454087" y="4401463"/>
                  <a:ext cx="1626584" cy="786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Neuro-endocrine</a:t>
                  </a:r>
                </a:p>
              </p:txBody>
            </p:sp>
          </p:grpSp>
          <p:grpSp>
            <p:nvGrpSpPr>
              <p:cNvPr id="72" name="Group 71">
                <a:extLst>
                  <a:ext uri="{FF2B5EF4-FFF2-40B4-BE49-F238E27FC236}">
                    <a16:creationId xmlns:a16="http://schemas.microsoft.com/office/drawing/2014/main" id="{18083AAC-20BF-D548-B4CC-DD67684BB564}"/>
                  </a:ext>
                </a:extLst>
              </p:cNvPr>
              <p:cNvGrpSpPr/>
              <p:nvPr/>
            </p:nvGrpSpPr>
            <p:grpSpPr>
              <a:xfrm>
                <a:off x="5423225" y="5360958"/>
                <a:ext cx="3143250" cy="1433378"/>
                <a:chOff x="5687411" y="5323721"/>
                <a:chExt cx="3143250" cy="1433378"/>
              </a:xfrm>
            </p:grpSpPr>
            <p:grpSp>
              <p:nvGrpSpPr>
                <p:cNvPr id="73" name="Group 72">
                  <a:extLst>
                    <a:ext uri="{FF2B5EF4-FFF2-40B4-BE49-F238E27FC236}">
                      <a16:creationId xmlns:a16="http://schemas.microsoft.com/office/drawing/2014/main" id="{9B85F055-C515-B24D-9E3E-1BFC089B626C}"/>
                    </a:ext>
                  </a:extLst>
                </p:cNvPr>
                <p:cNvGrpSpPr/>
                <p:nvPr/>
              </p:nvGrpSpPr>
              <p:grpSpPr>
                <a:xfrm>
                  <a:off x="6501062" y="5323721"/>
                  <a:ext cx="1433378" cy="1433378"/>
                  <a:chOff x="3852304" y="111992"/>
                  <a:chExt cx="2011236" cy="2011236"/>
                </a:xfrm>
              </p:grpSpPr>
              <p:sp>
                <p:nvSpPr>
                  <p:cNvPr id="76" name="Oval 75">
                    <a:extLst>
                      <a:ext uri="{FF2B5EF4-FFF2-40B4-BE49-F238E27FC236}">
                        <a16:creationId xmlns:a16="http://schemas.microsoft.com/office/drawing/2014/main" id="{E1042DD7-DC95-D14E-B2B3-F0878139C039}"/>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A2EAFFB6-1E87-104A-952B-433827FD7190}"/>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TextBox 74">
                  <a:extLst>
                    <a:ext uri="{FF2B5EF4-FFF2-40B4-BE49-F238E27FC236}">
                      <a16:creationId xmlns:a16="http://schemas.microsoft.com/office/drawing/2014/main" id="{DB9F300D-9040-F246-9F58-0425514D5ADF}"/>
                    </a:ext>
                  </a:extLst>
                </p:cNvPr>
                <p:cNvSpPr txBox="1"/>
                <p:nvPr/>
              </p:nvSpPr>
              <p:spPr>
                <a:xfrm>
                  <a:off x="5687411" y="5678967"/>
                  <a:ext cx="3143250" cy="786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Micro-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biome</a:t>
                  </a:r>
                </a:p>
              </p:txBody>
            </p:sp>
          </p:grpSp>
        </p:grpSp>
      </p:grpSp>
      <p:sp>
        <p:nvSpPr>
          <p:cNvPr id="104" name="TextBox 103">
            <a:extLst>
              <a:ext uri="{FF2B5EF4-FFF2-40B4-BE49-F238E27FC236}">
                <a16:creationId xmlns:a16="http://schemas.microsoft.com/office/drawing/2014/main" id="{A79ECE43-50AA-E742-B139-0845CAE256DA}"/>
              </a:ext>
            </a:extLst>
          </p:cNvPr>
          <p:cNvSpPr txBox="1"/>
          <p:nvPr/>
        </p:nvSpPr>
        <p:spPr>
          <a:xfrm>
            <a:off x="7520220" y="1108037"/>
            <a:ext cx="24547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CONSEQUENCES</a:t>
            </a:r>
          </a:p>
        </p:txBody>
      </p:sp>
      <p:grpSp>
        <p:nvGrpSpPr>
          <p:cNvPr id="105" name="Group 104">
            <a:extLst>
              <a:ext uri="{FF2B5EF4-FFF2-40B4-BE49-F238E27FC236}">
                <a16:creationId xmlns:a16="http://schemas.microsoft.com/office/drawing/2014/main" id="{A02A3F3C-5F3A-094C-B18B-CF3D1983263B}"/>
              </a:ext>
            </a:extLst>
          </p:cNvPr>
          <p:cNvGrpSpPr/>
          <p:nvPr/>
        </p:nvGrpSpPr>
        <p:grpSpPr>
          <a:xfrm>
            <a:off x="2644174" y="978119"/>
            <a:ext cx="4605029" cy="5684881"/>
            <a:chOff x="2060466" y="1363932"/>
            <a:chExt cx="4605029" cy="5215123"/>
          </a:xfrm>
        </p:grpSpPr>
        <p:sp>
          <p:nvSpPr>
            <p:cNvPr id="106" name="Rectangle 105">
              <a:extLst>
                <a:ext uri="{FF2B5EF4-FFF2-40B4-BE49-F238E27FC236}">
                  <a16:creationId xmlns:a16="http://schemas.microsoft.com/office/drawing/2014/main" id="{2A4DE3A2-D7A5-884A-83AF-186F3A6C8084}"/>
                </a:ext>
              </a:extLst>
            </p:cNvPr>
            <p:cNvSpPr/>
            <p:nvPr/>
          </p:nvSpPr>
          <p:spPr>
            <a:xfrm>
              <a:off x="2060466" y="1363932"/>
              <a:ext cx="4605029" cy="52151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CDECEC32-405A-8548-8440-A8CE71B2BB80}"/>
                </a:ext>
              </a:extLst>
            </p:cNvPr>
            <p:cNvGrpSpPr/>
            <p:nvPr/>
          </p:nvGrpSpPr>
          <p:grpSpPr>
            <a:xfrm>
              <a:off x="2445661" y="1846218"/>
              <a:ext cx="4013950" cy="4498833"/>
              <a:chOff x="2445661" y="1846218"/>
              <a:chExt cx="4013950" cy="4498833"/>
            </a:xfrm>
          </p:grpSpPr>
          <p:grpSp>
            <p:nvGrpSpPr>
              <p:cNvPr id="108" name="Group 107">
                <a:extLst>
                  <a:ext uri="{FF2B5EF4-FFF2-40B4-BE49-F238E27FC236}">
                    <a16:creationId xmlns:a16="http://schemas.microsoft.com/office/drawing/2014/main" id="{9C8C6039-31CF-D743-8CFC-B40CB114703E}"/>
                  </a:ext>
                </a:extLst>
              </p:cNvPr>
              <p:cNvGrpSpPr/>
              <p:nvPr/>
            </p:nvGrpSpPr>
            <p:grpSpPr>
              <a:xfrm>
                <a:off x="2456744" y="2354606"/>
                <a:ext cx="565812" cy="565812"/>
                <a:chOff x="2812893" y="1837904"/>
                <a:chExt cx="565812" cy="565812"/>
              </a:xfrm>
            </p:grpSpPr>
            <p:grpSp>
              <p:nvGrpSpPr>
                <p:cNvPr id="194" name="Group 193">
                  <a:extLst>
                    <a:ext uri="{FF2B5EF4-FFF2-40B4-BE49-F238E27FC236}">
                      <a16:creationId xmlns:a16="http://schemas.microsoft.com/office/drawing/2014/main" id="{BCE74D14-404A-834B-8750-EEBC6AC0FB78}"/>
                    </a:ext>
                  </a:extLst>
                </p:cNvPr>
                <p:cNvGrpSpPr/>
                <p:nvPr/>
              </p:nvGrpSpPr>
              <p:grpSpPr>
                <a:xfrm>
                  <a:off x="2812893" y="1837904"/>
                  <a:ext cx="565812" cy="565812"/>
                  <a:chOff x="3852304" y="111992"/>
                  <a:chExt cx="2011236" cy="2011236"/>
                </a:xfrm>
              </p:grpSpPr>
              <p:sp>
                <p:nvSpPr>
                  <p:cNvPr id="196" name="Oval 195">
                    <a:extLst>
                      <a:ext uri="{FF2B5EF4-FFF2-40B4-BE49-F238E27FC236}">
                        <a16:creationId xmlns:a16="http://schemas.microsoft.com/office/drawing/2014/main" id="{4CE15B25-0131-8E4A-8D88-928B15D253E0}"/>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3FE0D467-DCB6-4941-94F9-B56668AC551D}"/>
                      </a:ext>
                    </a:extLst>
                  </p:cNvPr>
                  <p:cNvSpPr/>
                  <p:nvPr/>
                </p:nvSpPr>
                <p:spPr>
                  <a:xfrm>
                    <a:off x="4017227"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195" name="TextBox 194">
                  <a:extLst>
                    <a:ext uri="{FF2B5EF4-FFF2-40B4-BE49-F238E27FC236}">
                      <a16:creationId xmlns:a16="http://schemas.microsoft.com/office/drawing/2014/main" id="{E034AB0A-7EE2-8B49-86D3-66EDCA77A92D}"/>
                    </a:ext>
                  </a:extLst>
                </p:cNvPr>
                <p:cNvSpPr txBox="1"/>
                <p:nvPr/>
              </p:nvSpPr>
              <p:spPr>
                <a:xfrm>
                  <a:off x="2913335" y="2022815"/>
                  <a:ext cx="364928"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grpSp>
          <p:grpSp>
            <p:nvGrpSpPr>
              <p:cNvPr id="109" name="Group 108">
                <a:extLst>
                  <a:ext uri="{FF2B5EF4-FFF2-40B4-BE49-F238E27FC236}">
                    <a16:creationId xmlns:a16="http://schemas.microsoft.com/office/drawing/2014/main" id="{C44A2EB2-F52A-094E-997B-7F256489AA5C}"/>
                  </a:ext>
                </a:extLst>
              </p:cNvPr>
              <p:cNvGrpSpPr/>
              <p:nvPr/>
            </p:nvGrpSpPr>
            <p:grpSpPr>
              <a:xfrm>
                <a:off x="3533441" y="1846218"/>
                <a:ext cx="565812" cy="565812"/>
                <a:chOff x="2901025" y="2447496"/>
                <a:chExt cx="565812" cy="565812"/>
              </a:xfrm>
            </p:grpSpPr>
            <p:grpSp>
              <p:nvGrpSpPr>
                <p:cNvPr id="190" name="Group 189">
                  <a:extLst>
                    <a:ext uri="{FF2B5EF4-FFF2-40B4-BE49-F238E27FC236}">
                      <a16:creationId xmlns:a16="http://schemas.microsoft.com/office/drawing/2014/main" id="{2779704E-E958-0A41-9792-ABA38DFF6B45}"/>
                    </a:ext>
                  </a:extLst>
                </p:cNvPr>
                <p:cNvGrpSpPr/>
                <p:nvPr/>
              </p:nvGrpSpPr>
              <p:grpSpPr>
                <a:xfrm>
                  <a:off x="2901025" y="2447496"/>
                  <a:ext cx="565812" cy="565812"/>
                  <a:chOff x="3852302" y="111992"/>
                  <a:chExt cx="2011236" cy="2011236"/>
                </a:xfrm>
              </p:grpSpPr>
              <p:sp>
                <p:nvSpPr>
                  <p:cNvPr id="192" name="Oval 191">
                    <a:extLst>
                      <a:ext uri="{FF2B5EF4-FFF2-40B4-BE49-F238E27FC236}">
                        <a16:creationId xmlns:a16="http://schemas.microsoft.com/office/drawing/2014/main" id="{6105B27E-2E48-8640-9579-1CE230D4BACB}"/>
                      </a:ext>
                    </a:extLst>
                  </p:cNvPr>
                  <p:cNvSpPr/>
                  <p:nvPr/>
                </p:nvSpPr>
                <p:spPr>
                  <a:xfrm>
                    <a:off x="3852302"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7834D43-F165-D145-9DB7-BC82632C3F70}"/>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1" name="TextBox 190">
                  <a:extLst>
                    <a:ext uri="{FF2B5EF4-FFF2-40B4-BE49-F238E27FC236}">
                      <a16:creationId xmlns:a16="http://schemas.microsoft.com/office/drawing/2014/main" id="{6FAA2D39-847B-CD4E-A4E2-DEBCB18B23F1}"/>
                    </a:ext>
                  </a:extLst>
                </p:cNvPr>
                <p:cNvSpPr txBox="1"/>
                <p:nvPr/>
              </p:nvSpPr>
              <p:spPr>
                <a:xfrm>
                  <a:off x="2926544" y="2614533"/>
                  <a:ext cx="495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grpSp>
          <p:grpSp>
            <p:nvGrpSpPr>
              <p:cNvPr id="110" name="Group 109">
                <a:extLst>
                  <a:ext uri="{FF2B5EF4-FFF2-40B4-BE49-F238E27FC236}">
                    <a16:creationId xmlns:a16="http://schemas.microsoft.com/office/drawing/2014/main" id="{E91A5947-B3D3-3A47-BCE0-F8A1C2E1785D}"/>
                  </a:ext>
                </a:extLst>
              </p:cNvPr>
              <p:cNvGrpSpPr/>
              <p:nvPr/>
            </p:nvGrpSpPr>
            <p:grpSpPr>
              <a:xfrm>
                <a:off x="4882646" y="1872339"/>
                <a:ext cx="623308" cy="565812"/>
                <a:chOff x="2887853" y="3052925"/>
                <a:chExt cx="623308" cy="565812"/>
              </a:xfrm>
            </p:grpSpPr>
            <p:grpSp>
              <p:nvGrpSpPr>
                <p:cNvPr id="186" name="Group 185">
                  <a:extLst>
                    <a:ext uri="{FF2B5EF4-FFF2-40B4-BE49-F238E27FC236}">
                      <a16:creationId xmlns:a16="http://schemas.microsoft.com/office/drawing/2014/main" id="{278D8F9E-4060-994F-BAC1-60334738A28F}"/>
                    </a:ext>
                  </a:extLst>
                </p:cNvPr>
                <p:cNvGrpSpPr/>
                <p:nvPr/>
              </p:nvGrpSpPr>
              <p:grpSpPr>
                <a:xfrm>
                  <a:off x="2908537" y="3052925"/>
                  <a:ext cx="565812" cy="565812"/>
                  <a:chOff x="3852304" y="111992"/>
                  <a:chExt cx="2011236" cy="2011236"/>
                </a:xfrm>
              </p:grpSpPr>
              <p:sp>
                <p:nvSpPr>
                  <p:cNvPr id="188" name="Oval 187">
                    <a:extLst>
                      <a:ext uri="{FF2B5EF4-FFF2-40B4-BE49-F238E27FC236}">
                        <a16:creationId xmlns:a16="http://schemas.microsoft.com/office/drawing/2014/main" id="{2C13325E-AED6-A449-A4D6-BD944181A380}"/>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ADD873CB-30E0-FA48-9704-678440B082B6}"/>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7" name="TextBox 186">
                  <a:extLst>
                    <a:ext uri="{FF2B5EF4-FFF2-40B4-BE49-F238E27FC236}">
                      <a16:creationId xmlns:a16="http://schemas.microsoft.com/office/drawing/2014/main" id="{1EF410BD-AB87-7949-A23F-8AB77B81669D}"/>
                    </a:ext>
                  </a:extLst>
                </p:cNvPr>
                <p:cNvSpPr txBox="1"/>
                <p:nvPr/>
              </p:nvSpPr>
              <p:spPr>
                <a:xfrm>
                  <a:off x="2887853" y="3209513"/>
                  <a:ext cx="6233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11" name="Group 110">
                <a:extLst>
                  <a:ext uri="{FF2B5EF4-FFF2-40B4-BE49-F238E27FC236}">
                    <a16:creationId xmlns:a16="http://schemas.microsoft.com/office/drawing/2014/main" id="{9BB99151-E351-7D44-A40B-1CCD72EBF8AB}"/>
                  </a:ext>
                </a:extLst>
              </p:cNvPr>
              <p:cNvGrpSpPr/>
              <p:nvPr/>
            </p:nvGrpSpPr>
            <p:grpSpPr>
              <a:xfrm>
                <a:off x="2535532" y="4763528"/>
                <a:ext cx="573876" cy="565812"/>
                <a:chOff x="2908537" y="4274745"/>
                <a:chExt cx="573876" cy="565812"/>
              </a:xfrm>
            </p:grpSpPr>
            <p:grpSp>
              <p:nvGrpSpPr>
                <p:cNvPr id="182" name="Group 181">
                  <a:extLst>
                    <a:ext uri="{FF2B5EF4-FFF2-40B4-BE49-F238E27FC236}">
                      <a16:creationId xmlns:a16="http://schemas.microsoft.com/office/drawing/2014/main" id="{3DFA3D2B-E595-C546-A412-E54791BB8775}"/>
                    </a:ext>
                  </a:extLst>
                </p:cNvPr>
                <p:cNvGrpSpPr/>
                <p:nvPr/>
              </p:nvGrpSpPr>
              <p:grpSpPr>
                <a:xfrm>
                  <a:off x="2908537" y="4274745"/>
                  <a:ext cx="565812" cy="565812"/>
                  <a:chOff x="3852304" y="111992"/>
                  <a:chExt cx="2011236" cy="2011236"/>
                </a:xfrm>
              </p:grpSpPr>
              <p:sp>
                <p:nvSpPr>
                  <p:cNvPr id="184" name="Oval 183">
                    <a:extLst>
                      <a:ext uri="{FF2B5EF4-FFF2-40B4-BE49-F238E27FC236}">
                        <a16:creationId xmlns:a16="http://schemas.microsoft.com/office/drawing/2014/main" id="{C05DE8A9-33AC-8440-94CF-683CDC2625B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8E0D3983-9AC8-6141-801B-E02ED5CF915A}"/>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3" name="TextBox 182">
                  <a:extLst>
                    <a:ext uri="{FF2B5EF4-FFF2-40B4-BE49-F238E27FC236}">
                      <a16:creationId xmlns:a16="http://schemas.microsoft.com/office/drawing/2014/main" id="{7D498CF3-2ECF-314B-920B-FA75CE529C1B}"/>
                    </a:ext>
                  </a:extLst>
                </p:cNvPr>
                <p:cNvSpPr txBox="1"/>
                <p:nvPr/>
              </p:nvSpPr>
              <p:spPr>
                <a:xfrm>
                  <a:off x="2916602" y="4454490"/>
                  <a:ext cx="565811" cy="231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12" name="Group 111">
                <a:extLst>
                  <a:ext uri="{FF2B5EF4-FFF2-40B4-BE49-F238E27FC236}">
                    <a16:creationId xmlns:a16="http://schemas.microsoft.com/office/drawing/2014/main" id="{182EF971-012D-5E47-9173-1F8DEAC4AEA1}"/>
                  </a:ext>
                </a:extLst>
              </p:cNvPr>
              <p:cNvGrpSpPr/>
              <p:nvPr/>
            </p:nvGrpSpPr>
            <p:grpSpPr>
              <a:xfrm>
                <a:off x="5627248" y="4739291"/>
                <a:ext cx="569536" cy="565812"/>
                <a:chOff x="2904813" y="4888168"/>
                <a:chExt cx="569536" cy="565812"/>
              </a:xfrm>
            </p:grpSpPr>
            <p:grpSp>
              <p:nvGrpSpPr>
                <p:cNvPr id="178" name="Group 177">
                  <a:extLst>
                    <a:ext uri="{FF2B5EF4-FFF2-40B4-BE49-F238E27FC236}">
                      <a16:creationId xmlns:a16="http://schemas.microsoft.com/office/drawing/2014/main" id="{39013555-1585-BA4A-B74A-8D02E5572FDB}"/>
                    </a:ext>
                  </a:extLst>
                </p:cNvPr>
                <p:cNvGrpSpPr/>
                <p:nvPr/>
              </p:nvGrpSpPr>
              <p:grpSpPr>
                <a:xfrm>
                  <a:off x="2908537" y="4888168"/>
                  <a:ext cx="565812" cy="565812"/>
                  <a:chOff x="3852304" y="111992"/>
                  <a:chExt cx="2011236" cy="2011236"/>
                </a:xfrm>
              </p:grpSpPr>
              <p:sp>
                <p:nvSpPr>
                  <p:cNvPr id="180" name="Oval 179">
                    <a:extLst>
                      <a:ext uri="{FF2B5EF4-FFF2-40B4-BE49-F238E27FC236}">
                        <a16:creationId xmlns:a16="http://schemas.microsoft.com/office/drawing/2014/main" id="{195B764A-B222-174F-AA9E-FE22F1C9692D}"/>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45BBF8E1-04D1-A541-B5D9-00DF655F843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9" name="TextBox 178">
                  <a:extLst>
                    <a:ext uri="{FF2B5EF4-FFF2-40B4-BE49-F238E27FC236}">
                      <a16:creationId xmlns:a16="http://schemas.microsoft.com/office/drawing/2014/main" id="{D92D036D-A59B-F64C-8616-74C08B836628}"/>
                    </a:ext>
                  </a:extLst>
                </p:cNvPr>
                <p:cNvSpPr txBox="1"/>
                <p:nvPr/>
              </p:nvSpPr>
              <p:spPr>
                <a:xfrm>
                  <a:off x="2904813" y="5055736"/>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grpSp>
          <p:grpSp>
            <p:nvGrpSpPr>
              <p:cNvPr id="113" name="Group 112">
                <a:extLst>
                  <a:ext uri="{FF2B5EF4-FFF2-40B4-BE49-F238E27FC236}">
                    <a16:creationId xmlns:a16="http://schemas.microsoft.com/office/drawing/2014/main" id="{13C42A5F-9A76-C348-9FA6-3B7A859B2771}"/>
                  </a:ext>
                </a:extLst>
              </p:cNvPr>
              <p:cNvGrpSpPr/>
              <p:nvPr/>
            </p:nvGrpSpPr>
            <p:grpSpPr>
              <a:xfrm>
                <a:off x="4907772" y="5779239"/>
                <a:ext cx="569536" cy="565812"/>
                <a:chOff x="2904813" y="6156667"/>
                <a:chExt cx="569536" cy="565812"/>
              </a:xfrm>
            </p:grpSpPr>
            <p:grpSp>
              <p:nvGrpSpPr>
                <p:cNvPr id="174" name="Group 173">
                  <a:extLst>
                    <a:ext uri="{FF2B5EF4-FFF2-40B4-BE49-F238E27FC236}">
                      <a16:creationId xmlns:a16="http://schemas.microsoft.com/office/drawing/2014/main" id="{D475CEC9-2967-FD44-B56C-F76C318BBC99}"/>
                    </a:ext>
                  </a:extLst>
                </p:cNvPr>
                <p:cNvGrpSpPr/>
                <p:nvPr/>
              </p:nvGrpSpPr>
              <p:grpSpPr>
                <a:xfrm>
                  <a:off x="2908537" y="6156667"/>
                  <a:ext cx="565812" cy="565812"/>
                  <a:chOff x="3852304" y="111992"/>
                  <a:chExt cx="2011236" cy="2011236"/>
                </a:xfrm>
              </p:grpSpPr>
              <p:sp>
                <p:nvSpPr>
                  <p:cNvPr id="176" name="Oval 175">
                    <a:extLst>
                      <a:ext uri="{FF2B5EF4-FFF2-40B4-BE49-F238E27FC236}">
                        <a16:creationId xmlns:a16="http://schemas.microsoft.com/office/drawing/2014/main" id="{79E9B21C-9F46-3049-A548-7F1A6DE6DD63}"/>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98F522B8-B322-8941-A8E3-830868009FCE}"/>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5" name="TextBox 174">
                  <a:extLst>
                    <a:ext uri="{FF2B5EF4-FFF2-40B4-BE49-F238E27FC236}">
                      <a16:creationId xmlns:a16="http://schemas.microsoft.com/office/drawing/2014/main" id="{43CEC645-D1CC-9949-BD0F-06D6CAA7BBAC}"/>
                    </a:ext>
                  </a:extLst>
                </p:cNvPr>
                <p:cNvSpPr txBox="1"/>
                <p:nvPr/>
              </p:nvSpPr>
              <p:spPr>
                <a:xfrm>
                  <a:off x="2904813" y="6317174"/>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grpSp>
          <p:grpSp>
            <p:nvGrpSpPr>
              <p:cNvPr id="114" name="Group 113">
                <a:extLst>
                  <a:ext uri="{FF2B5EF4-FFF2-40B4-BE49-F238E27FC236}">
                    <a16:creationId xmlns:a16="http://schemas.microsoft.com/office/drawing/2014/main" id="{A258ABD2-CCEC-4348-B2AE-ECC5F6246A4A}"/>
                  </a:ext>
                </a:extLst>
              </p:cNvPr>
              <p:cNvGrpSpPr/>
              <p:nvPr/>
            </p:nvGrpSpPr>
            <p:grpSpPr>
              <a:xfrm>
                <a:off x="3464379" y="5725467"/>
                <a:ext cx="573876" cy="565812"/>
                <a:chOff x="2908537" y="6781933"/>
                <a:chExt cx="573876" cy="565812"/>
              </a:xfrm>
            </p:grpSpPr>
            <p:grpSp>
              <p:nvGrpSpPr>
                <p:cNvPr id="170" name="Group 169">
                  <a:extLst>
                    <a:ext uri="{FF2B5EF4-FFF2-40B4-BE49-F238E27FC236}">
                      <a16:creationId xmlns:a16="http://schemas.microsoft.com/office/drawing/2014/main" id="{0C262E86-00AD-D542-831F-15A9DD939759}"/>
                    </a:ext>
                  </a:extLst>
                </p:cNvPr>
                <p:cNvGrpSpPr/>
                <p:nvPr/>
              </p:nvGrpSpPr>
              <p:grpSpPr>
                <a:xfrm>
                  <a:off x="2908537" y="6781933"/>
                  <a:ext cx="565812" cy="565812"/>
                  <a:chOff x="3852304" y="111992"/>
                  <a:chExt cx="2011236" cy="2011236"/>
                </a:xfrm>
              </p:grpSpPr>
              <p:sp>
                <p:nvSpPr>
                  <p:cNvPr id="172" name="Oval 171">
                    <a:extLst>
                      <a:ext uri="{FF2B5EF4-FFF2-40B4-BE49-F238E27FC236}">
                        <a16:creationId xmlns:a16="http://schemas.microsoft.com/office/drawing/2014/main" id="{882DB2F4-99B8-144D-A535-EC75C36F40CC}"/>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74B6D25A-20B3-304D-8D1E-A86BB9958B44}"/>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1" name="TextBox 170">
                  <a:extLst>
                    <a:ext uri="{FF2B5EF4-FFF2-40B4-BE49-F238E27FC236}">
                      <a16:creationId xmlns:a16="http://schemas.microsoft.com/office/drawing/2014/main" id="{19AB762E-54EC-1143-8A1B-A258DCDCAF80}"/>
                    </a:ext>
                  </a:extLst>
                </p:cNvPr>
                <p:cNvSpPr txBox="1"/>
                <p:nvPr/>
              </p:nvSpPr>
              <p:spPr>
                <a:xfrm>
                  <a:off x="2916602" y="6953788"/>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grpSp>
            <p:nvGrpSpPr>
              <p:cNvPr id="115" name="Group 114">
                <a:extLst>
                  <a:ext uri="{FF2B5EF4-FFF2-40B4-BE49-F238E27FC236}">
                    <a16:creationId xmlns:a16="http://schemas.microsoft.com/office/drawing/2014/main" id="{A4557434-1B19-FE41-951D-CD976A27197F}"/>
                  </a:ext>
                </a:extLst>
              </p:cNvPr>
              <p:cNvGrpSpPr/>
              <p:nvPr/>
            </p:nvGrpSpPr>
            <p:grpSpPr>
              <a:xfrm>
                <a:off x="5803679" y="2634471"/>
                <a:ext cx="569313" cy="565812"/>
                <a:chOff x="2905036" y="7426981"/>
                <a:chExt cx="569313" cy="565812"/>
              </a:xfrm>
            </p:grpSpPr>
            <p:grpSp>
              <p:nvGrpSpPr>
                <p:cNvPr id="166" name="Group 165">
                  <a:extLst>
                    <a:ext uri="{FF2B5EF4-FFF2-40B4-BE49-F238E27FC236}">
                      <a16:creationId xmlns:a16="http://schemas.microsoft.com/office/drawing/2014/main" id="{32D30D37-409D-EA42-AE5B-D4A735B4F6F6}"/>
                    </a:ext>
                  </a:extLst>
                </p:cNvPr>
                <p:cNvGrpSpPr/>
                <p:nvPr/>
              </p:nvGrpSpPr>
              <p:grpSpPr>
                <a:xfrm>
                  <a:off x="2908537" y="7426981"/>
                  <a:ext cx="565812" cy="565812"/>
                  <a:chOff x="3852304" y="111992"/>
                  <a:chExt cx="2011236" cy="2011236"/>
                </a:xfrm>
              </p:grpSpPr>
              <p:sp>
                <p:nvSpPr>
                  <p:cNvPr id="168" name="Oval 167">
                    <a:extLst>
                      <a:ext uri="{FF2B5EF4-FFF2-40B4-BE49-F238E27FC236}">
                        <a16:creationId xmlns:a16="http://schemas.microsoft.com/office/drawing/2014/main" id="{17B6D2E2-207F-AF43-A516-DBB14F0EA8C2}"/>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3D14B012-BBDF-0542-96D7-7926A67DFF4C}"/>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7" name="TextBox 166">
                  <a:extLst>
                    <a:ext uri="{FF2B5EF4-FFF2-40B4-BE49-F238E27FC236}">
                      <a16:creationId xmlns:a16="http://schemas.microsoft.com/office/drawing/2014/main" id="{BAAA791F-070C-464E-AF41-3ABB52E21FC9}"/>
                    </a:ext>
                  </a:extLst>
                </p:cNvPr>
                <p:cNvSpPr txBox="1"/>
                <p:nvPr/>
              </p:nvSpPr>
              <p:spPr>
                <a:xfrm>
                  <a:off x="2905036" y="7533256"/>
                  <a:ext cx="565811" cy="37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cxnSp>
            <p:nvCxnSpPr>
              <p:cNvPr id="116" name="Straight Arrow Connector 115">
                <a:extLst>
                  <a:ext uri="{FF2B5EF4-FFF2-40B4-BE49-F238E27FC236}">
                    <a16:creationId xmlns:a16="http://schemas.microsoft.com/office/drawing/2014/main" id="{3570F8E3-2341-C84A-B234-542B3AE026E1}"/>
                  </a:ext>
                </a:extLst>
              </p:cNvPr>
              <p:cNvCxnSpPr>
                <a:cxnSpLocks/>
              </p:cNvCxnSpPr>
              <p:nvPr/>
            </p:nvCxnSpPr>
            <p:spPr>
              <a:xfrm flipV="1">
                <a:off x="3023466" y="2361642"/>
                <a:ext cx="1962725" cy="2790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 name="Straight Arrow Connector 116">
                <a:extLst>
                  <a:ext uri="{FF2B5EF4-FFF2-40B4-BE49-F238E27FC236}">
                    <a16:creationId xmlns:a16="http://schemas.microsoft.com/office/drawing/2014/main" id="{1AE09C60-1156-5A47-8033-DF257C812830}"/>
                  </a:ext>
                </a:extLst>
              </p:cNvPr>
              <p:cNvCxnSpPr>
                <a:cxnSpLocks/>
                <a:endCxn id="187" idx="1"/>
              </p:cNvCxnSpPr>
              <p:nvPr/>
            </p:nvCxnSpPr>
            <p:spPr>
              <a:xfrm>
                <a:off x="4099253" y="2129124"/>
                <a:ext cx="783393" cy="229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 name="Straight Arrow Connector 117">
                <a:extLst>
                  <a:ext uri="{FF2B5EF4-FFF2-40B4-BE49-F238E27FC236}">
                    <a16:creationId xmlns:a16="http://schemas.microsoft.com/office/drawing/2014/main" id="{5AB53539-F5B7-2641-9776-0955DF5D8D27}"/>
                  </a:ext>
                </a:extLst>
              </p:cNvPr>
              <p:cNvCxnSpPr>
                <a:cxnSpLocks/>
                <a:endCxn id="168" idx="1"/>
              </p:cNvCxnSpPr>
              <p:nvPr/>
            </p:nvCxnSpPr>
            <p:spPr>
              <a:xfrm>
                <a:off x="3041787" y="2645243"/>
                <a:ext cx="2848254" cy="720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9" name="Straight Arrow Connector 118">
                <a:extLst>
                  <a:ext uri="{FF2B5EF4-FFF2-40B4-BE49-F238E27FC236}">
                    <a16:creationId xmlns:a16="http://schemas.microsoft.com/office/drawing/2014/main" id="{9745C1D8-0780-0648-97D4-054E8F484984}"/>
                  </a:ext>
                </a:extLst>
              </p:cNvPr>
              <p:cNvCxnSpPr>
                <a:cxnSpLocks/>
                <a:stCxn id="171" idx="3"/>
                <a:endCxn id="175" idx="1"/>
              </p:cNvCxnSpPr>
              <p:nvPr/>
            </p:nvCxnSpPr>
            <p:spPr>
              <a:xfrm>
                <a:off x="4038255" y="6013190"/>
                <a:ext cx="869517" cy="424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0" name="Straight Arrow Connector 119">
                <a:extLst>
                  <a:ext uri="{FF2B5EF4-FFF2-40B4-BE49-F238E27FC236}">
                    <a16:creationId xmlns:a16="http://schemas.microsoft.com/office/drawing/2014/main" id="{30CFACA6-C16E-9A46-B65A-694884E1234C}"/>
                  </a:ext>
                </a:extLst>
              </p:cNvPr>
              <p:cNvCxnSpPr>
                <a:cxnSpLocks/>
                <a:stCxn id="201" idx="4"/>
                <a:endCxn id="185" idx="1"/>
              </p:cNvCxnSpPr>
              <p:nvPr/>
            </p:nvCxnSpPr>
            <p:spPr>
              <a:xfrm>
                <a:off x="2445661" y="4236838"/>
                <a:ext cx="204613" cy="644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1" name="Straight Arrow Connector 120">
                <a:extLst>
                  <a:ext uri="{FF2B5EF4-FFF2-40B4-BE49-F238E27FC236}">
                    <a16:creationId xmlns:a16="http://schemas.microsoft.com/office/drawing/2014/main" id="{BCF2EF02-1F90-9E4E-8B92-9C7FCAB2306A}"/>
                  </a:ext>
                </a:extLst>
              </p:cNvPr>
              <p:cNvCxnSpPr>
                <a:cxnSpLocks/>
                <a:stCxn id="172" idx="0"/>
                <a:endCxn id="192" idx="4"/>
              </p:cNvCxnSpPr>
              <p:nvPr/>
            </p:nvCxnSpPr>
            <p:spPr>
              <a:xfrm flipV="1">
                <a:off x="3747285" y="2412030"/>
                <a:ext cx="69062" cy="33134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2" name="Straight Arrow Connector 121">
                <a:extLst>
                  <a:ext uri="{FF2B5EF4-FFF2-40B4-BE49-F238E27FC236}">
                    <a16:creationId xmlns:a16="http://schemas.microsoft.com/office/drawing/2014/main" id="{06A9DCB5-DC58-AE4A-8E60-4A6A579B27C6}"/>
                  </a:ext>
                </a:extLst>
              </p:cNvPr>
              <p:cNvCxnSpPr>
                <a:cxnSpLocks/>
                <a:stCxn id="180" idx="7"/>
                <a:endCxn id="164" idx="4"/>
              </p:cNvCxnSpPr>
              <p:nvPr/>
            </p:nvCxnSpPr>
            <p:spPr>
              <a:xfrm flipV="1">
                <a:off x="6113923" y="4252693"/>
                <a:ext cx="62782" cy="5694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BEFFCF95-887D-8341-9500-A0C971E99E91}"/>
                  </a:ext>
                </a:extLst>
              </p:cNvPr>
              <p:cNvCxnSpPr>
                <a:cxnSpLocks/>
                <a:endCxn id="187" idx="3"/>
              </p:cNvCxnSpPr>
              <p:nvPr/>
            </p:nvCxnSpPr>
            <p:spPr>
              <a:xfrm flipH="1" flipV="1">
                <a:off x="5505954" y="2152038"/>
                <a:ext cx="410536" cy="52119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4" name="Straight Arrow Connector 123">
                <a:extLst>
                  <a:ext uri="{FF2B5EF4-FFF2-40B4-BE49-F238E27FC236}">
                    <a16:creationId xmlns:a16="http://schemas.microsoft.com/office/drawing/2014/main" id="{9EDC3344-FEDE-BF47-8BA4-3A1498DF9203}"/>
                  </a:ext>
                </a:extLst>
              </p:cNvPr>
              <p:cNvCxnSpPr>
                <a:cxnSpLocks/>
                <a:stCxn id="196" idx="7"/>
                <a:endCxn id="192" idx="2"/>
              </p:cNvCxnSpPr>
              <p:nvPr/>
            </p:nvCxnSpPr>
            <p:spPr>
              <a:xfrm flipV="1">
                <a:off x="2939695" y="2129124"/>
                <a:ext cx="593746" cy="30834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2A655084-87B6-F544-B50B-9B6053F56BDB}"/>
                  </a:ext>
                </a:extLst>
              </p:cNvPr>
              <p:cNvCxnSpPr>
                <a:cxnSpLocks/>
                <a:stCxn id="201" idx="0"/>
                <a:endCxn id="196" idx="3"/>
              </p:cNvCxnSpPr>
              <p:nvPr/>
            </p:nvCxnSpPr>
            <p:spPr>
              <a:xfrm flipV="1">
                <a:off x="2445661" y="2837557"/>
                <a:ext cx="93944" cy="8802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 name="Straight Arrow Connector 125">
                <a:extLst>
                  <a:ext uri="{FF2B5EF4-FFF2-40B4-BE49-F238E27FC236}">
                    <a16:creationId xmlns:a16="http://schemas.microsoft.com/office/drawing/2014/main" id="{72A5067A-3D4A-4647-AAFB-B5EB2A87D2FC}"/>
                  </a:ext>
                </a:extLst>
              </p:cNvPr>
              <p:cNvCxnSpPr>
                <a:cxnSpLocks/>
                <a:endCxn id="176" idx="1"/>
              </p:cNvCxnSpPr>
              <p:nvPr/>
            </p:nvCxnSpPr>
            <p:spPr>
              <a:xfrm>
                <a:off x="2951142" y="2835238"/>
                <a:ext cx="2043215" cy="302686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 name="Straight Arrow Connector 126">
                <a:extLst>
                  <a:ext uri="{FF2B5EF4-FFF2-40B4-BE49-F238E27FC236}">
                    <a16:creationId xmlns:a16="http://schemas.microsoft.com/office/drawing/2014/main" id="{E0A10C23-ABEA-5D4F-A8B4-808019E7CAC6}"/>
                  </a:ext>
                </a:extLst>
              </p:cNvPr>
              <p:cNvCxnSpPr>
                <a:cxnSpLocks/>
                <a:stCxn id="196" idx="5"/>
                <a:endCxn id="180" idx="1"/>
              </p:cNvCxnSpPr>
              <p:nvPr/>
            </p:nvCxnSpPr>
            <p:spPr>
              <a:xfrm>
                <a:off x="2939695" y="2837557"/>
                <a:ext cx="2774138" cy="198459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 name="Straight Arrow Connector 127">
                <a:extLst>
                  <a:ext uri="{FF2B5EF4-FFF2-40B4-BE49-F238E27FC236}">
                    <a16:creationId xmlns:a16="http://schemas.microsoft.com/office/drawing/2014/main" id="{C7AEC8F4-D00C-8144-B8BC-BD2C10A1A874}"/>
                  </a:ext>
                </a:extLst>
              </p:cNvPr>
              <p:cNvCxnSpPr>
                <a:cxnSpLocks/>
                <a:stCxn id="196" idx="6"/>
                <a:endCxn id="164" idx="1"/>
              </p:cNvCxnSpPr>
              <p:nvPr/>
            </p:nvCxnSpPr>
            <p:spPr>
              <a:xfrm>
                <a:off x="3022556" y="2637512"/>
                <a:ext cx="2954104" cy="11322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 name="Straight Arrow Connector 128">
                <a:extLst>
                  <a:ext uri="{FF2B5EF4-FFF2-40B4-BE49-F238E27FC236}">
                    <a16:creationId xmlns:a16="http://schemas.microsoft.com/office/drawing/2014/main" id="{56137578-C0A6-A542-935E-C703576F1BE9}"/>
                  </a:ext>
                </a:extLst>
              </p:cNvPr>
              <p:cNvCxnSpPr>
                <a:cxnSpLocks/>
              </p:cNvCxnSpPr>
              <p:nvPr/>
            </p:nvCxnSpPr>
            <p:spPr>
              <a:xfrm>
                <a:off x="2947486" y="2842118"/>
                <a:ext cx="804864" cy="288547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0" name="Straight Arrow Connector 129">
                <a:extLst>
                  <a:ext uri="{FF2B5EF4-FFF2-40B4-BE49-F238E27FC236}">
                    <a16:creationId xmlns:a16="http://schemas.microsoft.com/office/drawing/2014/main" id="{4299974A-89CC-A649-9AE4-1578056D9EBA}"/>
                  </a:ext>
                </a:extLst>
              </p:cNvPr>
              <p:cNvCxnSpPr>
                <a:cxnSpLocks/>
                <a:stCxn id="184" idx="4"/>
                <a:endCxn id="172" idx="1"/>
              </p:cNvCxnSpPr>
              <p:nvPr/>
            </p:nvCxnSpPr>
            <p:spPr>
              <a:xfrm>
                <a:off x="2818438" y="5329340"/>
                <a:ext cx="728802" cy="4789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1" name="Straight Arrow Connector 130">
                <a:extLst>
                  <a:ext uri="{FF2B5EF4-FFF2-40B4-BE49-F238E27FC236}">
                    <a16:creationId xmlns:a16="http://schemas.microsoft.com/office/drawing/2014/main" id="{E9B95124-2A51-114A-BBE7-94E86015DAE3}"/>
                  </a:ext>
                </a:extLst>
              </p:cNvPr>
              <p:cNvCxnSpPr>
                <a:cxnSpLocks/>
                <a:stCxn id="164" idx="0"/>
                <a:endCxn id="168" idx="4"/>
              </p:cNvCxnSpPr>
              <p:nvPr/>
            </p:nvCxnSpPr>
            <p:spPr>
              <a:xfrm flipH="1" flipV="1">
                <a:off x="6090086" y="3200283"/>
                <a:ext cx="86619" cy="486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2D0980AE-6070-6344-9F9E-593095D17DA9}"/>
                  </a:ext>
                </a:extLst>
              </p:cNvPr>
              <p:cNvCxnSpPr>
                <a:cxnSpLocks/>
                <a:stCxn id="196" idx="4"/>
                <a:endCxn id="184" idx="7"/>
              </p:cNvCxnSpPr>
              <p:nvPr/>
            </p:nvCxnSpPr>
            <p:spPr>
              <a:xfrm>
                <a:off x="2739650" y="2920418"/>
                <a:ext cx="278833" cy="19259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6E070938-77F9-B84A-93A3-3ABFCA0A9510}"/>
                  </a:ext>
                </a:extLst>
              </p:cNvPr>
              <p:cNvCxnSpPr>
                <a:cxnSpLocks/>
                <a:stCxn id="192" idx="3"/>
              </p:cNvCxnSpPr>
              <p:nvPr/>
            </p:nvCxnSpPr>
            <p:spPr>
              <a:xfrm flipH="1">
                <a:off x="2650472" y="2329168"/>
                <a:ext cx="965830" cy="13577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4" name="Straight Arrow Connector 133">
                <a:extLst>
                  <a:ext uri="{FF2B5EF4-FFF2-40B4-BE49-F238E27FC236}">
                    <a16:creationId xmlns:a16="http://schemas.microsoft.com/office/drawing/2014/main" id="{68E9D869-0065-634E-B5F9-FFF0B6A56166}"/>
                  </a:ext>
                </a:extLst>
              </p:cNvPr>
              <p:cNvCxnSpPr>
                <a:cxnSpLocks/>
                <a:endCxn id="201" idx="7"/>
              </p:cNvCxnSpPr>
              <p:nvPr/>
            </p:nvCxnSpPr>
            <p:spPr>
              <a:xfrm flipH="1">
                <a:off x="2645706" y="2635315"/>
                <a:ext cx="2335548" cy="131906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5" name="Straight Arrow Connector 134">
                <a:extLst>
                  <a:ext uri="{FF2B5EF4-FFF2-40B4-BE49-F238E27FC236}">
                    <a16:creationId xmlns:a16="http://schemas.microsoft.com/office/drawing/2014/main" id="{D81840D5-515D-3A4C-A619-EA4274C297BF}"/>
                  </a:ext>
                </a:extLst>
              </p:cNvPr>
              <p:cNvCxnSpPr>
                <a:cxnSpLocks/>
                <a:stCxn id="167" idx="1"/>
                <a:endCxn id="200" idx="3"/>
              </p:cNvCxnSpPr>
              <p:nvPr/>
            </p:nvCxnSpPr>
            <p:spPr>
              <a:xfrm flipH="1">
                <a:off x="2751097" y="2929032"/>
                <a:ext cx="3052582" cy="1062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6" name="Straight Arrow Connector 135">
                <a:extLst>
                  <a:ext uri="{FF2B5EF4-FFF2-40B4-BE49-F238E27FC236}">
                    <a16:creationId xmlns:a16="http://schemas.microsoft.com/office/drawing/2014/main" id="{094961C8-725B-B144-AB1C-352F0A856F39}"/>
                  </a:ext>
                </a:extLst>
              </p:cNvPr>
              <p:cNvCxnSpPr>
                <a:cxnSpLocks/>
                <a:stCxn id="163" idx="1"/>
                <a:endCxn id="200" idx="3"/>
              </p:cNvCxnSpPr>
              <p:nvPr/>
            </p:nvCxnSpPr>
            <p:spPr>
              <a:xfrm flipH="1">
                <a:off x="2751097" y="3959902"/>
                <a:ext cx="3130355" cy="3158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3737D2CC-0DF5-9142-995F-8961118CF688}"/>
                  </a:ext>
                </a:extLst>
              </p:cNvPr>
              <p:cNvCxnSpPr>
                <a:cxnSpLocks/>
                <a:stCxn id="179" idx="1"/>
                <a:endCxn id="200" idx="3"/>
              </p:cNvCxnSpPr>
              <p:nvPr/>
            </p:nvCxnSpPr>
            <p:spPr>
              <a:xfrm flipH="1" flipV="1">
                <a:off x="2751097" y="3991484"/>
                <a:ext cx="2876151" cy="103124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8" name="Straight Arrow Connector 137">
                <a:extLst>
                  <a:ext uri="{FF2B5EF4-FFF2-40B4-BE49-F238E27FC236}">
                    <a16:creationId xmlns:a16="http://schemas.microsoft.com/office/drawing/2014/main" id="{FC35522B-C23E-3C41-A45C-BF331D68F00D}"/>
                  </a:ext>
                </a:extLst>
              </p:cNvPr>
              <p:cNvCxnSpPr>
                <a:cxnSpLocks/>
                <a:stCxn id="179" idx="1"/>
                <a:endCxn id="201" idx="5"/>
              </p:cNvCxnSpPr>
              <p:nvPr/>
            </p:nvCxnSpPr>
            <p:spPr>
              <a:xfrm flipH="1" flipV="1">
                <a:off x="2645706" y="4160824"/>
                <a:ext cx="2981542" cy="86190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 name="Straight Arrow Connector 138">
                <a:extLst>
                  <a:ext uri="{FF2B5EF4-FFF2-40B4-BE49-F238E27FC236}">
                    <a16:creationId xmlns:a16="http://schemas.microsoft.com/office/drawing/2014/main" id="{170FCB59-693F-594F-AD0E-FDCCF9F1D2B9}"/>
                  </a:ext>
                </a:extLst>
              </p:cNvPr>
              <p:cNvCxnSpPr>
                <a:cxnSpLocks/>
                <a:stCxn id="176" idx="1"/>
              </p:cNvCxnSpPr>
              <p:nvPr/>
            </p:nvCxnSpPr>
            <p:spPr>
              <a:xfrm flipH="1" flipV="1">
                <a:off x="2840275" y="4066380"/>
                <a:ext cx="2154082" cy="179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 name="Straight Arrow Connector 139">
                <a:extLst>
                  <a:ext uri="{FF2B5EF4-FFF2-40B4-BE49-F238E27FC236}">
                    <a16:creationId xmlns:a16="http://schemas.microsoft.com/office/drawing/2014/main" id="{40DB0AC8-F612-9B48-9912-B8020C00BFAB}"/>
                  </a:ext>
                </a:extLst>
              </p:cNvPr>
              <p:cNvCxnSpPr>
                <a:cxnSpLocks/>
                <a:stCxn id="172" idx="1"/>
                <a:endCxn id="201" idx="5"/>
              </p:cNvCxnSpPr>
              <p:nvPr/>
            </p:nvCxnSpPr>
            <p:spPr>
              <a:xfrm flipH="1" flipV="1">
                <a:off x="2645706" y="4160824"/>
                <a:ext cx="901534" cy="164750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 name="Straight Arrow Connector 140">
                <a:extLst>
                  <a:ext uri="{FF2B5EF4-FFF2-40B4-BE49-F238E27FC236}">
                    <a16:creationId xmlns:a16="http://schemas.microsoft.com/office/drawing/2014/main" id="{1C66F3E8-5EEC-7444-BA50-A9D100DD961C}"/>
                  </a:ext>
                </a:extLst>
              </p:cNvPr>
              <p:cNvCxnSpPr>
                <a:cxnSpLocks/>
                <a:stCxn id="184" idx="0"/>
                <a:endCxn id="192" idx="3"/>
              </p:cNvCxnSpPr>
              <p:nvPr/>
            </p:nvCxnSpPr>
            <p:spPr>
              <a:xfrm flipV="1">
                <a:off x="2818438" y="2329169"/>
                <a:ext cx="797864" cy="24343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2" name="Straight Arrow Connector 141">
                <a:extLst>
                  <a:ext uri="{FF2B5EF4-FFF2-40B4-BE49-F238E27FC236}">
                    <a16:creationId xmlns:a16="http://schemas.microsoft.com/office/drawing/2014/main" id="{ACC65A02-F977-C44B-8A19-BA3258D88720}"/>
                  </a:ext>
                </a:extLst>
              </p:cNvPr>
              <p:cNvCxnSpPr>
                <a:cxnSpLocks/>
                <a:stCxn id="184" idx="7"/>
                <a:endCxn id="188" idx="3"/>
              </p:cNvCxnSpPr>
              <p:nvPr/>
            </p:nvCxnSpPr>
            <p:spPr>
              <a:xfrm flipV="1">
                <a:off x="3018483" y="2355290"/>
                <a:ext cx="1967708" cy="2491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3" name="Straight Arrow Connector 142">
                <a:extLst>
                  <a:ext uri="{FF2B5EF4-FFF2-40B4-BE49-F238E27FC236}">
                    <a16:creationId xmlns:a16="http://schemas.microsoft.com/office/drawing/2014/main" id="{27324A36-82B5-2B4A-B453-8A7782133839}"/>
                  </a:ext>
                </a:extLst>
              </p:cNvPr>
              <p:cNvCxnSpPr>
                <a:cxnSpLocks/>
                <a:stCxn id="184" idx="7"/>
                <a:endCxn id="167" idx="1"/>
              </p:cNvCxnSpPr>
              <p:nvPr/>
            </p:nvCxnSpPr>
            <p:spPr>
              <a:xfrm flipV="1">
                <a:off x="3018483" y="2929032"/>
                <a:ext cx="2785196" cy="1917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4" name="Straight Arrow Connector 143">
                <a:extLst>
                  <a:ext uri="{FF2B5EF4-FFF2-40B4-BE49-F238E27FC236}">
                    <a16:creationId xmlns:a16="http://schemas.microsoft.com/office/drawing/2014/main" id="{1D4E4E3C-6EE7-7144-95FE-E3749C3C9829}"/>
                  </a:ext>
                </a:extLst>
              </p:cNvPr>
              <p:cNvCxnSpPr>
                <a:cxnSpLocks/>
                <a:stCxn id="183" idx="3"/>
                <a:endCxn id="163" idx="1"/>
              </p:cNvCxnSpPr>
              <p:nvPr/>
            </p:nvCxnSpPr>
            <p:spPr>
              <a:xfrm flipV="1">
                <a:off x="3109408" y="3959901"/>
                <a:ext cx="2772044" cy="10992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5" name="Straight Arrow Connector 144">
                <a:extLst>
                  <a:ext uri="{FF2B5EF4-FFF2-40B4-BE49-F238E27FC236}">
                    <a16:creationId xmlns:a16="http://schemas.microsoft.com/office/drawing/2014/main" id="{6B68816C-C0C0-0C4C-8E77-F500288AD196}"/>
                  </a:ext>
                </a:extLst>
              </p:cNvPr>
              <p:cNvCxnSpPr>
                <a:cxnSpLocks/>
                <a:stCxn id="183" idx="3"/>
                <a:endCxn id="180" idx="3"/>
              </p:cNvCxnSpPr>
              <p:nvPr/>
            </p:nvCxnSpPr>
            <p:spPr>
              <a:xfrm>
                <a:off x="3109408" y="5059141"/>
                <a:ext cx="2604425" cy="16310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6" name="Straight Arrow Connector 145">
                <a:extLst>
                  <a:ext uri="{FF2B5EF4-FFF2-40B4-BE49-F238E27FC236}">
                    <a16:creationId xmlns:a16="http://schemas.microsoft.com/office/drawing/2014/main" id="{E2DBA878-5FEB-2A4A-A75C-0F106CE6F762}"/>
                  </a:ext>
                </a:extLst>
              </p:cNvPr>
              <p:cNvCxnSpPr>
                <a:cxnSpLocks/>
                <a:endCxn id="175" idx="1"/>
              </p:cNvCxnSpPr>
              <p:nvPr/>
            </p:nvCxnSpPr>
            <p:spPr>
              <a:xfrm>
                <a:off x="3127512" y="5056320"/>
                <a:ext cx="1780260" cy="99929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7" name="Straight Arrow Connector 146">
                <a:extLst>
                  <a:ext uri="{FF2B5EF4-FFF2-40B4-BE49-F238E27FC236}">
                    <a16:creationId xmlns:a16="http://schemas.microsoft.com/office/drawing/2014/main" id="{4A812A51-19DD-6149-A587-BCC0A589AA31}"/>
                  </a:ext>
                </a:extLst>
              </p:cNvPr>
              <p:cNvCxnSpPr>
                <a:cxnSpLocks/>
                <a:stCxn id="176" idx="7"/>
                <a:endCxn id="180" idx="4"/>
              </p:cNvCxnSpPr>
              <p:nvPr/>
            </p:nvCxnSpPr>
            <p:spPr>
              <a:xfrm flipV="1">
                <a:off x="5394447" y="5305103"/>
                <a:ext cx="519431" cy="55699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8" name="Straight Arrow Connector 147">
                <a:extLst>
                  <a:ext uri="{FF2B5EF4-FFF2-40B4-BE49-F238E27FC236}">
                    <a16:creationId xmlns:a16="http://schemas.microsoft.com/office/drawing/2014/main" id="{3E2A0864-5D9F-0049-9A18-8ED87753CB50}"/>
                  </a:ext>
                </a:extLst>
              </p:cNvPr>
              <p:cNvCxnSpPr>
                <a:cxnSpLocks/>
                <a:stCxn id="172" idx="7"/>
                <a:endCxn id="188" idx="4"/>
              </p:cNvCxnSpPr>
              <p:nvPr/>
            </p:nvCxnSpPr>
            <p:spPr>
              <a:xfrm flipV="1">
                <a:off x="3947330" y="2438151"/>
                <a:ext cx="1238906" cy="33701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9" name="Straight Arrow Connector 148">
                <a:extLst>
                  <a:ext uri="{FF2B5EF4-FFF2-40B4-BE49-F238E27FC236}">
                    <a16:creationId xmlns:a16="http://schemas.microsoft.com/office/drawing/2014/main" id="{78D492FE-2916-984D-87BD-FA3CA367DF47}"/>
                  </a:ext>
                </a:extLst>
              </p:cNvPr>
              <p:cNvCxnSpPr>
                <a:cxnSpLocks/>
                <a:stCxn id="172" idx="7"/>
                <a:endCxn id="167" idx="1"/>
              </p:cNvCxnSpPr>
              <p:nvPr/>
            </p:nvCxnSpPr>
            <p:spPr>
              <a:xfrm flipV="1">
                <a:off x="3947330" y="2929032"/>
                <a:ext cx="1856349" cy="28792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0" name="Straight Arrow Connector 149">
                <a:extLst>
                  <a:ext uri="{FF2B5EF4-FFF2-40B4-BE49-F238E27FC236}">
                    <a16:creationId xmlns:a16="http://schemas.microsoft.com/office/drawing/2014/main" id="{D0365FFB-6C76-0E4E-9DF4-DF6CF51ADAFF}"/>
                  </a:ext>
                </a:extLst>
              </p:cNvPr>
              <p:cNvCxnSpPr>
                <a:cxnSpLocks/>
                <a:stCxn id="171" idx="3"/>
                <a:endCxn id="164" idx="3"/>
              </p:cNvCxnSpPr>
              <p:nvPr/>
            </p:nvCxnSpPr>
            <p:spPr>
              <a:xfrm flipV="1">
                <a:off x="4038255" y="4169832"/>
                <a:ext cx="1938405" cy="184335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CEC0733-DDE5-B846-A3F5-86D3ADF5C1EC}"/>
                  </a:ext>
                </a:extLst>
              </p:cNvPr>
              <p:cNvCxnSpPr>
                <a:cxnSpLocks/>
                <a:endCxn id="180" idx="3"/>
              </p:cNvCxnSpPr>
              <p:nvPr/>
            </p:nvCxnSpPr>
            <p:spPr>
              <a:xfrm flipV="1">
                <a:off x="4044341" y="5222242"/>
                <a:ext cx="1669492" cy="7687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2" name="Straight Arrow Connector 151">
                <a:extLst>
                  <a:ext uri="{FF2B5EF4-FFF2-40B4-BE49-F238E27FC236}">
                    <a16:creationId xmlns:a16="http://schemas.microsoft.com/office/drawing/2014/main" id="{8B2AF222-C331-044F-AECE-0A747398A194}"/>
                  </a:ext>
                </a:extLst>
              </p:cNvPr>
              <p:cNvCxnSpPr>
                <a:cxnSpLocks/>
                <a:stCxn id="176" idx="0"/>
                <a:endCxn id="192" idx="4"/>
              </p:cNvCxnSpPr>
              <p:nvPr/>
            </p:nvCxnSpPr>
            <p:spPr>
              <a:xfrm flipH="1" flipV="1">
                <a:off x="3816347" y="2412030"/>
                <a:ext cx="1378055" cy="33672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3" name="Straight Arrow Connector 152">
                <a:extLst>
                  <a:ext uri="{FF2B5EF4-FFF2-40B4-BE49-F238E27FC236}">
                    <a16:creationId xmlns:a16="http://schemas.microsoft.com/office/drawing/2014/main" id="{563B0F76-4EE2-A349-829E-8897DED5668F}"/>
                  </a:ext>
                </a:extLst>
              </p:cNvPr>
              <p:cNvCxnSpPr>
                <a:cxnSpLocks/>
                <a:stCxn id="176" idx="0"/>
              </p:cNvCxnSpPr>
              <p:nvPr/>
            </p:nvCxnSpPr>
            <p:spPr>
              <a:xfrm flipH="1" flipV="1">
                <a:off x="5182206" y="2445513"/>
                <a:ext cx="12196" cy="33337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4" name="Straight Arrow Connector 153">
                <a:extLst>
                  <a:ext uri="{FF2B5EF4-FFF2-40B4-BE49-F238E27FC236}">
                    <a16:creationId xmlns:a16="http://schemas.microsoft.com/office/drawing/2014/main" id="{8CFDB1E6-2600-4A48-B822-D93AAA6AF52D}"/>
                  </a:ext>
                </a:extLst>
              </p:cNvPr>
              <p:cNvCxnSpPr>
                <a:cxnSpLocks/>
                <a:stCxn id="176" idx="0"/>
                <a:endCxn id="167" idx="1"/>
              </p:cNvCxnSpPr>
              <p:nvPr/>
            </p:nvCxnSpPr>
            <p:spPr>
              <a:xfrm flipV="1">
                <a:off x="5194402" y="2929032"/>
                <a:ext cx="609277" cy="28502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5" name="Straight Arrow Connector 154">
                <a:extLst>
                  <a:ext uri="{FF2B5EF4-FFF2-40B4-BE49-F238E27FC236}">
                    <a16:creationId xmlns:a16="http://schemas.microsoft.com/office/drawing/2014/main" id="{8455F482-5D4A-174C-8175-C89596A53177}"/>
                  </a:ext>
                </a:extLst>
              </p:cNvPr>
              <p:cNvCxnSpPr>
                <a:cxnSpLocks/>
                <a:stCxn id="176" idx="0"/>
                <a:endCxn id="164" idx="3"/>
              </p:cNvCxnSpPr>
              <p:nvPr/>
            </p:nvCxnSpPr>
            <p:spPr>
              <a:xfrm flipV="1">
                <a:off x="5194402" y="4169832"/>
                <a:ext cx="782258" cy="16094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6" name="Straight Arrow Connector 155">
                <a:extLst>
                  <a:ext uri="{FF2B5EF4-FFF2-40B4-BE49-F238E27FC236}">
                    <a16:creationId xmlns:a16="http://schemas.microsoft.com/office/drawing/2014/main" id="{2FAF2CAB-DD97-114F-9771-775992D49612}"/>
                  </a:ext>
                </a:extLst>
              </p:cNvPr>
              <p:cNvCxnSpPr>
                <a:cxnSpLocks/>
                <a:stCxn id="180" idx="1"/>
                <a:endCxn id="192" idx="5"/>
              </p:cNvCxnSpPr>
              <p:nvPr/>
            </p:nvCxnSpPr>
            <p:spPr>
              <a:xfrm flipH="1" flipV="1">
                <a:off x="4016392" y="2329169"/>
                <a:ext cx="1697441" cy="249298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7" name="Straight Arrow Connector 156">
                <a:extLst>
                  <a:ext uri="{FF2B5EF4-FFF2-40B4-BE49-F238E27FC236}">
                    <a16:creationId xmlns:a16="http://schemas.microsoft.com/office/drawing/2014/main" id="{977001C5-B013-CC41-B71B-1025F038A5EC}"/>
                  </a:ext>
                </a:extLst>
              </p:cNvPr>
              <p:cNvCxnSpPr>
                <a:cxnSpLocks/>
                <a:stCxn id="180" idx="1"/>
                <a:endCxn id="188" idx="4"/>
              </p:cNvCxnSpPr>
              <p:nvPr/>
            </p:nvCxnSpPr>
            <p:spPr>
              <a:xfrm flipH="1" flipV="1">
                <a:off x="5186236" y="2438151"/>
                <a:ext cx="527597" cy="238400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8" name="Straight Arrow Connector 157">
                <a:extLst>
                  <a:ext uri="{FF2B5EF4-FFF2-40B4-BE49-F238E27FC236}">
                    <a16:creationId xmlns:a16="http://schemas.microsoft.com/office/drawing/2014/main" id="{8C167725-082D-6846-BD71-262A155E40A2}"/>
                  </a:ext>
                </a:extLst>
              </p:cNvPr>
              <p:cNvCxnSpPr>
                <a:cxnSpLocks/>
                <a:stCxn id="168" idx="1"/>
                <a:endCxn id="192" idx="5"/>
              </p:cNvCxnSpPr>
              <p:nvPr/>
            </p:nvCxnSpPr>
            <p:spPr>
              <a:xfrm flipH="1" flipV="1">
                <a:off x="4016392" y="2329169"/>
                <a:ext cx="1873649" cy="3881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 name="Straight Arrow Connector 158">
                <a:extLst>
                  <a:ext uri="{FF2B5EF4-FFF2-40B4-BE49-F238E27FC236}">
                    <a16:creationId xmlns:a16="http://schemas.microsoft.com/office/drawing/2014/main" id="{C34C4867-78B9-1448-880E-48CE1F3C7140}"/>
                  </a:ext>
                </a:extLst>
              </p:cNvPr>
              <p:cNvCxnSpPr>
                <a:cxnSpLocks/>
                <a:stCxn id="164" idx="1"/>
                <a:endCxn id="188" idx="5"/>
              </p:cNvCxnSpPr>
              <p:nvPr/>
            </p:nvCxnSpPr>
            <p:spPr>
              <a:xfrm flipH="1" flipV="1">
                <a:off x="5386281" y="2355290"/>
                <a:ext cx="590379" cy="1414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160" name="Group 159">
                <a:extLst>
                  <a:ext uri="{FF2B5EF4-FFF2-40B4-BE49-F238E27FC236}">
                    <a16:creationId xmlns:a16="http://schemas.microsoft.com/office/drawing/2014/main" id="{290EB3F1-DA0D-C14C-A92E-F7053E597C3B}"/>
                  </a:ext>
                </a:extLst>
              </p:cNvPr>
              <p:cNvGrpSpPr/>
              <p:nvPr/>
            </p:nvGrpSpPr>
            <p:grpSpPr>
              <a:xfrm>
                <a:off x="5881452" y="3686881"/>
                <a:ext cx="578159" cy="565812"/>
                <a:chOff x="2893024" y="5511619"/>
                <a:chExt cx="578159" cy="565812"/>
              </a:xfrm>
            </p:grpSpPr>
            <p:grpSp>
              <p:nvGrpSpPr>
                <p:cNvPr id="162" name="Group 161">
                  <a:extLst>
                    <a:ext uri="{FF2B5EF4-FFF2-40B4-BE49-F238E27FC236}">
                      <a16:creationId xmlns:a16="http://schemas.microsoft.com/office/drawing/2014/main" id="{D43C83A4-9F53-824C-8BC0-8050556AE4A4}"/>
                    </a:ext>
                  </a:extLst>
                </p:cNvPr>
                <p:cNvGrpSpPr/>
                <p:nvPr/>
              </p:nvGrpSpPr>
              <p:grpSpPr>
                <a:xfrm>
                  <a:off x="2905371" y="5511619"/>
                  <a:ext cx="565812" cy="565812"/>
                  <a:chOff x="3852304" y="111992"/>
                  <a:chExt cx="2011236" cy="2011236"/>
                </a:xfrm>
              </p:grpSpPr>
              <p:sp>
                <p:nvSpPr>
                  <p:cNvPr id="164" name="Oval 163">
                    <a:extLst>
                      <a:ext uri="{FF2B5EF4-FFF2-40B4-BE49-F238E27FC236}">
                        <a16:creationId xmlns:a16="http://schemas.microsoft.com/office/drawing/2014/main" id="{4B3F3FA2-EEBA-F640-A67B-01CBA07D4ECB}"/>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FE0F7BE1-288E-6942-B4FD-170716B0AE20}"/>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 name="TextBox 162">
                  <a:extLst>
                    <a:ext uri="{FF2B5EF4-FFF2-40B4-BE49-F238E27FC236}">
                      <a16:creationId xmlns:a16="http://schemas.microsoft.com/office/drawing/2014/main" id="{9B4F0B6B-B816-AF47-B6F4-5CC8EC5B4E80}"/>
                    </a:ext>
                  </a:extLst>
                </p:cNvPr>
                <p:cNvSpPr txBox="1"/>
                <p:nvPr/>
              </p:nvSpPr>
              <p:spPr>
                <a:xfrm>
                  <a:off x="2893024" y="5668771"/>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grpSp>
          <p:cxnSp>
            <p:nvCxnSpPr>
              <p:cNvPr id="161" name="Straight Arrow Connector 160">
                <a:extLst>
                  <a:ext uri="{FF2B5EF4-FFF2-40B4-BE49-F238E27FC236}">
                    <a16:creationId xmlns:a16="http://schemas.microsoft.com/office/drawing/2014/main" id="{1228BE4B-0272-F647-99DB-16C74F327552}"/>
                  </a:ext>
                </a:extLst>
              </p:cNvPr>
              <p:cNvCxnSpPr>
                <a:cxnSpLocks/>
                <a:stCxn id="180" idx="1"/>
              </p:cNvCxnSpPr>
              <p:nvPr/>
            </p:nvCxnSpPr>
            <p:spPr>
              <a:xfrm flipV="1">
                <a:off x="5713833" y="2950142"/>
                <a:ext cx="80487" cy="187201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grpSp>
      <p:grpSp>
        <p:nvGrpSpPr>
          <p:cNvPr id="198" name="Group 197">
            <a:extLst>
              <a:ext uri="{FF2B5EF4-FFF2-40B4-BE49-F238E27FC236}">
                <a16:creationId xmlns:a16="http://schemas.microsoft.com/office/drawing/2014/main" id="{E4C2AD0D-93BB-E843-9A4F-C12B8CAB61E9}"/>
              </a:ext>
            </a:extLst>
          </p:cNvPr>
          <p:cNvGrpSpPr/>
          <p:nvPr/>
        </p:nvGrpSpPr>
        <p:grpSpPr>
          <a:xfrm>
            <a:off x="2728456" y="3543993"/>
            <a:ext cx="606349" cy="565812"/>
            <a:chOff x="2908537" y="3662628"/>
            <a:chExt cx="606349" cy="565812"/>
          </a:xfrm>
          <a:effectLst>
            <a:outerShdw blurRad="50800" dist="38100" dir="8100000" algn="tr" rotWithShape="0">
              <a:prstClr val="black">
                <a:alpha val="40000"/>
              </a:prstClr>
            </a:outerShdw>
          </a:effectLst>
        </p:grpSpPr>
        <p:grpSp>
          <p:nvGrpSpPr>
            <p:cNvPr id="199" name="Group 198">
              <a:extLst>
                <a:ext uri="{FF2B5EF4-FFF2-40B4-BE49-F238E27FC236}">
                  <a16:creationId xmlns:a16="http://schemas.microsoft.com/office/drawing/2014/main" id="{1B6A85C3-A3C6-D645-A76E-AB2CAC967C58}"/>
                </a:ext>
              </a:extLst>
            </p:cNvPr>
            <p:cNvGrpSpPr/>
            <p:nvPr/>
          </p:nvGrpSpPr>
          <p:grpSpPr>
            <a:xfrm>
              <a:off x="2926544" y="3662628"/>
              <a:ext cx="565812" cy="565812"/>
              <a:chOff x="3852304" y="111992"/>
              <a:chExt cx="2011236" cy="2011236"/>
            </a:xfrm>
          </p:grpSpPr>
          <p:sp>
            <p:nvSpPr>
              <p:cNvPr id="201" name="Oval 200">
                <a:extLst>
                  <a:ext uri="{FF2B5EF4-FFF2-40B4-BE49-F238E27FC236}">
                    <a16:creationId xmlns:a16="http://schemas.microsoft.com/office/drawing/2014/main" id="{0139E7C7-8A1D-A548-A0D0-E30C59F5C56F}"/>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5C37AEEA-1F1C-3247-830C-BF3017E3372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0" name="TextBox 199">
              <a:extLst>
                <a:ext uri="{FF2B5EF4-FFF2-40B4-BE49-F238E27FC236}">
                  <a16:creationId xmlns:a16="http://schemas.microsoft.com/office/drawing/2014/main" id="{D4DD5C80-8E75-674A-8C96-3A5660B3E46C}"/>
                </a:ext>
              </a:extLst>
            </p:cNvPr>
            <p:cNvSpPr txBox="1"/>
            <p:nvPr/>
          </p:nvSpPr>
          <p:spPr>
            <a:xfrm>
              <a:off x="2908537" y="3837874"/>
              <a:ext cx="6063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2.5</a:t>
              </a:r>
            </a:p>
          </p:txBody>
        </p:sp>
      </p:grpSp>
      <p:sp>
        <p:nvSpPr>
          <p:cNvPr id="203" name="Freeform 202">
            <a:extLst>
              <a:ext uri="{FF2B5EF4-FFF2-40B4-BE49-F238E27FC236}">
                <a16:creationId xmlns:a16="http://schemas.microsoft.com/office/drawing/2014/main" id="{4620A078-4493-3D46-B6C9-A6F4131FC6EA}"/>
              </a:ext>
            </a:extLst>
          </p:cNvPr>
          <p:cNvSpPr/>
          <p:nvPr/>
        </p:nvSpPr>
        <p:spPr>
          <a:xfrm>
            <a:off x="490743" y="3922702"/>
            <a:ext cx="1446842" cy="2530092"/>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4" name="Freeform 203">
            <a:extLst>
              <a:ext uri="{FF2B5EF4-FFF2-40B4-BE49-F238E27FC236}">
                <a16:creationId xmlns:a16="http://schemas.microsoft.com/office/drawing/2014/main" id="{C2872B3D-7344-EA4E-9717-50D373CA47DD}"/>
              </a:ext>
            </a:extLst>
          </p:cNvPr>
          <p:cNvSpPr/>
          <p:nvPr/>
        </p:nvSpPr>
        <p:spPr>
          <a:xfrm>
            <a:off x="514495" y="3805196"/>
            <a:ext cx="1448832" cy="1982579"/>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5" name="Freeform 204">
            <a:extLst>
              <a:ext uri="{FF2B5EF4-FFF2-40B4-BE49-F238E27FC236}">
                <a16:creationId xmlns:a16="http://schemas.microsoft.com/office/drawing/2014/main" id="{29AE56C1-8467-B341-98D6-96110B0256F1}"/>
              </a:ext>
            </a:extLst>
          </p:cNvPr>
          <p:cNvSpPr/>
          <p:nvPr/>
        </p:nvSpPr>
        <p:spPr>
          <a:xfrm>
            <a:off x="538244" y="3738699"/>
            <a:ext cx="1503480" cy="1455309"/>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6" name="Freeform 205">
            <a:extLst>
              <a:ext uri="{FF2B5EF4-FFF2-40B4-BE49-F238E27FC236}">
                <a16:creationId xmlns:a16="http://schemas.microsoft.com/office/drawing/2014/main" id="{0E371D8B-B950-F04A-A759-C0848740672E}"/>
              </a:ext>
            </a:extLst>
          </p:cNvPr>
          <p:cNvSpPr/>
          <p:nvPr/>
        </p:nvSpPr>
        <p:spPr>
          <a:xfrm>
            <a:off x="668874" y="3751091"/>
            <a:ext cx="1466579" cy="766023"/>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7" name="Freeform 206">
            <a:extLst>
              <a:ext uri="{FF2B5EF4-FFF2-40B4-BE49-F238E27FC236}">
                <a16:creationId xmlns:a16="http://schemas.microsoft.com/office/drawing/2014/main" id="{038AEA35-0C7A-AC4D-BC6F-BF4ED6FD1AAE}"/>
              </a:ext>
            </a:extLst>
          </p:cNvPr>
          <p:cNvSpPr/>
          <p:nvPr/>
        </p:nvSpPr>
        <p:spPr>
          <a:xfrm flipV="1">
            <a:off x="668874" y="3875845"/>
            <a:ext cx="1396454" cy="45719"/>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1">
                    <a:lumMod val="45000"/>
                    <a:lumOff val="55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8" name="Freeform 207">
            <a:extLst>
              <a:ext uri="{FF2B5EF4-FFF2-40B4-BE49-F238E27FC236}">
                <a16:creationId xmlns:a16="http://schemas.microsoft.com/office/drawing/2014/main" id="{4BA6F8C8-8B22-364C-ACB6-2E8F00543D9B}"/>
              </a:ext>
            </a:extLst>
          </p:cNvPr>
          <p:cNvSpPr/>
          <p:nvPr/>
        </p:nvSpPr>
        <p:spPr>
          <a:xfrm flipV="1">
            <a:off x="668873" y="3263885"/>
            <a:ext cx="1466579" cy="766163"/>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9" name="Freeform 208">
            <a:extLst>
              <a:ext uri="{FF2B5EF4-FFF2-40B4-BE49-F238E27FC236}">
                <a16:creationId xmlns:a16="http://schemas.microsoft.com/office/drawing/2014/main" id="{46B5218B-691E-DD40-A5D3-D7B9A84D6627}"/>
              </a:ext>
            </a:extLst>
          </p:cNvPr>
          <p:cNvSpPr/>
          <p:nvPr/>
        </p:nvSpPr>
        <p:spPr>
          <a:xfrm flipV="1">
            <a:off x="538151" y="2658271"/>
            <a:ext cx="1466579" cy="1401757"/>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0" name="Freeform 209">
            <a:extLst>
              <a:ext uri="{FF2B5EF4-FFF2-40B4-BE49-F238E27FC236}">
                <a16:creationId xmlns:a16="http://schemas.microsoft.com/office/drawing/2014/main" id="{DA20108A-752A-B547-B781-ADA7DD3A42F0}"/>
              </a:ext>
            </a:extLst>
          </p:cNvPr>
          <p:cNvSpPr/>
          <p:nvPr/>
        </p:nvSpPr>
        <p:spPr>
          <a:xfrm flipV="1">
            <a:off x="467531" y="2052182"/>
            <a:ext cx="1470038" cy="1862413"/>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5">
                    <a:lumMod val="60000"/>
                    <a:lumOff val="40000"/>
                  </a:schemeClr>
                </a:gs>
                <a:gs pos="100000">
                  <a:schemeClr val="bg2">
                    <a:lumMod val="75000"/>
                  </a:schemeClr>
                </a:gs>
                <a:gs pos="0">
                  <a:schemeClr val="accent1">
                    <a:lumMod val="45000"/>
                    <a:lumOff val="55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1" name="Freeform 210">
            <a:extLst>
              <a:ext uri="{FF2B5EF4-FFF2-40B4-BE49-F238E27FC236}">
                <a16:creationId xmlns:a16="http://schemas.microsoft.com/office/drawing/2014/main" id="{19819A18-4749-1C48-BF1B-5B203E43D9C7}"/>
              </a:ext>
            </a:extLst>
          </p:cNvPr>
          <p:cNvSpPr/>
          <p:nvPr/>
        </p:nvSpPr>
        <p:spPr>
          <a:xfrm flipV="1">
            <a:off x="467530" y="1480648"/>
            <a:ext cx="1425393" cy="2332114"/>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0F136311-764E-F961-E70F-74FBFEB1F7AC}"/>
              </a:ext>
            </a:extLst>
          </p:cNvPr>
          <p:cNvGrpSpPr/>
          <p:nvPr/>
        </p:nvGrpSpPr>
        <p:grpSpPr>
          <a:xfrm>
            <a:off x="467530" y="840078"/>
            <a:ext cx="2189888" cy="3640312"/>
            <a:chOff x="467530" y="947654"/>
            <a:chExt cx="2189888" cy="3640312"/>
          </a:xfrm>
        </p:grpSpPr>
        <p:sp>
          <p:nvSpPr>
            <p:cNvPr id="212" name="Freeform 211">
              <a:extLst>
                <a:ext uri="{FF2B5EF4-FFF2-40B4-BE49-F238E27FC236}">
                  <a16:creationId xmlns:a16="http://schemas.microsoft.com/office/drawing/2014/main" id="{08C186E1-89AE-0D4D-BC5B-BBCE2EA0D3C2}"/>
                </a:ext>
              </a:extLst>
            </p:cNvPr>
            <p:cNvSpPr/>
            <p:nvPr/>
          </p:nvSpPr>
          <p:spPr>
            <a:xfrm flipV="1">
              <a:off x="467530" y="947654"/>
              <a:ext cx="1455363" cy="2908406"/>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98425" cmpd="sng">
              <a:gradFill>
                <a:gsLst>
                  <a:gs pos="0">
                    <a:schemeClr val="accent1">
                      <a:lumMod val="5000"/>
                      <a:lumOff val="95000"/>
                    </a:schemeClr>
                  </a:gs>
                  <a:gs pos="100000">
                    <a:schemeClr val="bg2">
                      <a:lumMod val="75000"/>
                    </a:schemeClr>
                  </a:gs>
                  <a:gs pos="0">
                    <a:schemeClr val="accent5">
                      <a:lumMod val="60000"/>
                      <a:lumOff val="40000"/>
                    </a:schemeClr>
                  </a:gs>
                </a:gsLst>
                <a:lin ang="10800000" scaled="0"/>
              </a:gradFill>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3" name="Right Arrow 212">
              <a:extLst>
                <a:ext uri="{FF2B5EF4-FFF2-40B4-BE49-F238E27FC236}">
                  <a16:creationId xmlns:a16="http://schemas.microsoft.com/office/drawing/2014/main" id="{8201D869-A9B3-2849-BFC6-C05A345AD7FA}"/>
                </a:ext>
              </a:extLst>
            </p:cNvPr>
            <p:cNvSpPr/>
            <p:nvPr/>
          </p:nvSpPr>
          <p:spPr>
            <a:xfrm>
              <a:off x="1892320" y="3409335"/>
              <a:ext cx="765098" cy="1178631"/>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4" name="Right Arrow 213">
            <a:extLst>
              <a:ext uri="{FF2B5EF4-FFF2-40B4-BE49-F238E27FC236}">
                <a16:creationId xmlns:a16="http://schemas.microsoft.com/office/drawing/2014/main" id="{F0EA9C7C-96E7-0C4B-8306-E1FA9BB9C1F3}"/>
              </a:ext>
            </a:extLst>
          </p:cNvPr>
          <p:cNvSpPr/>
          <p:nvPr/>
        </p:nvSpPr>
        <p:spPr>
          <a:xfrm>
            <a:off x="7235095" y="5210704"/>
            <a:ext cx="705882" cy="1178631"/>
          </a:xfrm>
          <a:prstGeom prst="rightArrow">
            <a:avLst/>
          </a:prstGeom>
          <a:gradFill>
            <a:gsLst>
              <a:gs pos="0">
                <a:schemeClr val="accent5">
                  <a:lumMod val="60000"/>
                  <a:lumOff val="40000"/>
                </a:schemeClr>
              </a:gs>
              <a:gs pos="71000">
                <a:schemeClr val="accent5">
                  <a:lumMod val="80000"/>
                </a:schemeClr>
              </a:gs>
              <a:gs pos="14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ight Arrow 214">
            <a:extLst>
              <a:ext uri="{FF2B5EF4-FFF2-40B4-BE49-F238E27FC236}">
                <a16:creationId xmlns:a16="http://schemas.microsoft.com/office/drawing/2014/main" id="{BAEF0080-2462-C14E-BD5C-F6BF29F6E342}"/>
              </a:ext>
            </a:extLst>
          </p:cNvPr>
          <p:cNvSpPr/>
          <p:nvPr/>
        </p:nvSpPr>
        <p:spPr>
          <a:xfrm>
            <a:off x="7249203" y="4056003"/>
            <a:ext cx="705882" cy="1178631"/>
          </a:xfrm>
          <a:prstGeom prst="rightArrow">
            <a:avLst/>
          </a:prstGeom>
          <a:gradFill>
            <a:gsLst>
              <a:gs pos="0">
                <a:schemeClr val="accent5">
                  <a:lumMod val="60000"/>
                  <a:lumOff val="40000"/>
                </a:schemeClr>
              </a:gs>
              <a:gs pos="71000">
                <a:schemeClr val="accent5">
                  <a:lumMod val="80000"/>
                </a:schemeClr>
              </a:gs>
              <a:gs pos="14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ight Arrow 215">
            <a:extLst>
              <a:ext uri="{FF2B5EF4-FFF2-40B4-BE49-F238E27FC236}">
                <a16:creationId xmlns:a16="http://schemas.microsoft.com/office/drawing/2014/main" id="{F4D6C311-1D75-304B-B4A1-762C18197F89}"/>
              </a:ext>
            </a:extLst>
          </p:cNvPr>
          <p:cNvSpPr/>
          <p:nvPr/>
        </p:nvSpPr>
        <p:spPr>
          <a:xfrm>
            <a:off x="7225572" y="2799754"/>
            <a:ext cx="705882" cy="1178631"/>
          </a:xfrm>
          <a:prstGeom prst="rightArrow">
            <a:avLst/>
          </a:prstGeom>
          <a:gradFill>
            <a:gsLst>
              <a:gs pos="0">
                <a:schemeClr val="accent5">
                  <a:lumMod val="60000"/>
                  <a:lumOff val="40000"/>
                </a:schemeClr>
              </a:gs>
              <a:gs pos="71000">
                <a:schemeClr val="accent5">
                  <a:lumMod val="80000"/>
                </a:schemeClr>
              </a:gs>
              <a:gs pos="14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ight Arrow 216">
            <a:extLst>
              <a:ext uri="{FF2B5EF4-FFF2-40B4-BE49-F238E27FC236}">
                <a16:creationId xmlns:a16="http://schemas.microsoft.com/office/drawing/2014/main" id="{55D9A2EC-11A0-BC4A-8199-8BCC35770E65}"/>
              </a:ext>
            </a:extLst>
          </p:cNvPr>
          <p:cNvSpPr/>
          <p:nvPr/>
        </p:nvSpPr>
        <p:spPr>
          <a:xfrm>
            <a:off x="7252347" y="1571288"/>
            <a:ext cx="705882" cy="1178631"/>
          </a:xfrm>
          <a:prstGeom prst="rightArrow">
            <a:avLst/>
          </a:prstGeom>
          <a:gradFill>
            <a:gsLst>
              <a:gs pos="0">
                <a:schemeClr val="accent5">
                  <a:lumMod val="60000"/>
                  <a:lumOff val="40000"/>
                </a:schemeClr>
              </a:gs>
              <a:gs pos="71000">
                <a:schemeClr val="accent5">
                  <a:lumMod val="80000"/>
                </a:schemeClr>
              </a:gs>
              <a:gs pos="14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Freeform 217">
            <a:extLst>
              <a:ext uri="{FF2B5EF4-FFF2-40B4-BE49-F238E27FC236}">
                <a16:creationId xmlns:a16="http://schemas.microsoft.com/office/drawing/2014/main" id="{23379E1E-3668-CB46-B681-4B7800CD09E3}"/>
              </a:ext>
            </a:extLst>
          </p:cNvPr>
          <p:cNvSpPr/>
          <p:nvPr/>
        </p:nvSpPr>
        <p:spPr>
          <a:xfrm>
            <a:off x="9453530" y="4999002"/>
            <a:ext cx="1209146" cy="883429"/>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234950" cmpd="sng">
            <a:gradFill>
              <a:gsLst>
                <a:gs pos="0">
                  <a:schemeClr val="accent1">
                    <a:lumMod val="5000"/>
                    <a:lumOff val="95000"/>
                  </a:schemeClr>
                </a:gs>
                <a:gs pos="99000">
                  <a:schemeClr val="accent5">
                    <a:lumMod val="50000"/>
                  </a:schemeClr>
                </a:gs>
                <a:gs pos="0">
                  <a:schemeClr val="accent5">
                    <a:lumMod val="75000"/>
                  </a:schemeClr>
                </a:gs>
              </a:gsLst>
              <a:lin ang="0" scaled="0"/>
            </a:gradFill>
            <a:headEnd w="lg" len="lg"/>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9" name="Freeform 218">
            <a:extLst>
              <a:ext uri="{FF2B5EF4-FFF2-40B4-BE49-F238E27FC236}">
                <a16:creationId xmlns:a16="http://schemas.microsoft.com/office/drawing/2014/main" id="{A8032A4E-9E21-AC44-AF32-079585E2BC2D}"/>
              </a:ext>
            </a:extLst>
          </p:cNvPr>
          <p:cNvSpPr/>
          <p:nvPr/>
        </p:nvSpPr>
        <p:spPr>
          <a:xfrm>
            <a:off x="9294965" y="4579087"/>
            <a:ext cx="679986" cy="198718"/>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234950" cmpd="sng">
            <a:gradFill>
              <a:gsLst>
                <a:gs pos="0">
                  <a:schemeClr val="accent1">
                    <a:lumMod val="5000"/>
                    <a:lumOff val="95000"/>
                  </a:schemeClr>
                </a:gs>
                <a:gs pos="99000">
                  <a:schemeClr val="accent5">
                    <a:lumMod val="50000"/>
                  </a:schemeClr>
                </a:gs>
                <a:gs pos="0">
                  <a:schemeClr val="accent5">
                    <a:lumMod val="75000"/>
                  </a:schemeClr>
                </a:gs>
              </a:gsLst>
              <a:lin ang="0" scaled="0"/>
            </a:gradFill>
            <a:headEnd w="lg" len="lg"/>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20" name="Freeform 219">
            <a:extLst>
              <a:ext uri="{FF2B5EF4-FFF2-40B4-BE49-F238E27FC236}">
                <a16:creationId xmlns:a16="http://schemas.microsoft.com/office/drawing/2014/main" id="{A1D6D6C9-BAF1-2347-9507-484D655F27A6}"/>
              </a:ext>
            </a:extLst>
          </p:cNvPr>
          <p:cNvSpPr/>
          <p:nvPr/>
        </p:nvSpPr>
        <p:spPr>
          <a:xfrm flipV="1">
            <a:off x="9297027" y="1974626"/>
            <a:ext cx="1254374" cy="728069"/>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234950" cmpd="sng">
            <a:gradFill>
              <a:gsLst>
                <a:gs pos="0">
                  <a:schemeClr val="accent1">
                    <a:lumMod val="5000"/>
                    <a:lumOff val="95000"/>
                  </a:schemeClr>
                </a:gs>
                <a:gs pos="99000">
                  <a:schemeClr val="accent5">
                    <a:lumMod val="50000"/>
                  </a:schemeClr>
                </a:gs>
                <a:gs pos="0">
                  <a:schemeClr val="accent5">
                    <a:lumMod val="75000"/>
                  </a:schemeClr>
                </a:gs>
              </a:gsLst>
              <a:lin ang="0" scaled="0"/>
            </a:gradFill>
            <a:headEnd w="lg" len="lg"/>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21" name="Freeform 220">
            <a:extLst>
              <a:ext uri="{FF2B5EF4-FFF2-40B4-BE49-F238E27FC236}">
                <a16:creationId xmlns:a16="http://schemas.microsoft.com/office/drawing/2014/main" id="{8E9FAFD4-6112-EF40-AB9F-D00FFF513F22}"/>
              </a:ext>
            </a:extLst>
          </p:cNvPr>
          <p:cNvSpPr/>
          <p:nvPr/>
        </p:nvSpPr>
        <p:spPr>
          <a:xfrm flipV="1">
            <a:off x="9292436" y="3184217"/>
            <a:ext cx="788472" cy="234528"/>
          </a:xfrm>
          <a:custGeom>
            <a:avLst/>
            <a:gdLst>
              <a:gd name="connsiteX0" fmla="*/ 0 w 1294410"/>
              <a:gd name="connsiteY0" fmla="*/ 985652 h 1001532"/>
              <a:gd name="connsiteX1" fmla="*/ 641268 w 1294410"/>
              <a:gd name="connsiteY1" fmla="*/ 866899 h 1001532"/>
              <a:gd name="connsiteX2" fmla="*/ 1294410 w 1294410"/>
              <a:gd name="connsiteY2" fmla="*/ 0 h 1001532"/>
            </a:gdLst>
            <a:ahLst/>
            <a:cxnLst>
              <a:cxn ang="0">
                <a:pos x="connsiteX0" y="connsiteY0"/>
              </a:cxn>
              <a:cxn ang="0">
                <a:pos x="connsiteX1" y="connsiteY1"/>
              </a:cxn>
              <a:cxn ang="0">
                <a:pos x="connsiteX2" y="connsiteY2"/>
              </a:cxn>
            </a:cxnLst>
            <a:rect l="l" t="t" r="r" b="b"/>
            <a:pathLst>
              <a:path w="1294410" h="1001532">
                <a:moveTo>
                  <a:pt x="0" y="985652"/>
                </a:moveTo>
                <a:cubicBezTo>
                  <a:pt x="212766" y="1008413"/>
                  <a:pt x="425533" y="1031174"/>
                  <a:pt x="641268" y="866899"/>
                </a:cubicBezTo>
                <a:cubicBezTo>
                  <a:pt x="857003" y="702624"/>
                  <a:pt x="1159823" y="209797"/>
                  <a:pt x="1294410" y="0"/>
                </a:cubicBezTo>
              </a:path>
            </a:pathLst>
          </a:custGeom>
          <a:ln w="234950" cmpd="sng">
            <a:gradFill>
              <a:gsLst>
                <a:gs pos="0">
                  <a:schemeClr val="accent1">
                    <a:lumMod val="5000"/>
                    <a:lumOff val="95000"/>
                  </a:schemeClr>
                </a:gs>
                <a:gs pos="99000">
                  <a:schemeClr val="accent5">
                    <a:lumMod val="50000"/>
                  </a:schemeClr>
                </a:gs>
                <a:gs pos="0">
                  <a:schemeClr val="accent5">
                    <a:lumMod val="75000"/>
                  </a:schemeClr>
                </a:gs>
              </a:gsLst>
              <a:lin ang="0" scaled="0"/>
            </a:gradFill>
            <a:headEnd w="lg" len="lg"/>
            <a:tailEnd w="lg" len="lg"/>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222" name="Graphic 221" descr="Play with solid fill">
            <a:extLst>
              <a:ext uri="{FF2B5EF4-FFF2-40B4-BE49-F238E27FC236}">
                <a16:creationId xmlns:a16="http://schemas.microsoft.com/office/drawing/2014/main" id="{6E9F87D2-AD33-E045-8A88-B1BA4ABAAA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52408">
            <a:off x="10377933" y="2346995"/>
            <a:ext cx="477849" cy="914400"/>
          </a:xfrm>
          <a:prstGeom prst="rect">
            <a:avLst/>
          </a:prstGeom>
        </p:spPr>
      </p:pic>
      <p:pic>
        <p:nvPicPr>
          <p:cNvPr id="223" name="Graphic 222" descr="Play with solid fill">
            <a:extLst>
              <a:ext uri="{FF2B5EF4-FFF2-40B4-BE49-F238E27FC236}">
                <a16:creationId xmlns:a16="http://schemas.microsoft.com/office/drawing/2014/main" id="{ED7F590A-D436-EF45-9288-701327F83D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275733">
            <a:off x="10434868" y="4576226"/>
            <a:ext cx="477849" cy="914400"/>
          </a:xfrm>
          <a:prstGeom prst="rect">
            <a:avLst/>
          </a:prstGeom>
        </p:spPr>
      </p:pic>
      <p:pic>
        <p:nvPicPr>
          <p:cNvPr id="224" name="Graphic 223" descr="Play with solid fill">
            <a:extLst>
              <a:ext uri="{FF2B5EF4-FFF2-40B4-BE49-F238E27FC236}">
                <a16:creationId xmlns:a16="http://schemas.microsoft.com/office/drawing/2014/main" id="{8435A239-99DB-AC4C-8013-2364437501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4417">
            <a:off x="9802987" y="4066440"/>
            <a:ext cx="477849" cy="914400"/>
          </a:xfrm>
          <a:prstGeom prst="rect">
            <a:avLst/>
          </a:prstGeom>
        </p:spPr>
      </p:pic>
      <p:pic>
        <p:nvPicPr>
          <p:cNvPr id="225" name="Graphic 224" descr="Play with solid fill">
            <a:extLst>
              <a:ext uri="{FF2B5EF4-FFF2-40B4-BE49-F238E27FC236}">
                <a16:creationId xmlns:a16="http://schemas.microsoft.com/office/drawing/2014/main" id="{B203B771-EF0B-8A48-B871-9CBA580A03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33610">
            <a:off x="9793067" y="2951198"/>
            <a:ext cx="477849" cy="914400"/>
          </a:xfrm>
          <a:prstGeom prst="rect">
            <a:avLst/>
          </a:prstGeom>
        </p:spPr>
      </p:pic>
      <p:sp>
        <p:nvSpPr>
          <p:cNvPr id="226" name="TextBox 225">
            <a:extLst>
              <a:ext uri="{FF2B5EF4-FFF2-40B4-BE49-F238E27FC236}">
                <a16:creationId xmlns:a16="http://schemas.microsoft.com/office/drawing/2014/main" id="{D4E12699-AA4E-0949-8861-A21817A1920C}"/>
              </a:ext>
            </a:extLst>
          </p:cNvPr>
          <p:cNvSpPr txBox="1"/>
          <p:nvPr/>
        </p:nvSpPr>
        <p:spPr>
          <a:xfrm>
            <a:off x="2671849" y="1126353"/>
            <a:ext cx="45496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Franklin Gothic Medium" panose="020B0603020102020204" pitchFamily="34" charset="0"/>
                <a:ea typeface="+mn-ea"/>
                <a:cs typeface="+mn-cs"/>
              </a:rPr>
              <a:t>HIDDEN LAYERS &amp; INTERRELATIONSHIPS</a:t>
            </a:r>
          </a:p>
        </p:txBody>
      </p:sp>
      <p:grpSp>
        <p:nvGrpSpPr>
          <p:cNvPr id="227" name="Group 226">
            <a:extLst>
              <a:ext uri="{FF2B5EF4-FFF2-40B4-BE49-F238E27FC236}">
                <a16:creationId xmlns:a16="http://schemas.microsoft.com/office/drawing/2014/main" id="{40E1796B-6671-1C43-90D2-ED0F9E4CD016}"/>
              </a:ext>
            </a:extLst>
          </p:cNvPr>
          <p:cNvGrpSpPr/>
          <p:nvPr/>
        </p:nvGrpSpPr>
        <p:grpSpPr>
          <a:xfrm>
            <a:off x="140011" y="532443"/>
            <a:ext cx="1103385" cy="6156208"/>
            <a:chOff x="377296" y="136147"/>
            <a:chExt cx="752432" cy="6541004"/>
          </a:xfrm>
          <a:effectLst>
            <a:outerShdw blurRad="50800" dist="38100" dir="8100000" algn="tr" rotWithShape="0">
              <a:prstClr val="black">
                <a:alpha val="40000"/>
              </a:prstClr>
            </a:outerShdw>
          </a:effectLst>
        </p:grpSpPr>
        <p:grpSp>
          <p:nvGrpSpPr>
            <p:cNvPr id="228" name="Group 227">
              <a:extLst>
                <a:ext uri="{FF2B5EF4-FFF2-40B4-BE49-F238E27FC236}">
                  <a16:creationId xmlns:a16="http://schemas.microsoft.com/office/drawing/2014/main" id="{37C2D4DF-060C-AF4F-8778-6AEAC7D6D0C4}"/>
                </a:ext>
              </a:extLst>
            </p:cNvPr>
            <p:cNvGrpSpPr/>
            <p:nvPr/>
          </p:nvGrpSpPr>
          <p:grpSpPr>
            <a:xfrm>
              <a:off x="393779" y="5390606"/>
              <a:ext cx="601178" cy="601178"/>
              <a:chOff x="3852304" y="111992"/>
              <a:chExt cx="2011236" cy="2011236"/>
            </a:xfrm>
          </p:grpSpPr>
          <p:sp>
            <p:nvSpPr>
              <p:cNvPr id="266" name="Oval 265">
                <a:extLst>
                  <a:ext uri="{FF2B5EF4-FFF2-40B4-BE49-F238E27FC236}">
                    <a16:creationId xmlns:a16="http://schemas.microsoft.com/office/drawing/2014/main" id="{EDB84799-3516-0444-AF94-921DA2B81EE6}"/>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Oval 266">
                <a:extLst>
                  <a:ext uri="{FF2B5EF4-FFF2-40B4-BE49-F238E27FC236}">
                    <a16:creationId xmlns:a16="http://schemas.microsoft.com/office/drawing/2014/main" id="{91978D9D-95F2-3448-8672-6A02A6862324}"/>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9" name="Group 228">
              <a:extLst>
                <a:ext uri="{FF2B5EF4-FFF2-40B4-BE49-F238E27FC236}">
                  <a16:creationId xmlns:a16="http://schemas.microsoft.com/office/drawing/2014/main" id="{2B1FA9DB-D5AD-1640-87FF-2AF931413211}"/>
                </a:ext>
              </a:extLst>
            </p:cNvPr>
            <p:cNvGrpSpPr/>
            <p:nvPr/>
          </p:nvGrpSpPr>
          <p:grpSpPr>
            <a:xfrm>
              <a:off x="393779" y="6075973"/>
              <a:ext cx="601178" cy="601178"/>
              <a:chOff x="3852304" y="111992"/>
              <a:chExt cx="2011236" cy="2011236"/>
            </a:xfrm>
          </p:grpSpPr>
          <p:sp>
            <p:nvSpPr>
              <p:cNvPr id="264" name="Oval 263">
                <a:extLst>
                  <a:ext uri="{FF2B5EF4-FFF2-40B4-BE49-F238E27FC236}">
                    <a16:creationId xmlns:a16="http://schemas.microsoft.com/office/drawing/2014/main" id="{5C311571-9B1E-F047-A86E-6481F03BD817}"/>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BBE98306-6D19-9543-AFFB-D3E64720AA4D}"/>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0" name="Group 229">
              <a:extLst>
                <a:ext uri="{FF2B5EF4-FFF2-40B4-BE49-F238E27FC236}">
                  <a16:creationId xmlns:a16="http://schemas.microsoft.com/office/drawing/2014/main" id="{A59A344C-FCC1-4141-9D7F-CE0301C60692}"/>
                </a:ext>
              </a:extLst>
            </p:cNvPr>
            <p:cNvGrpSpPr/>
            <p:nvPr/>
          </p:nvGrpSpPr>
          <p:grpSpPr>
            <a:xfrm>
              <a:off x="393779" y="4726257"/>
              <a:ext cx="601178" cy="601178"/>
              <a:chOff x="3852304" y="111992"/>
              <a:chExt cx="2011236" cy="2011236"/>
            </a:xfrm>
          </p:grpSpPr>
          <p:sp>
            <p:nvSpPr>
              <p:cNvPr id="262" name="Oval 261">
                <a:extLst>
                  <a:ext uri="{FF2B5EF4-FFF2-40B4-BE49-F238E27FC236}">
                    <a16:creationId xmlns:a16="http://schemas.microsoft.com/office/drawing/2014/main" id="{2EE0E94D-66A8-BD42-9F1D-DCB9C62B3241}"/>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Oval 262">
                <a:extLst>
                  <a:ext uri="{FF2B5EF4-FFF2-40B4-BE49-F238E27FC236}">
                    <a16:creationId xmlns:a16="http://schemas.microsoft.com/office/drawing/2014/main" id="{2294BEE8-8DB9-E144-94B3-D758674ECF98}"/>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1" name="Group 230">
              <a:extLst>
                <a:ext uri="{FF2B5EF4-FFF2-40B4-BE49-F238E27FC236}">
                  <a16:creationId xmlns:a16="http://schemas.microsoft.com/office/drawing/2014/main" id="{C0F5889D-3E3C-D845-BEA7-4F7D0B9757E7}"/>
                </a:ext>
              </a:extLst>
            </p:cNvPr>
            <p:cNvGrpSpPr/>
            <p:nvPr/>
          </p:nvGrpSpPr>
          <p:grpSpPr>
            <a:xfrm>
              <a:off x="390415" y="4040890"/>
              <a:ext cx="601178" cy="601178"/>
              <a:chOff x="3852304" y="111992"/>
              <a:chExt cx="2011236" cy="2011236"/>
            </a:xfrm>
          </p:grpSpPr>
          <p:sp>
            <p:nvSpPr>
              <p:cNvPr id="260" name="Oval 259">
                <a:extLst>
                  <a:ext uri="{FF2B5EF4-FFF2-40B4-BE49-F238E27FC236}">
                    <a16:creationId xmlns:a16="http://schemas.microsoft.com/office/drawing/2014/main" id="{99957ACA-DCAC-A648-BE10-3D0A784795A2}"/>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9DAFD5C9-F003-A543-8563-5D26F45CCCB8}"/>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2" name="Group 231">
              <a:extLst>
                <a:ext uri="{FF2B5EF4-FFF2-40B4-BE49-F238E27FC236}">
                  <a16:creationId xmlns:a16="http://schemas.microsoft.com/office/drawing/2014/main" id="{2E1244C8-B584-F349-BFA2-9736099E838A}"/>
                </a:ext>
              </a:extLst>
            </p:cNvPr>
            <p:cNvGrpSpPr/>
            <p:nvPr/>
          </p:nvGrpSpPr>
          <p:grpSpPr>
            <a:xfrm>
              <a:off x="393779" y="3378470"/>
              <a:ext cx="601178" cy="601178"/>
              <a:chOff x="3852304" y="111992"/>
              <a:chExt cx="2011236" cy="2011236"/>
            </a:xfrm>
          </p:grpSpPr>
          <p:sp>
            <p:nvSpPr>
              <p:cNvPr id="258" name="Oval 257">
                <a:extLst>
                  <a:ext uri="{FF2B5EF4-FFF2-40B4-BE49-F238E27FC236}">
                    <a16:creationId xmlns:a16="http://schemas.microsoft.com/office/drawing/2014/main" id="{2C2E0010-4EF8-A843-AC61-0DF01E163D50}"/>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ED39B964-236D-B945-B15D-43A8B8F58315}"/>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3" name="Group 232">
              <a:extLst>
                <a:ext uri="{FF2B5EF4-FFF2-40B4-BE49-F238E27FC236}">
                  <a16:creationId xmlns:a16="http://schemas.microsoft.com/office/drawing/2014/main" id="{7E4AB847-F419-2343-9C64-0B9CDD9BBDF2}"/>
                </a:ext>
              </a:extLst>
            </p:cNvPr>
            <p:cNvGrpSpPr/>
            <p:nvPr/>
          </p:nvGrpSpPr>
          <p:grpSpPr>
            <a:xfrm>
              <a:off x="393779" y="2726704"/>
              <a:ext cx="601178" cy="601178"/>
              <a:chOff x="3852304" y="111992"/>
              <a:chExt cx="2011236" cy="2011236"/>
            </a:xfrm>
          </p:grpSpPr>
          <p:sp>
            <p:nvSpPr>
              <p:cNvPr id="256" name="Oval 255">
                <a:extLst>
                  <a:ext uri="{FF2B5EF4-FFF2-40B4-BE49-F238E27FC236}">
                    <a16:creationId xmlns:a16="http://schemas.microsoft.com/office/drawing/2014/main" id="{39C8F63B-693E-2E4A-9E7D-A200AF1560C2}"/>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96472E31-6533-894E-8FA6-3A08B2D0824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4" name="Group 233">
              <a:extLst>
                <a:ext uri="{FF2B5EF4-FFF2-40B4-BE49-F238E27FC236}">
                  <a16:creationId xmlns:a16="http://schemas.microsoft.com/office/drawing/2014/main" id="{DA104E58-EB1C-C440-BFF6-86F48D509ED4}"/>
                </a:ext>
              </a:extLst>
            </p:cNvPr>
            <p:cNvGrpSpPr/>
            <p:nvPr/>
          </p:nvGrpSpPr>
          <p:grpSpPr>
            <a:xfrm>
              <a:off x="412911" y="2076327"/>
              <a:ext cx="601178" cy="601178"/>
              <a:chOff x="3852304" y="111992"/>
              <a:chExt cx="2011236" cy="2011236"/>
            </a:xfrm>
          </p:grpSpPr>
          <p:sp>
            <p:nvSpPr>
              <p:cNvPr id="254" name="Oval 253">
                <a:extLst>
                  <a:ext uri="{FF2B5EF4-FFF2-40B4-BE49-F238E27FC236}">
                    <a16:creationId xmlns:a16="http://schemas.microsoft.com/office/drawing/2014/main" id="{008AF010-01CA-D04D-8773-2ABE17ECCF7F}"/>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id="{D7564795-7EAB-7B46-BCD8-E10ADF8866B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5" name="Group 234">
              <a:extLst>
                <a:ext uri="{FF2B5EF4-FFF2-40B4-BE49-F238E27FC236}">
                  <a16:creationId xmlns:a16="http://schemas.microsoft.com/office/drawing/2014/main" id="{EDC15505-674D-164A-8404-95CF5D4A0B46}"/>
                </a:ext>
              </a:extLst>
            </p:cNvPr>
            <p:cNvGrpSpPr/>
            <p:nvPr/>
          </p:nvGrpSpPr>
          <p:grpSpPr>
            <a:xfrm>
              <a:off x="393779" y="1428514"/>
              <a:ext cx="601178" cy="601178"/>
              <a:chOff x="3852304" y="111992"/>
              <a:chExt cx="2011236" cy="2011236"/>
            </a:xfrm>
          </p:grpSpPr>
          <p:sp>
            <p:nvSpPr>
              <p:cNvPr id="252" name="Oval 251">
                <a:extLst>
                  <a:ext uri="{FF2B5EF4-FFF2-40B4-BE49-F238E27FC236}">
                    <a16:creationId xmlns:a16="http://schemas.microsoft.com/office/drawing/2014/main" id="{7529DDC1-D993-A443-AB6B-4EFE9816078E}"/>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B4CEDF8A-53F4-574A-BBCE-904ABE5B48B3}"/>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6" name="Group 235">
              <a:extLst>
                <a:ext uri="{FF2B5EF4-FFF2-40B4-BE49-F238E27FC236}">
                  <a16:creationId xmlns:a16="http://schemas.microsoft.com/office/drawing/2014/main" id="{5D150128-8C1F-8343-9342-50E986DC30CA}"/>
                </a:ext>
              </a:extLst>
            </p:cNvPr>
            <p:cNvGrpSpPr/>
            <p:nvPr/>
          </p:nvGrpSpPr>
          <p:grpSpPr>
            <a:xfrm>
              <a:off x="385797" y="785242"/>
              <a:ext cx="601178" cy="601178"/>
              <a:chOff x="3852304" y="111992"/>
              <a:chExt cx="2011236" cy="2011236"/>
            </a:xfrm>
          </p:grpSpPr>
          <p:sp>
            <p:nvSpPr>
              <p:cNvPr id="250" name="Oval 249">
                <a:extLst>
                  <a:ext uri="{FF2B5EF4-FFF2-40B4-BE49-F238E27FC236}">
                    <a16:creationId xmlns:a16="http://schemas.microsoft.com/office/drawing/2014/main" id="{1E93DEE2-AA4D-A343-B445-C71F97D710B5}"/>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6910B89E-1278-5A42-A7CB-118921A8FE15}"/>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7" name="Group 236">
              <a:extLst>
                <a:ext uri="{FF2B5EF4-FFF2-40B4-BE49-F238E27FC236}">
                  <a16:creationId xmlns:a16="http://schemas.microsoft.com/office/drawing/2014/main" id="{FA6AA51F-15DA-DD48-8BE8-949704993F8F}"/>
                </a:ext>
              </a:extLst>
            </p:cNvPr>
            <p:cNvGrpSpPr/>
            <p:nvPr/>
          </p:nvGrpSpPr>
          <p:grpSpPr>
            <a:xfrm>
              <a:off x="393779" y="136147"/>
              <a:ext cx="601178" cy="601178"/>
              <a:chOff x="3852304" y="111992"/>
              <a:chExt cx="2011236" cy="2011236"/>
            </a:xfrm>
          </p:grpSpPr>
          <p:sp>
            <p:nvSpPr>
              <p:cNvPr id="248" name="Oval 247">
                <a:extLst>
                  <a:ext uri="{FF2B5EF4-FFF2-40B4-BE49-F238E27FC236}">
                    <a16:creationId xmlns:a16="http://schemas.microsoft.com/office/drawing/2014/main" id="{8532D880-CC21-A24D-B421-35A9C6B8CC14}"/>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41EBC5FD-2E18-6C45-ACF4-86339A001602}"/>
                  </a:ext>
                </a:extLst>
              </p:cNvPr>
              <p:cNvSpPr/>
              <p:nvPr/>
            </p:nvSpPr>
            <p:spPr>
              <a:xfrm>
                <a:off x="4017227"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238" name="TextBox 237">
              <a:extLst>
                <a:ext uri="{FF2B5EF4-FFF2-40B4-BE49-F238E27FC236}">
                  <a16:creationId xmlns:a16="http://schemas.microsoft.com/office/drawing/2014/main" id="{E10328DA-0F2E-B748-B3AD-5B407203EAEC}"/>
                </a:ext>
              </a:extLst>
            </p:cNvPr>
            <p:cNvSpPr txBox="1"/>
            <p:nvPr/>
          </p:nvSpPr>
          <p:spPr>
            <a:xfrm>
              <a:off x="477561" y="266779"/>
              <a:ext cx="387738" cy="555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sp>
          <p:nvSpPr>
            <p:cNvPr id="239" name="TextBox 238">
              <a:extLst>
                <a:ext uri="{FF2B5EF4-FFF2-40B4-BE49-F238E27FC236}">
                  <a16:creationId xmlns:a16="http://schemas.microsoft.com/office/drawing/2014/main" id="{ACCD5DF9-0DF3-584A-A490-057D627266F2}"/>
                </a:ext>
              </a:extLst>
            </p:cNvPr>
            <p:cNvSpPr txBox="1"/>
            <p:nvPr/>
          </p:nvSpPr>
          <p:spPr>
            <a:xfrm>
              <a:off x="467931" y="962720"/>
              <a:ext cx="526021" cy="5559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sp>
          <p:nvSpPr>
            <p:cNvPr id="240" name="TextBox 239">
              <a:extLst>
                <a:ext uri="{FF2B5EF4-FFF2-40B4-BE49-F238E27FC236}">
                  <a16:creationId xmlns:a16="http://schemas.microsoft.com/office/drawing/2014/main" id="{82C68EC7-1064-5743-9BC9-627AB0CFB12F}"/>
                </a:ext>
              </a:extLst>
            </p:cNvPr>
            <p:cNvSpPr txBox="1"/>
            <p:nvPr/>
          </p:nvSpPr>
          <p:spPr>
            <a:xfrm>
              <a:off x="426822" y="1566315"/>
              <a:ext cx="662268" cy="3270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1.0</a:t>
              </a:r>
            </a:p>
          </p:txBody>
        </p:sp>
        <p:sp>
          <p:nvSpPr>
            <p:cNvPr id="241" name="TextBox 240">
              <a:extLst>
                <a:ext uri="{FF2B5EF4-FFF2-40B4-BE49-F238E27FC236}">
                  <a16:creationId xmlns:a16="http://schemas.microsoft.com/office/drawing/2014/main" id="{1EB1E2A3-DC4E-4C48-8BA7-CC25B1BAFD09}"/>
                </a:ext>
              </a:extLst>
            </p:cNvPr>
            <p:cNvSpPr txBox="1"/>
            <p:nvPr/>
          </p:nvSpPr>
          <p:spPr>
            <a:xfrm>
              <a:off x="485479" y="2233952"/>
              <a:ext cx="644249" cy="3270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2.5</a:t>
              </a:r>
            </a:p>
          </p:txBody>
        </p:sp>
        <p:sp>
          <p:nvSpPr>
            <p:cNvPr id="242" name="TextBox 241">
              <a:extLst>
                <a:ext uri="{FF2B5EF4-FFF2-40B4-BE49-F238E27FC236}">
                  <a16:creationId xmlns:a16="http://schemas.microsoft.com/office/drawing/2014/main" id="{EBBBDD3A-BC26-7F43-9FC9-8B30594ECA88}"/>
                </a:ext>
              </a:extLst>
            </p:cNvPr>
            <p:cNvSpPr txBox="1"/>
            <p:nvPr/>
          </p:nvSpPr>
          <p:spPr>
            <a:xfrm>
              <a:off x="439028" y="2860534"/>
              <a:ext cx="601177" cy="3270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10</a:t>
              </a:r>
            </a:p>
          </p:txBody>
        </p:sp>
        <p:sp>
          <p:nvSpPr>
            <p:cNvPr id="243" name="TextBox 242">
              <a:extLst>
                <a:ext uri="{FF2B5EF4-FFF2-40B4-BE49-F238E27FC236}">
                  <a16:creationId xmlns:a16="http://schemas.microsoft.com/office/drawing/2014/main" id="{461B85EA-8F2D-884D-9694-2750228FFFDD}"/>
                </a:ext>
              </a:extLst>
            </p:cNvPr>
            <p:cNvSpPr txBox="1"/>
            <p:nvPr/>
          </p:nvSpPr>
          <p:spPr>
            <a:xfrm>
              <a:off x="389822" y="3556512"/>
              <a:ext cx="601177" cy="555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sp>
          <p:nvSpPr>
            <p:cNvPr id="244" name="TextBox 243">
              <a:extLst>
                <a:ext uri="{FF2B5EF4-FFF2-40B4-BE49-F238E27FC236}">
                  <a16:creationId xmlns:a16="http://schemas.microsoft.com/office/drawing/2014/main" id="{8C39DD94-571A-D141-94F0-CF4AB3D4AC99}"/>
                </a:ext>
              </a:extLst>
            </p:cNvPr>
            <p:cNvSpPr txBox="1"/>
            <p:nvPr/>
          </p:nvSpPr>
          <p:spPr>
            <a:xfrm>
              <a:off x="377296" y="4207865"/>
              <a:ext cx="601177" cy="327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sp>
          <p:nvSpPr>
            <p:cNvPr id="245" name="TextBox 244">
              <a:extLst>
                <a:ext uri="{FF2B5EF4-FFF2-40B4-BE49-F238E27FC236}">
                  <a16:creationId xmlns:a16="http://schemas.microsoft.com/office/drawing/2014/main" id="{90AB4B01-E3B4-1C4D-98D7-6C5A012EBE51}"/>
                </a:ext>
              </a:extLst>
            </p:cNvPr>
            <p:cNvSpPr txBox="1"/>
            <p:nvPr/>
          </p:nvSpPr>
          <p:spPr>
            <a:xfrm>
              <a:off x="389822" y="4896797"/>
              <a:ext cx="601177" cy="327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sp>
          <p:nvSpPr>
            <p:cNvPr id="246" name="TextBox 245">
              <a:extLst>
                <a:ext uri="{FF2B5EF4-FFF2-40B4-BE49-F238E27FC236}">
                  <a16:creationId xmlns:a16="http://schemas.microsoft.com/office/drawing/2014/main" id="{43413A59-17D1-364E-94C2-27D1E3BD5CAF}"/>
                </a:ext>
              </a:extLst>
            </p:cNvPr>
            <p:cNvSpPr txBox="1"/>
            <p:nvPr/>
          </p:nvSpPr>
          <p:spPr>
            <a:xfrm>
              <a:off x="402348" y="5544627"/>
              <a:ext cx="601177" cy="327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sp>
          <p:nvSpPr>
            <p:cNvPr id="247" name="TextBox 246">
              <a:extLst>
                <a:ext uri="{FF2B5EF4-FFF2-40B4-BE49-F238E27FC236}">
                  <a16:creationId xmlns:a16="http://schemas.microsoft.com/office/drawing/2014/main" id="{FF8654FB-594C-5944-881D-E159F4939DBF}"/>
                </a:ext>
              </a:extLst>
            </p:cNvPr>
            <p:cNvSpPr txBox="1"/>
            <p:nvPr/>
          </p:nvSpPr>
          <p:spPr>
            <a:xfrm>
              <a:off x="390059" y="6103162"/>
              <a:ext cx="601177" cy="555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400" b="1"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spTree>
    <p:extLst>
      <p:ext uri="{BB962C8B-B14F-4D97-AF65-F5344CB8AC3E}">
        <p14:creationId xmlns:p14="http://schemas.microsoft.com/office/powerpoint/2010/main" val="3944355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E8F227B-BC7E-412D-B965-6A867537E6BC}"/>
              </a:ext>
            </a:extLst>
          </p:cNvPr>
          <p:cNvSpPr txBox="1"/>
          <p:nvPr/>
        </p:nvSpPr>
        <p:spPr>
          <a:xfrm>
            <a:off x="468558" y="-103697"/>
            <a:ext cx="10808129" cy="1077218"/>
          </a:xfrm>
          <a:prstGeom prst="rect">
            <a:avLst/>
          </a:prstGeom>
          <a:noFill/>
        </p:spPr>
        <p:txBody>
          <a:bodyPr wrap="square" rtlCol="0">
            <a:spAutoFit/>
          </a:bodyPr>
          <a:lstStyle/>
          <a:p>
            <a:r>
              <a:rPr lang="en-US" sz="3200" dirty="0">
                <a:solidFill>
                  <a:schemeClr val="bg1"/>
                </a:solidFill>
              </a:rPr>
              <a:t>Examples of reactions that create secondary compounds that influence occupant health and are modulated by water vapor </a:t>
            </a:r>
          </a:p>
        </p:txBody>
      </p:sp>
      <p:sp>
        <p:nvSpPr>
          <p:cNvPr id="8" name="TextBox 7">
            <a:extLst>
              <a:ext uri="{FF2B5EF4-FFF2-40B4-BE49-F238E27FC236}">
                <a16:creationId xmlns:a16="http://schemas.microsoft.com/office/drawing/2014/main" id="{D5C257AF-16F6-4CB0-BEE7-6934C258AC16}"/>
              </a:ext>
            </a:extLst>
          </p:cNvPr>
          <p:cNvSpPr txBox="1"/>
          <p:nvPr/>
        </p:nvSpPr>
        <p:spPr>
          <a:xfrm>
            <a:off x="664871" y="1375664"/>
            <a:ext cx="11317864" cy="830997"/>
          </a:xfrm>
          <a:prstGeom prst="rect">
            <a:avLst/>
          </a:prstGeom>
          <a:noFill/>
        </p:spPr>
        <p:txBody>
          <a:bodyPr wrap="square" rtlCol="0">
            <a:spAutoFit/>
          </a:bodyPr>
          <a:lstStyle/>
          <a:p>
            <a:r>
              <a:rPr lang="en-US" sz="2400" dirty="0"/>
              <a:t>Oxidation, hydrolysis, acid/base interactions, photolysis, decomposition, and dehalogenation reactions that form:</a:t>
            </a:r>
          </a:p>
        </p:txBody>
      </p:sp>
      <p:sp>
        <p:nvSpPr>
          <p:cNvPr id="9" name="TextBox 8">
            <a:extLst>
              <a:ext uri="{FF2B5EF4-FFF2-40B4-BE49-F238E27FC236}">
                <a16:creationId xmlns:a16="http://schemas.microsoft.com/office/drawing/2014/main" id="{59F74E62-1EF2-43F3-91DA-C7FA22F35315}"/>
              </a:ext>
            </a:extLst>
          </p:cNvPr>
          <p:cNvSpPr txBox="1"/>
          <p:nvPr/>
        </p:nvSpPr>
        <p:spPr>
          <a:xfrm>
            <a:off x="1077996" y="2310204"/>
            <a:ext cx="4289267" cy="1569660"/>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rgbClr val="000000"/>
                </a:solidFill>
                <a:effectLst/>
              </a:rPr>
              <a:t>short-lived radical species </a:t>
            </a:r>
          </a:p>
          <a:p>
            <a:pPr marL="285750" indent="-285750">
              <a:buFont typeface="Arial" panose="020B0604020202020204" pitchFamily="34" charset="0"/>
              <a:buChar char="•"/>
            </a:pPr>
            <a:r>
              <a:rPr lang="en-US" sz="2400" b="0" i="0" dirty="0">
                <a:solidFill>
                  <a:srgbClr val="000000"/>
                </a:solidFill>
                <a:effectLst/>
              </a:rPr>
              <a:t>secondary </a:t>
            </a:r>
            <a:r>
              <a:rPr lang="en-US" sz="2400" b="0" i="0" dirty="0" err="1">
                <a:solidFill>
                  <a:srgbClr val="000000"/>
                </a:solidFill>
                <a:effectLst/>
              </a:rPr>
              <a:t>ozonides</a:t>
            </a:r>
            <a:endParaRPr lang="en-US" sz="2400" dirty="0">
              <a:solidFill>
                <a:srgbClr val="000000"/>
              </a:solidFill>
            </a:endParaRPr>
          </a:p>
          <a:p>
            <a:pPr marL="285750" indent="-285750">
              <a:buFont typeface="Arial" panose="020B0604020202020204" pitchFamily="34" charset="0"/>
              <a:buChar char="•"/>
            </a:pPr>
            <a:r>
              <a:rPr lang="en-US" sz="2400" b="0" i="0" dirty="0">
                <a:solidFill>
                  <a:srgbClr val="000000"/>
                </a:solidFill>
                <a:effectLst/>
              </a:rPr>
              <a:t>oxygenated VOCs</a:t>
            </a:r>
          </a:p>
          <a:p>
            <a:pPr marL="285750" indent="-285750">
              <a:buFont typeface="Arial" panose="020B0604020202020204" pitchFamily="34" charset="0"/>
              <a:buChar char="•"/>
            </a:pPr>
            <a:r>
              <a:rPr lang="en-US" sz="2400" b="0" i="0" dirty="0">
                <a:solidFill>
                  <a:srgbClr val="000000"/>
                </a:solidFill>
                <a:effectLst/>
              </a:rPr>
              <a:t>secondary organic aerosols  </a:t>
            </a:r>
            <a:endParaRPr lang="en-US" sz="2400" dirty="0"/>
          </a:p>
        </p:txBody>
      </p:sp>
      <p:sp>
        <p:nvSpPr>
          <p:cNvPr id="2" name="TextBox 1">
            <a:extLst>
              <a:ext uri="{FF2B5EF4-FFF2-40B4-BE49-F238E27FC236}">
                <a16:creationId xmlns:a16="http://schemas.microsoft.com/office/drawing/2014/main" id="{22463FB5-C206-84BD-E54D-4DBF5EB34446}"/>
              </a:ext>
            </a:extLst>
          </p:cNvPr>
          <p:cNvSpPr txBox="1"/>
          <p:nvPr/>
        </p:nvSpPr>
        <p:spPr>
          <a:xfrm>
            <a:off x="664871" y="4282007"/>
            <a:ext cx="10415505" cy="1200329"/>
          </a:xfrm>
          <a:prstGeom prst="rect">
            <a:avLst/>
          </a:prstGeom>
          <a:noFill/>
        </p:spPr>
        <p:txBody>
          <a:bodyPr wrap="square" rtlCol="0">
            <a:spAutoFit/>
          </a:bodyPr>
          <a:lstStyle/>
          <a:p>
            <a:r>
              <a:rPr lang="en-US" sz="2400" dirty="0"/>
              <a:t>For example, inhaled compounds that are water soluble impact the upper respiratory tract, whereas less soluble compounds are more likely to infiltrate into the systemic circulation.</a:t>
            </a:r>
          </a:p>
        </p:txBody>
      </p:sp>
    </p:spTree>
    <p:extLst>
      <p:ext uri="{BB962C8B-B14F-4D97-AF65-F5344CB8AC3E}">
        <p14:creationId xmlns:p14="http://schemas.microsoft.com/office/powerpoint/2010/main" val="1548940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6" name="Group 1235">
            <a:extLst>
              <a:ext uri="{FF2B5EF4-FFF2-40B4-BE49-F238E27FC236}">
                <a16:creationId xmlns:a16="http://schemas.microsoft.com/office/drawing/2014/main" id="{8D085BB4-4B6A-924C-B353-6F19574ECD7A}"/>
              </a:ext>
            </a:extLst>
          </p:cNvPr>
          <p:cNvGrpSpPr/>
          <p:nvPr/>
        </p:nvGrpSpPr>
        <p:grpSpPr>
          <a:xfrm>
            <a:off x="7148769" y="1225890"/>
            <a:ext cx="4605029" cy="5303161"/>
            <a:chOff x="2644174" y="937665"/>
            <a:chExt cx="4605029" cy="5303161"/>
          </a:xfrm>
        </p:grpSpPr>
        <p:grpSp>
          <p:nvGrpSpPr>
            <p:cNvPr id="1138" name="Group 1137">
              <a:extLst>
                <a:ext uri="{FF2B5EF4-FFF2-40B4-BE49-F238E27FC236}">
                  <a16:creationId xmlns:a16="http://schemas.microsoft.com/office/drawing/2014/main" id="{5EF91832-1082-2843-8C8F-34175536065C}"/>
                </a:ext>
              </a:extLst>
            </p:cNvPr>
            <p:cNvGrpSpPr/>
            <p:nvPr/>
          </p:nvGrpSpPr>
          <p:grpSpPr>
            <a:xfrm>
              <a:off x="2644174" y="937665"/>
              <a:ext cx="4605029" cy="5303161"/>
              <a:chOff x="2060466" y="1363932"/>
              <a:chExt cx="4605029" cy="5125371"/>
            </a:xfrm>
          </p:grpSpPr>
          <p:sp>
            <p:nvSpPr>
              <p:cNvPr id="1139" name="Rectangle 1138">
                <a:extLst>
                  <a:ext uri="{FF2B5EF4-FFF2-40B4-BE49-F238E27FC236}">
                    <a16:creationId xmlns:a16="http://schemas.microsoft.com/office/drawing/2014/main" id="{04D616B2-D0E1-104D-8D5C-8116C18DD128}"/>
                  </a:ext>
                </a:extLst>
              </p:cNvPr>
              <p:cNvSpPr/>
              <p:nvPr/>
            </p:nvSpPr>
            <p:spPr>
              <a:xfrm>
                <a:off x="2060466" y="1363932"/>
                <a:ext cx="4605029" cy="51253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40" name="Group 1139">
                <a:extLst>
                  <a:ext uri="{FF2B5EF4-FFF2-40B4-BE49-F238E27FC236}">
                    <a16:creationId xmlns:a16="http://schemas.microsoft.com/office/drawing/2014/main" id="{C74695A3-296F-354D-B849-8B3821CFB517}"/>
                  </a:ext>
                </a:extLst>
              </p:cNvPr>
              <p:cNvGrpSpPr/>
              <p:nvPr/>
            </p:nvGrpSpPr>
            <p:grpSpPr>
              <a:xfrm>
                <a:off x="2445661" y="1846218"/>
                <a:ext cx="4139756" cy="4498833"/>
                <a:chOff x="2445661" y="1846218"/>
                <a:chExt cx="4139756" cy="4498833"/>
              </a:xfrm>
            </p:grpSpPr>
            <p:grpSp>
              <p:nvGrpSpPr>
                <p:cNvPr id="1141" name="Group 1140">
                  <a:extLst>
                    <a:ext uri="{FF2B5EF4-FFF2-40B4-BE49-F238E27FC236}">
                      <a16:creationId xmlns:a16="http://schemas.microsoft.com/office/drawing/2014/main" id="{9F33AC7B-DF9C-E74A-8C1A-B486D27E210D}"/>
                    </a:ext>
                  </a:extLst>
                </p:cNvPr>
                <p:cNvGrpSpPr/>
                <p:nvPr/>
              </p:nvGrpSpPr>
              <p:grpSpPr>
                <a:xfrm>
                  <a:off x="2456744" y="2354606"/>
                  <a:ext cx="565812" cy="565812"/>
                  <a:chOff x="2812893" y="1837904"/>
                  <a:chExt cx="565812" cy="565812"/>
                </a:xfrm>
              </p:grpSpPr>
              <p:grpSp>
                <p:nvGrpSpPr>
                  <p:cNvPr id="1227" name="Group 1226">
                    <a:extLst>
                      <a:ext uri="{FF2B5EF4-FFF2-40B4-BE49-F238E27FC236}">
                        <a16:creationId xmlns:a16="http://schemas.microsoft.com/office/drawing/2014/main" id="{E51234CA-8674-2648-B041-BECB99AD6CD1}"/>
                      </a:ext>
                    </a:extLst>
                  </p:cNvPr>
                  <p:cNvGrpSpPr/>
                  <p:nvPr/>
                </p:nvGrpSpPr>
                <p:grpSpPr>
                  <a:xfrm>
                    <a:off x="2812893" y="1837904"/>
                    <a:ext cx="565812" cy="565812"/>
                    <a:chOff x="3852304" y="111992"/>
                    <a:chExt cx="2011236" cy="2011236"/>
                  </a:xfrm>
                </p:grpSpPr>
                <p:sp>
                  <p:nvSpPr>
                    <p:cNvPr id="1229" name="Oval 1228">
                      <a:extLst>
                        <a:ext uri="{FF2B5EF4-FFF2-40B4-BE49-F238E27FC236}">
                          <a16:creationId xmlns:a16="http://schemas.microsoft.com/office/drawing/2014/main" id="{A80A495C-715A-7E49-A122-59F6ACA49C6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 name="Oval 1229">
                      <a:extLst>
                        <a:ext uri="{FF2B5EF4-FFF2-40B4-BE49-F238E27FC236}">
                          <a16:creationId xmlns:a16="http://schemas.microsoft.com/office/drawing/2014/main" id="{723D2E80-CA69-E046-94F1-9BCECBF9354E}"/>
                        </a:ext>
                      </a:extLst>
                    </p:cNvPr>
                    <p:cNvSpPr/>
                    <p:nvPr/>
                  </p:nvSpPr>
                  <p:spPr>
                    <a:xfrm>
                      <a:off x="4017227"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1228" name="TextBox 1227">
                    <a:extLst>
                      <a:ext uri="{FF2B5EF4-FFF2-40B4-BE49-F238E27FC236}">
                        <a16:creationId xmlns:a16="http://schemas.microsoft.com/office/drawing/2014/main" id="{53F11BDF-EA25-924F-825B-5FA627435E81}"/>
                      </a:ext>
                    </a:extLst>
                  </p:cNvPr>
                  <p:cNvSpPr txBox="1"/>
                  <p:nvPr/>
                </p:nvSpPr>
                <p:spPr>
                  <a:xfrm>
                    <a:off x="2913335" y="2022815"/>
                    <a:ext cx="364928"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grpSp>
            <p:grpSp>
              <p:nvGrpSpPr>
                <p:cNvPr id="1142" name="Group 1141">
                  <a:extLst>
                    <a:ext uri="{FF2B5EF4-FFF2-40B4-BE49-F238E27FC236}">
                      <a16:creationId xmlns:a16="http://schemas.microsoft.com/office/drawing/2014/main" id="{A18AFCBF-982D-AB4F-B580-097D6708BEB5}"/>
                    </a:ext>
                  </a:extLst>
                </p:cNvPr>
                <p:cNvGrpSpPr/>
                <p:nvPr/>
              </p:nvGrpSpPr>
              <p:grpSpPr>
                <a:xfrm>
                  <a:off x="3533441" y="1846218"/>
                  <a:ext cx="565812" cy="565812"/>
                  <a:chOff x="2901025" y="2447496"/>
                  <a:chExt cx="565812" cy="565812"/>
                </a:xfrm>
              </p:grpSpPr>
              <p:grpSp>
                <p:nvGrpSpPr>
                  <p:cNvPr id="1223" name="Group 1222">
                    <a:extLst>
                      <a:ext uri="{FF2B5EF4-FFF2-40B4-BE49-F238E27FC236}">
                        <a16:creationId xmlns:a16="http://schemas.microsoft.com/office/drawing/2014/main" id="{565BAFC7-12FA-1940-B17E-BCBFF83AC699}"/>
                      </a:ext>
                    </a:extLst>
                  </p:cNvPr>
                  <p:cNvGrpSpPr/>
                  <p:nvPr/>
                </p:nvGrpSpPr>
                <p:grpSpPr>
                  <a:xfrm>
                    <a:off x="2901025" y="2447496"/>
                    <a:ext cx="565812" cy="565812"/>
                    <a:chOff x="3852302" y="111992"/>
                    <a:chExt cx="2011236" cy="2011236"/>
                  </a:xfrm>
                </p:grpSpPr>
                <p:sp>
                  <p:nvSpPr>
                    <p:cNvPr id="1225" name="Oval 1224">
                      <a:extLst>
                        <a:ext uri="{FF2B5EF4-FFF2-40B4-BE49-F238E27FC236}">
                          <a16:creationId xmlns:a16="http://schemas.microsoft.com/office/drawing/2014/main" id="{5B2A8CB2-D418-3C42-BDA1-02AA386C365B}"/>
                        </a:ext>
                      </a:extLst>
                    </p:cNvPr>
                    <p:cNvSpPr/>
                    <p:nvPr/>
                  </p:nvSpPr>
                  <p:spPr>
                    <a:xfrm>
                      <a:off x="3852302"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6" name="Oval 1225">
                      <a:extLst>
                        <a:ext uri="{FF2B5EF4-FFF2-40B4-BE49-F238E27FC236}">
                          <a16:creationId xmlns:a16="http://schemas.microsoft.com/office/drawing/2014/main" id="{6762188B-0E18-6D4B-A20E-8AEC02D4D457}"/>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24" name="TextBox 1223">
                    <a:extLst>
                      <a:ext uri="{FF2B5EF4-FFF2-40B4-BE49-F238E27FC236}">
                        <a16:creationId xmlns:a16="http://schemas.microsoft.com/office/drawing/2014/main" id="{FDE44899-4C01-9044-96BF-8183D9197587}"/>
                      </a:ext>
                    </a:extLst>
                  </p:cNvPr>
                  <p:cNvSpPr txBox="1"/>
                  <p:nvPr/>
                </p:nvSpPr>
                <p:spPr>
                  <a:xfrm>
                    <a:off x="2926544" y="2614533"/>
                    <a:ext cx="495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grpSp>
            <p:grpSp>
              <p:nvGrpSpPr>
                <p:cNvPr id="1143" name="Group 1142">
                  <a:extLst>
                    <a:ext uri="{FF2B5EF4-FFF2-40B4-BE49-F238E27FC236}">
                      <a16:creationId xmlns:a16="http://schemas.microsoft.com/office/drawing/2014/main" id="{C80A2444-AA98-8B44-B48E-388B24A1A02F}"/>
                    </a:ext>
                  </a:extLst>
                </p:cNvPr>
                <p:cNvGrpSpPr/>
                <p:nvPr/>
              </p:nvGrpSpPr>
              <p:grpSpPr>
                <a:xfrm>
                  <a:off x="4882646" y="1872339"/>
                  <a:ext cx="623308" cy="565812"/>
                  <a:chOff x="2887853" y="3052925"/>
                  <a:chExt cx="623308" cy="565812"/>
                </a:xfrm>
              </p:grpSpPr>
              <p:grpSp>
                <p:nvGrpSpPr>
                  <p:cNvPr id="1219" name="Group 1218">
                    <a:extLst>
                      <a:ext uri="{FF2B5EF4-FFF2-40B4-BE49-F238E27FC236}">
                        <a16:creationId xmlns:a16="http://schemas.microsoft.com/office/drawing/2014/main" id="{7183608C-F266-AA42-81AA-0529B263B5F8}"/>
                      </a:ext>
                    </a:extLst>
                  </p:cNvPr>
                  <p:cNvGrpSpPr/>
                  <p:nvPr/>
                </p:nvGrpSpPr>
                <p:grpSpPr>
                  <a:xfrm>
                    <a:off x="2908537" y="3052925"/>
                    <a:ext cx="565812" cy="565812"/>
                    <a:chOff x="3852304" y="111992"/>
                    <a:chExt cx="2011236" cy="2011236"/>
                  </a:xfrm>
                </p:grpSpPr>
                <p:sp>
                  <p:nvSpPr>
                    <p:cNvPr id="1221" name="Oval 1220">
                      <a:extLst>
                        <a:ext uri="{FF2B5EF4-FFF2-40B4-BE49-F238E27FC236}">
                          <a16:creationId xmlns:a16="http://schemas.microsoft.com/office/drawing/2014/main" id="{825B9DB3-8A95-2B4E-9130-1FB59B20F95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2" name="Oval 1221">
                      <a:extLst>
                        <a:ext uri="{FF2B5EF4-FFF2-40B4-BE49-F238E27FC236}">
                          <a16:creationId xmlns:a16="http://schemas.microsoft.com/office/drawing/2014/main" id="{2251DBED-984E-8940-BF8A-3214FBE14FE8}"/>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0" name="TextBox 1219">
                    <a:extLst>
                      <a:ext uri="{FF2B5EF4-FFF2-40B4-BE49-F238E27FC236}">
                        <a16:creationId xmlns:a16="http://schemas.microsoft.com/office/drawing/2014/main" id="{784C1963-711F-E243-88E7-3118BD3A1944}"/>
                      </a:ext>
                    </a:extLst>
                  </p:cNvPr>
                  <p:cNvSpPr txBox="1"/>
                  <p:nvPr/>
                </p:nvSpPr>
                <p:spPr>
                  <a:xfrm>
                    <a:off x="2887853" y="3209513"/>
                    <a:ext cx="6233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144" name="Group 1143">
                  <a:extLst>
                    <a:ext uri="{FF2B5EF4-FFF2-40B4-BE49-F238E27FC236}">
                      <a16:creationId xmlns:a16="http://schemas.microsoft.com/office/drawing/2014/main" id="{583FC127-2F3C-D941-9E38-82AE4CDC3D55}"/>
                    </a:ext>
                  </a:extLst>
                </p:cNvPr>
                <p:cNvGrpSpPr/>
                <p:nvPr/>
              </p:nvGrpSpPr>
              <p:grpSpPr>
                <a:xfrm>
                  <a:off x="2535532" y="4763528"/>
                  <a:ext cx="573876" cy="565812"/>
                  <a:chOff x="2908537" y="4274745"/>
                  <a:chExt cx="573876" cy="565812"/>
                </a:xfrm>
              </p:grpSpPr>
              <p:grpSp>
                <p:nvGrpSpPr>
                  <p:cNvPr id="1215" name="Group 1214">
                    <a:extLst>
                      <a:ext uri="{FF2B5EF4-FFF2-40B4-BE49-F238E27FC236}">
                        <a16:creationId xmlns:a16="http://schemas.microsoft.com/office/drawing/2014/main" id="{6DD15662-9828-044D-A25C-C0974329D9A2}"/>
                      </a:ext>
                    </a:extLst>
                  </p:cNvPr>
                  <p:cNvGrpSpPr/>
                  <p:nvPr/>
                </p:nvGrpSpPr>
                <p:grpSpPr>
                  <a:xfrm>
                    <a:off x="2908537" y="4274745"/>
                    <a:ext cx="565812" cy="565812"/>
                    <a:chOff x="3852304" y="111992"/>
                    <a:chExt cx="2011236" cy="2011236"/>
                  </a:xfrm>
                </p:grpSpPr>
                <p:sp>
                  <p:nvSpPr>
                    <p:cNvPr id="1217" name="Oval 1216">
                      <a:extLst>
                        <a:ext uri="{FF2B5EF4-FFF2-40B4-BE49-F238E27FC236}">
                          <a16:creationId xmlns:a16="http://schemas.microsoft.com/office/drawing/2014/main" id="{F4809DA7-2032-F34F-A03F-B6EC58A4A1CD}"/>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8" name="Oval 1217">
                      <a:extLst>
                        <a:ext uri="{FF2B5EF4-FFF2-40B4-BE49-F238E27FC236}">
                          <a16:creationId xmlns:a16="http://schemas.microsoft.com/office/drawing/2014/main" id="{67372C7A-3330-CC44-8988-B7A04C12C7C6}"/>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6" name="TextBox 1215">
                    <a:extLst>
                      <a:ext uri="{FF2B5EF4-FFF2-40B4-BE49-F238E27FC236}">
                        <a16:creationId xmlns:a16="http://schemas.microsoft.com/office/drawing/2014/main" id="{41B33AF4-2ECB-AF4A-BEF0-6F318DE622F2}"/>
                      </a:ext>
                    </a:extLst>
                  </p:cNvPr>
                  <p:cNvSpPr txBox="1"/>
                  <p:nvPr/>
                </p:nvSpPr>
                <p:spPr>
                  <a:xfrm>
                    <a:off x="2916602" y="4454490"/>
                    <a:ext cx="565811" cy="231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145" name="Group 1144">
                  <a:extLst>
                    <a:ext uri="{FF2B5EF4-FFF2-40B4-BE49-F238E27FC236}">
                      <a16:creationId xmlns:a16="http://schemas.microsoft.com/office/drawing/2014/main" id="{EB3DF8E7-35D4-F144-825C-5E29E74F6915}"/>
                    </a:ext>
                  </a:extLst>
                </p:cNvPr>
                <p:cNvGrpSpPr/>
                <p:nvPr/>
              </p:nvGrpSpPr>
              <p:grpSpPr>
                <a:xfrm>
                  <a:off x="5627248" y="4739291"/>
                  <a:ext cx="958169" cy="907019"/>
                  <a:chOff x="2904813" y="4888168"/>
                  <a:chExt cx="958169" cy="907019"/>
                </a:xfrm>
              </p:grpSpPr>
              <p:grpSp>
                <p:nvGrpSpPr>
                  <p:cNvPr id="1211" name="Group 1210">
                    <a:extLst>
                      <a:ext uri="{FF2B5EF4-FFF2-40B4-BE49-F238E27FC236}">
                        <a16:creationId xmlns:a16="http://schemas.microsoft.com/office/drawing/2014/main" id="{483CD117-5CAD-B84C-BFEA-9833575464AB}"/>
                      </a:ext>
                    </a:extLst>
                  </p:cNvPr>
                  <p:cNvGrpSpPr/>
                  <p:nvPr/>
                </p:nvGrpSpPr>
                <p:grpSpPr>
                  <a:xfrm>
                    <a:off x="2908536" y="4888168"/>
                    <a:ext cx="907019" cy="907019"/>
                    <a:chOff x="3852300" y="111992"/>
                    <a:chExt cx="3224091" cy="3224091"/>
                  </a:xfrm>
                </p:grpSpPr>
                <p:sp>
                  <p:nvSpPr>
                    <p:cNvPr id="1213" name="Oval 1212">
                      <a:extLst>
                        <a:ext uri="{FF2B5EF4-FFF2-40B4-BE49-F238E27FC236}">
                          <a16:creationId xmlns:a16="http://schemas.microsoft.com/office/drawing/2014/main" id="{097B364E-EA80-6C4B-8B91-02C2E649DE57}"/>
                        </a:ext>
                      </a:extLst>
                    </p:cNvPr>
                    <p:cNvSpPr/>
                    <p:nvPr/>
                  </p:nvSpPr>
                  <p:spPr>
                    <a:xfrm>
                      <a:off x="3852300" y="111992"/>
                      <a:ext cx="3224091" cy="3224091"/>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4" name="Oval 1213">
                      <a:extLst>
                        <a:ext uri="{FF2B5EF4-FFF2-40B4-BE49-F238E27FC236}">
                          <a16:creationId xmlns:a16="http://schemas.microsoft.com/office/drawing/2014/main" id="{2E354CEE-BAB6-AC45-8C3B-6624101B38CA}"/>
                        </a:ext>
                      </a:extLst>
                    </p:cNvPr>
                    <p:cNvSpPr/>
                    <p:nvPr/>
                  </p:nvSpPr>
                  <p:spPr>
                    <a:xfrm>
                      <a:off x="4017226" y="288164"/>
                      <a:ext cx="2809223" cy="2787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2" name="TextBox 1211">
                    <a:extLst>
                      <a:ext uri="{FF2B5EF4-FFF2-40B4-BE49-F238E27FC236}">
                        <a16:creationId xmlns:a16="http://schemas.microsoft.com/office/drawing/2014/main" id="{75A4CF4C-E968-624F-AD09-8494B7FE0DBF}"/>
                      </a:ext>
                    </a:extLst>
                  </p:cNvPr>
                  <p:cNvSpPr txBox="1"/>
                  <p:nvPr/>
                </p:nvSpPr>
                <p:spPr>
                  <a:xfrm>
                    <a:off x="2904813" y="5055736"/>
                    <a:ext cx="958169" cy="386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grpSp>
            <p:grpSp>
              <p:nvGrpSpPr>
                <p:cNvPr id="1146" name="Group 1145">
                  <a:extLst>
                    <a:ext uri="{FF2B5EF4-FFF2-40B4-BE49-F238E27FC236}">
                      <a16:creationId xmlns:a16="http://schemas.microsoft.com/office/drawing/2014/main" id="{8BFBECC3-03D5-144F-A718-20A67FCF4BC9}"/>
                    </a:ext>
                  </a:extLst>
                </p:cNvPr>
                <p:cNvGrpSpPr/>
                <p:nvPr/>
              </p:nvGrpSpPr>
              <p:grpSpPr>
                <a:xfrm>
                  <a:off x="4907772" y="5779239"/>
                  <a:ext cx="569536" cy="565812"/>
                  <a:chOff x="2904813" y="6156667"/>
                  <a:chExt cx="569536" cy="565812"/>
                </a:xfrm>
              </p:grpSpPr>
              <p:grpSp>
                <p:nvGrpSpPr>
                  <p:cNvPr id="1207" name="Group 1206">
                    <a:extLst>
                      <a:ext uri="{FF2B5EF4-FFF2-40B4-BE49-F238E27FC236}">
                        <a16:creationId xmlns:a16="http://schemas.microsoft.com/office/drawing/2014/main" id="{A77988DF-DF4F-AC49-9C8C-6ECD41BEA05C}"/>
                      </a:ext>
                    </a:extLst>
                  </p:cNvPr>
                  <p:cNvGrpSpPr/>
                  <p:nvPr/>
                </p:nvGrpSpPr>
                <p:grpSpPr>
                  <a:xfrm>
                    <a:off x="2908537" y="6156667"/>
                    <a:ext cx="565812" cy="565812"/>
                    <a:chOff x="3852304" y="111992"/>
                    <a:chExt cx="2011236" cy="2011236"/>
                  </a:xfrm>
                </p:grpSpPr>
                <p:sp>
                  <p:nvSpPr>
                    <p:cNvPr id="1209" name="Oval 1208">
                      <a:extLst>
                        <a:ext uri="{FF2B5EF4-FFF2-40B4-BE49-F238E27FC236}">
                          <a16:creationId xmlns:a16="http://schemas.microsoft.com/office/drawing/2014/main" id="{ABA4DD5C-28DC-8D41-9DD1-D172530A635F}"/>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0" name="Oval 1209">
                      <a:extLst>
                        <a:ext uri="{FF2B5EF4-FFF2-40B4-BE49-F238E27FC236}">
                          <a16:creationId xmlns:a16="http://schemas.microsoft.com/office/drawing/2014/main" id="{866C54EB-82AD-9442-A228-C7B3193790C3}"/>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8" name="TextBox 1207">
                    <a:extLst>
                      <a:ext uri="{FF2B5EF4-FFF2-40B4-BE49-F238E27FC236}">
                        <a16:creationId xmlns:a16="http://schemas.microsoft.com/office/drawing/2014/main" id="{EB2CF644-605D-A34B-A2EA-1F36642A0C58}"/>
                      </a:ext>
                    </a:extLst>
                  </p:cNvPr>
                  <p:cNvSpPr txBox="1"/>
                  <p:nvPr/>
                </p:nvSpPr>
                <p:spPr>
                  <a:xfrm>
                    <a:off x="2904813" y="6317174"/>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grpSp>
            <p:grpSp>
              <p:nvGrpSpPr>
                <p:cNvPr id="1147" name="Group 1146">
                  <a:extLst>
                    <a:ext uri="{FF2B5EF4-FFF2-40B4-BE49-F238E27FC236}">
                      <a16:creationId xmlns:a16="http://schemas.microsoft.com/office/drawing/2014/main" id="{5F5009A7-08E3-F347-BE0D-9B38645F7792}"/>
                    </a:ext>
                  </a:extLst>
                </p:cNvPr>
                <p:cNvGrpSpPr/>
                <p:nvPr/>
              </p:nvGrpSpPr>
              <p:grpSpPr>
                <a:xfrm>
                  <a:off x="3464379" y="5725467"/>
                  <a:ext cx="573876" cy="565812"/>
                  <a:chOff x="2908537" y="6781933"/>
                  <a:chExt cx="573876" cy="565812"/>
                </a:xfrm>
              </p:grpSpPr>
              <p:grpSp>
                <p:nvGrpSpPr>
                  <p:cNvPr id="1203" name="Group 1202">
                    <a:extLst>
                      <a:ext uri="{FF2B5EF4-FFF2-40B4-BE49-F238E27FC236}">
                        <a16:creationId xmlns:a16="http://schemas.microsoft.com/office/drawing/2014/main" id="{21FAD2ED-2768-704F-B679-A54CEA54E91B}"/>
                      </a:ext>
                    </a:extLst>
                  </p:cNvPr>
                  <p:cNvGrpSpPr/>
                  <p:nvPr/>
                </p:nvGrpSpPr>
                <p:grpSpPr>
                  <a:xfrm>
                    <a:off x="2908537" y="6781933"/>
                    <a:ext cx="565812" cy="565812"/>
                    <a:chOff x="3852304" y="111992"/>
                    <a:chExt cx="2011236" cy="2011236"/>
                  </a:xfrm>
                </p:grpSpPr>
                <p:sp>
                  <p:nvSpPr>
                    <p:cNvPr id="1205" name="Oval 1204">
                      <a:extLst>
                        <a:ext uri="{FF2B5EF4-FFF2-40B4-BE49-F238E27FC236}">
                          <a16:creationId xmlns:a16="http://schemas.microsoft.com/office/drawing/2014/main" id="{937C7834-C1B9-F54E-A7E8-7F5E138ABA51}"/>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6" name="Oval 1205">
                      <a:extLst>
                        <a:ext uri="{FF2B5EF4-FFF2-40B4-BE49-F238E27FC236}">
                          <a16:creationId xmlns:a16="http://schemas.microsoft.com/office/drawing/2014/main" id="{9574C2CB-55E2-1148-8DF6-EE06A1830B24}"/>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4" name="TextBox 1203">
                    <a:extLst>
                      <a:ext uri="{FF2B5EF4-FFF2-40B4-BE49-F238E27FC236}">
                        <a16:creationId xmlns:a16="http://schemas.microsoft.com/office/drawing/2014/main" id="{76A1506F-A4EC-A049-8E74-3380C6C137D9}"/>
                      </a:ext>
                    </a:extLst>
                  </p:cNvPr>
                  <p:cNvSpPr txBox="1"/>
                  <p:nvPr/>
                </p:nvSpPr>
                <p:spPr>
                  <a:xfrm>
                    <a:off x="2916602" y="6953788"/>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grpSp>
              <p:nvGrpSpPr>
                <p:cNvPr id="1148" name="Group 1147">
                  <a:extLst>
                    <a:ext uri="{FF2B5EF4-FFF2-40B4-BE49-F238E27FC236}">
                      <a16:creationId xmlns:a16="http://schemas.microsoft.com/office/drawing/2014/main" id="{2163AE4E-8EA2-7440-ACE4-518625304E13}"/>
                    </a:ext>
                  </a:extLst>
                </p:cNvPr>
                <p:cNvGrpSpPr/>
                <p:nvPr/>
              </p:nvGrpSpPr>
              <p:grpSpPr>
                <a:xfrm>
                  <a:off x="5803679" y="2634471"/>
                  <a:ext cx="569313" cy="565812"/>
                  <a:chOff x="2905036" y="7426981"/>
                  <a:chExt cx="569313" cy="565812"/>
                </a:xfrm>
              </p:grpSpPr>
              <p:grpSp>
                <p:nvGrpSpPr>
                  <p:cNvPr id="1199" name="Group 1198">
                    <a:extLst>
                      <a:ext uri="{FF2B5EF4-FFF2-40B4-BE49-F238E27FC236}">
                        <a16:creationId xmlns:a16="http://schemas.microsoft.com/office/drawing/2014/main" id="{752904A2-2564-644F-8C7B-D3F08F6CE64D}"/>
                      </a:ext>
                    </a:extLst>
                  </p:cNvPr>
                  <p:cNvGrpSpPr/>
                  <p:nvPr/>
                </p:nvGrpSpPr>
                <p:grpSpPr>
                  <a:xfrm>
                    <a:off x="2908537" y="7426981"/>
                    <a:ext cx="565812" cy="565812"/>
                    <a:chOff x="3852304" y="111992"/>
                    <a:chExt cx="2011236" cy="2011236"/>
                  </a:xfrm>
                </p:grpSpPr>
                <p:sp>
                  <p:nvSpPr>
                    <p:cNvPr id="1201" name="Oval 1200">
                      <a:extLst>
                        <a:ext uri="{FF2B5EF4-FFF2-40B4-BE49-F238E27FC236}">
                          <a16:creationId xmlns:a16="http://schemas.microsoft.com/office/drawing/2014/main" id="{96558370-71B4-6D4A-B887-B56C36EFADA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2" name="Oval 1201">
                      <a:extLst>
                        <a:ext uri="{FF2B5EF4-FFF2-40B4-BE49-F238E27FC236}">
                          <a16:creationId xmlns:a16="http://schemas.microsoft.com/office/drawing/2014/main" id="{3A8E03D3-FE73-384E-89BD-74C95EE814D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00" name="TextBox 1199">
                    <a:extLst>
                      <a:ext uri="{FF2B5EF4-FFF2-40B4-BE49-F238E27FC236}">
                        <a16:creationId xmlns:a16="http://schemas.microsoft.com/office/drawing/2014/main" id="{8245D1DA-0FE7-0348-8B3D-C01E77AAFFE7}"/>
                      </a:ext>
                    </a:extLst>
                  </p:cNvPr>
                  <p:cNvSpPr txBox="1"/>
                  <p:nvPr/>
                </p:nvSpPr>
                <p:spPr>
                  <a:xfrm>
                    <a:off x="2905036" y="7533256"/>
                    <a:ext cx="565811" cy="37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cxnSp>
              <p:nvCxnSpPr>
                <p:cNvPr id="1149" name="Straight Arrow Connector 1148">
                  <a:extLst>
                    <a:ext uri="{FF2B5EF4-FFF2-40B4-BE49-F238E27FC236}">
                      <a16:creationId xmlns:a16="http://schemas.microsoft.com/office/drawing/2014/main" id="{993EDC5F-DFD7-7943-BD6B-FF6B4E76833D}"/>
                    </a:ext>
                  </a:extLst>
                </p:cNvPr>
                <p:cNvCxnSpPr>
                  <a:cxnSpLocks/>
                </p:cNvCxnSpPr>
                <p:nvPr/>
              </p:nvCxnSpPr>
              <p:spPr>
                <a:xfrm flipV="1">
                  <a:off x="3023466" y="2361642"/>
                  <a:ext cx="1962725" cy="2790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0" name="Straight Arrow Connector 1149">
                  <a:extLst>
                    <a:ext uri="{FF2B5EF4-FFF2-40B4-BE49-F238E27FC236}">
                      <a16:creationId xmlns:a16="http://schemas.microsoft.com/office/drawing/2014/main" id="{CDFF4063-3D9F-7F4F-81E1-59767FEE09D8}"/>
                    </a:ext>
                  </a:extLst>
                </p:cNvPr>
                <p:cNvCxnSpPr>
                  <a:cxnSpLocks/>
                  <a:endCxn id="1220" idx="1"/>
                </p:cNvCxnSpPr>
                <p:nvPr/>
              </p:nvCxnSpPr>
              <p:spPr>
                <a:xfrm>
                  <a:off x="4099253" y="2129124"/>
                  <a:ext cx="783393" cy="229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1" name="Straight Arrow Connector 1150">
                  <a:extLst>
                    <a:ext uri="{FF2B5EF4-FFF2-40B4-BE49-F238E27FC236}">
                      <a16:creationId xmlns:a16="http://schemas.microsoft.com/office/drawing/2014/main" id="{99B988C0-CE90-5D4F-AEE8-9C4280A0575F}"/>
                    </a:ext>
                  </a:extLst>
                </p:cNvPr>
                <p:cNvCxnSpPr>
                  <a:cxnSpLocks/>
                  <a:endCxn id="1201" idx="1"/>
                </p:cNvCxnSpPr>
                <p:nvPr/>
              </p:nvCxnSpPr>
              <p:spPr>
                <a:xfrm>
                  <a:off x="3041787" y="2645243"/>
                  <a:ext cx="2848254" cy="720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2" name="Straight Arrow Connector 1151">
                  <a:extLst>
                    <a:ext uri="{FF2B5EF4-FFF2-40B4-BE49-F238E27FC236}">
                      <a16:creationId xmlns:a16="http://schemas.microsoft.com/office/drawing/2014/main" id="{8322D5EF-B5DA-AE48-BB7C-5C12C61630E5}"/>
                    </a:ext>
                  </a:extLst>
                </p:cNvPr>
                <p:cNvCxnSpPr>
                  <a:cxnSpLocks/>
                  <a:stCxn id="1204" idx="3"/>
                  <a:endCxn id="1208" idx="1"/>
                </p:cNvCxnSpPr>
                <p:nvPr/>
              </p:nvCxnSpPr>
              <p:spPr>
                <a:xfrm>
                  <a:off x="4038255" y="6013190"/>
                  <a:ext cx="869517" cy="424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3" name="Straight Arrow Connector 1152">
                  <a:extLst>
                    <a:ext uri="{FF2B5EF4-FFF2-40B4-BE49-F238E27FC236}">
                      <a16:creationId xmlns:a16="http://schemas.microsoft.com/office/drawing/2014/main" id="{10C4090A-7242-0447-889E-0BF0968FB2C8}"/>
                    </a:ext>
                  </a:extLst>
                </p:cNvPr>
                <p:cNvCxnSpPr>
                  <a:cxnSpLocks/>
                  <a:endCxn id="1217" idx="0"/>
                </p:cNvCxnSpPr>
                <p:nvPr/>
              </p:nvCxnSpPr>
              <p:spPr>
                <a:xfrm>
                  <a:off x="2445661" y="4155251"/>
                  <a:ext cx="372777" cy="60827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4" name="Straight Arrow Connector 1153">
                  <a:extLst>
                    <a:ext uri="{FF2B5EF4-FFF2-40B4-BE49-F238E27FC236}">
                      <a16:creationId xmlns:a16="http://schemas.microsoft.com/office/drawing/2014/main" id="{714636AF-17EA-5F4D-9F03-676AF24EE513}"/>
                    </a:ext>
                  </a:extLst>
                </p:cNvPr>
                <p:cNvCxnSpPr>
                  <a:cxnSpLocks/>
                  <a:stCxn id="1205" idx="0"/>
                  <a:endCxn id="1225" idx="4"/>
                </p:cNvCxnSpPr>
                <p:nvPr/>
              </p:nvCxnSpPr>
              <p:spPr>
                <a:xfrm flipV="1">
                  <a:off x="3747285" y="2412030"/>
                  <a:ext cx="69062" cy="33134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6" name="Straight Arrow Connector 1155">
                  <a:extLst>
                    <a:ext uri="{FF2B5EF4-FFF2-40B4-BE49-F238E27FC236}">
                      <a16:creationId xmlns:a16="http://schemas.microsoft.com/office/drawing/2014/main" id="{66C6D2D2-9713-6F41-AAB1-66B94CEE5EA3}"/>
                    </a:ext>
                  </a:extLst>
                </p:cNvPr>
                <p:cNvCxnSpPr>
                  <a:cxnSpLocks/>
                  <a:endCxn id="1220" idx="3"/>
                </p:cNvCxnSpPr>
                <p:nvPr/>
              </p:nvCxnSpPr>
              <p:spPr>
                <a:xfrm flipH="1" flipV="1">
                  <a:off x="5505954" y="2152038"/>
                  <a:ext cx="410536" cy="52119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7" name="Straight Arrow Connector 1156">
                  <a:extLst>
                    <a:ext uri="{FF2B5EF4-FFF2-40B4-BE49-F238E27FC236}">
                      <a16:creationId xmlns:a16="http://schemas.microsoft.com/office/drawing/2014/main" id="{D53EED61-42F6-F14D-B829-B8E8A55E0147}"/>
                    </a:ext>
                  </a:extLst>
                </p:cNvPr>
                <p:cNvCxnSpPr>
                  <a:cxnSpLocks/>
                  <a:stCxn id="1229" idx="7"/>
                  <a:endCxn id="1225" idx="2"/>
                </p:cNvCxnSpPr>
                <p:nvPr/>
              </p:nvCxnSpPr>
              <p:spPr>
                <a:xfrm flipV="1">
                  <a:off x="2939695" y="2129124"/>
                  <a:ext cx="593746" cy="30834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8" name="Straight Arrow Connector 1157">
                  <a:extLst>
                    <a:ext uri="{FF2B5EF4-FFF2-40B4-BE49-F238E27FC236}">
                      <a16:creationId xmlns:a16="http://schemas.microsoft.com/office/drawing/2014/main" id="{1D03044D-8DA9-6547-B1CA-59A15164634E}"/>
                    </a:ext>
                  </a:extLst>
                </p:cNvPr>
                <p:cNvCxnSpPr>
                  <a:cxnSpLocks/>
                  <a:endCxn id="1229" idx="3"/>
                </p:cNvCxnSpPr>
                <p:nvPr/>
              </p:nvCxnSpPr>
              <p:spPr>
                <a:xfrm flipV="1">
                  <a:off x="2445661" y="2837556"/>
                  <a:ext cx="93944" cy="7708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59" name="Straight Arrow Connector 1158">
                  <a:extLst>
                    <a:ext uri="{FF2B5EF4-FFF2-40B4-BE49-F238E27FC236}">
                      <a16:creationId xmlns:a16="http://schemas.microsoft.com/office/drawing/2014/main" id="{588A06E4-7CCF-A142-92D0-7048D88326F1}"/>
                    </a:ext>
                  </a:extLst>
                </p:cNvPr>
                <p:cNvCxnSpPr>
                  <a:cxnSpLocks/>
                  <a:endCxn id="1209" idx="1"/>
                </p:cNvCxnSpPr>
                <p:nvPr/>
              </p:nvCxnSpPr>
              <p:spPr>
                <a:xfrm>
                  <a:off x="2951142" y="2835238"/>
                  <a:ext cx="2043215" cy="302686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1" name="Straight Arrow Connector 1160">
                  <a:extLst>
                    <a:ext uri="{FF2B5EF4-FFF2-40B4-BE49-F238E27FC236}">
                      <a16:creationId xmlns:a16="http://schemas.microsoft.com/office/drawing/2014/main" id="{2B8D708A-D957-A34E-B05A-BA0C9B119D5E}"/>
                    </a:ext>
                  </a:extLst>
                </p:cNvPr>
                <p:cNvCxnSpPr>
                  <a:cxnSpLocks/>
                  <a:stCxn id="1229" idx="6"/>
                  <a:endCxn id="1197" idx="1"/>
                </p:cNvCxnSpPr>
                <p:nvPr/>
              </p:nvCxnSpPr>
              <p:spPr>
                <a:xfrm>
                  <a:off x="3022556" y="2637512"/>
                  <a:ext cx="2954104" cy="11322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2" name="Straight Arrow Connector 1161">
                  <a:extLst>
                    <a:ext uri="{FF2B5EF4-FFF2-40B4-BE49-F238E27FC236}">
                      <a16:creationId xmlns:a16="http://schemas.microsoft.com/office/drawing/2014/main" id="{FECBD7E9-B4F5-2940-B936-EBC74D403AEC}"/>
                    </a:ext>
                  </a:extLst>
                </p:cNvPr>
                <p:cNvCxnSpPr>
                  <a:cxnSpLocks/>
                </p:cNvCxnSpPr>
                <p:nvPr/>
              </p:nvCxnSpPr>
              <p:spPr>
                <a:xfrm>
                  <a:off x="2947486" y="2842118"/>
                  <a:ext cx="804864" cy="288547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3" name="Straight Arrow Connector 1162">
                  <a:extLst>
                    <a:ext uri="{FF2B5EF4-FFF2-40B4-BE49-F238E27FC236}">
                      <a16:creationId xmlns:a16="http://schemas.microsoft.com/office/drawing/2014/main" id="{AEF79736-8F03-B942-B241-4227888B5117}"/>
                    </a:ext>
                  </a:extLst>
                </p:cNvPr>
                <p:cNvCxnSpPr>
                  <a:cxnSpLocks/>
                  <a:stCxn id="1217" idx="4"/>
                  <a:endCxn id="1205" idx="1"/>
                </p:cNvCxnSpPr>
                <p:nvPr/>
              </p:nvCxnSpPr>
              <p:spPr>
                <a:xfrm>
                  <a:off x="2818438" y="5329340"/>
                  <a:ext cx="728802" cy="4789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4" name="Straight Arrow Connector 1163">
                  <a:extLst>
                    <a:ext uri="{FF2B5EF4-FFF2-40B4-BE49-F238E27FC236}">
                      <a16:creationId xmlns:a16="http://schemas.microsoft.com/office/drawing/2014/main" id="{1B0BF2F1-EAA5-5A4A-BC0E-39FA332B12EA}"/>
                    </a:ext>
                  </a:extLst>
                </p:cNvPr>
                <p:cNvCxnSpPr>
                  <a:cxnSpLocks/>
                  <a:stCxn id="1197" idx="0"/>
                  <a:endCxn id="1201" idx="4"/>
                </p:cNvCxnSpPr>
                <p:nvPr/>
              </p:nvCxnSpPr>
              <p:spPr>
                <a:xfrm flipH="1" flipV="1">
                  <a:off x="6090086" y="3200283"/>
                  <a:ext cx="86619" cy="486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5" name="Straight Arrow Connector 1164">
                  <a:extLst>
                    <a:ext uri="{FF2B5EF4-FFF2-40B4-BE49-F238E27FC236}">
                      <a16:creationId xmlns:a16="http://schemas.microsoft.com/office/drawing/2014/main" id="{AB99583E-0841-5049-B48D-2747CEFE46FA}"/>
                    </a:ext>
                  </a:extLst>
                </p:cNvPr>
                <p:cNvCxnSpPr>
                  <a:cxnSpLocks/>
                  <a:stCxn id="1229" idx="4"/>
                  <a:endCxn id="1217" idx="7"/>
                </p:cNvCxnSpPr>
                <p:nvPr/>
              </p:nvCxnSpPr>
              <p:spPr>
                <a:xfrm>
                  <a:off x="2739650" y="2920418"/>
                  <a:ext cx="278833" cy="19259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6" name="Straight Arrow Connector 1165">
                  <a:extLst>
                    <a:ext uri="{FF2B5EF4-FFF2-40B4-BE49-F238E27FC236}">
                      <a16:creationId xmlns:a16="http://schemas.microsoft.com/office/drawing/2014/main" id="{47C4967D-571C-3C48-AE17-92FD0EAAC9E8}"/>
                    </a:ext>
                  </a:extLst>
                </p:cNvPr>
                <p:cNvCxnSpPr>
                  <a:cxnSpLocks/>
                  <a:stCxn id="1225" idx="3"/>
                </p:cNvCxnSpPr>
                <p:nvPr/>
              </p:nvCxnSpPr>
              <p:spPr>
                <a:xfrm flipH="1">
                  <a:off x="2650472" y="2329168"/>
                  <a:ext cx="965830" cy="13577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7" name="Straight Arrow Connector 1166">
                  <a:extLst>
                    <a:ext uri="{FF2B5EF4-FFF2-40B4-BE49-F238E27FC236}">
                      <a16:creationId xmlns:a16="http://schemas.microsoft.com/office/drawing/2014/main" id="{422DC149-9317-864E-8578-4285329D6701}"/>
                    </a:ext>
                  </a:extLst>
                </p:cNvPr>
                <p:cNvCxnSpPr>
                  <a:cxnSpLocks/>
                </p:cNvCxnSpPr>
                <p:nvPr/>
              </p:nvCxnSpPr>
              <p:spPr>
                <a:xfrm flipH="1">
                  <a:off x="2645706" y="2369427"/>
                  <a:ext cx="2335548" cy="131906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8" name="Straight Arrow Connector 1167">
                  <a:extLst>
                    <a:ext uri="{FF2B5EF4-FFF2-40B4-BE49-F238E27FC236}">
                      <a16:creationId xmlns:a16="http://schemas.microsoft.com/office/drawing/2014/main" id="{26FC4A10-5B59-CD44-9991-74129A0EA847}"/>
                    </a:ext>
                  </a:extLst>
                </p:cNvPr>
                <p:cNvCxnSpPr>
                  <a:cxnSpLocks/>
                  <a:stCxn id="1200" idx="1"/>
                </p:cNvCxnSpPr>
                <p:nvPr/>
              </p:nvCxnSpPr>
              <p:spPr>
                <a:xfrm flipH="1">
                  <a:off x="2751097" y="2929032"/>
                  <a:ext cx="3052582" cy="8778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69" name="Straight Arrow Connector 1168">
                  <a:extLst>
                    <a:ext uri="{FF2B5EF4-FFF2-40B4-BE49-F238E27FC236}">
                      <a16:creationId xmlns:a16="http://schemas.microsoft.com/office/drawing/2014/main" id="{22EED84C-D760-B848-9949-8998FA66AE19}"/>
                    </a:ext>
                  </a:extLst>
                </p:cNvPr>
                <p:cNvCxnSpPr>
                  <a:cxnSpLocks/>
                  <a:stCxn id="1196" idx="1"/>
                </p:cNvCxnSpPr>
                <p:nvPr/>
              </p:nvCxnSpPr>
              <p:spPr>
                <a:xfrm flipH="1" flipV="1">
                  <a:off x="2751097" y="3806832"/>
                  <a:ext cx="3130355" cy="1530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2" name="Straight Arrow Connector 1171">
                  <a:extLst>
                    <a:ext uri="{FF2B5EF4-FFF2-40B4-BE49-F238E27FC236}">
                      <a16:creationId xmlns:a16="http://schemas.microsoft.com/office/drawing/2014/main" id="{5E7E9297-CA7F-A349-AB2C-7B8ADB98DE71}"/>
                    </a:ext>
                  </a:extLst>
                </p:cNvPr>
                <p:cNvCxnSpPr>
                  <a:cxnSpLocks/>
                  <a:stCxn id="1209" idx="1"/>
                </p:cNvCxnSpPr>
                <p:nvPr/>
              </p:nvCxnSpPr>
              <p:spPr>
                <a:xfrm flipH="1" flipV="1">
                  <a:off x="2840275" y="4066380"/>
                  <a:ext cx="2154082" cy="179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3" name="Straight Arrow Connector 1172">
                  <a:extLst>
                    <a:ext uri="{FF2B5EF4-FFF2-40B4-BE49-F238E27FC236}">
                      <a16:creationId xmlns:a16="http://schemas.microsoft.com/office/drawing/2014/main" id="{76D81058-0776-5943-A33D-F37F3E81F7A0}"/>
                    </a:ext>
                  </a:extLst>
                </p:cNvPr>
                <p:cNvCxnSpPr>
                  <a:cxnSpLocks/>
                  <a:stCxn id="1205" idx="1"/>
                </p:cNvCxnSpPr>
                <p:nvPr/>
              </p:nvCxnSpPr>
              <p:spPr>
                <a:xfrm flipH="1" flipV="1">
                  <a:off x="2645706" y="3991426"/>
                  <a:ext cx="901534" cy="181690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4" name="Straight Arrow Connector 1173">
                  <a:extLst>
                    <a:ext uri="{FF2B5EF4-FFF2-40B4-BE49-F238E27FC236}">
                      <a16:creationId xmlns:a16="http://schemas.microsoft.com/office/drawing/2014/main" id="{295E65F9-D0EF-014F-8EC9-54CDBC34B609}"/>
                    </a:ext>
                  </a:extLst>
                </p:cNvPr>
                <p:cNvCxnSpPr>
                  <a:cxnSpLocks/>
                  <a:stCxn id="1217" idx="0"/>
                  <a:endCxn id="1225" idx="3"/>
                </p:cNvCxnSpPr>
                <p:nvPr/>
              </p:nvCxnSpPr>
              <p:spPr>
                <a:xfrm flipV="1">
                  <a:off x="2818438" y="2329169"/>
                  <a:ext cx="797864" cy="24343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5" name="Straight Arrow Connector 1174">
                  <a:extLst>
                    <a:ext uri="{FF2B5EF4-FFF2-40B4-BE49-F238E27FC236}">
                      <a16:creationId xmlns:a16="http://schemas.microsoft.com/office/drawing/2014/main" id="{1E879307-96BA-5C41-8002-95629096FE7C}"/>
                    </a:ext>
                  </a:extLst>
                </p:cNvPr>
                <p:cNvCxnSpPr>
                  <a:cxnSpLocks/>
                  <a:stCxn id="1217" idx="7"/>
                  <a:endCxn id="1221" idx="3"/>
                </p:cNvCxnSpPr>
                <p:nvPr/>
              </p:nvCxnSpPr>
              <p:spPr>
                <a:xfrm flipV="1">
                  <a:off x="3018483" y="2355290"/>
                  <a:ext cx="1967708" cy="2491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6" name="Straight Arrow Connector 1175">
                  <a:extLst>
                    <a:ext uri="{FF2B5EF4-FFF2-40B4-BE49-F238E27FC236}">
                      <a16:creationId xmlns:a16="http://schemas.microsoft.com/office/drawing/2014/main" id="{51AEE3AB-4775-3B45-AEDC-E4D1C840CC81}"/>
                    </a:ext>
                  </a:extLst>
                </p:cNvPr>
                <p:cNvCxnSpPr>
                  <a:cxnSpLocks/>
                  <a:stCxn id="1217" idx="7"/>
                  <a:endCxn id="1200" idx="1"/>
                </p:cNvCxnSpPr>
                <p:nvPr/>
              </p:nvCxnSpPr>
              <p:spPr>
                <a:xfrm flipV="1">
                  <a:off x="3018483" y="2929032"/>
                  <a:ext cx="2785196" cy="1917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7" name="Straight Arrow Connector 1176">
                  <a:extLst>
                    <a:ext uri="{FF2B5EF4-FFF2-40B4-BE49-F238E27FC236}">
                      <a16:creationId xmlns:a16="http://schemas.microsoft.com/office/drawing/2014/main" id="{036C97A1-AA14-0942-8F3B-FF2823F86C89}"/>
                    </a:ext>
                  </a:extLst>
                </p:cNvPr>
                <p:cNvCxnSpPr>
                  <a:cxnSpLocks/>
                  <a:stCxn id="1216" idx="3"/>
                  <a:endCxn id="1196" idx="1"/>
                </p:cNvCxnSpPr>
                <p:nvPr/>
              </p:nvCxnSpPr>
              <p:spPr>
                <a:xfrm flipV="1">
                  <a:off x="3109408" y="3959901"/>
                  <a:ext cx="2772044" cy="10992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79" name="Straight Arrow Connector 1178">
                  <a:extLst>
                    <a:ext uri="{FF2B5EF4-FFF2-40B4-BE49-F238E27FC236}">
                      <a16:creationId xmlns:a16="http://schemas.microsoft.com/office/drawing/2014/main" id="{16BB4483-B774-5E46-B057-1E0699735AD0}"/>
                    </a:ext>
                  </a:extLst>
                </p:cNvPr>
                <p:cNvCxnSpPr>
                  <a:cxnSpLocks/>
                  <a:endCxn id="1208" idx="1"/>
                </p:cNvCxnSpPr>
                <p:nvPr/>
              </p:nvCxnSpPr>
              <p:spPr>
                <a:xfrm>
                  <a:off x="3127512" y="5056320"/>
                  <a:ext cx="1780260" cy="99929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1" name="Straight Arrow Connector 1180">
                  <a:extLst>
                    <a:ext uri="{FF2B5EF4-FFF2-40B4-BE49-F238E27FC236}">
                      <a16:creationId xmlns:a16="http://schemas.microsoft.com/office/drawing/2014/main" id="{3F1B5476-6631-0243-959E-7A32F7DBBFD8}"/>
                    </a:ext>
                  </a:extLst>
                </p:cNvPr>
                <p:cNvCxnSpPr>
                  <a:cxnSpLocks/>
                  <a:stCxn id="1205" idx="7"/>
                  <a:endCxn id="1221" idx="4"/>
                </p:cNvCxnSpPr>
                <p:nvPr/>
              </p:nvCxnSpPr>
              <p:spPr>
                <a:xfrm flipV="1">
                  <a:off x="3947330" y="2438151"/>
                  <a:ext cx="1238906" cy="33701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2" name="Straight Arrow Connector 1181">
                  <a:extLst>
                    <a:ext uri="{FF2B5EF4-FFF2-40B4-BE49-F238E27FC236}">
                      <a16:creationId xmlns:a16="http://schemas.microsoft.com/office/drawing/2014/main" id="{1B937376-9193-D34D-B64D-A2536CB328D1}"/>
                    </a:ext>
                  </a:extLst>
                </p:cNvPr>
                <p:cNvCxnSpPr>
                  <a:cxnSpLocks/>
                  <a:stCxn id="1205" idx="7"/>
                  <a:endCxn id="1200" idx="1"/>
                </p:cNvCxnSpPr>
                <p:nvPr/>
              </p:nvCxnSpPr>
              <p:spPr>
                <a:xfrm flipV="1">
                  <a:off x="3947330" y="2929032"/>
                  <a:ext cx="1856349" cy="28792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3" name="Straight Arrow Connector 1182">
                  <a:extLst>
                    <a:ext uri="{FF2B5EF4-FFF2-40B4-BE49-F238E27FC236}">
                      <a16:creationId xmlns:a16="http://schemas.microsoft.com/office/drawing/2014/main" id="{81B82420-FBFE-C643-9486-81150415E035}"/>
                    </a:ext>
                  </a:extLst>
                </p:cNvPr>
                <p:cNvCxnSpPr>
                  <a:cxnSpLocks/>
                  <a:stCxn id="1204" idx="3"/>
                  <a:endCxn id="1197" idx="3"/>
                </p:cNvCxnSpPr>
                <p:nvPr/>
              </p:nvCxnSpPr>
              <p:spPr>
                <a:xfrm flipV="1">
                  <a:off x="4038255" y="4169832"/>
                  <a:ext cx="1938405" cy="184335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5" name="Straight Arrow Connector 1184">
                  <a:extLst>
                    <a:ext uri="{FF2B5EF4-FFF2-40B4-BE49-F238E27FC236}">
                      <a16:creationId xmlns:a16="http://schemas.microsoft.com/office/drawing/2014/main" id="{222D1C2E-105B-D945-B550-118D70FFFD08}"/>
                    </a:ext>
                  </a:extLst>
                </p:cNvPr>
                <p:cNvCxnSpPr>
                  <a:cxnSpLocks/>
                  <a:stCxn id="1209" idx="0"/>
                  <a:endCxn id="1225" idx="4"/>
                </p:cNvCxnSpPr>
                <p:nvPr/>
              </p:nvCxnSpPr>
              <p:spPr>
                <a:xfrm flipH="1" flipV="1">
                  <a:off x="3816347" y="2412030"/>
                  <a:ext cx="1378055" cy="33672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6" name="Straight Arrow Connector 1185">
                  <a:extLst>
                    <a:ext uri="{FF2B5EF4-FFF2-40B4-BE49-F238E27FC236}">
                      <a16:creationId xmlns:a16="http://schemas.microsoft.com/office/drawing/2014/main" id="{5BA24436-BC87-DA4A-8080-2A44E29BAB2D}"/>
                    </a:ext>
                  </a:extLst>
                </p:cNvPr>
                <p:cNvCxnSpPr>
                  <a:cxnSpLocks/>
                  <a:stCxn id="1209" idx="0"/>
                </p:cNvCxnSpPr>
                <p:nvPr/>
              </p:nvCxnSpPr>
              <p:spPr>
                <a:xfrm flipH="1" flipV="1">
                  <a:off x="5182206" y="2445513"/>
                  <a:ext cx="12196" cy="33337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7" name="Straight Arrow Connector 1186">
                  <a:extLst>
                    <a:ext uri="{FF2B5EF4-FFF2-40B4-BE49-F238E27FC236}">
                      <a16:creationId xmlns:a16="http://schemas.microsoft.com/office/drawing/2014/main" id="{70057651-5EAC-CD47-BAF1-4574605D8322}"/>
                    </a:ext>
                  </a:extLst>
                </p:cNvPr>
                <p:cNvCxnSpPr>
                  <a:cxnSpLocks/>
                  <a:stCxn id="1209" idx="0"/>
                  <a:endCxn id="1200" idx="1"/>
                </p:cNvCxnSpPr>
                <p:nvPr/>
              </p:nvCxnSpPr>
              <p:spPr>
                <a:xfrm flipV="1">
                  <a:off x="5194402" y="2929032"/>
                  <a:ext cx="609277" cy="28502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88" name="Straight Arrow Connector 1187">
                  <a:extLst>
                    <a:ext uri="{FF2B5EF4-FFF2-40B4-BE49-F238E27FC236}">
                      <a16:creationId xmlns:a16="http://schemas.microsoft.com/office/drawing/2014/main" id="{0DD307EE-688F-1C41-8102-5FABDBDA2C0E}"/>
                    </a:ext>
                  </a:extLst>
                </p:cNvPr>
                <p:cNvCxnSpPr>
                  <a:cxnSpLocks/>
                  <a:stCxn id="1209" idx="0"/>
                  <a:endCxn id="1197" idx="3"/>
                </p:cNvCxnSpPr>
                <p:nvPr/>
              </p:nvCxnSpPr>
              <p:spPr>
                <a:xfrm flipV="1">
                  <a:off x="5194402" y="4169832"/>
                  <a:ext cx="782258" cy="16094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91" name="Straight Arrow Connector 1190">
                  <a:extLst>
                    <a:ext uri="{FF2B5EF4-FFF2-40B4-BE49-F238E27FC236}">
                      <a16:creationId xmlns:a16="http://schemas.microsoft.com/office/drawing/2014/main" id="{1BD5A8E6-F576-704F-811A-90B9D61F37F1}"/>
                    </a:ext>
                  </a:extLst>
                </p:cNvPr>
                <p:cNvCxnSpPr>
                  <a:cxnSpLocks/>
                  <a:stCxn id="1201" idx="1"/>
                  <a:endCxn id="1225" idx="5"/>
                </p:cNvCxnSpPr>
                <p:nvPr/>
              </p:nvCxnSpPr>
              <p:spPr>
                <a:xfrm flipH="1" flipV="1">
                  <a:off x="4016392" y="2329169"/>
                  <a:ext cx="1873649" cy="3881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92" name="Straight Arrow Connector 1191">
                  <a:extLst>
                    <a:ext uri="{FF2B5EF4-FFF2-40B4-BE49-F238E27FC236}">
                      <a16:creationId xmlns:a16="http://schemas.microsoft.com/office/drawing/2014/main" id="{3518B7C0-EBB7-7248-BB19-9A514B0BB58F}"/>
                    </a:ext>
                  </a:extLst>
                </p:cNvPr>
                <p:cNvCxnSpPr>
                  <a:cxnSpLocks/>
                  <a:stCxn id="1197" idx="1"/>
                  <a:endCxn id="1221" idx="5"/>
                </p:cNvCxnSpPr>
                <p:nvPr/>
              </p:nvCxnSpPr>
              <p:spPr>
                <a:xfrm flipH="1" flipV="1">
                  <a:off x="5386281" y="2355290"/>
                  <a:ext cx="590379" cy="1414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1193" name="Group 1192">
                  <a:extLst>
                    <a:ext uri="{FF2B5EF4-FFF2-40B4-BE49-F238E27FC236}">
                      <a16:creationId xmlns:a16="http://schemas.microsoft.com/office/drawing/2014/main" id="{FAAD8363-2329-AF44-A415-67464DED092C}"/>
                    </a:ext>
                  </a:extLst>
                </p:cNvPr>
                <p:cNvGrpSpPr/>
                <p:nvPr/>
              </p:nvGrpSpPr>
              <p:grpSpPr>
                <a:xfrm>
                  <a:off x="5881452" y="3686881"/>
                  <a:ext cx="578159" cy="565812"/>
                  <a:chOff x="2893024" y="5511619"/>
                  <a:chExt cx="578159" cy="565812"/>
                </a:xfrm>
              </p:grpSpPr>
              <p:grpSp>
                <p:nvGrpSpPr>
                  <p:cNvPr id="1195" name="Group 1194">
                    <a:extLst>
                      <a:ext uri="{FF2B5EF4-FFF2-40B4-BE49-F238E27FC236}">
                        <a16:creationId xmlns:a16="http://schemas.microsoft.com/office/drawing/2014/main" id="{CF1A3526-E3E8-8A45-90AD-498059C68301}"/>
                      </a:ext>
                    </a:extLst>
                  </p:cNvPr>
                  <p:cNvGrpSpPr/>
                  <p:nvPr/>
                </p:nvGrpSpPr>
                <p:grpSpPr>
                  <a:xfrm>
                    <a:off x="2905371" y="5511619"/>
                    <a:ext cx="565812" cy="565812"/>
                    <a:chOff x="3852304" y="111992"/>
                    <a:chExt cx="2011236" cy="2011236"/>
                  </a:xfrm>
                </p:grpSpPr>
                <p:sp>
                  <p:nvSpPr>
                    <p:cNvPr id="1197" name="Oval 1196">
                      <a:extLst>
                        <a:ext uri="{FF2B5EF4-FFF2-40B4-BE49-F238E27FC236}">
                          <a16:creationId xmlns:a16="http://schemas.microsoft.com/office/drawing/2014/main" id="{BEEA73C8-D2C5-8743-88C0-9FD38C5E6F12}"/>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8" name="Oval 1197">
                      <a:extLst>
                        <a:ext uri="{FF2B5EF4-FFF2-40B4-BE49-F238E27FC236}">
                          <a16:creationId xmlns:a16="http://schemas.microsoft.com/office/drawing/2014/main" id="{F00E80EE-E5B9-874B-AB59-0D85551EA660}"/>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96" name="TextBox 1195">
                    <a:extLst>
                      <a:ext uri="{FF2B5EF4-FFF2-40B4-BE49-F238E27FC236}">
                        <a16:creationId xmlns:a16="http://schemas.microsoft.com/office/drawing/2014/main" id="{358DF88F-677E-AF4E-A328-6637DD0B84C7}"/>
                      </a:ext>
                    </a:extLst>
                  </p:cNvPr>
                  <p:cNvSpPr txBox="1"/>
                  <p:nvPr/>
                </p:nvSpPr>
                <p:spPr>
                  <a:xfrm>
                    <a:off x="2893024" y="5668771"/>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grpSp>
            <p:cxnSp>
              <p:nvCxnSpPr>
                <p:cNvPr id="1160" name="Straight Arrow Connector 1159">
                  <a:extLst>
                    <a:ext uri="{FF2B5EF4-FFF2-40B4-BE49-F238E27FC236}">
                      <a16:creationId xmlns:a16="http://schemas.microsoft.com/office/drawing/2014/main" id="{D14A6C7B-87B2-7A47-B28A-C93A458A44BC}"/>
                    </a:ext>
                  </a:extLst>
                </p:cNvPr>
                <p:cNvCxnSpPr>
                  <a:cxnSpLocks/>
                  <a:stCxn id="1212" idx="1"/>
                </p:cNvCxnSpPr>
                <p:nvPr/>
              </p:nvCxnSpPr>
              <p:spPr>
                <a:xfrm flipH="1" flipV="1">
                  <a:off x="2938406" y="2832657"/>
                  <a:ext cx="2688842" cy="2267550"/>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71" name="Straight Arrow Connector 1170">
                  <a:extLst>
                    <a:ext uri="{FF2B5EF4-FFF2-40B4-BE49-F238E27FC236}">
                      <a16:creationId xmlns:a16="http://schemas.microsoft.com/office/drawing/2014/main" id="{D95BC1C6-5F3F-6147-848F-AEDF447A03BD}"/>
                    </a:ext>
                  </a:extLst>
                </p:cNvPr>
                <p:cNvCxnSpPr>
                  <a:cxnSpLocks/>
                  <a:stCxn id="1212" idx="1"/>
                </p:cNvCxnSpPr>
                <p:nvPr/>
              </p:nvCxnSpPr>
              <p:spPr>
                <a:xfrm flipH="1" flipV="1">
                  <a:off x="2645706" y="3991429"/>
                  <a:ext cx="2981542" cy="1108778"/>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78" name="Straight Arrow Connector 1177">
                  <a:extLst>
                    <a:ext uri="{FF2B5EF4-FFF2-40B4-BE49-F238E27FC236}">
                      <a16:creationId xmlns:a16="http://schemas.microsoft.com/office/drawing/2014/main" id="{FBEE5192-538A-A14C-9B0D-9C584E2A6CD6}"/>
                    </a:ext>
                  </a:extLst>
                </p:cNvPr>
                <p:cNvCxnSpPr>
                  <a:cxnSpLocks/>
                  <a:stCxn id="1212" idx="1"/>
                  <a:endCxn id="1216" idx="3"/>
                </p:cNvCxnSpPr>
                <p:nvPr/>
              </p:nvCxnSpPr>
              <p:spPr>
                <a:xfrm flipH="1" flipV="1">
                  <a:off x="3109408" y="5059142"/>
                  <a:ext cx="2517840" cy="41066"/>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80" name="Straight Arrow Connector 1179">
                  <a:extLst>
                    <a:ext uri="{FF2B5EF4-FFF2-40B4-BE49-F238E27FC236}">
                      <a16:creationId xmlns:a16="http://schemas.microsoft.com/office/drawing/2014/main" id="{8E3B9395-6429-574A-AE43-0D2BD5D1755A}"/>
                    </a:ext>
                  </a:extLst>
                </p:cNvPr>
                <p:cNvCxnSpPr>
                  <a:cxnSpLocks/>
                  <a:stCxn id="1213" idx="4"/>
                  <a:endCxn id="1208" idx="3"/>
                </p:cNvCxnSpPr>
                <p:nvPr/>
              </p:nvCxnSpPr>
              <p:spPr>
                <a:xfrm flipH="1">
                  <a:off x="5473583" y="5646310"/>
                  <a:ext cx="610898" cy="409305"/>
                </a:xfrm>
                <a:prstGeom prst="straightConnector1">
                  <a:avLst/>
                </a:prstGeom>
                <a:ln w="44450">
                  <a:gradFill>
                    <a:gsLst>
                      <a:gs pos="5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84" name="Straight Arrow Connector 1183">
                  <a:extLst>
                    <a:ext uri="{FF2B5EF4-FFF2-40B4-BE49-F238E27FC236}">
                      <a16:creationId xmlns:a16="http://schemas.microsoft.com/office/drawing/2014/main" id="{C64AFB5D-73D5-DF4C-9E5F-F15889216D91}"/>
                    </a:ext>
                  </a:extLst>
                </p:cNvPr>
                <p:cNvCxnSpPr>
                  <a:cxnSpLocks/>
                  <a:stCxn id="1213" idx="3"/>
                  <a:endCxn id="1204" idx="3"/>
                </p:cNvCxnSpPr>
                <p:nvPr/>
              </p:nvCxnSpPr>
              <p:spPr>
                <a:xfrm flipH="1">
                  <a:off x="4038255" y="5513480"/>
                  <a:ext cx="1725546" cy="499711"/>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89" name="Straight Arrow Connector 1188">
                  <a:extLst>
                    <a:ext uri="{FF2B5EF4-FFF2-40B4-BE49-F238E27FC236}">
                      <a16:creationId xmlns:a16="http://schemas.microsoft.com/office/drawing/2014/main" id="{83FC4522-1C4B-5646-85DF-AC058268EF2E}"/>
                    </a:ext>
                  </a:extLst>
                </p:cNvPr>
                <p:cNvCxnSpPr>
                  <a:cxnSpLocks/>
                  <a:stCxn id="1213" idx="1"/>
                  <a:endCxn id="1225" idx="5"/>
                </p:cNvCxnSpPr>
                <p:nvPr/>
              </p:nvCxnSpPr>
              <p:spPr>
                <a:xfrm flipH="1" flipV="1">
                  <a:off x="4016392" y="2329168"/>
                  <a:ext cx="1747409" cy="2542953"/>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90" name="Straight Arrow Connector 1189">
                  <a:extLst>
                    <a:ext uri="{FF2B5EF4-FFF2-40B4-BE49-F238E27FC236}">
                      <a16:creationId xmlns:a16="http://schemas.microsoft.com/office/drawing/2014/main" id="{0667DCB9-6E4F-504D-9977-31A9C3B8BB41}"/>
                    </a:ext>
                  </a:extLst>
                </p:cNvPr>
                <p:cNvCxnSpPr>
                  <a:cxnSpLocks/>
                  <a:stCxn id="1221" idx="4"/>
                  <a:endCxn id="1213" idx="1"/>
                </p:cNvCxnSpPr>
                <p:nvPr/>
              </p:nvCxnSpPr>
              <p:spPr>
                <a:xfrm>
                  <a:off x="5186236" y="2438151"/>
                  <a:ext cx="577565" cy="2433971"/>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194" name="Straight Arrow Connector 1193">
                  <a:extLst>
                    <a:ext uri="{FF2B5EF4-FFF2-40B4-BE49-F238E27FC236}">
                      <a16:creationId xmlns:a16="http://schemas.microsoft.com/office/drawing/2014/main" id="{5860BC83-E1EA-5246-9A83-90CAE643CB67}"/>
                    </a:ext>
                  </a:extLst>
                </p:cNvPr>
                <p:cNvCxnSpPr>
                  <a:cxnSpLocks/>
                  <a:stCxn id="1200" idx="1"/>
                  <a:endCxn id="1213" idx="1"/>
                </p:cNvCxnSpPr>
                <p:nvPr/>
              </p:nvCxnSpPr>
              <p:spPr>
                <a:xfrm flipH="1">
                  <a:off x="5763801" y="2929032"/>
                  <a:ext cx="39878" cy="1943089"/>
                </a:xfrm>
                <a:prstGeom prst="straightConnector1">
                  <a:avLst/>
                </a:prstGeom>
                <a:ln w="44450">
                  <a:gradFill>
                    <a:gsLst>
                      <a:gs pos="70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362" name="Straight Arrow Connector 1361">
                  <a:extLst>
                    <a:ext uri="{FF2B5EF4-FFF2-40B4-BE49-F238E27FC236}">
                      <a16:creationId xmlns:a16="http://schemas.microsoft.com/office/drawing/2014/main" id="{70AEA07E-E42A-E046-8186-37BB1A266FC5}"/>
                    </a:ext>
                  </a:extLst>
                </p:cNvPr>
                <p:cNvCxnSpPr>
                  <a:cxnSpLocks/>
                  <a:stCxn id="1197" idx="4"/>
                  <a:endCxn id="1213" idx="0"/>
                </p:cNvCxnSpPr>
                <p:nvPr/>
              </p:nvCxnSpPr>
              <p:spPr>
                <a:xfrm flipH="1">
                  <a:off x="6084481" y="4252693"/>
                  <a:ext cx="92224" cy="486598"/>
                </a:xfrm>
                <a:prstGeom prst="straightConnector1">
                  <a:avLst/>
                </a:prstGeom>
                <a:ln w="44450">
                  <a:gradFill>
                    <a:gsLst>
                      <a:gs pos="51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grpSp>
        </p:grpSp>
        <p:grpSp>
          <p:nvGrpSpPr>
            <p:cNvPr id="1231" name="Group 1230">
              <a:extLst>
                <a:ext uri="{FF2B5EF4-FFF2-40B4-BE49-F238E27FC236}">
                  <a16:creationId xmlns:a16="http://schemas.microsoft.com/office/drawing/2014/main" id="{B813A28C-1EB9-B441-9ABE-0481972105E3}"/>
                </a:ext>
              </a:extLst>
            </p:cNvPr>
            <p:cNvGrpSpPr/>
            <p:nvPr/>
          </p:nvGrpSpPr>
          <p:grpSpPr>
            <a:xfrm>
              <a:off x="2689112" y="3240371"/>
              <a:ext cx="606349" cy="565812"/>
              <a:chOff x="2908537" y="3662628"/>
              <a:chExt cx="606349" cy="565812"/>
            </a:xfrm>
            <a:effectLst>
              <a:outerShdw blurRad="50800" dist="38100" dir="8100000" algn="tr" rotWithShape="0">
                <a:prstClr val="black">
                  <a:alpha val="40000"/>
                </a:prstClr>
              </a:outerShdw>
            </a:effectLst>
          </p:grpSpPr>
          <p:grpSp>
            <p:nvGrpSpPr>
              <p:cNvPr id="1232" name="Group 1231">
                <a:extLst>
                  <a:ext uri="{FF2B5EF4-FFF2-40B4-BE49-F238E27FC236}">
                    <a16:creationId xmlns:a16="http://schemas.microsoft.com/office/drawing/2014/main" id="{3A95A4BD-CCBF-0245-97AD-BF8E36B9AB82}"/>
                  </a:ext>
                </a:extLst>
              </p:cNvPr>
              <p:cNvGrpSpPr/>
              <p:nvPr/>
            </p:nvGrpSpPr>
            <p:grpSpPr>
              <a:xfrm>
                <a:off x="2926544" y="3662628"/>
                <a:ext cx="565812" cy="565812"/>
                <a:chOff x="3852304" y="111992"/>
                <a:chExt cx="2011236" cy="2011236"/>
              </a:xfrm>
            </p:grpSpPr>
            <p:sp>
              <p:nvSpPr>
                <p:cNvPr id="1234" name="Oval 1233">
                  <a:extLst>
                    <a:ext uri="{FF2B5EF4-FFF2-40B4-BE49-F238E27FC236}">
                      <a16:creationId xmlns:a16="http://schemas.microsoft.com/office/drawing/2014/main" id="{372525EB-EA60-F149-B33D-90378DB131D7}"/>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5" name="Oval 1234">
                  <a:extLst>
                    <a:ext uri="{FF2B5EF4-FFF2-40B4-BE49-F238E27FC236}">
                      <a16:creationId xmlns:a16="http://schemas.microsoft.com/office/drawing/2014/main" id="{04C73077-61E8-DE46-BA1D-0000D7929FBB}"/>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33" name="TextBox 1232">
                <a:extLst>
                  <a:ext uri="{FF2B5EF4-FFF2-40B4-BE49-F238E27FC236}">
                    <a16:creationId xmlns:a16="http://schemas.microsoft.com/office/drawing/2014/main" id="{20DE0FE0-225D-724A-AC99-01DFC0A10E3B}"/>
                  </a:ext>
                </a:extLst>
              </p:cNvPr>
              <p:cNvSpPr txBox="1"/>
              <p:nvPr/>
            </p:nvSpPr>
            <p:spPr>
              <a:xfrm>
                <a:off x="2908537" y="3837874"/>
                <a:ext cx="6063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2.5</a:t>
                </a:r>
              </a:p>
            </p:txBody>
          </p:sp>
        </p:grpSp>
      </p:grpSp>
      <p:sp>
        <p:nvSpPr>
          <p:cNvPr id="1237" name="Title 1">
            <a:extLst>
              <a:ext uri="{FF2B5EF4-FFF2-40B4-BE49-F238E27FC236}">
                <a16:creationId xmlns:a16="http://schemas.microsoft.com/office/drawing/2014/main" id="{ECCC9AB9-DFAA-F34B-994E-C2146E0BCF62}"/>
              </a:ext>
            </a:extLst>
          </p:cNvPr>
          <p:cNvSpPr>
            <a:spLocks noGrp="1"/>
          </p:cNvSpPr>
          <p:nvPr>
            <p:ph type="title"/>
          </p:nvPr>
        </p:nvSpPr>
        <p:spPr>
          <a:xfrm>
            <a:off x="219137" y="164780"/>
            <a:ext cx="7796707" cy="1325563"/>
          </a:xfrm>
        </p:spPr>
        <p:txBody>
          <a:bodyPr>
            <a:normAutofit/>
          </a:bodyPr>
          <a:lstStyle/>
          <a:p>
            <a:r>
              <a:rPr lang="en-US" sz="3200" dirty="0">
                <a:solidFill>
                  <a:schemeClr val="bg1"/>
                </a:solidFill>
                <a:latin typeface="+mn-lt"/>
              </a:rPr>
              <a:t>Remediation options and flexibility</a:t>
            </a:r>
          </a:p>
        </p:txBody>
      </p:sp>
      <p:grpSp>
        <p:nvGrpSpPr>
          <p:cNvPr id="1574" name="Group 1573">
            <a:extLst>
              <a:ext uri="{FF2B5EF4-FFF2-40B4-BE49-F238E27FC236}">
                <a16:creationId xmlns:a16="http://schemas.microsoft.com/office/drawing/2014/main" id="{2403B58A-7C25-0A4B-9ADC-E3DAD44BC75E}"/>
              </a:ext>
            </a:extLst>
          </p:cNvPr>
          <p:cNvGrpSpPr/>
          <p:nvPr/>
        </p:nvGrpSpPr>
        <p:grpSpPr>
          <a:xfrm>
            <a:off x="7134448" y="1225889"/>
            <a:ext cx="4605029" cy="5303161"/>
            <a:chOff x="2644174" y="937665"/>
            <a:chExt cx="4605029" cy="5303161"/>
          </a:xfrm>
        </p:grpSpPr>
        <p:grpSp>
          <p:nvGrpSpPr>
            <p:cNvPr id="1575" name="Group 1574">
              <a:extLst>
                <a:ext uri="{FF2B5EF4-FFF2-40B4-BE49-F238E27FC236}">
                  <a16:creationId xmlns:a16="http://schemas.microsoft.com/office/drawing/2014/main" id="{534E35AB-FD9F-A74B-A126-D95913CF28A7}"/>
                </a:ext>
              </a:extLst>
            </p:cNvPr>
            <p:cNvGrpSpPr/>
            <p:nvPr/>
          </p:nvGrpSpPr>
          <p:grpSpPr>
            <a:xfrm>
              <a:off x="2644174" y="937665"/>
              <a:ext cx="4605029" cy="5303161"/>
              <a:chOff x="2060466" y="1363932"/>
              <a:chExt cx="4605029" cy="5125371"/>
            </a:xfrm>
          </p:grpSpPr>
          <p:sp>
            <p:nvSpPr>
              <p:cNvPr id="1581" name="Rectangle 1580">
                <a:extLst>
                  <a:ext uri="{FF2B5EF4-FFF2-40B4-BE49-F238E27FC236}">
                    <a16:creationId xmlns:a16="http://schemas.microsoft.com/office/drawing/2014/main" id="{284A4221-C11D-EA44-8671-D1D9D1A09244}"/>
                  </a:ext>
                </a:extLst>
              </p:cNvPr>
              <p:cNvSpPr/>
              <p:nvPr/>
            </p:nvSpPr>
            <p:spPr>
              <a:xfrm>
                <a:off x="2060466" y="1363932"/>
                <a:ext cx="4605029" cy="51253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2" name="Group 1581">
                <a:extLst>
                  <a:ext uri="{FF2B5EF4-FFF2-40B4-BE49-F238E27FC236}">
                    <a16:creationId xmlns:a16="http://schemas.microsoft.com/office/drawing/2014/main" id="{5971B279-413E-C241-BBAC-1604D385E3B7}"/>
                  </a:ext>
                </a:extLst>
              </p:cNvPr>
              <p:cNvGrpSpPr/>
              <p:nvPr/>
            </p:nvGrpSpPr>
            <p:grpSpPr>
              <a:xfrm>
                <a:off x="2105404" y="1846218"/>
                <a:ext cx="4480013" cy="4498833"/>
                <a:chOff x="2105404" y="1846218"/>
                <a:chExt cx="4480013" cy="4498833"/>
              </a:xfrm>
            </p:grpSpPr>
            <p:grpSp>
              <p:nvGrpSpPr>
                <p:cNvPr id="1583" name="Group 1582">
                  <a:extLst>
                    <a:ext uri="{FF2B5EF4-FFF2-40B4-BE49-F238E27FC236}">
                      <a16:creationId xmlns:a16="http://schemas.microsoft.com/office/drawing/2014/main" id="{A584C01B-62D6-B04B-BE63-F742C655E2C9}"/>
                    </a:ext>
                  </a:extLst>
                </p:cNvPr>
                <p:cNvGrpSpPr/>
                <p:nvPr/>
              </p:nvGrpSpPr>
              <p:grpSpPr>
                <a:xfrm>
                  <a:off x="2105404" y="2003267"/>
                  <a:ext cx="917152" cy="917152"/>
                  <a:chOff x="2461553" y="1486565"/>
                  <a:chExt cx="917152" cy="917152"/>
                </a:xfrm>
              </p:grpSpPr>
              <p:grpSp>
                <p:nvGrpSpPr>
                  <p:cNvPr id="1668" name="Group 1667">
                    <a:extLst>
                      <a:ext uri="{FF2B5EF4-FFF2-40B4-BE49-F238E27FC236}">
                        <a16:creationId xmlns:a16="http://schemas.microsoft.com/office/drawing/2014/main" id="{1355F8D8-8B88-5C41-9E65-1313A439705A}"/>
                      </a:ext>
                    </a:extLst>
                  </p:cNvPr>
                  <p:cNvGrpSpPr/>
                  <p:nvPr/>
                </p:nvGrpSpPr>
                <p:grpSpPr>
                  <a:xfrm>
                    <a:off x="2461553" y="1486565"/>
                    <a:ext cx="917152" cy="917152"/>
                    <a:chOff x="2603430" y="-1136877"/>
                    <a:chExt cx="3260110" cy="3260108"/>
                  </a:xfrm>
                </p:grpSpPr>
                <p:sp>
                  <p:nvSpPr>
                    <p:cNvPr id="1670" name="Oval 1669">
                      <a:extLst>
                        <a:ext uri="{FF2B5EF4-FFF2-40B4-BE49-F238E27FC236}">
                          <a16:creationId xmlns:a16="http://schemas.microsoft.com/office/drawing/2014/main" id="{DF24A5B0-32D8-AD44-8378-0006B6C1190F}"/>
                        </a:ext>
                      </a:extLst>
                    </p:cNvPr>
                    <p:cNvSpPr/>
                    <p:nvPr/>
                  </p:nvSpPr>
                  <p:spPr>
                    <a:xfrm>
                      <a:off x="2603430" y="-1136877"/>
                      <a:ext cx="3260110" cy="3260108"/>
                    </a:xfrm>
                    <a:prstGeom prst="ellipse">
                      <a:avLst/>
                    </a:prstGeom>
                    <a:solidFill>
                      <a:schemeClr val="accent6">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1" name="Oval 1670">
                      <a:extLst>
                        <a:ext uri="{FF2B5EF4-FFF2-40B4-BE49-F238E27FC236}">
                          <a16:creationId xmlns:a16="http://schemas.microsoft.com/office/drawing/2014/main" id="{783E3331-D1C6-F24C-990F-3E10E4420980}"/>
                        </a:ext>
                      </a:extLst>
                    </p:cNvPr>
                    <p:cNvSpPr/>
                    <p:nvPr/>
                  </p:nvSpPr>
                  <p:spPr>
                    <a:xfrm>
                      <a:off x="2845911" y="-879845"/>
                      <a:ext cx="2731704" cy="2731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1669" name="TextBox 1668">
                    <a:extLst>
                      <a:ext uri="{FF2B5EF4-FFF2-40B4-BE49-F238E27FC236}">
                        <a16:creationId xmlns:a16="http://schemas.microsoft.com/office/drawing/2014/main" id="{D188D902-BDFC-1B45-B458-F119ED046DF0}"/>
                      </a:ext>
                    </a:extLst>
                  </p:cNvPr>
                  <p:cNvSpPr txBox="1"/>
                  <p:nvPr/>
                </p:nvSpPr>
                <p:spPr>
                  <a:xfrm>
                    <a:off x="2764727" y="1812933"/>
                    <a:ext cx="364928"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grpSp>
            <p:grpSp>
              <p:nvGrpSpPr>
                <p:cNvPr id="1584" name="Group 1583">
                  <a:extLst>
                    <a:ext uri="{FF2B5EF4-FFF2-40B4-BE49-F238E27FC236}">
                      <a16:creationId xmlns:a16="http://schemas.microsoft.com/office/drawing/2014/main" id="{48490067-5576-144F-95E2-28214F93E29B}"/>
                    </a:ext>
                  </a:extLst>
                </p:cNvPr>
                <p:cNvGrpSpPr/>
                <p:nvPr/>
              </p:nvGrpSpPr>
              <p:grpSpPr>
                <a:xfrm>
                  <a:off x="3533441" y="1846218"/>
                  <a:ext cx="565812" cy="565812"/>
                  <a:chOff x="2901025" y="2447496"/>
                  <a:chExt cx="565812" cy="565812"/>
                </a:xfrm>
              </p:grpSpPr>
              <p:grpSp>
                <p:nvGrpSpPr>
                  <p:cNvPr id="1664" name="Group 1663">
                    <a:extLst>
                      <a:ext uri="{FF2B5EF4-FFF2-40B4-BE49-F238E27FC236}">
                        <a16:creationId xmlns:a16="http://schemas.microsoft.com/office/drawing/2014/main" id="{D93F50BF-7474-6641-AE99-9CE3FE8E282A}"/>
                      </a:ext>
                    </a:extLst>
                  </p:cNvPr>
                  <p:cNvGrpSpPr/>
                  <p:nvPr/>
                </p:nvGrpSpPr>
                <p:grpSpPr>
                  <a:xfrm>
                    <a:off x="2901025" y="2447496"/>
                    <a:ext cx="565812" cy="565812"/>
                    <a:chOff x="3852302" y="111992"/>
                    <a:chExt cx="2011236" cy="2011236"/>
                  </a:xfrm>
                </p:grpSpPr>
                <p:sp>
                  <p:nvSpPr>
                    <p:cNvPr id="1666" name="Oval 1665">
                      <a:extLst>
                        <a:ext uri="{FF2B5EF4-FFF2-40B4-BE49-F238E27FC236}">
                          <a16:creationId xmlns:a16="http://schemas.microsoft.com/office/drawing/2014/main" id="{8462BBD6-6106-2640-AFBC-F691374AAF06}"/>
                        </a:ext>
                      </a:extLst>
                    </p:cNvPr>
                    <p:cNvSpPr/>
                    <p:nvPr/>
                  </p:nvSpPr>
                  <p:spPr>
                    <a:xfrm>
                      <a:off x="3852302"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7" name="Oval 1666">
                      <a:extLst>
                        <a:ext uri="{FF2B5EF4-FFF2-40B4-BE49-F238E27FC236}">
                          <a16:creationId xmlns:a16="http://schemas.microsoft.com/office/drawing/2014/main" id="{1A5D740F-844F-AE48-AE12-16E7E0E2760E}"/>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65" name="TextBox 1664">
                    <a:extLst>
                      <a:ext uri="{FF2B5EF4-FFF2-40B4-BE49-F238E27FC236}">
                        <a16:creationId xmlns:a16="http://schemas.microsoft.com/office/drawing/2014/main" id="{31D18D37-573F-D643-A742-03A9D0B91E76}"/>
                      </a:ext>
                    </a:extLst>
                  </p:cNvPr>
                  <p:cNvSpPr txBox="1"/>
                  <p:nvPr/>
                </p:nvSpPr>
                <p:spPr>
                  <a:xfrm>
                    <a:off x="2926544" y="2614533"/>
                    <a:ext cx="495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grpSp>
            <p:grpSp>
              <p:nvGrpSpPr>
                <p:cNvPr id="1585" name="Group 1584">
                  <a:extLst>
                    <a:ext uri="{FF2B5EF4-FFF2-40B4-BE49-F238E27FC236}">
                      <a16:creationId xmlns:a16="http://schemas.microsoft.com/office/drawing/2014/main" id="{83041437-1926-A64A-B542-C1BFADBFA33B}"/>
                    </a:ext>
                  </a:extLst>
                </p:cNvPr>
                <p:cNvGrpSpPr/>
                <p:nvPr/>
              </p:nvGrpSpPr>
              <p:grpSpPr>
                <a:xfrm>
                  <a:off x="4882646" y="1872339"/>
                  <a:ext cx="623308" cy="565812"/>
                  <a:chOff x="2887853" y="3052925"/>
                  <a:chExt cx="623308" cy="565812"/>
                </a:xfrm>
              </p:grpSpPr>
              <p:grpSp>
                <p:nvGrpSpPr>
                  <p:cNvPr id="1660" name="Group 1659">
                    <a:extLst>
                      <a:ext uri="{FF2B5EF4-FFF2-40B4-BE49-F238E27FC236}">
                        <a16:creationId xmlns:a16="http://schemas.microsoft.com/office/drawing/2014/main" id="{34FB601C-EC4B-A042-A3EE-6AFDDCC5C363}"/>
                      </a:ext>
                    </a:extLst>
                  </p:cNvPr>
                  <p:cNvGrpSpPr/>
                  <p:nvPr/>
                </p:nvGrpSpPr>
                <p:grpSpPr>
                  <a:xfrm>
                    <a:off x="2908537" y="3052925"/>
                    <a:ext cx="565812" cy="565812"/>
                    <a:chOff x="3852304" y="111992"/>
                    <a:chExt cx="2011236" cy="2011236"/>
                  </a:xfrm>
                </p:grpSpPr>
                <p:sp>
                  <p:nvSpPr>
                    <p:cNvPr id="1662" name="Oval 1661">
                      <a:extLst>
                        <a:ext uri="{FF2B5EF4-FFF2-40B4-BE49-F238E27FC236}">
                          <a16:creationId xmlns:a16="http://schemas.microsoft.com/office/drawing/2014/main" id="{7F8CA101-71FE-F145-8C21-641F3ABC6E70}"/>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3" name="Oval 1662">
                      <a:extLst>
                        <a:ext uri="{FF2B5EF4-FFF2-40B4-BE49-F238E27FC236}">
                          <a16:creationId xmlns:a16="http://schemas.microsoft.com/office/drawing/2014/main" id="{93205276-8643-EF4C-845C-8B660F070971}"/>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61" name="TextBox 1660">
                    <a:extLst>
                      <a:ext uri="{FF2B5EF4-FFF2-40B4-BE49-F238E27FC236}">
                        <a16:creationId xmlns:a16="http://schemas.microsoft.com/office/drawing/2014/main" id="{D276DAA2-5738-9D48-B3EC-93A08B4FFA03}"/>
                      </a:ext>
                    </a:extLst>
                  </p:cNvPr>
                  <p:cNvSpPr txBox="1"/>
                  <p:nvPr/>
                </p:nvSpPr>
                <p:spPr>
                  <a:xfrm>
                    <a:off x="2887853" y="3209513"/>
                    <a:ext cx="6233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586" name="Group 1585">
                  <a:extLst>
                    <a:ext uri="{FF2B5EF4-FFF2-40B4-BE49-F238E27FC236}">
                      <a16:creationId xmlns:a16="http://schemas.microsoft.com/office/drawing/2014/main" id="{3B7A9160-0C28-8B48-A802-57A9489AF500}"/>
                    </a:ext>
                  </a:extLst>
                </p:cNvPr>
                <p:cNvGrpSpPr/>
                <p:nvPr/>
              </p:nvGrpSpPr>
              <p:grpSpPr>
                <a:xfrm>
                  <a:off x="2535532" y="4763528"/>
                  <a:ext cx="573876" cy="565812"/>
                  <a:chOff x="2908537" y="4274745"/>
                  <a:chExt cx="573876" cy="565812"/>
                </a:xfrm>
              </p:grpSpPr>
              <p:grpSp>
                <p:nvGrpSpPr>
                  <p:cNvPr id="1656" name="Group 1655">
                    <a:extLst>
                      <a:ext uri="{FF2B5EF4-FFF2-40B4-BE49-F238E27FC236}">
                        <a16:creationId xmlns:a16="http://schemas.microsoft.com/office/drawing/2014/main" id="{070D6012-804F-4247-8930-C77CB56EE02F}"/>
                      </a:ext>
                    </a:extLst>
                  </p:cNvPr>
                  <p:cNvGrpSpPr/>
                  <p:nvPr/>
                </p:nvGrpSpPr>
                <p:grpSpPr>
                  <a:xfrm>
                    <a:off x="2908537" y="4274745"/>
                    <a:ext cx="565812" cy="565812"/>
                    <a:chOff x="3852304" y="111992"/>
                    <a:chExt cx="2011236" cy="2011236"/>
                  </a:xfrm>
                </p:grpSpPr>
                <p:sp>
                  <p:nvSpPr>
                    <p:cNvPr id="1658" name="Oval 1657">
                      <a:extLst>
                        <a:ext uri="{FF2B5EF4-FFF2-40B4-BE49-F238E27FC236}">
                          <a16:creationId xmlns:a16="http://schemas.microsoft.com/office/drawing/2014/main" id="{1B1D8BBD-DB45-4F43-B6B2-57636E29BE0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9" name="Oval 1658">
                      <a:extLst>
                        <a:ext uri="{FF2B5EF4-FFF2-40B4-BE49-F238E27FC236}">
                          <a16:creationId xmlns:a16="http://schemas.microsoft.com/office/drawing/2014/main" id="{F44B7427-7CEC-9B41-B508-BBFC6B88AB7C}"/>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57" name="TextBox 1656">
                    <a:extLst>
                      <a:ext uri="{FF2B5EF4-FFF2-40B4-BE49-F238E27FC236}">
                        <a16:creationId xmlns:a16="http://schemas.microsoft.com/office/drawing/2014/main" id="{F0A2ECCC-661B-E645-8D97-26EA3AB1CCF8}"/>
                      </a:ext>
                    </a:extLst>
                  </p:cNvPr>
                  <p:cNvSpPr txBox="1"/>
                  <p:nvPr/>
                </p:nvSpPr>
                <p:spPr>
                  <a:xfrm>
                    <a:off x="2916602" y="4454490"/>
                    <a:ext cx="565811" cy="231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587" name="Group 1586">
                  <a:extLst>
                    <a:ext uri="{FF2B5EF4-FFF2-40B4-BE49-F238E27FC236}">
                      <a16:creationId xmlns:a16="http://schemas.microsoft.com/office/drawing/2014/main" id="{BD968050-950F-4B4B-BC13-FA10191AA0D3}"/>
                    </a:ext>
                  </a:extLst>
                </p:cNvPr>
                <p:cNvGrpSpPr/>
                <p:nvPr/>
              </p:nvGrpSpPr>
              <p:grpSpPr>
                <a:xfrm>
                  <a:off x="5627248" y="4739291"/>
                  <a:ext cx="958169" cy="907019"/>
                  <a:chOff x="2904813" y="4888168"/>
                  <a:chExt cx="958169" cy="907019"/>
                </a:xfrm>
              </p:grpSpPr>
              <p:grpSp>
                <p:nvGrpSpPr>
                  <p:cNvPr id="1652" name="Group 1651">
                    <a:extLst>
                      <a:ext uri="{FF2B5EF4-FFF2-40B4-BE49-F238E27FC236}">
                        <a16:creationId xmlns:a16="http://schemas.microsoft.com/office/drawing/2014/main" id="{263D2D87-E98D-EB4E-9981-CD941F3B9207}"/>
                      </a:ext>
                    </a:extLst>
                  </p:cNvPr>
                  <p:cNvGrpSpPr/>
                  <p:nvPr/>
                </p:nvGrpSpPr>
                <p:grpSpPr>
                  <a:xfrm>
                    <a:off x="2908536" y="4888168"/>
                    <a:ext cx="907019" cy="907019"/>
                    <a:chOff x="3852300" y="111992"/>
                    <a:chExt cx="3224091" cy="3224091"/>
                  </a:xfrm>
                </p:grpSpPr>
                <p:sp>
                  <p:nvSpPr>
                    <p:cNvPr id="1654" name="Oval 1653">
                      <a:extLst>
                        <a:ext uri="{FF2B5EF4-FFF2-40B4-BE49-F238E27FC236}">
                          <a16:creationId xmlns:a16="http://schemas.microsoft.com/office/drawing/2014/main" id="{8E0D75AB-F0CB-C54F-945B-34751CE142E7}"/>
                        </a:ext>
                      </a:extLst>
                    </p:cNvPr>
                    <p:cNvSpPr/>
                    <p:nvPr/>
                  </p:nvSpPr>
                  <p:spPr>
                    <a:xfrm>
                      <a:off x="3852300" y="111992"/>
                      <a:ext cx="3224091" cy="3224091"/>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5" name="Oval 1654">
                      <a:extLst>
                        <a:ext uri="{FF2B5EF4-FFF2-40B4-BE49-F238E27FC236}">
                          <a16:creationId xmlns:a16="http://schemas.microsoft.com/office/drawing/2014/main" id="{35DAA5CE-56B5-1B41-89D4-B60D0D00E30F}"/>
                        </a:ext>
                      </a:extLst>
                    </p:cNvPr>
                    <p:cNvSpPr/>
                    <p:nvPr/>
                  </p:nvSpPr>
                  <p:spPr>
                    <a:xfrm>
                      <a:off x="4017226" y="288164"/>
                      <a:ext cx="2809223" cy="2787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53" name="TextBox 1652">
                    <a:extLst>
                      <a:ext uri="{FF2B5EF4-FFF2-40B4-BE49-F238E27FC236}">
                        <a16:creationId xmlns:a16="http://schemas.microsoft.com/office/drawing/2014/main" id="{5564B096-535F-3648-8551-B3A12200F500}"/>
                      </a:ext>
                    </a:extLst>
                  </p:cNvPr>
                  <p:cNvSpPr txBox="1"/>
                  <p:nvPr/>
                </p:nvSpPr>
                <p:spPr>
                  <a:xfrm>
                    <a:off x="2904813" y="5055736"/>
                    <a:ext cx="958169" cy="386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grpSp>
            <p:grpSp>
              <p:nvGrpSpPr>
                <p:cNvPr id="1588" name="Group 1587">
                  <a:extLst>
                    <a:ext uri="{FF2B5EF4-FFF2-40B4-BE49-F238E27FC236}">
                      <a16:creationId xmlns:a16="http://schemas.microsoft.com/office/drawing/2014/main" id="{07CBC69A-AEA3-B84D-9935-879ABFE54F9A}"/>
                    </a:ext>
                  </a:extLst>
                </p:cNvPr>
                <p:cNvGrpSpPr/>
                <p:nvPr/>
              </p:nvGrpSpPr>
              <p:grpSpPr>
                <a:xfrm>
                  <a:off x="4907772" y="5779239"/>
                  <a:ext cx="569536" cy="565812"/>
                  <a:chOff x="2904813" y="6156667"/>
                  <a:chExt cx="569536" cy="565812"/>
                </a:xfrm>
              </p:grpSpPr>
              <p:grpSp>
                <p:nvGrpSpPr>
                  <p:cNvPr id="1648" name="Group 1647">
                    <a:extLst>
                      <a:ext uri="{FF2B5EF4-FFF2-40B4-BE49-F238E27FC236}">
                        <a16:creationId xmlns:a16="http://schemas.microsoft.com/office/drawing/2014/main" id="{55F98165-6FC1-4B41-B6EB-2289B4B42185}"/>
                      </a:ext>
                    </a:extLst>
                  </p:cNvPr>
                  <p:cNvGrpSpPr/>
                  <p:nvPr/>
                </p:nvGrpSpPr>
                <p:grpSpPr>
                  <a:xfrm>
                    <a:off x="2908537" y="6156667"/>
                    <a:ext cx="565812" cy="565812"/>
                    <a:chOff x="3852304" y="111992"/>
                    <a:chExt cx="2011236" cy="2011236"/>
                  </a:xfrm>
                </p:grpSpPr>
                <p:sp>
                  <p:nvSpPr>
                    <p:cNvPr id="1650" name="Oval 1649">
                      <a:extLst>
                        <a:ext uri="{FF2B5EF4-FFF2-40B4-BE49-F238E27FC236}">
                          <a16:creationId xmlns:a16="http://schemas.microsoft.com/office/drawing/2014/main" id="{42614710-B146-BC48-BFAA-CD1BEED6BD6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1" name="Oval 1650">
                      <a:extLst>
                        <a:ext uri="{FF2B5EF4-FFF2-40B4-BE49-F238E27FC236}">
                          <a16:creationId xmlns:a16="http://schemas.microsoft.com/office/drawing/2014/main" id="{7E3CC778-6373-A34F-9151-78C4B19D90D1}"/>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49" name="TextBox 1648">
                    <a:extLst>
                      <a:ext uri="{FF2B5EF4-FFF2-40B4-BE49-F238E27FC236}">
                        <a16:creationId xmlns:a16="http://schemas.microsoft.com/office/drawing/2014/main" id="{964BE48F-BB44-DB4F-A2D1-593564194313}"/>
                      </a:ext>
                    </a:extLst>
                  </p:cNvPr>
                  <p:cNvSpPr txBox="1"/>
                  <p:nvPr/>
                </p:nvSpPr>
                <p:spPr>
                  <a:xfrm>
                    <a:off x="2904813" y="6317174"/>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grpSp>
            <p:grpSp>
              <p:nvGrpSpPr>
                <p:cNvPr id="1589" name="Group 1588">
                  <a:extLst>
                    <a:ext uri="{FF2B5EF4-FFF2-40B4-BE49-F238E27FC236}">
                      <a16:creationId xmlns:a16="http://schemas.microsoft.com/office/drawing/2014/main" id="{3C1AFD59-8846-C045-BA95-BF474BDEC3A2}"/>
                    </a:ext>
                  </a:extLst>
                </p:cNvPr>
                <p:cNvGrpSpPr/>
                <p:nvPr/>
              </p:nvGrpSpPr>
              <p:grpSpPr>
                <a:xfrm>
                  <a:off x="3464379" y="5725467"/>
                  <a:ext cx="573876" cy="565812"/>
                  <a:chOff x="2908537" y="6781933"/>
                  <a:chExt cx="573876" cy="565812"/>
                </a:xfrm>
              </p:grpSpPr>
              <p:grpSp>
                <p:nvGrpSpPr>
                  <p:cNvPr id="1644" name="Group 1643">
                    <a:extLst>
                      <a:ext uri="{FF2B5EF4-FFF2-40B4-BE49-F238E27FC236}">
                        <a16:creationId xmlns:a16="http://schemas.microsoft.com/office/drawing/2014/main" id="{37F3FB38-9980-CD41-BAEA-301FD11C8924}"/>
                      </a:ext>
                    </a:extLst>
                  </p:cNvPr>
                  <p:cNvGrpSpPr/>
                  <p:nvPr/>
                </p:nvGrpSpPr>
                <p:grpSpPr>
                  <a:xfrm>
                    <a:off x="2908537" y="6781933"/>
                    <a:ext cx="565812" cy="565812"/>
                    <a:chOff x="3852304" y="111992"/>
                    <a:chExt cx="2011236" cy="2011236"/>
                  </a:xfrm>
                </p:grpSpPr>
                <p:sp>
                  <p:nvSpPr>
                    <p:cNvPr id="1646" name="Oval 1645">
                      <a:extLst>
                        <a:ext uri="{FF2B5EF4-FFF2-40B4-BE49-F238E27FC236}">
                          <a16:creationId xmlns:a16="http://schemas.microsoft.com/office/drawing/2014/main" id="{7AE1DBA0-681A-A64B-8456-0CD6B19247A5}"/>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7" name="Oval 1646">
                      <a:extLst>
                        <a:ext uri="{FF2B5EF4-FFF2-40B4-BE49-F238E27FC236}">
                          <a16:creationId xmlns:a16="http://schemas.microsoft.com/office/drawing/2014/main" id="{A39F418E-42D4-2F4D-857B-239973A9FA51}"/>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45" name="TextBox 1644">
                    <a:extLst>
                      <a:ext uri="{FF2B5EF4-FFF2-40B4-BE49-F238E27FC236}">
                        <a16:creationId xmlns:a16="http://schemas.microsoft.com/office/drawing/2014/main" id="{5001D916-2E8D-7647-AB5E-C0E744ED63CE}"/>
                      </a:ext>
                    </a:extLst>
                  </p:cNvPr>
                  <p:cNvSpPr txBox="1"/>
                  <p:nvPr/>
                </p:nvSpPr>
                <p:spPr>
                  <a:xfrm>
                    <a:off x="2916602" y="6953788"/>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grpSp>
              <p:nvGrpSpPr>
                <p:cNvPr id="1590" name="Group 1589">
                  <a:extLst>
                    <a:ext uri="{FF2B5EF4-FFF2-40B4-BE49-F238E27FC236}">
                      <a16:creationId xmlns:a16="http://schemas.microsoft.com/office/drawing/2014/main" id="{D9E6FC67-08BF-EE4F-8180-975234B74AB4}"/>
                    </a:ext>
                  </a:extLst>
                </p:cNvPr>
                <p:cNvGrpSpPr/>
                <p:nvPr/>
              </p:nvGrpSpPr>
              <p:grpSpPr>
                <a:xfrm>
                  <a:off x="5803679" y="2634471"/>
                  <a:ext cx="569313" cy="565812"/>
                  <a:chOff x="2905036" y="7426981"/>
                  <a:chExt cx="569313" cy="565812"/>
                </a:xfrm>
              </p:grpSpPr>
              <p:grpSp>
                <p:nvGrpSpPr>
                  <p:cNvPr id="1640" name="Group 1639">
                    <a:extLst>
                      <a:ext uri="{FF2B5EF4-FFF2-40B4-BE49-F238E27FC236}">
                        <a16:creationId xmlns:a16="http://schemas.microsoft.com/office/drawing/2014/main" id="{19537D78-0CEB-7A49-9AE3-ECA185D80D90}"/>
                      </a:ext>
                    </a:extLst>
                  </p:cNvPr>
                  <p:cNvGrpSpPr/>
                  <p:nvPr/>
                </p:nvGrpSpPr>
                <p:grpSpPr>
                  <a:xfrm>
                    <a:off x="2908537" y="7426981"/>
                    <a:ext cx="565812" cy="565812"/>
                    <a:chOff x="3852304" y="111992"/>
                    <a:chExt cx="2011236" cy="2011236"/>
                  </a:xfrm>
                </p:grpSpPr>
                <p:sp>
                  <p:nvSpPr>
                    <p:cNvPr id="1642" name="Oval 1641">
                      <a:extLst>
                        <a:ext uri="{FF2B5EF4-FFF2-40B4-BE49-F238E27FC236}">
                          <a16:creationId xmlns:a16="http://schemas.microsoft.com/office/drawing/2014/main" id="{AD13B0AD-5407-AA49-A285-C2124EE229B7}"/>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3" name="Oval 1642">
                      <a:extLst>
                        <a:ext uri="{FF2B5EF4-FFF2-40B4-BE49-F238E27FC236}">
                          <a16:creationId xmlns:a16="http://schemas.microsoft.com/office/drawing/2014/main" id="{3E72AEE3-2D41-6347-B58F-E2A411521895}"/>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41" name="TextBox 1640">
                    <a:extLst>
                      <a:ext uri="{FF2B5EF4-FFF2-40B4-BE49-F238E27FC236}">
                        <a16:creationId xmlns:a16="http://schemas.microsoft.com/office/drawing/2014/main" id="{7179C803-A4D3-7343-A7E1-28FF2B90FC15}"/>
                      </a:ext>
                    </a:extLst>
                  </p:cNvPr>
                  <p:cNvSpPr txBox="1"/>
                  <p:nvPr/>
                </p:nvSpPr>
                <p:spPr>
                  <a:xfrm>
                    <a:off x="2905036" y="7533256"/>
                    <a:ext cx="565811" cy="37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cxnSp>
              <p:nvCxnSpPr>
                <p:cNvPr id="1591" name="Straight Arrow Connector 1590">
                  <a:extLst>
                    <a:ext uri="{FF2B5EF4-FFF2-40B4-BE49-F238E27FC236}">
                      <a16:creationId xmlns:a16="http://schemas.microsoft.com/office/drawing/2014/main" id="{E563CCF8-AB1A-C847-8372-B216B8E80168}"/>
                    </a:ext>
                  </a:extLst>
                </p:cNvPr>
                <p:cNvCxnSpPr>
                  <a:cxnSpLocks/>
                </p:cNvCxnSpPr>
                <p:nvPr/>
              </p:nvCxnSpPr>
              <p:spPr>
                <a:xfrm flipV="1">
                  <a:off x="3023466" y="2361642"/>
                  <a:ext cx="1962725" cy="2790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2" name="Straight Arrow Connector 1591">
                  <a:extLst>
                    <a:ext uri="{FF2B5EF4-FFF2-40B4-BE49-F238E27FC236}">
                      <a16:creationId xmlns:a16="http://schemas.microsoft.com/office/drawing/2014/main" id="{5BFB05AC-1F9E-4041-B11B-63D36901A7E6}"/>
                    </a:ext>
                  </a:extLst>
                </p:cNvPr>
                <p:cNvCxnSpPr>
                  <a:cxnSpLocks/>
                  <a:endCxn id="1661" idx="1"/>
                </p:cNvCxnSpPr>
                <p:nvPr/>
              </p:nvCxnSpPr>
              <p:spPr>
                <a:xfrm>
                  <a:off x="4099253" y="2129124"/>
                  <a:ext cx="783393" cy="229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3" name="Straight Arrow Connector 1592">
                  <a:extLst>
                    <a:ext uri="{FF2B5EF4-FFF2-40B4-BE49-F238E27FC236}">
                      <a16:creationId xmlns:a16="http://schemas.microsoft.com/office/drawing/2014/main" id="{6ECB5B50-B0C7-0847-9C26-173197F9CE88}"/>
                    </a:ext>
                  </a:extLst>
                </p:cNvPr>
                <p:cNvCxnSpPr>
                  <a:cxnSpLocks/>
                  <a:endCxn id="1642" idx="1"/>
                </p:cNvCxnSpPr>
                <p:nvPr/>
              </p:nvCxnSpPr>
              <p:spPr>
                <a:xfrm>
                  <a:off x="3041787" y="2645243"/>
                  <a:ext cx="2848254" cy="720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4" name="Straight Arrow Connector 1593">
                  <a:extLst>
                    <a:ext uri="{FF2B5EF4-FFF2-40B4-BE49-F238E27FC236}">
                      <a16:creationId xmlns:a16="http://schemas.microsoft.com/office/drawing/2014/main" id="{3C443635-4E32-544F-9C24-8C40ED0AA8A5}"/>
                    </a:ext>
                  </a:extLst>
                </p:cNvPr>
                <p:cNvCxnSpPr>
                  <a:cxnSpLocks/>
                  <a:stCxn id="1645" idx="3"/>
                  <a:endCxn id="1649" idx="1"/>
                </p:cNvCxnSpPr>
                <p:nvPr/>
              </p:nvCxnSpPr>
              <p:spPr>
                <a:xfrm>
                  <a:off x="4038255" y="6013190"/>
                  <a:ext cx="869517" cy="424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5" name="Straight Arrow Connector 1594">
                  <a:extLst>
                    <a:ext uri="{FF2B5EF4-FFF2-40B4-BE49-F238E27FC236}">
                      <a16:creationId xmlns:a16="http://schemas.microsoft.com/office/drawing/2014/main" id="{43ED183A-C756-BF40-9347-C78C804734C7}"/>
                    </a:ext>
                  </a:extLst>
                </p:cNvPr>
                <p:cNvCxnSpPr>
                  <a:cxnSpLocks/>
                  <a:endCxn id="1658" idx="0"/>
                </p:cNvCxnSpPr>
                <p:nvPr/>
              </p:nvCxnSpPr>
              <p:spPr>
                <a:xfrm>
                  <a:off x="2445661" y="4155251"/>
                  <a:ext cx="372777" cy="60827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6" name="Straight Arrow Connector 1595">
                  <a:extLst>
                    <a:ext uri="{FF2B5EF4-FFF2-40B4-BE49-F238E27FC236}">
                      <a16:creationId xmlns:a16="http://schemas.microsoft.com/office/drawing/2014/main" id="{8B4E870B-9116-D24B-BF7F-E0D6D47500AB}"/>
                    </a:ext>
                  </a:extLst>
                </p:cNvPr>
                <p:cNvCxnSpPr>
                  <a:cxnSpLocks/>
                  <a:stCxn id="1646" idx="0"/>
                  <a:endCxn id="1666" idx="4"/>
                </p:cNvCxnSpPr>
                <p:nvPr/>
              </p:nvCxnSpPr>
              <p:spPr>
                <a:xfrm flipV="1">
                  <a:off x="3747285" y="2412030"/>
                  <a:ext cx="69062" cy="33134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7" name="Straight Arrow Connector 1596">
                  <a:extLst>
                    <a:ext uri="{FF2B5EF4-FFF2-40B4-BE49-F238E27FC236}">
                      <a16:creationId xmlns:a16="http://schemas.microsoft.com/office/drawing/2014/main" id="{082551F0-20D6-3542-BA34-BE8E47A35933}"/>
                    </a:ext>
                  </a:extLst>
                </p:cNvPr>
                <p:cNvCxnSpPr>
                  <a:cxnSpLocks/>
                  <a:endCxn id="1661" idx="3"/>
                </p:cNvCxnSpPr>
                <p:nvPr/>
              </p:nvCxnSpPr>
              <p:spPr>
                <a:xfrm flipH="1" flipV="1">
                  <a:off x="5505954" y="2152038"/>
                  <a:ext cx="410536" cy="52119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8" name="Straight Arrow Connector 1597">
                  <a:extLst>
                    <a:ext uri="{FF2B5EF4-FFF2-40B4-BE49-F238E27FC236}">
                      <a16:creationId xmlns:a16="http://schemas.microsoft.com/office/drawing/2014/main" id="{81EB854F-0B6D-DB44-8E26-C7FF691318BD}"/>
                    </a:ext>
                  </a:extLst>
                </p:cNvPr>
                <p:cNvCxnSpPr>
                  <a:cxnSpLocks/>
                  <a:stCxn id="1670" idx="7"/>
                  <a:endCxn id="1666" idx="2"/>
                </p:cNvCxnSpPr>
                <p:nvPr/>
              </p:nvCxnSpPr>
              <p:spPr>
                <a:xfrm flipV="1">
                  <a:off x="2888242" y="2129124"/>
                  <a:ext cx="645199" cy="84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99" name="Straight Arrow Connector 1598">
                  <a:extLst>
                    <a:ext uri="{FF2B5EF4-FFF2-40B4-BE49-F238E27FC236}">
                      <a16:creationId xmlns:a16="http://schemas.microsoft.com/office/drawing/2014/main" id="{60DBC79B-30E2-6047-8A6B-A56A42662BB7}"/>
                    </a:ext>
                  </a:extLst>
                </p:cNvPr>
                <p:cNvCxnSpPr>
                  <a:cxnSpLocks/>
                  <a:endCxn id="1670" idx="3"/>
                </p:cNvCxnSpPr>
                <p:nvPr/>
              </p:nvCxnSpPr>
              <p:spPr>
                <a:xfrm flipH="1" flipV="1">
                  <a:off x="2239718" y="2786105"/>
                  <a:ext cx="205944" cy="82230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0" name="Straight Arrow Connector 1599">
                  <a:extLst>
                    <a:ext uri="{FF2B5EF4-FFF2-40B4-BE49-F238E27FC236}">
                      <a16:creationId xmlns:a16="http://schemas.microsoft.com/office/drawing/2014/main" id="{D3B28565-4BB5-9C4F-9C1E-2EBC549F8FF9}"/>
                    </a:ext>
                  </a:extLst>
                </p:cNvPr>
                <p:cNvCxnSpPr>
                  <a:cxnSpLocks/>
                  <a:endCxn id="1650" idx="1"/>
                </p:cNvCxnSpPr>
                <p:nvPr/>
              </p:nvCxnSpPr>
              <p:spPr>
                <a:xfrm>
                  <a:off x="2894057" y="2782735"/>
                  <a:ext cx="2100300" cy="307936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1" name="Straight Arrow Connector 1600">
                  <a:extLst>
                    <a:ext uri="{FF2B5EF4-FFF2-40B4-BE49-F238E27FC236}">
                      <a16:creationId xmlns:a16="http://schemas.microsoft.com/office/drawing/2014/main" id="{7CE9442B-F68C-6C4D-80F1-A8BD279A070A}"/>
                    </a:ext>
                  </a:extLst>
                </p:cNvPr>
                <p:cNvCxnSpPr>
                  <a:cxnSpLocks/>
                  <a:stCxn id="1670" idx="6"/>
                  <a:endCxn id="1638" idx="1"/>
                </p:cNvCxnSpPr>
                <p:nvPr/>
              </p:nvCxnSpPr>
              <p:spPr>
                <a:xfrm>
                  <a:off x="3022556" y="2461843"/>
                  <a:ext cx="2954104" cy="13079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2" name="Straight Arrow Connector 1601">
                  <a:extLst>
                    <a:ext uri="{FF2B5EF4-FFF2-40B4-BE49-F238E27FC236}">
                      <a16:creationId xmlns:a16="http://schemas.microsoft.com/office/drawing/2014/main" id="{FD2D4DCB-BB49-8343-892F-6B1FF297C616}"/>
                    </a:ext>
                  </a:extLst>
                </p:cNvPr>
                <p:cNvCxnSpPr>
                  <a:cxnSpLocks/>
                  <a:stCxn id="1670" idx="5"/>
                </p:cNvCxnSpPr>
                <p:nvPr/>
              </p:nvCxnSpPr>
              <p:spPr>
                <a:xfrm>
                  <a:off x="2888242" y="2786105"/>
                  <a:ext cx="864108" cy="29414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3" name="Straight Arrow Connector 1602">
                  <a:extLst>
                    <a:ext uri="{FF2B5EF4-FFF2-40B4-BE49-F238E27FC236}">
                      <a16:creationId xmlns:a16="http://schemas.microsoft.com/office/drawing/2014/main" id="{A57561F1-68BA-E947-9595-0ABE6582EC63}"/>
                    </a:ext>
                  </a:extLst>
                </p:cNvPr>
                <p:cNvCxnSpPr>
                  <a:cxnSpLocks/>
                  <a:stCxn id="1658" idx="4"/>
                  <a:endCxn id="1646" idx="1"/>
                </p:cNvCxnSpPr>
                <p:nvPr/>
              </p:nvCxnSpPr>
              <p:spPr>
                <a:xfrm>
                  <a:off x="2818438" y="5329340"/>
                  <a:ext cx="728802" cy="4789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4" name="Straight Arrow Connector 1603">
                  <a:extLst>
                    <a:ext uri="{FF2B5EF4-FFF2-40B4-BE49-F238E27FC236}">
                      <a16:creationId xmlns:a16="http://schemas.microsoft.com/office/drawing/2014/main" id="{8D8691E5-1F03-0044-BE53-15D3AC83DB88}"/>
                    </a:ext>
                  </a:extLst>
                </p:cNvPr>
                <p:cNvCxnSpPr>
                  <a:cxnSpLocks/>
                  <a:stCxn id="1638" idx="0"/>
                  <a:endCxn id="1642" idx="4"/>
                </p:cNvCxnSpPr>
                <p:nvPr/>
              </p:nvCxnSpPr>
              <p:spPr>
                <a:xfrm flipH="1" flipV="1">
                  <a:off x="6090086" y="3200283"/>
                  <a:ext cx="86619" cy="486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5" name="Straight Arrow Connector 1604">
                  <a:extLst>
                    <a:ext uri="{FF2B5EF4-FFF2-40B4-BE49-F238E27FC236}">
                      <a16:creationId xmlns:a16="http://schemas.microsoft.com/office/drawing/2014/main" id="{AFACDB62-2BE6-A143-ABF9-F83A16E44A73}"/>
                    </a:ext>
                  </a:extLst>
                </p:cNvPr>
                <p:cNvCxnSpPr>
                  <a:cxnSpLocks/>
                  <a:stCxn id="1670" idx="4"/>
                  <a:endCxn id="1658" idx="7"/>
                </p:cNvCxnSpPr>
                <p:nvPr/>
              </p:nvCxnSpPr>
              <p:spPr>
                <a:xfrm>
                  <a:off x="2563980" y="2920419"/>
                  <a:ext cx="454503" cy="19259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6" name="Straight Arrow Connector 1605">
                  <a:extLst>
                    <a:ext uri="{FF2B5EF4-FFF2-40B4-BE49-F238E27FC236}">
                      <a16:creationId xmlns:a16="http://schemas.microsoft.com/office/drawing/2014/main" id="{E0ED4EC3-D3D9-3F48-8620-1033563817FE}"/>
                    </a:ext>
                  </a:extLst>
                </p:cNvPr>
                <p:cNvCxnSpPr>
                  <a:cxnSpLocks/>
                  <a:stCxn id="1666" idx="3"/>
                </p:cNvCxnSpPr>
                <p:nvPr/>
              </p:nvCxnSpPr>
              <p:spPr>
                <a:xfrm flipH="1">
                  <a:off x="2650472" y="2329168"/>
                  <a:ext cx="965830" cy="13577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7" name="Straight Arrow Connector 1606">
                  <a:extLst>
                    <a:ext uri="{FF2B5EF4-FFF2-40B4-BE49-F238E27FC236}">
                      <a16:creationId xmlns:a16="http://schemas.microsoft.com/office/drawing/2014/main" id="{D26AC1B9-86BE-794B-A01E-8523094F913B}"/>
                    </a:ext>
                  </a:extLst>
                </p:cNvPr>
                <p:cNvCxnSpPr>
                  <a:cxnSpLocks/>
                </p:cNvCxnSpPr>
                <p:nvPr/>
              </p:nvCxnSpPr>
              <p:spPr>
                <a:xfrm flipH="1">
                  <a:off x="2645706" y="2369427"/>
                  <a:ext cx="2335548" cy="131906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8" name="Straight Arrow Connector 1607">
                  <a:extLst>
                    <a:ext uri="{FF2B5EF4-FFF2-40B4-BE49-F238E27FC236}">
                      <a16:creationId xmlns:a16="http://schemas.microsoft.com/office/drawing/2014/main" id="{1F2AB788-BBF7-1546-9267-313955044B29}"/>
                    </a:ext>
                  </a:extLst>
                </p:cNvPr>
                <p:cNvCxnSpPr>
                  <a:cxnSpLocks/>
                  <a:stCxn id="1641" idx="1"/>
                </p:cNvCxnSpPr>
                <p:nvPr/>
              </p:nvCxnSpPr>
              <p:spPr>
                <a:xfrm flipH="1">
                  <a:off x="2751097" y="2929032"/>
                  <a:ext cx="3052582" cy="8778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09" name="Straight Arrow Connector 1608">
                  <a:extLst>
                    <a:ext uri="{FF2B5EF4-FFF2-40B4-BE49-F238E27FC236}">
                      <a16:creationId xmlns:a16="http://schemas.microsoft.com/office/drawing/2014/main" id="{6A8BD02E-0C88-7D47-B189-EE95C85E4892}"/>
                    </a:ext>
                  </a:extLst>
                </p:cNvPr>
                <p:cNvCxnSpPr>
                  <a:cxnSpLocks/>
                  <a:stCxn id="1637" idx="1"/>
                </p:cNvCxnSpPr>
                <p:nvPr/>
              </p:nvCxnSpPr>
              <p:spPr>
                <a:xfrm flipH="1" flipV="1">
                  <a:off x="2751097" y="3806832"/>
                  <a:ext cx="3130355" cy="1530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0" name="Straight Arrow Connector 1609">
                  <a:extLst>
                    <a:ext uri="{FF2B5EF4-FFF2-40B4-BE49-F238E27FC236}">
                      <a16:creationId xmlns:a16="http://schemas.microsoft.com/office/drawing/2014/main" id="{72E06006-5881-C44B-83FA-ED04EBBF9B4A}"/>
                    </a:ext>
                  </a:extLst>
                </p:cNvPr>
                <p:cNvCxnSpPr>
                  <a:cxnSpLocks/>
                  <a:stCxn id="1650" idx="1"/>
                </p:cNvCxnSpPr>
                <p:nvPr/>
              </p:nvCxnSpPr>
              <p:spPr>
                <a:xfrm flipH="1" flipV="1">
                  <a:off x="2840275" y="4066380"/>
                  <a:ext cx="2154082" cy="179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1" name="Straight Arrow Connector 1610">
                  <a:extLst>
                    <a:ext uri="{FF2B5EF4-FFF2-40B4-BE49-F238E27FC236}">
                      <a16:creationId xmlns:a16="http://schemas.microsoft.com/office/drawing/2014/main" id="{4D19578D-4E27-9E45-ACEE-6AFDCF6B8FC1}"/>
                    </a:ext>
                  </a:extLst>
                </p:cNvPr>
                <p:cNvCxnSpPr>
                  <a:cxnSpLocks/>
                  <a:stCxn id="1646" idx="1"/>
                </p:cNvCxnSpPr>
                <p:nvPr/>
              </p:nvCxnSpPr>
              <p:spPr>
                <a:xfrm flipH="1" flipV="1">
                  <a:off x="2645706" y="3991426"/>
                  <a:ext cx="901534" cy="181690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2" name="Straight Arrow Connector 1611">
                  <a:extLst>
                    <a:ext uri="{FF2B5EF4-FFF2-40B4-BE49-F238E27FC236}">
                      <a16:creationId xmlns:a16="http://schemas.microsoft.com/office/drawing/2014/main" id="{9D83D7D8-DA59-104D-A7C6-2F9939DF9B1C}"/>
                    </a:ext>
                  </a:extLst>
                </p:cNvPr>
                <p:cNvCxnSpPr>
                  <a:cxnSpLocks/>
                  <a:stCxn id="1658" idx="0"/>
                  <a:endCxn id="1666" idx="3"/>
                </p:cNvCxnSpPr>
                <p:nvPr/>
              </p:nvCxnSpPr>
              <p:spPr>
                <a:xfrm flipV="1">
                  <a:off x="2818438" y="2329169"/>
                  <a:ext cx="797864" cy="24343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3" name="Straight Arrow Connector 1612">
                  <a:extLst>
                    <a:ext uri="{FF2B5EF4-FFF2-40B4-BE49-F238E27FC236}">
                      <a16:creationId xmlns:a16="http://schemas.microsoft.com/office/drawing/2014/main" id="{E4D7DB1E-0DC4-674E-9F68-F43DDC754EE4}"/>
                    </a:ext>
                  </a:extLst>
                </p:cNvPr>
                <p:cNvCxnSpPr>
                  <a:cxnSpLocks/>
                  <a:stCxn id="1658" idx="7"/>
                  <a:endCxn id="1662" idx="3"/>
                </p:cNvCxnSpPr>
                <p:nvPr/>
              </p:nvCxnSpPr>
              <p:spPr>
                <a:xfrm flipV="1">
                  <a:off x="3018483" y="2355290"/>
                  <a:ext cx="1967708" cy="2491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4" name="Straight Arrow Connector 1613">
                  <a:extLst>
                    <a:ext uri="{FF2B5EF4-FFF2-40B4-BE49-F238E27FC236}">
                      <a16:creationId xmlns:a16="http://schemas.microsoft.com/office/drawing/2014/main" id="{76EAE6B1-54BA-2942-977C-C39FFBE28EC7}"/>
                    </a:ext>
                  </a:extLst>
                </p:cNvPr>
                <p:cNvCxnSpPr>
                  <a:cxnSpLocks/>
                  <a:stCxn id="1658" idx="7"/>
                  <a:endCxn id="1641" idx="1"/>
                </p:cNvCxnSpPr>
                <p:nvPr/>
              </p:nvCxnSpPr>
              <p:spPr>
                <a:xfrm flipV="1">
                  <a:off x="3018483" y="2929032"/>
                  <a:ext cx="2785196" cy="1917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5" name="Straight Arrow Connector 1614">
                  <a:extLst>
                    <a:ext uri="{FF2B5EF4-FFF2-40B4-BE49-F238E27FC236}">
                      <a16:creationId xmlns:a16="http://schemas.microsoft.com/office/drawing/2014/main" id="{593D4842-E892-C046-B2E8-013FF563EE7F}"/>
                    </a:ext>
                  </a:extLst>
                </p:cNvPr>
                <p:cNvCxnSpPr>
                  <a:cxnSpLocks/>
                  <a:stCxn id="1657" idx="3"/>
                  <a:endCxn id="1637" idx="1"/>
                </p:cNvCxnSpPr>
                <p:nvPr/>
              </p:nvCxnSpPr>
              <p:spPr>
                <a:xfrm flipV="1">
                  <a:off x="3109408" y="3959901"/>
                  <a:ext cx="2772044" cy="10992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6" name="Straight Arrow Connector 1615">
                  <a:extLst>
                    <a:ext uri="{FF2B5EF4-FFF2-40B4-BE49-F238E27FC236}">
                      <a16:creationId xmlns:a16="http://schemas.microsoft.com/office/drawing/2014/main" id="{AEE4EF9F-8F83-B449-B764-6BA56265DEE2}"/>
                    </a:ext>
                  </a:extLst>
                </p:cNvPr>
                <p:cNvCxnSpPr>
                  <a:cxnSpLocks/>
                  <a:endCxn id="1649" idx="1"/>
                </p:cNvCxnSpPr>
                <p:nvPr/>
              </p:nvCxnSpPr>
              <p:spPr>
                <a:xfrm>
                  <a:off x="3127512" y="5056320"/>
                  <a:ext cx="1780260" cy="99929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7" name="Straight Arrow Connector 1616">
                  <a:extLst>
                    <a:ext uri="{FF2B5EF4-FFF2-40B4-BE49-F238E27FC236}">
                      <a16:creationId xmlns:a16="http://schemas.microsoft.com/office/drawing/2014/main" id="{3468682E-A86C-3C48-A93F-951D4A460FF8}"/>
                    </a:ext>
                  </a:extLst>
                </p:cNvPr>
                <p:cNvCxnSpPr>
                  <a:cxnSpLocks/>
                  <a:stCxn id="1646" idx="7"/>
                  <a:endCxn id="1662" idx="4"/>
                </p:cNvCxnSpPr>
                <p:nvPr/>
              </p:nvCxnSpPr>
              <p:spPr>
                <a:xfrm flipV="1">
                  <a:off x="3947330" y="2438151"/>
                  <a:ext cx="1238906" cy="33701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8" name="Straight Arrow Connector 1617">
                  <a:extLst>
                    <a:ext uri="{FF2B5EF4-FFF2-40B4-BE49-F238E27FC236}">
                      <a16:creationId xmlns:a16="http://schemas.microsoft.com/office/drawing/2014/main" id="{D34E008B-B92A-494D-973C-379DF2F7E62E}"/>
                    </a:ext>
                  </a:extLst>
                </p:cNvPr>
                <p:cNvCxnSpPr>
                  <a:cxnSpLocks/>
                  <a:stCxn id="1646" idx="7"/>
                  <a:endCxn id="1641" idx="1"/>
                </p:cNvCxnSpPr>
                <p:nvPr/>
              </p:nvCxnSpPr>
              <p:spPr>
                <a:xfrm flipV="1">
                  <a:off x="3947330" y="2929032"/>
                  <a:ext cx="1856349" cy="28792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19" name="Straight Arrow Connector 1618">
                  <a:extLst>
                    <a:ext uri="{FF2B5EF4-FFF2-40B4-BE49-F238E27FC236}">
                      <a16:creationId xmlns:a16="http://schemas.microsoft.com/office/drawing/2014/main" id="{093AA5C8-4AD0-BE45-8B8D-40DEDDECAE52}"/>
                    </a:ext>
                  </a:extLst>
                </p:cNvPr>
                <p:cNvCxnSpPr>
                  <a:cxnSpLocks/>
                  <a:stCxn id="1645" idx="3"/>
                  <a:endCxn id="1638" idx="3"/>
                </p:cNvCxnSpPr>
                <p:nvPr/>
              </p:nvCxnSpPr>
              <p:spPr>
                <a:xfrm flipV="1">
                  <a:off x="4038255" y="4169832"/>
                  <a:ext cx="1938405" cy="184335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0" name="Straight Arrow Connector 1619">
                  <a:extLst>
                    <a:ext uri="{FF2B5EF4-FFF2-40B4-BE49-F238E27FC236}">
                      <a16:creationId xmlns:a16="http://schemas.microsoft.com/office/drawing/2014/main" id="{DEB18523-11BB-6946-82E5-6F6066C3BAD1}"/>
                    </a:ext>
                  </a:extLst>
                </p:cNvPr>
                <p:cNvCxnSpPr>
                  <a:cxnSpLocks/>
                  <a:stCxn id="1650" idx="0"/>
                  <a:endCxn id="1666" idx="4"/>
                </p:cNvCxnSpPr>
                <p:nvPr/>
              </p:nvCxnSpPr>
              <p:spPr>
                <a:xfrm flipH="1" flipV="1">
                  <a:off x="3816347" y="2412030"/>
                  <a:ext cx="1378055" cy="33672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1" name="Straight Arrow Connector 1620">
                  <a:extLst>
                    <a:ext uri="{FF2B5EF4-FFF2-40B4-BE49-F238E27FC236}">
                      <a16:creationId xmlns:a16="http://schemas.microsoft.com/office/drawing/2014/main" id="{6A526E26-E021-594A-BC49-81CDE79D1AFC}"/>
                    </a:ext>
                  </a:extLst>
                </p:cNvPr>
                <p:cNvCxnSpPr>
                  <a:cxnSpLocks/>
                  <a:stCxn id="1650" idx="0"/>
                </p:cNvCxnSpPr>
                <p:nvPr/>
              </p:nvCxnSpPr>
              <p:spPr>
                <a:xfrm flipH="1" flipV="1">
                  <a:off x="5182206" y="2445513"/>
                  <a:ext cx="12196" cy="33337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2" name="Straight Arrow Connector 1621">
                  <a:extLst>
                    <a:ext uri="{FF2B5EF4-FFF2-40B4-BE49-F238E27FC236}">
                      <a16:creationId xmlns:a16="http://schemas.microsoft.com/office/drawing/2014/main" id="{F3369505-C070-2847-AF58-BAC7DDE2AFF7}"/>
                    </a:ext>
                  </a:extLst>
                </p:cNvPr>
                <p:cNvCxnSpPr>
                  <a:cxnSpLocks/>
                  <a:stCxn id="1650" idx="0"/>
                  <a:endCxn id="1641" idx="1"/>
                </p:cNvCxnSpPr>
                <p:nvPr/>
              </p:nvCxnSpPr>
              <p:spPr>
                <a:xfrm flipV="1">
                  <a:off x="5194402" y="2929032"/>
                  <a:ext cx="609277" cy="28502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3" name="Straight Arrow Connector 1622">
                  <a:extLst>
                    <a:ext uri="{FF2B5EF4-FFF2-40B4-BE49-F238E27FC236}">
                      <a16:creationId xmlns:a16="http://schemas.microsoft.com/office/drawing/2014/main" id="{BBC19E53-1B26-284C-BB60-FEAFEBCAB900}"/>
                    </a:ext>
                  </a:extLst>
                </p:cNvPr>
                <p:cNvCxnSpPr>
                  <a:cxnSpLocks/>
                  <a:stCxn id="1650" idx="0"/>
                  <a:endCxn id="1638" idx="3"/>
                </p:cNvCxnSpPr>
                <p:nvPr/>
              </p:nvCxnSpPr>
              <p:spPr>
                <a:xfrm flipV="1">
                  <a:off x="5194402" y="4169832"/>
                  <a:ext cx="782258" cy="16094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4" name="Straight Arrow Connector 1623">
                  <a:extLst>
                    <a:ext uri="{FF2B5EF4-FFF2-40B4-BE49-F238E27FC236}">
                      <a16:creationId xmlns:a16="http://schemas.microsoft.com/office/drawing/2014/main" id="{B289BFD5-D0AA-5D40-9975-C4EE9311D98B}"/>
                    </a:ext>
                  </a:extLst>
                </p:cNvPr>
                <p:cNvCxnSpPr>
                  <a:cxnSpLocks/>
                  <a:stCxn id="1642" idx="1"/>
                  <a:endCxn id="1666" idx="5"/>
                </p:cNvCxnSpPr>
                <p:nvPr/>
              </p:nvCxnSpPr>
              <p:spPr>
                <a:xfrm flipH="1" flipV="1">
                  <a:off x="4016392" y="2329169"/>
                  <a:ext cx="1873649" cy="3881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25" name="Straight Arrow Connector 1624">
                  <a:extLst>
                    <a:ext uri="{FF2B5EF4-FFF2-40B4-BE49-F238E27FC236}">
                      <a16:creationId xmlns:a16="http://schemas.microsoft.com/office/drawing/2014/main" id="{3546645C-A7E7-044D-A3CE-D83EBA78DC9A}"/>
                    </a:ext>
                  </a:extLst>
                </p:cNvPr>
                <p:cNvCxnSpPr>
                  <a:cxnSpLocks/>
                  <a:stCxn id="1638" idx="1"/>
                  <a:endCxn id="1662" idx="5"/>
                </p:cNvCxnSpPr>
                <p:nvPr/>
              </p:nvCxnSpPr>
              <p:spPr>
                <a:xfrm flipH="1" flipV="1">
                  <a:off x="5386281" y="2355290"/>
                  <a:ext cx="590379" cy="1414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1626" name="Group 1625">
                  <a:extLst>
                    <a:ext uri="{FF2B5EF4-FFF2-40B4-BE49-F238E27FC236}">
                      <a16:creationId xmlns:a16="http://schemas.microsoft.com/office/drawing/2014/main" id="{42709B94-B2C5-7F4A-9F27-F380AFC56551}"/>
                    </a:ext>
                  </a:extLst>
                </p:cNvPr>
                <p:cNvGrpSpPr/>
                <p:nvPr/>
              </p:nvGrpSpPr>
              <p:grpSpPr>
                <a:xfrm>
                  <a:off x="5881452" y="3686881"/>
                  <a:ext cx="578159" cy="565812"/>
                  <a:chOff x="2893024" y="5511619"/>
                  <a:chExt cx="578159" cy="565812"/>
                </a:xfrm>
              </p:grpSpPr>
              <p:grpSp>
                <p:nvGrpSpPr>
                  <p:cNvPr id="1636" name="Group 1635">
                    <a:extLst>
                      <a:ext uri="{FF2B5EF4-FFF2-40B4-BE49-F238E27FC236}">
                        <a16:creationId xmlns:a16="http://schemas.microsoft.com/office/drawing/2014/main" id="{1C5CF186-90A2-6C45-ADDE-4BAE4272EFCB}"/>
                      </a:ext>
                    </a:extLst>
                  </p:cNvPr>
                  <p:cNvGrpSpPr/>
                  <p:nvPr/>
                </p:nvGrpSpPr>
                <p:grpSpPr>
                  <a:xfrm>
                    <a:off x="2905371" y="5511619"/>
                    <a:ext cx="565812" cy="565812"/>
                    <a:chOff x="3852304" y="111992"/>
                    <a:chExt cx="2011236" cy="2011236"/>
                  </a:xfrm>
                </p:grpSpPr>
                <p:sp>
                  <p:nvSpPr>
                    <p:cNvPr id="1638" name="Oval 1637">
                      <a:extLst>
                        <a:ext uri="{FF2B5EF4-FFF2-40B4-BE49-F238E27FC236}">
                          <a16:creationId xmlns:a16="http://schemas.microsoft.com/office/drawing/2014/main" id="{05B7F647-63B4-844E-AF59-48D645871F5D}"/>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 name="Oval 1638">
                      <a:extLst>
                        <a:ext uri="{FF2B5EF4-FFF2-40B4-BE49-F238E27FC236}">
                          <a16:creationId xmlns:a16="http://schemas.microsoft.com/office/drawing/2014/main" id="{7E5E7A18-291B-B04C-ABB2-A5E5EECF3B3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7" name="TextBox 1636">
                    <a:extLst>
                      <a:ext uri="{FF2B5EF4-FFF2-40B4-BE49-F238E27FC236}">
                        <a16:creationId xmlns:a16="http://schemas.microsoft.com/office/drawing/2014/main" id="{548EC357-4C44-4F4C-99BA-1E3FF03EFD32}"/>
                      </a:ext>
                    </a:extLst>
                  </p:cNvPr>
                  <p:cNvSpPr txBox="1"/>
                  <p:nvPr/>
                </p:nvSpPr>
                <p:spPr>
                  <a:xfrm>
                    <a:off x="2893024" y="5668771"/>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grpSp>
            <p:cxnSp>
              <p:nvCxnSpPr>
                <p:cNvPr id="1627" name="Straight Arrow Connector 1626">
                  <a:extLst>
                    <a:ext uri="{FF2B5EF4-FFF2-40B4-BE49-F238E27FC236}">
                      <a16:creationId xmlns:a16="http://schemas.microsoft.com/office/drawing/2014/main" id="{326D5D8B-BDDC-FE43-835E-FD4AEDF05C8E}"/>
                    </a:ext>
                  </a:extLst>
                </p:cNvPr>
                <p:cNvCxnSpPr>
                  <a:cxnSpLocks/>
                  <a:stCxn id="1653" idx="1"/>
                  <a:endCxn id="1670" idx="5"/>
                </p:cNvCxnSpPr>
                <p:nvPr/>
              </p:nvCxnSpPr>
              <p:spPr>
                <a:xfrm flipH="1" flipV="1">
                  <a:off x="2888242" y="2786105"/>
                  <a:ext cx="2739006" cy="2314103"/>
                </a:xfrm>
                <a:prstGeom prst="straightConnector1">
                  <a:avLst/>
                </a:prstGeom>
                <a:ln w="88900">
                  <a:gradFill>
                    <a:gsLst>
                      <a:gs pos="0">
                        <a:srgbClr val="C00000"/>
                      </a:gs>
                      <a:gs pos="100000">
                        <a:schemeClr val="accent6">
                          <a:lumMod val="75000"/>
                        </a:schemeClr>
                      </a:gs>
                      <a:gs pos="87000">
                        <a:schemeClr val="accent6">
                          <a:lumMod val="75000"/>
                        </a:schemeClr>
                      </a:gs>
                      <a:gs pos="30000">
                        <a:schemeClr val="accent6">
                          <a:lumMod val="75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28" name="Straight Arrow Connector 1627">
                  <a:extLst>
                    <a:ext uri="{FF2B5EF4-FFF2-40B4-BE49-F238E27FC236}">
                      <a16:creationId xmlns:a16="http://schemas.microsoft.com/office/drawing/2014/main" id="{C261F92C-FAB8-8D4C-8507-23266C4B121B}"/>
                    </a:ext>
                  </a:extLst>
                </p:cNvPr>
                <p:cNvCxnSpPr>
                  <a:cxnSpLocks/>
                  <a:stCxn id="1653" idx="1"/>
                </p:cNvCxnSpPr>
                <p:nvPr/>
              </p:nvCxnSpPr>
              <p:spPr>
                <a:xfrm flipH="1" flipV="1">
                  <a:off x="2645706" y="3991429"/>
                  <a:ext cx="2981542" cy="1108778"/>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29" name="Straight Arrow Connector 1628">
                  <a:extLst>
                    <a:ext uri="{FF2B5EF4-FFF2-40B4-BE49-F238E27FC236}">
                      <a16:creationId xmlns:a16="http://schemas.microsoft.com/office/drawing/2014/main" id="{A9A1C40E-7817-1E45-B03D-967449C69DAA}"/>
                    </a:ext>
                  </a:extLst>
                </p:cNvPr>
                <p:cNvCxnSpPr>
                  <a:cxnSpLocks/>
                  <a:stCxn id="1653" idx="1"/>
                  <a:endCxn id="1657" idx="3"/>
                </p:cNvCxnSpPr>
                <p:nvPr/>
              </p:nvCxnSpPr>
              <p:spPr>
                <a:xfrm flipH="1" flipV="1">
                  <a:off x="3109408" y="5059142"/>
                  <a:ext cx="2517840" cy="41066"/>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0" name="Straight Arrow Connector 1629">
                  <a:extLst>
                    <a:ext uri="{FF2B5EF4-FFF2-40B4-BE49-F238E27FC236}">
                      <a16:creationId xmlns:a16="http://schemas.microsoft.com/office/drawing/2014/main" id="{25EA8FB7-E2DA-4F4D-9431-75E0D3A9CE39}"/>
                    </a:ext>
                  </a:extLst>
                </p:cNvPr>
                <p:cNvCxnSpPr>
                  <a:cxnSpLocks/>
                  <a:stCxn id="1654" idx="4"/>
                  <a:endCxn id="1649" idx="3"/>
                </p:cNvCxnSpPr>
                <p:nvPr/>
              </p:nvCxnSpPr>
              <p:spPr>
                <a:xfrm flipH="1">
                  <a:off x="5473583" y="5646310"/>
                  <a:ext cx="610898" cy="409305"/>
                </a:xfrm>
                <a:prstGeom prst="straightConnector1">
                  <a:avLst/>
                </a:prstGeom>
                <a:ln w="44450">
                  <a:gradFill>
                    <a:gsLst>
                      <a:gs pos="5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1" name="Straight Arrow Connector 1630">
                  <a:extLst>
                    <a:ext uri="{FF2B5EF4-FFF2-40B4-BE49-F238E27FC236}">
                      <a16:creationId xmlns:a16="http://schemas.microsoft.com/office/drawing/2014/main" id="{2A29BE99-8721-6A46-84E0-38B7C4692700}"/>
                    </a:ext>
                  </a:extLst>
                </p:cNvPr>
                <p:cNvCxnSpPr>
                  <a:cxnSpLocks/>
                  <a:stCxn id="1654" idx="3"/>
                  <a:endCxn id="1645" idx="3"/>
                </p:cNvCxnSpPr>
                <p:nvPr/>
              </p:nvCxnSpPr>
              <p:spPr>
                <a:xfrm flipH="1">
                  <a:off x="4038255" y="5513480"/>
                  <a:ext cx="1725546" cy="499711"/>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2" name="Straight Arrow Connector 1631">
                  <a:extLst>
                    <a:ext uri="{FF2B5EF4-FFF2-40B4-BE49-F238E27FC236}">
                      <a16:creationId xmlns:a16="http://schemas.microsoft.com/office/drawing/2014/main" id="{21362C28-F53F-624C-A7D1-EECF90EAE250}"/>
                    </a:ext>
                  </a:extLst>
                </p:cNvPr>
                <p:cNvCxnSpPr>
                  <a:cxnSpLocks/>
                  <a:stCxn id="1654" idx="1"/>
                  <a:endCxn id="1666" idx="5"/>
                </p:cNvCxnSpPr>
                <p:nvPr/>
              </p:nvCxnSpPr>
              <p:spPr>
                <a:xfrm flipH="1" flipV="1">
                  <a:off x="4016392" y="2329168"/>
                  <a:ext cx="1747409" cy="2542953"/>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3" name="Straight Arrow Connector 1632">
                  <a:extLst>
                    <a:ext uri="{FF2B5EF4-FFF2-40B4-BE49-F238E27FC236}">
                      <a16:creationId xmlns:a16="http://schemas.microsoft.com/office/drawing/2014/main" id="{AFE23FBA-E311-1742-9808-C34CE5DF9CCD}"/>
                    </a:ext>
                  </a:extLst>
                </p:cNvPr>
                <p:cNvCxnSpPr>
                  <a:cxnSpLocks/>
                  <a:stCxn id="1662" idx="4"/>
                  <a:endCxn id="1654" idx="1"/>
                </p:cNvCxnSpPr>
                <p:nvPr/>
              </p:nvCxnSpPr>
              <p:spPr>
                <a:xfrm>
                  <a:off x="5186236" y="2438151"/>
                  <a:ext cx="577565" cy="2433971"/>
                </a:xfrm>
                <a:prstGeom prst="straightConnector1">
                  <a:avLst/>
                </a:prstGeom>
                <a:ln w="44450">
                  <a:gradFill>
                    <a:gsLst>
                      <a:gs pos="79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4" name="Straight Arrow Connector 1633">
                  <a:extLst>
                    <a:ext uri="{FF2B5EF4-FFF2-40B4-BE49-F238E27FC236}">
                      <a16:creationId xmlns:a16="http://schemas.microsoft.com/office/drawing/2014/main" id="{799BB5BE-B36E-A743-B78F-37E590A0E579}"/>
                    </a:ext>
                  </a:extLst>
                </p:cNvPr>
                <p:cNvCxnSpPr>
                  <a:cxnSpLocks/>
                  <a:stCxn id="1641" idx="1"/>
                  <a:endCxn id="1654" idx="1"/>
                </p:cNvCxnSpPr>
                <p:nvPr/>
              </p:nvCxnSpPr>
              <p:spPr>
                <a:xfrm flipH="1">
                  <a:off x="5763801" y="2929032"/>
                  <a:ext cx="39878" cy="1943089"/>
                </a:xfrm>
                <a:prstGeom prst="straightConnector1">
                  <a:avLst/>
                </a:prstGeom>
                <a:ln w="44450">
                  <a:gradFill>
                    <a:gsLst>
                      <a:gs pos="70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635" name="Straight Arrow Connector 1634">
                  <a:extLst>
                    <a:ext uri="{FF2B5EF4-FFF2-40B4-BE49-F238E27FC236}">
                      <a16:creationId xmlns:a16="http://schemas.microsoft.com/office/drawing/2014/main" id="{51D76FA8-94E6-F24E-B647-94ADF77EB530}"/>
                    </a:ext>
                  </a:extLst>
                </p:cNvPr>
                <p:cNvCxnSpPr>
                  <a:cxnSpLocks/>
                  <a:stCxn id="1638" idx="4"/>
                  <a:endCxn id="1654" idx="0"/>
                </p:cNvCxnSpPr>
                <p:nvPr/>
              </p:nvCxnSpPr>
              <p:spPr>
                <a:xfrm flipH="1">
                  <a:off x="6084481" y="4252693"/>
                  <a:ext cx="92224" cy="486598"/>
                </a:xfrm>
                <a:prstGeom prst="straightConnector1">
                  <a:avLst/>
                </a:prstGeom>
                <a:ln w="44450">
                  <a:gradFill>
                    <a:gsLst>
                      <a:gs pos="51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grpSp>
        </p:grpSp>
        <p:grpSp>
          <p:nvGrpSpPr>
            <p:cNvPr id="1576" name="Group 1575">
              <a:extLst>
                <a:ext uri="{FF2B5EF4-FFF2-40B4-BE49-F238E27FC236}">
                  <a16:creationId xmlns:a16="http://schemas.microsoft.com/office/drawing/2014/main" id="{B5403EF4-E8DE-7D45-9754-CB41FA97ED27}"/>
                </a:ext>
              </a:extLst>
            </p:cNvPr>
            <p:cNvGrpSpPr/>
            <p:nvPr/>
          </p:nvGrpSpPr>
          <p:grpSpPr>
            <a:xfrm>
              <a:off x="2689112" y="3240371"/>
              <a:ext cx="606349" cy="565812"/>
              <a:chOff x="2908537" y="3662628"/>
              <a:chExt cx="606349" cy="565812"/>
            </a:xfrm>
            <a:effectLst>
              <a:outerShdw blurRad="50800" dist="38100" dir="8100000" algn="tr" rotWithShape="0">
                <a:prstClr val="black">
                  <a:alpha val="40000"/>
                </a:prstClr>
              </a:outerShdw>
            </a:effectLst>
          </p:grpSpPr>
          <p:grpSp>
            <p:nvGrpSpPr>
              <p:cNvPr id="1577" name="Group 1576">
                <a:extLst>
                  <a:ext uri="{FF2B5EF4-FFF2-40B4-BE49-F238E27FC236}">
                    <a16:creationId xmlns:a16="http://schemas.microsoft.com/office/drawing/2014/main" id="{E050F3EE-345B-C04D-96B0-516041699C51}"/>
                  </a:ext>
                </a:extLst>
              </p:cNvPr>
              <p:cNvGrpSpPr/>
              <p:nvPr/>
            </p:nvGrpSpPr>
            <p:grpSpPr>
              <a:xfrm>
                <a:off x="2926544" y="3662628"/>
                <a:ext cx="565812" cy="565812"/>
                <a:chOff x="3852304" y="111992"/>
                <a:chExt cx="2011236" cy="2011236"/>
              </a:xfrm>
            </p:grpSpPr>
            <p:sp>
              <p:nvSpPr>
                <p:cNvPr id="1579" name="Oval 1578">
                  <a:extLst>
                    <a:ext uri="{FF2B5EF4-FFF2-40B4-BE49-F238E27FC236}">
                      <a16:creationId xmlns:a16="http://schemas.microsoft.com/office/drawing/2014/main" id="{B14F1E4F-08F5-2044-9DBC-D226C91DFC0E}"/>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0" name="Oval 1579">
                  <a:extLst>
                    <a:ext uri="{FF2B5EF4-FFF2-40B4-BE49-F238E27FC236}">
                      <a16:creationId xmlns:a16="http://schemas.microsoft.com/office/drawing/2014/main" id="{61C221F9-8FD2-F042-9B42-B3291CE0042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78" name="TextBox 1577">
                <a:extLst>
                  <a:ext uri="{FF2B5EF4-FFF2-40B4-BE49-F238E27FC236}">
                    <a16:creationId xmlns:a16="http://schemas.microsoft.com/office/drawing/2014/main" id="{46128129-7513-7244-A611-C42AB6025D06}"/>
                  </a:ext>
                </a:extLst>
              </p:cNvPr>
              <p:cNvSpPr txBox="1"/>
              <p:nvPr/>
            </p:nvSpPr>
            <p:spPr>
              <a:xfrm>
                <a:off x="2908537" y="3837874"/>
                <a:ext cx="6063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2.5</a:t>
                </a:r>
              </a:p>
            </p:txBody>
          </p:sp>
        </p:grpSp>
      </p:grpSp>
      <p:grpSp>
        <p:nvGrpSpPr>
          <p:cNvPr id="1370" name="Group 1369">
            <a:extLst>
              <a:ext uri="{FF2B5EF4-FFF2-40B4-BE49-F238E27FC236}">
                <a16:creationId xmlns:a16="http://schemas.microsoft.com/office/drawing/2014/main" id="{C25BBB50-149C-6844-9B10-6129E6DB3BB9}"/>
              </a:ext>
            </a:extLst>
          </p:cNvPr>
          <p:cNvGrpSpPr/>
          <p:nvPr/>
        </p:nvGrpSpPr>
        <p:grpSpPr>
          <a:xfrm>
            <a:off x="7126760" y="1225889"/>
            <a:ext cx="4605029" cy="5303161"/>
            <a:chOff x="2644174" y="937665"/>
            <a:chExt cx="4605029" cy="5303161"/>
          </a:xfrm>
          <a:effectLst/>
        </p:grpSpPr>
        <p:grpSp>
          <p:nvGrpSpPr>
            <p:cNvPr id="1371" name="Group 1370">
              <a:extLst>
                <a:ext uri="{FF2B5EF4-FFF2-40B4-BE49-F238E27FC236}">
                  <a16:creationId xmlns:a16="http://schemas.microsoft.com/office/drawing/2014/main" id="{7E453A1A-DC75-6942-882D-69F2462A2C6C}"/>
                </a:ext>
              </a:extLst>
            </p:cNvPr>
            <p:cNvGrpSpPr/>
            <p:nvPr/>
          </p:nvGrpSpPr>
          <p:grpSpPr>
            <a:xfrm>
              <a:off x="2644174" y="937665"/>
              <a:ext cx="4605029" cy="5303161"/>
              <a:chOff x="2060466" y="1363932"/>
              <a:chExt cx="4605029" cy="5125371"/>
            </a:xfrm>
          </p:grpSpPr>
          <p:sp>
            <p:nvSpPr>
              <p:cNvPr id="1377" name="Rectangle 1376">
                <a:extLst>
                  <a:ext uri="{FF2B5EF4-FFF2-40B4-BE49-F238E27FC236}">
                    <a16:creationId xmlns:a16="http://schemas.microsoft.com/office/drawing/2014/main" id="{7C66B1EB-BD71-DB48-A619-D80BF2F223B2}"/>
                  </a:ext>
                </a:extLst>
              </p:cNvPr>
              <p:cNvSpPr/>
              <p:nvPr/>
            </p:nvSpPr>
            <p:spPr>
              <a:xfrm>
                <a:off x="2060466" y="1363932"/>
                <a:ext cx="4605029" cy="51253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78" name="Group 1377">
                <a:extLst>
                  <a:ext uri="{FF2B5EF4-FFF2-40B4-BE49-F238E27FC236}">
                    <a16:creationId xmlns:a16="http://schemas.microsoft.com/office/drawing/2014/main" id="{D874607B-8E13-2041-A007-4792BB149EFF}"/>
                  </a:ext>
                </a:extLst>
              </p:cNvPr>
              <p:cNvGrpSpPr/>
              <p:nvPr/>
            </p:nvGrpSpPr>
            <p:grpSpPr>
              <a:xfrm>
                <a:off x="2105404" y="1846218"/>
                <a:ext cx="4480013" cy="4498833"/>
                <a:chOff x="2105404" y="1846218"/>
                <a:chExt cx="4480013" cy="4498833"/>
              </a:xfrm>
            </p:grpSpPr>
            <p:grpSp>
              <p:nvGrpSpPr>
                <p:cNvPr id="1379" name="Group 1378">
                  <a:extLst>
                    <a:ext uri="{FF2B5EF4-FFF2-40B4-BE49-F238E27FC236}">
                      <a16:creationId xmlns:a16="http://schemas.microsoft.com/office/drawing/2014/main" id="{6D15FEA1-F7A4-E043-9C1A-B85819F353A8}"/>
                    </a:ext>
                  </a:extLst>
                </p:cNvPr>
                <p:cNvGrpSpPr/>
                <p:nvPr/>
              </p:nvGrpSpPr>
              <p:grpSpPr>
                <a:xfrm>
                  <a:off x="2105404" y="2003267"/>
                  <a:ext cx="917152" cy="917152"/>
                  <a:chOff x="2461553" y="1486565"/>
                  <a:chExt cx="917152" cy="917152"/>
                </a:xfrm>
              </p:grpSpPr>
              <p:grpSp>
                <p:nvGrpSpPr>
                  <p:cNvPr id="1464" name="Group 1463">
                    <a:extLst>
                      <a:ext uri="{FF2B5EF4-FFF2-40B4-BE49-F238E27FC236}">
                        <a16:creationId xmlns:a16="http://schemas.microsoft.com/office/drawing/2014/main" id="{3CF5B16E-522B-EB44-9270-5355F9A43A80}"/>
                      </a:ext>
                    </a:extLst>
                  </p:cNvPr>
                  <p:cNvGrpSpPr/>
                  <p:nvPr/>
                </p:nvGrpSpPr>
                <p:grpSpPr>
                  <a:xfrm>
                    <a:off x="2461553" y="1486565"/>
                    <a:ext cx="917152" cy="917152"/>
                    <a:chOff x="2603430" y="-1136877"/>
                    <a:chExt cx="3260110" cy="3260108"/>
                  </a:xfrm>
                </p:grpSpPr>
                <p:sp>
                  <p:nvSpPr>
                    <p:cNvPr id="1466" name="Oval 1465">
                      <a:extLst>
                        <a:ext uri="{FF2B5EF4-FFF2-40B4-BE49-F238E27FC236}">
                          <a16:creationId xmlns:a16="http://schemas.microsoft.com/office/drawing/2014/main" id="{7EBBF50D-7DDA-E74E-9694-CA3A20964385}"/>
                        </a:ext>
                      </a:extLst>
                    </p:cNvPr>
                    <p:cNvSpPr/>
                    <p:nvPr/>
                  </p:nvSpPr>
                  <p:spPr>
                    <a:xfrm>
                      <a:off x="2603430" y="-1136877"/>
                      <a:ext cx="3260110" cy="3260108"/>
                    </a:xfrm>
                    <a:prstGeom prst="ellipse">
                      <a:avLst/>
                    </a:prstGeom>
                    <a:solidFill>
                      <a:schemeClr val="accent6">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7" name="Oval 1466">
                      <a:extLst>
                        <a:ext uri="{FF2B5EF4-FFF2-40B4-BE49-F238E27FC236}">
                          <a16:creationId xmlns:a16="http://schemas.microsoft.com/office/drawing/2014/main" id="{EB322AA6-F9A8-DB46-ADEB-2CA326681753}"/>
                        </a:ext>
                      </a:extLst>
                    </p:cNvPr>
                    <p:cNvSpPr/>
                    <p:nvPr/>
                  </p:nvSpPr>
                  <p:spPr>
                    <a:xfrm>
                      <a:off x="2845911" y="-879845"/>
                      <a:ext cx="2731704" cy="2731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1465" name="TextBox 1464">
                    <a:extLst>
                      <a:ext uri="{FF2B5EF4-FFF2-40B4-BE49-F238E27FC236}">
                        <a16:creationId xmlns:a16="http://schemas.microsoft.com/office/drawing/2014/main" id="{69B0372C-3F7E-EB47-872C-6237F83440DB}"/>
                      </a:ext>
                    </a:extLst>
                  </p:cNvPr>
                  <p:cNvSpPr txBox="1"/>
                  <p:nvPr/>
                </p:nvSpPr>
                <p:spPr>
                  <a:xfrm>
                    <a:off x="2764727" y="1812933"/>
                    <a:ext cx="364928"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grpSp>
            <p:grpSp>
              <p:nvGrpSpPr>
                <p:cNvPr id="1380" name="Group 1379">
                  <a:extLst>
                    <a:ext uri="{FF2B5EF4-FFF2-40B4-BE49-F238E27FC236}">
                      <a16:creationId xmlns:a16="http://schemas.microsoft.com/office/drawing/2014/main" id="{70F0613B-C520-0940-B3E3-53922D6054AF}"/>
                    </a:ext>
                  </a:extLst>
                </p:cNvPr>
                <p:cNvGrpSpPr/>
                <p:nvPr/>
              </p:nvGrpSpPr>
              <p:grpSpPr>
                <a:xfrm>
                  <a:off x="3533441" y="1846218"/>
                  <a:ext cx="565812" cy="565812"/>
                  <a:chOff x="2901025" y="2447496"/>
                  <a:chExt cx="565812" cy="565812"/>
                </a:xfrm>
              </p:grpSpPr>
              <p:grpSp>
                <p:nvGrpSpPr>
                  <p:cNvPr id="1460" name="Group 1459">
                    <a:extLst>
                      <a:ext uri="{FF2B5EF4-FFF2-40B4-BE49-F238E27FC236}">
                        <a16:creationId xmlns:a16="http://schemas.microsoft.com/office/drawing/2014/main" id="{A16B3640-7D21-244C-A3B5-DAC5E06BA65B}"/>
                      </a:ext>
                    </a:extLst>
                  </p:cNvPr>
                  <p:cNvGrpSpPr/>
                  <p:nvPr/>
                </p:nvGrpSpPr>
                <p:grpSpPr>
                  <a:xfrm>
                    <a:off x="2901025" y="2447496"/>
                    <a:ext cx="565812" cy="565812"/>
                    <a:chOff x="3852302" y="111992"/>
                    <a:chExt cx="2011236" cy="2011236"/>
                  </a:xfrm>
                </p:grpSpPr>
                <p:sp>
                  <p:nvSpPr>
                    <p:cNvPr id="1462" name="Oval 1461">
                      <a:extLst>
                        <a:ext uri="{FF2B5EF4-FFF2-40B4-BE49-F238E27FC236}">
                          <a16:creationId xmlns:a16="http://schemas.microsoft.com/office/drawing/2014/main" id="{EDDC515E-B7C2-1F43-8380-4F2FB292FDAA}"/>
                        </a:ext>
                      </a:extLst>
                    </p:cNvPr>
                    <p:cNvSpPr/>
                    <p:nvPr/>
                  </p:nvSpPr>
                  <p:spPr>
                    <a:xfrm>
                      <a:off x="3852302"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3" name="Oval 1462">
                      <a:extLst>
                        <a:ext uri="{FF2B5EF4-FFF2-40B4-BE49-F238E27FC236}">
                          <a16:creationId xmlns:a16="http://schemas.microsoft.com/office/drawing/2014/main" id="{F0B0B920-2625-0844-B758-B02F1779A129}"/>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61" name="TextBox 1460">
                    <a:extLst>
                      <a:ext uri="{FF2B5EF4-FFF2-40B4-BE49-F238E27FC236}">
                        <a16:creationId xmlns:a16="http://schemas.microsoft.com/office/drawing/2014/main" id="{A30A99B7-AD5D-D140-B039-EE385D67BC8A}"/>
                      </a:ext>
                    </a:extLst>
                  </p:cNvPr>
                  <p:cNvSpPr txBox="1"/>
                  <p:nvPr/>
                </p:nvSpPr>
                <p:spPr>
                  <a:xfrm>
                    <a:off x="2926544" y="2614533"/>
                    <a:ext cx="495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grpSp>
            <p:grpSp>
              <p:nvGrpSpPr>
                <p:cNvPr id="1381" name="Group 1380">
                  <a:extLst>
                    <a:ext uri="{FF2B5EF4-FFF2-40B4-BE49-F238E27FC236}">
                      <a16:creationId xmlns:a16="http://schemas.microsoft.com/office/drawing/2014/main" id="{FCDAEA48-EBC5-5640-B83B-64D66454EE50}"/>
                    </a:ext>
                  </a:extLst>
                </p:cNvPr>
                <p:cNvGrpSpPr/>
                <p:nvPr/>
              </p:nvGrpSpPr>
              <p:grpSpPr>
                <a:xfrm>
                  <a:off x="4882646" y="1872339"/>
                  <a:ext cx="623308" cy="565812"/>
                  <a:chOff x="2887853" y="3052925"/>
                  <a:chExt cx="623308" cy="565812"/>
                </a:xfrm>
              </p:grpSpPr>
              <p:grpSp>
                <p:nvGrpSpPr>
                  <p:cNvPr id="1456" name="Group 1455">
                    <a:extLst>
                      <a:ext uri="{FF2B5EF4-FFF2-40B4-BE49-F238E27FC236}">
                        <a16:creationId xmlns:a16="http://schemas.microsoft.com/office/drawing/2014/main" id="{76671C8B-49C7-4A45-AD3A-6EBBC1E95FF0}"/>
                      </a:ext>
                    </a:extLst>
                  </p:cNvPr>
                  <p:cNvGrpSpPr/>
                  <p:nvPr/>
                </p:nvGrpSpPr>
                <p:grpSpPr>
                  <a:xfrm>
                    <a:off x="2908537" y="3052925"/>
                    <a:ext cx="565812" cy="565812"/>
                    <a:chOff x="3852304" y="111992"/>
                    <a:chExt cx="2011236" cy="2011236"/>
                  </a:xfrm>
                </p:grpSpPr>
                <p:sp>
                  <p:nvSpPr>
                    <p:cNvPr id="1458" name="Oval 1457">
                      <a:extLst>
                        <a:ext uri="{FF2B5EF4-FFF2-40B4-BE49-F238E27FC236}">
                          <a16:creationId xmlns:a16="http://schemas.microsoft.com/office/drawing/2014/main" id="{EA1AF743-65D2-874D-B10B-6B0A8264E30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9" name="Oval 1458">
                      <a:extLst>
                        <a:ext uri="{FF2B5EF4-FFF2-40B4-BE49-F238E27FC236}">
                          <a16:creationId xmlns:a16="http://schemas.microsoft.com/office/drawing/2014/main" id="{6CD6DF5C-4545-DE42-9C9D-38499AF53E23}"/>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57" name="TextBox 1456">
                    <a:extLst>
                      <a:ext uri="{FF2B5EF4-FFF2-40B4-BE49-F238E27FC236}">
                        <a16:creationId xmlns:a16="http://schemas.microsoft.com/office/drawing/2014/main" id="{0C071E27-A128-834A-8B05-D0D805A33A58}"/>
                      </a:ext>
                    </a:extLst>
                  </p:cNvPr>
                  <p:cNvSpPr txBox="1"/>
                  <p:nvPr/>
                </p:nvSpPr>
                <p:spPr>
                  <a:xfrm>
                    <a:off x="2887853" y="3209513"/>
                    <a:ext cx="6233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382" name="Group 1381">
                  <a:extLst>
                    <a:ext uri="{FF2B5EF4-FFF2-40B4-BE49-F238E27FC236}">
                      <a16:creationId xmlns:a16="http://schemas.microsoft.com/office/drawing/2014/main" id="{3592F073-E32C-7E4A-A3A6-82C3200830FC}"/>
                    </a:ext>
                  </a:extLst>
                </p:cNvPr>
                <p:cNvGrpSpPr/>
                <p:nvPr/>
              </p:nvGrpSpPr>
              <p:grpSpPr>
                <a:xfrm>
                  <a:off x="2535532" y="4763528"/>
                  <a:ext cx="573876" cy="565812"/>
                  <a:chOff x="2908537" y="4274745"/>
                  <a:chExt cx="573876" cy="565812"/>
                </a:xfrm>
              </p:grpSpPr>
              <p:grpSp>
                <p:nvGrpSpPr>
                  <p:cNvPr id="1452" name="Group 1451">
                    <a:extLst>
                      <a:ext uri="{FF2B5EF4-FFF2-40B4-BE49-F238E27FC236}">
                        <a16:creationId xmlns:a16="http://schemas.microsoft.com/office/drawing/2014/main" id="{659254AD-E443-D542-A56B-34D1098160AF}"/>
                      </a:ext>
                    </a:extLst>
                  </p:cNvPr>
                  <p:cNvGrpSpPr/>
                  <p:nvPr/>
                </p:nvGrpSpPr>
                <p:grpSpPr>
                  <a:xfrm>
                    <a:off x="2908537" y="4274745"/>
                    <a:ext cx="565812" cy="565812"/>
                    <a:chOff x="3852304" y="111992"/>
                    <a:chExt cx="2011236" cy="2011236"/>
                  </a:xfrm>
                </p:grpSpPr>
                <p:sp>
                  <p:nvSpPr>
                    <p:cNvPr id="1454" name="Oval 1453">
                      <a:extLst>
                        <a:ext uri="{FF2B5EF4-FFF2-40B4-BE49-F238E27FC236}">
                          <a16:creationId xmlns:a16="http://schemas.microsoft.com/office/drawing/2014/main" id="{4A4E1270-0287-7C48-AF2E-FBBE1DE5D9AB}"/>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5" name="Oval 1454">
                      <a:extLst>
                        <a:ext uri="{FF2B5EF4-FFF2-40B4-BE49-F238E27FC236}">
                          <a16:creationId xmlns:a16="http://schemas.microsoft.com/office/drawing/2014/main" id="{ECFBC8E7-B76E-874F-A2B9-899772C0B2B6}"/>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53" name="TextBox 1452">
                    <a:extLst>
                      <a:ext uri="{FF2B5EF4-FFF2-40B4-BE49-F238E27FC236}">
                        <a16:creationId xmlns:a16="http://schemas.microsoft.com/office/drawing/2014/main" id="{B8D17AF8-8AD5-D944-B3B4-EEBB8727E6F2}"/>
                      </a:ext>
                    </a:extLst>
                  </p:cNvPr>
                  <p:cNvSpPr txBox="1"/>
                  <p:nvPr/>
                </p:nvSpPr>
                <p:spPr>
                  <a:xfrm>
                    <a:off x="2916602" y="4454490"/>
                    <a:ext cx="565811" cy="231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383" name="Group 1382">
                  <a:extLst>
                    <a:ext uri="{FF2B5EF4-FFF2-40B4-BE49-F238E27FC236}">
                      <a16:creationId xmlns:a16="http://schemas.microsoft.com/office/drawing/2014/main" id="{6FB1AFAF-38F7-EF46-A877-34318353607E}"/>
                    </a:ext>
                  </a:extLst>
                </p:cNvPr>
                <p:cNvGrpSpPr/>
                <p:nvPr/>
              </p:nvGrpSpPr>
              <p:grpSpPr>
                <a:xfrm>
                  <a:off x="5627248" y="4739291"/>
                  <a:ext cx="958169" cy="907019"/>
                  <a:chOff x="2904813" y="4888168"/>
                  <a:chExt cx="958169" cy="907019"/>
                </a:xfrm>
              </p:grpSpPr>
              <p:grpSp>
                <p:nvGrpSpPr>
                  <p:cNvPr id="1448" name="Group 1447">
                    <a:extLst>
                      <a:ext uri="{FF2B5EF4-FFF2-40B4-BE49-F238E27FC236}">
                        <a16:creationId xmlns:a16="http://schemas.microsoft.com/office/drawing/2014/main" id="{738C0E77-3F72-6E46-BB12-1C44F4D3AC83}"/>
                      </a:ext>
                    </a:extLst>
                  </p:cNvPr>
                  <p:cNvGrpSpPr/>
                  <p:nvPr/>
                </p:nvGrpSpPr>
                <p:grpSpPr>
                  <a:xfrm>
                    <a:off x="2908536" y="4888168"/>
                    <a:ext cx="907019" cy="907019"/>
                    <a:chOff x="3852300" y="111992"/>
                    <a:chExt cx="3224091" cy="3224091"/>
                  </a:xfrm>
                </p:grpSpPr>
                <p:sp>
                  <p:nvSpPr>
                    <p:cNvPr id="1450" name="Oval 1449">
                      <a:extLst>
                        <a:ext uri="{FF2B5EF4-FFF2-40B4-BE49-F238E27FC236}">
                          <a16:creationId xmlns:a16="http://schemas.microsoft.com/office/drawing/2014/main" id="{D4C0F415-C831-DD4D-BC8A-5DD886EB5F77}"/>
                        </a:ext>
                      </a:extLst>
                    </p:cNvPr>
                    <p:cNvSpPr/>
                    <p:nvPr/>
                  </p:nvSpPr>
                  <p:spPr>
                    <a:xfrm>
                      <a:off x="3852300" y="111992"/>
                      <a:ext cx="3224091" cy="3224091"/>
                    </a:xfrm>
                    <a:prstGeom prst="ellipse">
                      <a:avLst/>
                    </a:prstGeom>
                    <a:solidFill>
                      <a:srgbClr val="C00000">
                        <a:alpha val="39026"/>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1" name="Oval 1450">
                      <a:extLst>
                        <a:ext uri="{FF2B5EF4-FFF2-40B4-BE49-F238E27FC236}">
                          <a16:creationId xmlns:a16="http://schemas.microsoft.com/office/drawing/2014/main" id="{9B0998C8-2CC2-A648-A8BD-93CF20C95083}"/>
                        </a:ext>
                      </a:extLst>
                    </p:cNvPr>
                    <p:cNvSpPr/>
                    <p:nvPr/>
                  </p:nvSpPr>
                  <p:spPr>
                    <a:xfrm>
                      <a:off x="4017226" y="288164"/>
                      <a:ext cx="2809223" cy="2787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9" name="TextBox 1448">
                    <a:extLst>
                      <a:ext uri="{FF2B5EF4-FFF2-40B4-BE49-F238E27FC236}">
                        <a16:creationId xmlns:a16="http://schemas.microsoft.com/office/drawing/2014/main" id="{289FAA8A-5A88-184E-B34B-45613DABCD75}"/>
                      </a:ext>
                    </a:extLst>
                  </p:cNvPr>
                  <p:cNvSpPr txBox="1"/>
                  <p:nvPr/>
                </p:nvSpPr>
                <p:spPr>
                  <a:xfrm>
                    <a:off x="2904813" y="5055736"/>
                    <a:ext cx="958169" cy="386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grpSp>
            <p:grpSp>
              <p:nvGrpSpPr>
                <p:cNvPr id="1384" name="Group 1383">
                  <a:extLst>
                    <a:ext uri="{FF2B5EF4-FFF2-40B4-BE49-F238E27FC236}">
                      <a16:creationId xmlns:a16="http://schemas.microsoft.com/office/drawing/2014/main" id="{FB288B49-F07C-1046-A635-C3743A7324B1}"/>
                    </a:ext>
                  </a:extLst>
                </p:cNvPr>
                <p:cNvGrpSpPr/>
                <p:nvPr/>
              </p:nvGrpSpPr>
              <p:grpSpPr>
                <a:xfrm>
                  <a:off x="4907772" y="5779239"/>
                  <a:ext cx="569536" cy="565812"/>
                  <a:chOff x="2904813" y="6156667"/>
                  <a:chExt cx="569536" cy="565812"/>
                </a:xfrm>
              </p:grpSpPr>
              <p:grpSp>
                <p:nvGrpSpPr>
                  <p:cNvPr id="1444" name="Group 1443">
                    <a:extLst>
                      <a:ext uri="{FF2B5EF4-FFF2-40B4-BE49-F238E27FC236}">
                        <a16:creationId xmlns:a16="http://schemas.microsoft.com/office/drawing/2014/main" id="{C1C2F04F-7AD4-914B-8848-A293784C6828}"/>
                      </a:ext>
                    </a:extLst>
                  </p:cNvPr>
                  <p:cNvGrpSpPr/>
                  <p:nvPr/>
                </p:nvGrpSpPr>
                <p:grpSpPr>
                  <a:xfrm>
                    <a:off x="2908537" y="6156667"/>
                    <a:ext cx="565812" cy="565812"/>
                    <a:chOff x="3852304" y="111992"/>
                    <a:chExt cx="2011236" cy="2011236"/>
                  </a:xfrm>
                </p:grpSpPr>
                <p:sp>
                  <p:nvSpPr>
                    <p:cNvPr id="1446" name="Oval 1445">
                      <a:extLst>
                        <a:ext uri="{FF2B5EF4-FFF2-40B4-BE49-F238E27FC236}">
                          <a16:creationId xmlns:a16="http://schemas.microsoft.com/office/drawing/2014/main" id="{BAFF4F51-0907-5B42-B6F1-8E6CA861BFF1}"/>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7" name="Oval 1446">
                      <a:extLst>
                        <a:ext uri="{FF2B5EF4-FFF2-40B4-BE49-F238E27FC236}">
                          <a16:creationId xmlns:a16="http://schemas.microsoft.com/office/drawing/2014/main" id="{E56E0F2D-C333-CA4B-B2AD-7CF62E38D93B}"/>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5" name="TextBox 1444">
                    <a:extLst>
                      <a:ext uri="{FF2B5EF4-FFF2-40B4-BE49-F238E27FC236}">
                        <a16:creationId xmlns:a16="http://schemas.microsoft.com/office/drawing/2014/main" id="{2EDC0EFD-6E76-1A47-A6C4-E956AFA34BA5}"/>
                      </a:ext>
                    </a:extLst>
                  </p:cNvPr>
                  <p:cNvSpPr txBox="1"/>
                  <p:nvPr/>
                </p:nvSpPr>
                <p:spPr>
                  <a:xfrm>
                    <a:off x="2904813" y="6317174"/>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grpSp>
            <p:grpSp>
              <p:nvGrpSpPr>
                <p:cNvPr id="1385" name="Group 1384">
                  <a:extLst>
                    <a:ext uri="{FF2B5EF4-FFF2-40B4-BE49-F238E27FC236}">
                      <a16:creationId xmlns:a16="http://schemas.microsoft.com/office/drawing/2014/main" id="{56569012-04F3-1642-B480-C22A6A2D648A}"/>
                    </a:ext>
                  </a:extLst>
                </p:cNvPr>
                <p:cNvGrpSpPr/>
                <p:nvPr/>
              </p:nvGrpSpPr>
              <p:grpSpPr>
                <a:xfrm>
                  <a:off x="3464379" y="5725467"/>
                  <a:ext cx="573876" cy="565812"/>
                  <a:chOff x="2908537" y="6781933"/>
                  <a:chExt cx="573876" cy="565812"/>
                </a:xfrm>
              </p:grpSpPr>
              <p:grpSp>
                <p:nvGrpSpPr>
                  <p:cNvPr id="1440" name="Group 1439">
                    <a:extLst>
                      <a:ext uri="{FF2B5EF4-FFF2-40B4-BE49-F238E27FC236}">
                        <a16:creationId xmlns:a16="http://schemas.microsoft.com/office/drawing/2014/main" id="{00FB6C04-2C7A-B94B-B041-92583030F9E2}"/>
                      </a:ext>
                    </a:extLst>
                  </p:cNvPr>
                  <p:cNvGrpSpPr/>
                  <p:nvPr/>
                </p:nvGrpSpPr>
                <p:grpSpPr>
                  <a:xfrm>
                    <a:off x="2908537" y="6781933"/>
                    <a:ext cx="565812" cy="565812"/>
                    <a:chOff x="3852304" y="111992"/>
                    <a:chExt cx="2011236" cy="2011236"/>
                  </a:xfrm>
                </p:grpSpPr>
                <p:sp>
                  <p:nvSpPr>
                    <p:cNvPr id="1442" name="Oval 1441">
                      <a:extLst>
                        <a:ext uri="{FF2B5EF4-FFF2-40B4-BE49-F238E27FC236}">
                          <a16:creationId xmlns:a16="http://schemas.microsoft.com/office/drawing/2014/main" id="{F1236562-0CD2-8743-BBD7-17C1DC24AEB1}"/>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3" name="Oval 1442">
                      <a:extLst>
                        <a:ext uri="{FF2B5EF4-FFF2-40B4-BE49-F238E27FC236}">
                          <a16:creationId xmlns:a16="http://schemas.microsoft.com/office/drawing/2014/main" id="{5F459E2D-C9F8-5843-853A-0D7A3A88C6B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1" name="TextBox 1440">
                    <a:extLst>
                      <a:ext uri="{FF2B5EF4-FFF2-40B4-BE49-F238E27FC236}">
                        <a16:creationId xmlns:a16="http://schemas.microsoft.com/office/drawing/2014/main" id="{2DB3CCDE-9C3C-734B-B04C-CBB0C76E396A}"/>
                      </a:ext>
                    </a:extLst>
                  </p:cNvPr>
                  <p:cNvSpPr txBox="1"/>
                  <p:nvPr/>
                </p:nvSpPr>
                <p:spPr>
                  <a:xfrm>
                    <a:off x="2916602" y="6953788"/>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grpSp>
              <p:nvGrpSpPr>
                <p:cNvPr id="1386" name="Group 1385">
                  <a:extLst>
                    <a:ext uri="{FF2B5EF4-FFF2-40B4-BE49-F238E27FC236}">
                      <a16:creationId xmlns:a16="http://schemas.microsoft.com/office/drawing/2014/main" id="{D99722FC-E2B0-4D47-91E2-B05AEAF9FFF8}"/>
                    </a:ext>
                  </a:extLst>
                </p:cNvPr>
                <p:cNvGrpSpPr/>
                <p:nvPr/>
              </p:nvGrpSpPr>
              <p:grpSpPr>
                <a:xfrm>
                  <a:off x="5803679" y="2634471"/>
                  <a:ext cx="569313" cy="565812"/>
                  <a:chOff x="2905036" y="7426981"/>
                  <a:chExt cx="569313" cy="565812"/>
                </a:xfrm>
              </p:grpSpPr>
              <p:grpSp>
                <p:nvGrpSpPr>
                  <p:cNvPr id="1436" name="Group 1435">
                    <a:extLst>
                      <a:ext uri="{FF2B5EF4-FFF2-40B4-BE49-F238E27FC236}">
                        <a16:creationId xmlns:a16="http://schemas.microsoft.com/office/drawing/2014/main" id="{D91DA1DA-0C03-744C-A97B-8B153F00F984}"/>
                      </a:ext>
                    </a:extLst>
                  </p:cNvPr>
                  <p:cNvGrpSpPr/>
                  <p:nvPr/>
                </p:nvGrpSpPr>
                <p:grpSpPr>
                  <a:xfrm>
                    <a:off x="2908537" y="7426981"/>
                    <a:ext cx="565812" cy="565812"/>
                    <a:chOff x="3852304" y="111992"/>
                    <a:chExt cx="2011236" cy="2011236"/>
                  </a:xfrm>
                </p:grpSpPr>
                <p:sp>
                  <p:nvSpPr>
                    <p:cNvPr id="1438" name="Oval 1437">
                      <a:extLst>
                        <a:ext uri="{FF2B5EF4-FFF2-40B4-BE49-F238E27FC236}">
                          <a16:creationId xmlns:a16="http://schemas.microsoft.com/office/drawing/2014/main" id="{9C84E64D-E958-6B43-9A40-078C1283F6D5}"/>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9" name="Oval 1438">
                      <a:extLst>
                        <a:ext uri="{FF2B5EF4-FFF2-40B4-BE49-F238E27FC236}">
                          <a16:creationId xmlns:a16="http://schemas.microsoft.com/office/drawing/2014/main" id="{2FF2EB61-9104-3B44-BC74-971F5130E152}"/>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37" name="TextBox 1436">
                    <a:extLst>
                      <a:ext uri="{FF2B5EF4-FFF2-40B4-BE49-F238E27FC236}">
                        <a16:creationId xmlns:a16="http://schemas.microsoft.com/office/drawing/2014/main" id="{E0DC17E8-B5A6-0F47-B23C-1176A2A2A980}"/>
                      </a:ext>
                    </a:extLst>
                  </p:cNvPr>
                  <p:cNvSpPr txBox="1"/>
                  <p:nvPr/>
                </p:nvSpPr>
                <p:spPr>
                  <a:xfrm>
                    <a:off x="2905036" y="7533256"/>
                    <a:ext cx="565811" cy="37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cxnSp>
              <p:nvCxnSpPr>
                <p:cNvPr id="1387" name="Straight Arrow Connector 1386">
                  <a:extLst>
                    <a:ext uri="{FF2B5EF4-FFF2-40B4-BE49-F238E27FC236}">
                      <a16:creationId xmlns:a16="http://schemas.microsoft.com/office/drawing/2014/main" id="{79EC12E0-AAB1-8C49-9BDC-D79A6580387F}"/>
                    </a:ext>
                  </a:extLst>
                </p:cNvPr>
                <p:cNvCxnSpPr>
                  <a:cxnSpLocks/>
                </p:cNvCxnSpPr>
                <p:nvPr/>
              </p:nvCxnSpPr>
              <p:spPr>
                <a:xfrm flipV="1">
                  <a:off x="3023466" y="2361642"/>
                  <a:ext cx="1962725" cy="2790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88" name="Straight Arrow Connector 1387">
                  <a:extLst>
                    <a:ext uri="{FF2B5EF4-FFF2-40B4-BE49-F238E27FC236}">
                      <a16:creationId xmlns:a16="http://schemas.microsoft.com/office/drawing/2014/main" id="{FA2193AD-2F9D-F545-9086-CD091FE474FA}"/>
                    </a:ext>
                  </a:extLst>
                </p:cNvPr>
                <p:cNvCxnSpPr>
                  <a:cxnSpLocks/>
                  <a:endCxn id="1457" idx="1"/>
                </p:cNvCxnSpPr>
                <p:nvPr/>
              </p:nvCxnSpPr>
              <p:spPr>
                <a:xfrm>
                  <a:off x="4099253" y="2129124"/>
                  <a:ext cx="783393" cy="229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89" name="Straight Arrow Connector 1388">
                  <a:extLst>
                    <a:ext uri="{FF2B5EF4-FFF2-40B4-BE49-F238E27FC236}">
                      <a16:creationId xmlns:a16="http://schemas.microsoft.com/office/drawing/2014/main" id="{29F83C47-A849-6649-9662-E2CA24CD5480}"/>
                    </a:ext>
                  </a:extLst>
                </p:cNvPr>
                <p:cNvCxnSpPr>
                  <a:cxnSpLocks/>
                  <a:endCxn id="1438" idx="1"/>
                </p:cNvCxnSpPr>
                <p:nvPr/>
              </p:nvCxnSpPr>
              <p:spPr>
                <a:xfrm>
                  <a:off x="3041787" y="2645243"/>
                  <a:ext cx="2848254" cy="720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0" name="Straight Arrow Connector 1389">
                  <a:extLst>
                    <a:ext uri="{FF2B5EF4-FFF2-40B4-BE49-F238E27FC236}">
                      <a16:creationId xmlns:a16="http://schemas.microsoft.com/office/drawing/2014/main" id="{C6CD1A14-2FF0-6C41-8D1D-4E69231197DC}"/>
                    </a:ext>
                  </a:extLst>
                </p:cNvPr>
                <p:cNvCxnSpPr>
                  <a:cxnSpLocks/>
                  <a:stCxn id="1441" idx="3"/>
                  <a:endCxn id="1445" idx="1"/>
                </p:cNvCxnSpPr>
                <p:nvPr/>
              </p:nvCxnSpPr>
              <p:spPr>
                <a:xfrm>
                  <a:off x="4038255" y="6013190"/>
                  <a:ext cx="869517" cy="424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1" name="Straight Arrow Connector 1390">
                  <a:extLst>
                    <a:ext uri="{FF2B5EF4-FFF2-40B4-BE49-F238E27FC236}">
                      <a16:creationId xmlns:a16="http://schemas.microsoft.com/office/drawing/2014/main" id="{AD482A94-FECB-E140-B36B-DF87C753A1F7}"/>
                    </a:ext>
                  </a:extLst>
                </p:cNvPr>
                <p:cNvCxnSpPr>
                  <a:cxnSpLocks/>
                  <a:endCxn id="1454" idx="0"/>
                </p:cNvCxnSpPr>
                <p:nvPr/>
              </p:nvCxnSpPr>
              <p:spPr>
                <a:xfrm>
                  <a:off x="2445661" y="4155251"/>
                  <a:ext cx="372777" cy="60827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2" name="Straight Arrow Connector 1391">
                  <a:extLst>
                    <a:ext uri="{FF2B5EF4-FFF2-40B4-BE49-F238E27FC236}">
                      <a16:creationId xmlns:a16="http://schemas.microsoft.com/office/drawing/2014/main" id="{EF8D5989-C3F4-1042-9B3F-BAAC2050C320}"/>
                    </a:ext>
                  </a:extLst>
                </p:cNvPr>
                <p:cNvCxnSpPr>
                  <a:cxnSpLocks/>
                  <a:stCxn id="1442" idx="0"/>
                  <a:endCxn id="1462" idx="4"/>
                </p:cNvCxnSpPr>
                <p:nvPr/>
              </p:nvCxnSpPr>
              <p:spPr>
                <a:xfrm flipV="1">
                  <a:off x="3747285" y="2412030"/>
                  <a:ext cx="69062" cy="33134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3" name="Straight Arrow Connector 1392">
                  <a:extLst>
                    <a:ext uri="{FF2B5EF4-FFF2-40B4-BE49-F238E27FC236}">
                      <a16:creationId xmlns:a16="http://schemas.microsoft.com/office/drawing/2014/main" id="{C1D920DA-389B-4B4E-B98A-92668E307D51}"/>
                    </a:ext>
                  </a:extLst>
                </p:cNvPr>
                <p:cNvCxnSpPr>
                  <a:cxnSpLocks/>
                  <a:endCxn id="1457" idx="3"/>
                </p:cNvCxnSpPr>
                <p:nvPr/>
              </p:nvCxnSpPr>
              <p:spPr>
                <a:xfrm flipH="1" flipV="1">
                  <a:off x="5505954" y="2152038"/>
                  <a:ext cx="410536" cy="52119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4" name="Straight Arrow Connector 1393">
                  <a:extLst>
                    <a:ext uri="{FF2B5EF4-FFF2-40B4-BE49-F238E27FC236}">
                      <a16:creationId xmlns:a16="http://schemas.microsoft.com/office/drawing/2014/main" id="{C36CA6FE-A6D8-FE42-AEAA-8083EBB31E86}"/>
                    </a:ext>
                  </a:extLst>
                </p:cNvPr>
                <p:cNvCxnSpPr>
                  <a:cxnSpLocks/>
                  <a:stCxn id="1466" idx="7"/>
                  <a:endCxn id="1462" idx="2"/>
                </p:cNvCxnSpPr>
                <p:nvPr/>
              </p:nvCxnSpPr>
              <p:spPr>
                <a:xfrm flipV="1">
                  <a:off x="2888242" y="2129124"/>
                  <a:ext cx="645199" cy="84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5" name="Straight Arrow Connector 1394">
                  <a:extLst>
                    <a:ext uri="{FF2B5EF4-FFF2-40B4-BE49-F238E27FC236}">
                      <a16:creationId xmlns:a16="http://schemas.microsoft.com/office/drawing/2014/main" id="{128F43C1-C7D3-1447-BA5C-9156564A8CB4}"/>
                    </a:ext>
                  </a:extLst>
                </p:cNvPr>
                <p:cNvCxnSpPr>
                  <a:cxnSpLocks/>
                  <a:endCxn id="1466" idx="3"/>
                </p:cNvCxnSpPr>
                <p:nvPr/>
              </p:nvCxnSpPr>
              <p:spPr>
                <a:xfrm flipH="1" flipV="1">
                  <a:off x="2239718" y="2786105"/>
                  <a:ext cx="205944" cy="82230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6" name="Straight Arrow Connector 1395">
                  <a:extLst>
                    <a:ext uri="{FF2B5EF4-FFF2-40B4-BE49-F238E27FC236}">
                      <a16:creationId xmlns:a16="http://schemas.microsoft.com/office/drawing/2014/main" id="{4790604D-2D5D-C846-AF45-5332E134FDF2}"/>
                    </a:ext>
                  </a:extLst>
                </p:cNvPr>
                <p:cNvCxnSpPr>
                  <a:cxnSpLocks/>
                  <a:endCxn id="1446" idx="1"/>
                </p:cNvCxnSpPr>
                <p:nvPr/>
              </p:nvCxnSpPr>
              <p:spPr>
                <a:xfrm>
                  <a:off x="2894057" y="2782735"/>
                  <a:ext cx="2100300" cy="307936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7" name="Straight Arrow Connector 1396">
                  <a:extLst>
                    <a:ext uri="{FF2B5EF4-FFF2-40B4-BE49-F238E27FC236}">
                      <a16:creationId xmlns:a16="http://schemas.microsoft.com/office/drawing/2014/main" id="{7E9A6206-1C2F-1648-BE4C-FBDB9F337F5E}"/>
                    </a:ext>
                  </a:extLst>
                </p:cNvPr>
                <p:cNvCxnSpPr>
                  <a:cxnSpLocks/>
                  <a:stCxn id="1466" idx="6"/>
                  <a:endCxn id="1434" idx="1"/>
                </p:cNvCxnSpPr>
                <p:nvPr/>
              </p:nvCxnSpPr>
              <p:spPr>
                <a:xfrm>
                  <a:off x="3022556" y="2461843"/>
                  <a:ext cx="2954104" cy="13079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8" name="Straight Arrow Connector 1397">
                  <a:extLst>
                    <a:ext uri="{FF2B5EF4-FFF2-40B4-BE49-F238E27FC236}">
                      <a16:creationId xmlns:a16="http://schemas.microsoft.com/office/drawing/2014/main" id="{9BE15186-2139-D341-B95F-1951D8EA5C72}"/>
                    </a:ext>
                  </a:extLst>
                </p:cNvPr>
                <p:cNvCxnSpPr>
                  <a:cxnSpLocks/>
                  <a:stCxn id="1466" idx="5"/>
                </p:cNvCxnSpPr>
                <p:nvPr/>
              </p:nvCxnSpPr>
              <p:spPr>
                <a:xfrm>
                  <a:off x="2888242" y="2786105"/>
                  <a:ext cx="864108" cy="29414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99" name="Straight Arrow Connector 1398">
                  <a:extLst>
                    <a:ext uri="{FF2B5EF4-FFF2-40B4-BE49-F238E27FC236}">
                      <a16:creationId xmlns:a16="http://schemas.microsoft.com/office/drawing/2014/main" id="{B126EBA7-C40B-854D-B556-0A370C46FA91}"/>
                    </a:ext>
                  </a:extLst>
                </p:cNvPr>
                <p:cNvCxnSpPr>
                  <a:cxnSpLocks/>
                  <a:stCxn id="1454" idx="4"/>
                  <a:endCxn id="1442" idx="1"/>
                </p:cNvCxnSpPr>
                <p:nvPr/>
              </p:nvCxnSpPr>
              <p:spPr>
                <a:xfrm>
                  <a:off x="2818438" y="5329340"/>
                  <a:ext cx="728802" cy="4789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0" name="Straight Arrow Connector 1399">
                  <a:extLst>
                    <a:ext uri="{FF2B5EF4-FFF2-40B4-BE49-F238E27FC236}">
                      <a16:creationId xmlns:a16="http://schemas.microsoft.com/office/drawing/2014/main" id="{B31B7E63-40AE-574A-B856-678FAB3EDB08}"/>
                    </a:ext>
                  </a:extLst>
                </p:cNvPr>
                <p:cNvCxnSpPr>
                  <a:cxnSpLocks/>
                  <a:stCxn id="1434" idx="0"/>
                  <a:endCxn id="1438" idx="4"/>
                </p:cNvCxnSpPr>
                <p:nvPr/>
              </p:nvCxnSpPr>
              <p:spPr>
                <a:xfrm flipH="1" flipV="1">
                  <a:off x="6090086" y="3200283"/>
                  <a:ext cx="86619" cy="486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1" name="Straight Arrow Connector 1400">
                  <a:extLst>
                    <a:ext uri="{FF2B5EF4-FFF2-40B4-BE49-F238E27FC236}">
                      <a16:creationId xmlns:a16="http://schemas.microsoft.com/office/drawing/2014/main" id="{EE7AF0E8-622F-5B44-B340-B31774094920}"/>
                    </a:ext>
                  </a:extLst>
                </p:cNvPr>
                <p:cNvCxnSpPr>
                  <a:cxnSpLocks/>
                  <a:stCxn id="1466" idx="4"/>
                  <a:endCxn id="1454" idx="7"/>
                </p:cNvCxnSpPr>
                <p:nvPr/>
              </p:nvCxnSpPr>
              <p:spPr>
                <a:xfrm>
                  <a:off x="2563980" y="2920419"/>
                  <a:ext cx="454503" cy="19259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2" name="Straight Arrow Connector 1401">
                  <a:extLst>
                    <a:ext uri="{FF2B5EF4-FFF2-40B4-BE49-F238E27FC236}">
                      <a16:creationId xmlns:a16="http://schemas.microsoft.com/office/drawing/2014/main" id="{8CDA991F-2412-214B-8717-A2DA4CB376EC}"/>
                    </a:ext>
                  </a:extLst>
                </p:cNvPr>
                <p:cNvCxnSpPr>
                  <a:cxnSpLocks/>
                  <a:stCxn id="1462" idx="3"/>
                </p:cNvCxnSpPr>
                <p:nvPr/>
              </p:nvCxnSpPr>
              <p:spPr>
                <a:xfrm flipH="1">
                  <a:off x="2650472" y="2329168"/>
                  <a:ext cx="965830" cy="13577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3" name="Straight Arrow Connector 1402">
                  <a:extLst>
                    <a:ext uri="{FF2B5EF4-FFF2-40B4-BE49-F238E27FC236}">
                      <a16:creationId xmlns:a16="http://schemas.microsoft.com/office/drawing/2014/main" id="{44353295-B4CF-5640-B384-6EB4A093E3FC}"/>
                    </a:ext>
                  </a:extLst>
                </p:cNvPr>
                <p:cNvCxnSpPr>
                  <a:cxnSpLocks/>
                </p:cNvCxnSpPr>
                <p:nvPr/>
              </p:nvCxnSpPr>
              <p:spPr>
                <a:xfrm flipH="1">
                  <a:off x="2645706" y="2369427"/>
                  <a:ext cx="2335548" cy="131906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4" name="Straight Arrow Connector 1403">
                  <a:extLst>
                    <a:ext uri="{FF2B5EF4-FFF2-40B4-BE49-F238E27FC236}">
                      <a16:creationId xmlns:a16="http://schemas.microsoft.com/office/drawing/2014/main" id="{EAE4405F-5A77-6C4A-B0B3-CD14815BF5FB}"/>
                    </a:ext>
                  </a:extLst>
                </p:cNvPr>
                <p:cNvCxnSpPr>
                  <a:cxnSpLocks/>
                  <a:stCxn id="1437" idx="1"/>
                </p:cNvCxnSpPr>
                <p:nvPr/>
              </p:nvCxnSpPr>
              <p:spPr>
                <a:xfrm flipH="1">
                  <a:off x="2751097" y="2929032"/>
                  <a:ext cx="3052582" cy="8778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5" name="Straight Arrow Connector 1404">
                  <a:extLst>
                    <a:ext uri="{FF2B5EF4-FFF2-40B4-BE49-F238E27FC236}">
                      <a16:creationId xmlns:a16="http://schemas.microsoft.com/office/drawing/2014/main" id="{D0DF78CD-4CF4-9443-9E26-DA0976C6B7FB}"/>
                    </a:ext>
                  </a:extLst>
                </p:cNvPr>
                <p:cNvCxnSpPr>
                  <a:cxnSpLocks/>
                  <a:stCxn id="1433" idx="1"/>
                </p:cNvCxnSpPr>
                <p:nvPr/>
              </p:nvCxnSpPr>
              <p:spPr>
                <a:xfrm flipH="1" flipV="1">
                  <a:off x="2751097" y="3806832"/>
                  <a:ext cx="3130355" cy="1530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6" name="Straight Arrow Connector 1405">
                  <a:extLst>
                    <a:ext uri="{FF2B5EF4-FFF2-40B4-BE49-F238E27FC236}">
                      <a16:creationId xmlns:a16="http://schemas.microsoft.com/office/drawing/2014/main" id="{E13EAC93-E610-724D-B201-FE691A816148}"/>
                    </a:ext>
                  </a:extLst>
                </p:cNvPr>
                <p:cNvCxnSpPr>
                  <a:cxnSpLocks/>
                  <a:stCxn id="1446" idx="1"/>
                </p:cNvCxnSpPr>
                <p:nvPr/>
              </p:nvCxnSpPr>
              <p:spPr>
                <a:xfrm flipH="1" flipV="1">
                  <a:off x="2840275" y="4066380"/>
                  <a:ext cx="2154082" cy="179572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7" name="Straight Arrow Connector 1406">
                  <a:extLst>
                    <a:ext uri="{FF2B5EF4-FFF2-40B4-BE49-F238E27FC236}">
                      <a16:creationId xmlns:a16="http://schemas.microsoft.com/office/drawing/2014/main" id="{116CCBAF-ADB6-BE4C-8977-4F9C9571D2A6}"/>
                    </a:ext>
                  </a:extLst>
                </p:cNvPr>
                <p:cNvCxnSpPr>
                  <a:cxnSpLocks/>
                  <a:stCxn id="1442" idx="1"/>
                </p:cNvCxnSpPr>
                <p:nvPr/>
              </p:nvCxnSpPr>
              <p:spPr>
                <a:xfrm flipH="1" flipV="1">
                  <a:off x="2645706" y="3991426"/>
                  <a:ext cx="901534" cy="181690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8" name="Straight Arrow Connector 1407">
                  <a:extLst>
                    <a:ext uri="{FF2B5EF4-FFF2-40B4-BE49-F238E27FC236}">
                      <a16:creationId xmlns:a16="http://schemas.microsoft.com/office/drawing/2014/main" id="{E1A73D3A-DF39-9842-8D22-F6EB8E62B23C}"/>
                    </a:ext>
                  </a:extLst>
                </p:cNvPr>
                <p:cNvCxnSpPr>
                  <a:cxnSpLocks/>
                  <a:stCxn id="1454" idx="0"/>
                  <a:endCxn id="1462" idx="3"/>
                </p:cNvCxnSpPr>
                <p:nvPr/>
              </p:nvCxnSpPr>
              <p:spPr>
                <a:xfrm flipV="1">
                  <a:off x="2818438" y="2329169"/>
                  <a:ext cx="797864" cy="24343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09" name="Straight Arrow Connector 1408">
                  <a:extLst>
                    <a:ext uri="{FF2B5EF4-FFF2-40B4-BE49-F238E27FC236}">
                      <a16:creationId xmlns:a16="http://schemas.microsoft.com/office/drawing/2014/main" id="{47A0C993-E61D-1548-82F7-FD94A7592A3E}"/>
                    </a:ext>
                  </a:extLst>
                </p:cNvPr>
                <p:cNvCxnSpPr>
                  <a:cxnSpLocks/>
                  <a:stCxn id="1454" idx="7"/>
                  <a:endCxn id="1458" idx="3"/>
                </p:cNvCxnSpPr>
                <p:nvPr/>
              </p:nvCxnSpPr>
              <p:spPr>
                <a:xfrm flipV="1">
                  <a:off x="3018483" y="2355290"/>
                  <a:ext cx="1967708" cy="2491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0" name="Straight Arrow Connector 1409">
                  <a:extLst>
                    <a:ext uri="{FF2B5EF4-FFF2-40B4-BE49-F238E27FC236}">
                      <a16:creationId xmlns:a16="http://schemas.microsoft.com/office/drawing/2014/main" id="{779FE8FA-BFF4-324D-A8F2-CD4AFC43DFD2}"/>
                    </a:ext>
                  </a:extLst>
                </p:cNvPr>
                <p:cNvCxnSpPr>
                  <a:cxnSpLocks/>
                  <a:stCxn id="1454" idx="7"/>
                  <a:endCxn id="1437" idx="1"/>
                </p:cNvCxnSpPr>
                <p:nvPr/>
              </p:nvCxnSpPr>
              <p:spPr>
                <a:xfrm flipV="1">
                  <a:off x="3018483" y="2929032"/>
                  <a:ext cx="2785196" cy="1917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1" name="Straight Arrow Connector 1410">
                  <a:extLst>
                    <a:ext uri="{FF2B5EF4-FFF2-40B4-BE49-F238E27FC236}">
                      <a16:creationId xmlns:a16="http://schemas.microsoft.com/office/drawing/2014/main" id="{CBB0AC11-9554-C348-8678-C0DF2D20CD54}"/>
                    </a:ext>
                  </a:extLst>
                </p:cNvPr>
                <p:cNvCxnSpPr>
                  <a:cxnSpLocks/>
                  <a:stCxn id="1453" idx="3"/>
                  <a:endCxn id="1433" idx="1"/>
                </p:cNvCxnSpPr>
                <p:nvPr/>
              </p:nvCxnSpPr>
              <p:spPr>
                <a:xfrm flipV="1">
                  <a:off x="3109408" y="3959901"/>
                  <a:ext cx="2772044" cy="10992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2" name="Straight Arrow Connector 1411">
                  <a:extLst>
                    <a:ext uri="{FF2B5EF4-FFF2-40B4-BE49-F238E27FC236}">
                      <a16:creationId xmlns:a16="http://schemas.microsoft.com/office/drawing/2014/main" id="{2D090916-CFE9-C94C-B687-73B1C54FF6A2}"/>
                    </a:ext>
                  </a:extLst>
                </p:cNvPr>
                <p:cNvCxnSpPr>
                  <a:cxnSpLocks/>
                  <a:endCxn id="1445" idx="1"/>
                </p:cNvCxnSpPr>
                <p:nvPr/>
              </p:nvCxnSpPr>
              <p:spPr>
                <a:xfrm>
                  <a:off x="3127512" y="5056320"/>
                  <a:ext cx="1780260" cy="99929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3" name="Straight Arrow Connector 1412">
                  <a:extLst>
                    <a:ext uri="{FF2B5EF4-FFF2-40B4-BE49-F238E27FC236}">
                      <a16:creationId xmlns:a16="http://schemas.microsoft.com/office/drawing/2014/main" id="{C1389C7B-87F0-8B40-83E3-66A8A416C39B}"/>
                    </a:ext>
                  </a:extLst>
                </p:cNvPr>
                <p:cNvCxnSpPr>
                  <a:cxnSpLocks/>
                  <a:stCxn id="1442" idx="7"/>
                  <a:endCxn id="1458" idx="4"/>
                </p:cNvCxnSpPr>
                <p:nvPr/>
              </p:nvCxnSpPr>
              <p:spPr>
                <a:xfrm flipV="1">
                  <a:off x="3947330" y="2438151"/>
                  <a:ext cx="1238906" cy="33701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4" name="Straight Arrow Connector 1413">
                  <a:extLst>
                    <a:ext uri="{FF2B5EF4-FFF2-40B4-BE49-F238E27FC236}">
                      <a16:creationId xmlns:a16="http://schemas.microsoft.com/office/drawing/2014/main" id="{A4AF9355-592D-B142-A331-E7942B4536E8}"/>
                    </a:ext>
                  </a:extLst>
                </p:cNvPr>
                <p:cNvCxnSpPr>
                  <a:cxnSpLocks/>
                  <a:stCxn id="1442" idx="7"/>
                  <a:endCxn id="1437" idx="1"/>
                </p:cNvCxnSpPr>
                <p:nvPr/>
              </p:nvCxnSpPr>
              <p:spPr>
                <a:xfrm flipV="1">
                  <a:off x="3947330" y="2929032"/>
                  <a:ext cx="1856349" cy="28792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5" name="Straight Arrow Connector 1414">
                  <a:extLst>
                    <a:ext uri="{FF2B5EF4-FFF2-40B4-BE49-F238E27FC236}">
                      <a16:creationId xmlns:a16="http://schemas.microsoft.com/office/drawing/2014/main" id="{9F6EFD9C-D838-F14E-8345-D9B62293BEFE}"/>
                    </a:ext>
                  </a:extLst>
                </p:cNvPr>
                <p:cNvCxnSpPr>
                  <a:cxnSpLocks/>
                  <a:stCxn id="1441" idx="3"/>
                  <a:endCxn id="1434" idx="3"/>
                </p:cNvCxnSpPr>
                <p:nvPr/>
              </p:nvCxnSpPr>
              <p:spPr>
                <a:xfrm flipV="1">
                  <a:off x="4038255" y="4169832"/>
                  <a:ext cx="1938405" cy="184335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6" name="Straight Arrow Connector 1415">
                  <a:extLst>
                    <a:ext uri="{FF2B5EF4-FFF2-40B4-BE49-F238E27FC236}">
                      <a16:creationId xmlns:a16="http://schemas.microsoft.com/office/drawing/2014/main" id="{FEF404B8-F312-B649-B48A-F0B7E6A3F61A}"/>
                    </a:ext>
                  </a:extLst>
                </p:cNvPr>
                <p:cNvCxnSpPr>
                  <a:cxnSpLocks/>
                  <a:stCxn id="1446" idx="0"/>
                  <a:endCxn id="1462" idx="4"/>
                </p:cNvCxnSpPr>
                <p:nvPr/>
              </p:nvCxnSpPr>
              <p:spPr>
                <a:xfrm flipH="1" flipV="1">
                  <a:off x="3816347" y="2412030"/>
                  <a:ext cx="1378055" cy="33672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7" name="Straight Arrow Connector 1416">
                  <a:extLst>
                    <a:ext uri="{FF2B5EF4-FFF2-40B4-BE49-F238E27FC236}">
                      <a16:creationId xmlns:a16="http://schemas.microsoft.com/office/drawing/2014/main" id="{28D505D4-1D42-E741-8844-6772E4A9FABB}"/>
                    </a:ext>
                  </a:extLst>
                </p:cNvPr>
                <p:cNvCxnSpPr>
                  <a:cxnSpLocks/>
                  <a:stCxn id="1446" idx="0"/>
                </p:cNvCxnSpPr>
                <p:nvPr/>
              </p:nvCxnSpPr>
              <p:spPr>
                <a:xfrm flipH="1" flipV="1">
                  <a:off x="5182206" y="2445513"/>
                  <a:ext cx="12196" cy="33337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8" name="Straight Arrow Connector 1417">
                  <a:extLst>
                    <a:ext uri="{FF2B5EF4-FFF2-40B4-BE49-F238E27FC236}">
                      <a16:creationId xmlns:a16="http://schemas.microsoft.com/office/drawing/2014/main" id="{8EA66E23-3363-1746-9046-5BA397292B5B}"/>
                    </a:ext>
                  </a:extLst>
                </p:cNvPr>
                <p:cNvCxnSpPr>
                  <a:cxnSpLocks/>
                  <a:stCxn id="1446" idx="0"/>
                  <a:endCxn id="1437" idx="1"/>
                </p:cNvCxnSpPr>
                <p:nvPr/>
              </p:nvCxnSpPr>
              <p:spPr>
                <a:xfrm flipV="1">
                  <a:off x="5194402" y="2929032"/>
                  <a:ext cx="609277" cy="28502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9" name="Straight Arrow Connector 1418">
                  <a:extLst>
                    <a:ext uri="{FF2B5EF4-FFF2-40B4-BE49-F238E27FC236}">
                      <a16:creationId xmlns:a16="http://schemas.microsoft.com/office/drawing/2014/main" id="{3183B65A-C650-7C4F-85F8-3F70990BBD73}"/>
                    </a:ext>
                  </a:extLst>
                </p:cNvPr>
                <p:cNvCxnSpPr>
                  <a:cxnSpLocks/>
                  <a:stCxn id="1446" idx="0"/>
                  <a:endCxn id="1434" idx="3"/>
                </p:cNvCxnSpPr>
                <p:nvPr/>
              </p:nvCxnSpPr>
              <p:spPr>
                <a:xfrm flipV="1">
                  <a:off x="5194402" y="4169832"/>
                  <a:ext cx="782258" cy="16094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20" name="Straight Arrow Connector 1419">
                  <a:extLst>
                    <a:ext uri="{FF2B5EF4-FFF2-40B4-BE49-F238E27FC236}">
                      <a16:creationId xmlns:a16="http://schemas.microsoft.com/office/drawing/2014/main" id="{E427454A-FA63-8247-B015-2A861B359048}"/>
                    </a:ext>
                  </a:extLst>
                </p:cNvPr>
                <p:cNvCxnSpPr>
                  <a:cxnSpLocks/>
                  <a:stCxn id="1438" idx="1"/>
                  <a:endCxn id="1462" idx="5"/>
                </p:cNvCxnSpPr>
                <p:nvPr/>
              </p:nvCxnSpPr>
              <p:spPr>
                <a:xfrm flipH="1" flipV="1">
                  <a:off x="4016392" y="2329169"/>
                  <a:ext cx="1873649" cy="3881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21" name="Straight Arrow Connector 1420">
                  <a:extLst>
                    <a:ext uri="{FF2B5EF4-FFF2-40B4-BE49-F238E27FC236}">
                      <a16:creationId xmlns:a16="http://schemas.microsoft.com/office/drawing/2014/main" id="{5D95AC2A-85B3-4A44-A3C7-D2480B833D0D}"/>
                    </a:ext>
                  </a:extLst>
                </p:cNvPr>
                <p:cNvCxnSpPr>
                  <a:cxnSpLocks/>
                  <a:stCxn id="1434" idx="1"/>
                  <a:endCxn id="1458" idx="5"/>
                </p:cNvCxnSpPr>
                <p:nvPr/>
              </p:nvCxnSpPr>
              <p:spPr>
                <a:xfrm flipH="1" flipV="1">
                  <a:off x="5386281" y="2355290"/>
                  <a:ext cx="590379" cy="1414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1422" name="Group 1421">
                  <a:extLst>
                    <a:ext uri="{FF2B5EF4-FFF2-40B4-BE49-F238E27FC236}">
                      <a16:creationId xmlns:a16="http://schemas.microsoft.com/office/drawing/2014/main" id="{33320E67-E3A8-5E42-9A52-2B7D0066DECB}"/>
                    </a:ext>
                  </a:extLst>
                </p:cNvPr>
                <p:cNvGrpSpPr/>
                <p:nvPr/>
              </p:nvGrpSpPr>
              <p:grpSpPr>
                <a:xfrm>
                  <a:off x="5881452" y="3686881"/>
                  <a:ext cx="578159" cy="565812"/>
                  <a:chOff x="2893024" y="5511619"/>
                  <a:chExt cx="578159" cy="565812"/>
                </a:xfrm>
              </p:grpSpPr>
              <p:grpSp>
                <p:nvGrpSpPr>
                  <p:cNvPr id="1432" name="Group 1431">
                    <a:extLst>
                      <a:ext uri="{FF2B5EF4-FFF2-40B4-BE49-F238E27FC236}">
                        <a16:creationId xmlns:a16="http://schemas.microsoft.com/office/drawing/2014/main" id="{AB56491C-5463-7F41-9D39-22DDAB355B1E}"/>
                      </a:ext>
                    </a:extLst>
                  </p:cNvPr>
                  <p:cNvGrpSpPr/>
                  <p:nvPr/>
                </p:nvGrpSpPr>
                <p:grpSpPr>
                  <a:xfrm>
                    <a:off x="2905371" y="5511619"/>
                    <a:ext cx="565812" cy="565812"/>
                    <a:chOff x="3852304" y="111992"/>
                    <a:chExt cx="2011236" cy="2011236"/>
                  </a:xfrm>
                </p:grpSpPr>
                <p:sp>
                  <p:nvSpPr>
                    <p:cNvPr id="1434" name="Oval 1433">
                      <a:extLst>
                        <a:ext uri="{FF2B5EF4-FFF2-40B4-BE49-F238E27FC236}">
                          <a16:creationId xmlns:a16="http://schemas.microsoft.com/office/drawing/2014/main" id="{8CAE58B4-032D-5849-8CDD-225BD0806219}"/>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5" name="Oval 1434">
                      <a:extLst>
                        <a:ext uri="{FF2B5EF4-FFF2-40B4-BE49-F238E27FC236}">
                          <a16:creationId xmlns:a16="http://schemas.microsoft.com/office/drawing/2014/main" id="{21A38402-38F7-414B-AF4A-0DBA644FA89F}"/>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33" name="TextBox 1432">
                    <a:extLst>
                      <a:ext uri="{FF2B5EF4-FFF2-40B4-BE49-F238E27FC236}">
                        <a16:creationId xmlns:a16="http://schemas.microsoft.com/office/drawing/2014/main" id="{7E7B1762-1F88-014C-A5D6-C166BCB7FE69}"/>
                      </a:ext>
                    </a:extLst>
                  </p:cNvPr>
                  <p:cNvSpPr txBox="1"/>
                  <p:nvPr/>
                </p:nvSpPr>
                <p:spPr>
                  <a:xfrm>
                    <a:off x="2893024" y="5668771"/>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grpSp>
            <p:cxnSp>
              <p:nvCxnSpPr>
                <p:cNvPr id="1423" name="Straight Arrow Connector 1422">
                  <a:extLst>
                    <a:ext uri="{FF2B5EF4-FFF2-40B4-BE49-F238E27FC236}">
                      <a16:creationId xmlns:a16="http://schemas.microsoft.com/office/drawing/2014/main" id="{2498F6EF-E4F3-1449-83D8-730957E4A49D}"/>
                    </a:ext>
                  </a:extLst>
                </p:cNvPr>
                <p:cNvCxnSpPr>
                  <a:cxnSpLocks/>
                  <a:stCxn id="1449" idx="1"/>
                  <a:endCxn id="1466" idx="5"/>
                </p:cNvCxnSpPr>
                <p:nvPr/>
              </p:nvCxnSpPr>
              <p:spPr>
                <a:xfrm flipH="1" flipV="1">
                  <a:off x="2888242" y="2786105"/>
                  <a:ext cx="2739006" cy="2314103"/>
                </a:xfrm>
                <a:prstGeom prst="straightConnector1">
                  <a:avLst/>
                </a:prstGeom>
                <a:ln w="88900">
                  <a:gradFill>
                    <a:gsLst>
                      <a:gs pos="0">
                        <a:srgbClr val="C00000"/>
                      </a:gs>
                      <a:gs pos="100000">
                        <a:schemeClr val="accent6">
                          <a:lumMod val="75000"/>
                        </a:schemeClr>
                      </a:gs>
                      <a:gs pos="87000">
                        <a:schemeClr val="accent6">
                          <a:lumMod val="75000"/>
                        </a:schemeClr>
                      </a:gs>
                      <a:gs pos="0">
                        <a:schemeClr val="accent6">
                          <a:lumMod val="75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4" name="Straight Arrow Connector 1423">
                  <a:extLst>
                    <a:ext uri="{FF2B5EF4-FFF2-40B4-BE49-F238E27FC236}">
                      <a16:creationId xmlns:a16="http://schemas.microsoft.com/office/drawing/2014/main" id="{B0EC87FF-8BBC-2540-964D-D73C10AC8C70}"/>
                    </a:ext>
                  </a:extLst>
                </p:cNvPr>
                <p:cNvCxnSpPr>
                  <a:cxnSpLocks/>
                  <a:stCxn id="1449" idx="1"/>
                </p:cNvCxnSpPr>
                <p:nvPr/>
              </p:nvCxnSpPr>
              <p:spPr>
                <a:xfrm flipH="1" flipV="1">
                  <a:off x="2645706" y="3991429"/>
                  <a:ext cx="2981542" cy="1108778"/>
                </a:xfrm>
                <a:prstGeom prst="straightConnector1">
                  <a:avLst/>
                </a:prstGeom>
                <a:ln w="44450">
                  <a:gradFill>
                    <a:gsLst>
                      <a:gs pos="0">
                        <a:srgbClr val="C00000"/>
                      </a:gs>
                      <a:gs pos="100000">
                        <a:schemeClr val="tx1"/>
                      </a:gs>
                      <a:gs pos="100000">
                        <a:schemeClr val="accent1">
                          <a:lumMod val="45000"/>
                          <a:lumOff val="55000"/>
                        </a:schemeClr>
                      </a:gs>
                      <a:gs pos="55000">
                        <a:schemeClr val="tx1"/>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5" name="Straight Arrow Connector 1424">
                  <a:extLst>
                    <a:ext uri="{FF2B5EF4-FFF2-40B4-BE49-F238E27FC236}">
                      <a16:creationId xmlns:a16="http://schemas.microsoft.com/office/drawing/2014/main" id="{FC27A650-5FE1-A642-9DD7-0F7835C9227D}"/>
                    </a:ext>
                  </a:extLst>
                </p:cNvPr>
                <p:cNvCxnSpPr>
                  <a:cxnSpLocks/>
                  <a:stCxn id="1449" idx="1"/>
                  <a:endCxn id="1453" idx="3"/>
                </p:cNvCxnSpPr>
                <p:nvPr/>
              </p:nvCxnSpPr>
              <p:spPr>
                <a:xfrm flipH="1" flipV="1">
                  <a:off x="3109408" y="5059142"/>
                  <a:ext cx="2517840" cy="41066"/>
                </a:xfrm>
                <a:prstGeom prst="straightConnector1">
                  <a:avLst/>
                </a:prstGeom>
                <a:ln w="44450">
                  <a:gradFill>
                    <a:gsLst>
                      <a:gs pos="0">
                        <a:srgbClr val="C00000"/>
                      </a:gs>
                      <a:gs pos="100000">
                        <a:schemeClr val="tx1"/>
                      </a:gs>
                      <a:gs pos="100000">
                        <a:schemeClr val="accent1">
                          <a:lumMod val="45000"/>
                          <a:lumOff val="55000"/>
                        </a:schemeClr>
                      </a:gs>
                      <a:gs pos="55000">
                        <a:schemeClr val="tx1"/>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6" name="Straight Arrow Connector 1425">
                  <a:extLst>
                    <a:ext uri="{FF2B5EF4-FFF2-40B4-BE49-F238E27FC236}">
                      <a16:creationId xmlns:a16="http://schemas.microsoft.com/office/drawing/2014/main" id="{6586DA9A-28B8-F149-A7FB-2FBC9CB5F651}"/>
                    </a:ext>
                  </a:extLst>
                </p:cNvPr>
                <p:cNvCxnSpPr>
                  <a:cxnSpLocks/>
                  <a:stCxn id="1450" idx="4"/>
                  <a:endCxn id="1445" idx="3"/>
                </p:cNvCxnSpPr>
                <p:nvPr/>
              </p:nvCxnSpPr>
              <p:spPr>
                <a:xfrm flipH="1">
                  <a:off x="5473583" y="5646310"/>
                  <a:ext cx="610898" cy="409305"/>
                </a:xfrm>
                <a:prstGeom prst="straightConnector1">
                  <a:avLst/>
                </a:prstGeom>
                <a:ln w="44450">
                  <a:gradFill>
                    <a:gsLst>
                      <a:gs pos="0">
                        <a:srgbClr val="C00000"/>
                      </a:gs>
                      <a:gs pos="100000">
                        <a:schemeClr val="tx1"/>
                      </a:gs>
                      <a:gs pos="100000">
                        <a:schemeClr val="tx1"/>
                      </a:gs>
                      <a:gs pos="94000">
                        <a:schemeClr val="tx1"/>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7" name="Straight Arrow Connector 1426">
                  <a:extLst>
                    <a:ext uri="{FF2B5EF4-FFF2-40B4-BE49-F238E27FC236}">
                      <a16:creationId xmlns:a16="http://schemas.microsoft.com/office/drawing/2014/main" id="{68210E18-C030-A04A-A6F3-1AFFB0D834E8}"/>
                    </a:ext>
                  </a:extLst>
                </p:cNvPr>
                <p:cNvCxnSpPr>
                  <a:cxnSpLocks/>
                  <a:stCxn id="1450" idx="3"/>
                  <a:endCxn id="1441" idx="3"/>
                </p:cNvCxnSpPr>
                <p:nvPr/>
              </p:nvCxnSpPr>
              <p:spPr>
                <a:xfrm flipH="1">
                  <a:off x="4038255" y="5513480"/>
                  <a:ext cx="1725546" cy="499711"/>
                </a:xfrm>
                <a:prstGeom prst="straightConnector1">
                  <a:avLst/>
                </a:prstGeom>
                <a:ln w="44450">
                  <a:gradFill>
                    <a:gsLst>
                      <a:gs pos="0">
                        <a:srgbClr val="C00000"/>
                      </a:gs>
                      <a:gs pos="100000">
                        <a:schemeClr val="tx1"/>
                      </a:gs>
                      <a:gs pos="100000">
                        <a:schemeClr val="accent1">
                          <a:lumMod val="45000"/>
                          <a:lumOff val="55000"/>
                        </a:schemeClr>
                      </a:gs>
                      <a:gs pos="55000">
                        <a:schemeClr val="tx1"/>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8" name="Straight Arrow Connector 1427">
                  <a:extLst>
                    <a:ext uri="{FF2B5EF4-FFF2-40B4-BE49-F238E27FC236}">
                      <a16:creationId xmlns:a16="http://schemas.microsoft.com/office/drawing/2014/main" id="{EAEC0936-593D-7C48-98DF-E83384198F44}"/>
                    </a:ext>
                  </a:extLst>
                </p:cNvPr>
                <p:cNvCxnSpPr>
                  <a:cxnSpLocks/>
                  <a:stCxn id="1450" idx="1"/>
                  <a:endCxn id="1462" idx="5"/>
                </p:cNvCxnSpPr>
                <p:nvPr/>
              </p:nvCxnSpPr>
              <p:spPr>
                <a:xfrm flipH="1" flipV="1">
                  <a:off x="4016392" y="2329168"/>
                  <a:ext cx="1747409" cy="2542953"/>
                </a:xfrm>
                <a:prstGeom prst="straightConnector1">
                  <a:avLst/>
                </a:prstGeom>
                <a:ln w="44450">
                  <a:gradFill>
                    <a:gsLst>
                      <a:gs pos="0">
                        <a:srgbClr val="C00000"/>
                      </a:gs>
                      <a:gs pos="100000">
                        <a:schemeClr val="tx1"/>
                      </a:gs>
                      <a:gs pos="100000">
                        <a:schemeClr val="accent1">
                          <a:lumMod val="45000"/>
                          <a:lumOff val="55000"/>
                        </a:schemeClr>
                      </a:gs>
                      <a:gs pos="100000">
                        <a:schemeClr val="accent1">
                          <a:lumMod val="30000"/>
                          <a:lumOff val="70000"/>
                        </a:schemeClr>
                      </a:gs>
                    </a:gsLst>
                    <a:lin ang="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29" name="Straight Arrow Connector 1428">
                  <a:extLst>
                    <a:ext uri="{FF2B5EF4-FFF2-40B4-BE49-F238E27FC236}">
                      <a16:creationId xmlns:a16="http://schemas.microsoft.com/office/drawing/2014/main" id="{62894D4C-4344-1D46-9351-238973C64408}"/>
                    </a:ext>
                  </a:extLst>
                </p:cNvPr>
                <p:cNvCxnSpPr>
                  <a:cxnSpLocks/>
                  <a:stCxn id="1458" idx="4"/>
                  <a:endCxn id="1450" idx="1"/>
                </p:cNvCxnSpPr>
                <p:nvPr/>
              </p:nvCxnSpPr>
              <p:spPr>
                <a:xfrm>
                  <a:off x="5186236" y="2438151"/>
                  <a:ext cx="577565" cy="2433971"/>
                </a:xfrm>
                <a:prstGeom prst="straightConnector1">
                  <a:avLst/>
                </a:prstGeom>
                <a:ln w="44450">
                  <a:gradFill>
                    <a:gsLst>
                      <a:gs pos="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30" name="Straight Arrow Connector 1429">
                  <a:extLst>
                    <a:ext uri="{FF2B5EF4-FFF2-40B4-BE49-F238E27FC236}">
                      <a16:creationId xmlns:a16="http://schemas.microsoft.com/office/drawing/2014/main" id="{3978A604-1BEC-A74B-A69B-3FBE26D512B6}"/>
                    </a:ext>
                  </a:extLst>
                </p:cNvPr>
                <p:cNvCxnSpPr>
                  <a:cxnSpLocks/>
                  <a:stCxn id="1437" idx="1"/>
                  <a:endCxn id="1450" idx="1"/>
                </p:cNvCxnSpPr>
                <p:nvPr/>
              </p:nvCxnSpPr>
              <p:spPr>
                <a:xfrm flipH="1">
                  <a:off x="5763801" y="2929032"/>
                  <a:ext cx="39878" cy="1943089"/>
                </a:xfrm>
                <a:prstGeom prst="straightConnector1">
                  <a:avLst/>
                </a:prstGeom>
                <a:ln w="44450">
                  <a:gradFill>
                    <a:gsLst>
                      <a:gs pos="2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cxnSp>
              <p:nvCxnSpPr>
                <p:cNvPr id="1431" name="Straight Arrow Connector 1430">
                  <a:extLst>
                    <a:ext uri="{FF2B5EF4-FFF2-40B4-BE49-F238E27FC236}">
                      <a16:creationId xmlns:a16="http://schemas.microsoft.com/office/drawing/2014/main" id="{C9CED914-0A2C-E748-96EC-F7D841073912}"/>
                    </a:ext>
                  </a:extLst>
                </p:cNvPr>
                <p:cNvCxnSpPr>
                  <a:cxnSpLocks/>
                  <a:stCxn id="1434" idx="4"/>
                  <a:endCxn id="1450" idx="0"/>
                </p:cNvCxnSpPr>
                <p:nvPr/>
              </p:nvCxnSpPr>
              <p:spPr>
                <a:xfrm flipH="1">
                  <a:off x="6084481" y="4252693"/>
                  <a:ext cx="92224" cy="486598"/>
                </a:xfrm>
                <a:prstGeom prst="straightConnector1">
                  <a:avLst/>
                </a:prstGeom>
                <a:ln w="44450">
                  <a:gradFill>
                    <a:gsLst>
                      <a:gs pos="8000">
                        <a:srgbClr val="C00000"/>
                      </a:gs>
                      <a:gs pos="100000">
                        <a:schemeClr val="tx1"/>
                      </a:gs>
                      <a:gs pos="100000">
                        <a:schemeClr val="accent1">
                          <a:lumMod val="45000"/>
                          <a:lumOff val="55000"/>
                        </a:schemeClr>
                      </a:gs>
                      <a:gs pos="100000">
                        <a:schemeClr val="accent1">
                          <a:lumMod val="30000"/>
                          <a:lumOff val="70000"/>
                        </a:schemeClr>
                      </a:gs>
                    </a:gsLst>
                    <a:lin ang="16200000" scaled="0"/>
                  </a:gradFill>
                  <a:headEnd type="triangle"/>
                  <a:tailEnd type="triangle"/>
                </a:ln>
              </p:spPr>
              <p:style>
                <a:lnRef idx="3">
                  <a:schemeClr val="dk1"/>
                </a:lnRef>
                <a:fillRef idx="0">
                  <a:schemeClr val="dk1"/>
                </a:fillRef>
                <a:effectRef idx="2">
                  <a:schemeClr val="dk1"/>
                </a:effectRef>
                <a:fontRef idx="minor">
                  <a:schemeClr val="tx1"/>
                </a:fontRef>
              </p:style>
            </p:cxnSp>
          </p:grpSp>
        </p:grpSp>
        <p:grpSp>
          <p:nvGrpSpPr>
            <p:cNvPr id="1372" name="Group 1371">
              <a:extLst>
                <a:ext uri="{FF2B5EF4-FFF2-40B4-BE49-F238E27FC236}">
                  <a16:creationId xmlns:a16="http://schemas.microsoft.com/office/drawing/2014/main" id="{9EA7EF5E-6C5B-C640-BD16-9E9677A74257}"/>
                </a:ext>
              </a:extLst>
            </p:cNvPr>
            <p:cNvGrpSpPr/>
            <p:nvPr/>
          </p:nvGrpSpPr>
          <p:grpSpPr>
            <a:xfrm>
              <a:off x="2689112" y="3240371"/>
              <a:ext cx="606349" cy="565812"/>
              <a:chOff x="2908537" y="3662628"/>
              <a:chExt cx="606349" cy="565812"/>
            </a:xfrm>
            <a:effectLst>
              <a:outerShdw blurRad="50800" dist="38100" dir="8100000" algn="tr" rotWithShape="0">
                <a:prstClr val="black">
                  <a:alpha val="40000"/>
                </a:prstClr>
              </a:outerShdw>
            </a:effectLst>
          </p:grpSpPr>
          <p:grpSp>
            <p:nvGrpSpPr>
              <p:cNvPr id="1373" name="Group 1372">
                <a:extLst>
                  <a:ext uri="{FF2B5EF4-FFF2-40B4-BE49-F238E27FC236}">
                    <a16:creationId xmlns:a16="http://schemas.microsoft.com/office/drawing/2014/main" id="{2713C1EF-5BFE-6D49-AB90-9CF9BB32793A}"/>
                  </a:ext>
                </a:extLst>
              </p:cNvPr>
              <p:cNvGrpSpPr/>
              <p:nvPr/>
            </p:nvGrpSpPr>
            <p:grpSpPr>
              <a:xfrm>
                <a:off x="2926544" y="3662628"/>
                <a:ext cx="565812" cy="565812"/>
                <a:chOff x="3852304" y="111992"/>
                <a:chExt cx="2011236" cy="2011236"/>
              </a:xfrm>
            </p:grpSpPr>
            <p:sp>
              <p:nvSpPr>
                <p:cNvPr id="1375" name="Oval 1374">
                  <a:extLst>
                    <a:ext uri="{FF2B5EF4-FFF2-40B4-BE49-F238E27FC236}">
                      <a16:creationId xmlns:a16="http://schemas.microsoft.com/office/drawing/2014/main" id="{EEE68AAA-DFBE-8743-98C6-5E721A1ABB3F}"/>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6" name="Oval 1375">
                  <a:extLst>
                    <a:ext uri="{FF2B5EF4-FFF2-40B4-BE49-F238E27FC236}">
                      <a16:creationId xmlns:a16="http://schemas.microsoft.com/office/drawing/2014/main" id="{A8CAC17F-F906-A544-ABC2-D117F0DBA769}"/>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74" name="TextBox 1373">
                <a:extLst>
                  <a:ext uri="{FF2B5EF4-FFF2-40B4-BE49-F238E27FC236}">
                    <a16:creationId xmlns:a16="http://schemas.microsoft.com/office/drawing/2014/main" id="{B3BFB599-36EC-3A40-A496-03CA0DE48937}"/>
                  </a:ext>
                </a:extLst>
              </p:cNvPr>
              <p:cNvSpPr txBox="1"/>
              <p:nvPr/>
            </p:nvSpPr>
            <p:spPr>
              <a:xfrm>
                <a:off x="2908537" y="3837874"/>
                <a:ext cx="6063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2.5</a:t>
                </a:r>
              </a:p>
            </p:txBody>
          </p:sp>
        </p:grpSp>
      </p:grpSp>
      <p:sp>
        <p:nvSpPr>
          <p:cNvPr id="1678" name="TextBox 1677">
            <a:extLst>
              <a:ext uri="{FF2B5EF4-FFF2-40B4-BE49-F238E27FC236}">
                <a16:creationId xmlns:a16="http://schemas.microsoft.com/office/drawing/2014/main" id="{68CB0A75-D280-FE4E-ACB1-066DA8E47A91}"/>
              </a:ext>
            </a:extLst>
          </p:cNvPr>
          <p:cNvSpPr txBox="1"/>
          <p:nvPr/>
        </p:nvSpPr>
        <p:spPr>
          <a:xfrm>
            <a:off x="509723" y="3100139"/>
            <a:ext cx="53160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Franklin Gothic Medium" panose="020B0603020102020204" pitchFamily="34" charset="0"/>
                <a:ea typeface="+mn-ea"/>
                <a:cs typeface="+mn-cs"/>
              </a:rPr>
              <a:t>This interrelation allows for both flexibility and precision in where and when remediation is needed. This means a clearer idea of what is needed, and fewer expensive and high-energy fixes. </a:t>
            </a:r>
          </a:p>
        </p:txBody>
      </p:sp>
      <p:grpSp>
        <p:nvGrpSpPr>
          <p:cNvPr id="1240" name="Group 1239">
            <a:extLst>
              <a:ext uri="{FF2B5EF4-FFF2-40B4-BE49-F238E27FC236}">
                <a16:creationId xmlns:a16="http://schemas.microsoft.com/office/drawing/2014/main" id="{CA72C9CB-AEF5-464F-B78F-A883F3CD5991}"/>
              </a:ext>
            </a:extLst>
          </p:cNvPr>
          <p:cNvGrpSpPr/>
          <p:nvPr/>
        </p:nvGrpSpPr>
        <p:grpSpPr>
          <a:xfrm>
            <a:off x="7133920" y="1225889"/>
            <a:ext cx="4605029" cy="5303161"/>
            <a:chOff x="2644174" y="937665"/>
            <a:chExt cx="4605029" cy="5303161"/>
          </a:xfrm>
          <a:effectLst/>
        </p:grpSpPr>
        <p:grpSp>
          <p:nvGrpSpPr>
            <p:cNvPr id="1241" name="Group 1240">
              <a:extLst>
                <a:ext uri="{FF2B5EF4-FFF2-40B4-BE49-F238E27FC236}">
                  <a16:creationId xmlns:a16="http://schemas.microsoft.com/office/drawing/2014/main" id="{3CC06782-FFD3-4045-B485-E334E9BCE5A6}"/>
                </a:ext>
              </a:extLst>
            </p:cNvPr>
            <p:cNvGrpSpPr/>
            <p:nvPr/>
          </p:nvGrpSpPr>
          <p:grpSpPr>
            <a:xfrm>
              <a:off x="2644174" y="937665"/>
              <a:ext cx="4605029" cy="5303161"/>
              <a:chOff x="2060466" y="1363932"/>
              <a:chExt cx="4605029" cy="5125371"/>
            </a:xfrm>
          </p:grpSpPr>
          <p:sp>
            <p:nvSpPr>
              <p:cNvPr id="1247" name="Rectangle 1246">
                <a:extLst>
                  <a:ext uri="{FF2B5EF4-FFF2-40B4-BE49-F238E27FC236}">
                    <a16:creationId xmlns:a16="http://schemas.microsoft.com/office/drawing/2014/main" id="{CBE7EC61-7511-DF46-B372-B465106E4FA9}"/>
                  </a:ext>
                </a:extLst>
              </p:cNvPr>
              <p:cNvSpPr/>
              <p:nvPr/>
            </p:nvSpPr>
            <p:spPr>
              <a:xfrm>
                <a:off x="2060466" y="1363932"/>
                <a:ext cx="4605029" cy="51253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48" name="Group 1247">
                <a:extLst>
                  <a:ext uri="{FF2B5EF4-FFF2-40B4-BE49-F238E27FC236}">
                    <a16:creationId xmlns:a16="http://schemas.microsoft.com/office/drawing/2014/main" id="{798A009F-8B3C-F147-BCBA-0AC30C0F75A6}"/>
                  </a:ext>
                </a:extLst>
              </p:cNvPr>
              <p:cNvGrpSpPr/>
              <p:nvPr/>
            </p:nvGrpSpPr>
            <p:grpSpPr>
              <a:xfrm>
                <a:off x="2445661" y="1846218"/>
                <a:ext cx="4013950" cy="4498833"/>
                <a:chOff x="2445661" y="1846218"/>
                <a:chExt cx="4013950" cy="4498833"/>
              </a:xfrm>
            </p:grpSpPr>
            <p:grpSp>
              <p:nvGrpSpPr>
                <p:cNvPr id="1249" name="Group 1248">
                  <a:extLst>
                    <a:ext uri="{FF2B5EF4-FFF2-40B4-BE49-F238E27FC236}">
                      <a16:creationId xmlns:a16="http://schemas.microsoft.com/office/drawing/2014/main" id="{11E522AB-2CAB-C24B-BB3A-94FACD7447E4}"/>
                    </a:ext>
                  </a:extLst>
                </p:cNvPr>
                <p:cNvGrpSpPr/>
                <p:nvPr/>
              </p:nvGrpSpPr>
              <p:grpSpPr>
                <a:xfrm>
                  <a:off x="2456744" y="2354606"/>
                  <a:ext cx="565812" cy="565812"/>
                  <a:chOff x="2812893" y="1837904"/>
                  <a:chExt cx="565812" cy="565812"/>
                </a:xfrm>
              </p:grpSpPr>
              <p:grpSp>
                <p:nvGrpSpPr>
                  <p:cNvPr id="1335" name="Group 1334">
                    <a:extLst>
                      <a:ext uri="{FF2B5EF4-FFF2-40B4-BE49-F238E27FC236}">
                        <a16:creationId xmlns:a16="http://schemas.microsoft.com/office/drawing/2014/main" id="{1F118BB9-327A-FE46-9DF8-006F005061A2}"/>
                      </a:ext>
                    </a:extLst>
                  </p:cNvPr>
                  <p:cNvGrpSpPr/>
                  <p:nvPr/>
                </p:nvGrpSpPr>
                <p:grpSpPr>
                  <a:xfrm>
                    <a:off x="2812893" y="1837904"/>
                    <a:ext cx="565812" cy="565812"/>
                    <a:chOff x="3852304" y="111992"/>
                    <a:chExt cx="2011236" cy="2011236"/>
                  </a:xfrm>
                </p:grpSpPr>
                <p:sp>
                  <p:nvSpPr>
                    <p:cNvPr id="1337" name="Oval 1336">
                      <a:extLst>
                        <a:ext uri="{FF2B5EF4-FFF2-40B4-BE49-F238E27FC236}">
                          <a16:creationId xmlns:a16="http://schemas.microsoft.com/office/drawing/2014/main" id="{E980E771-C59B-0640-8B40-FBE4D200889E}"/>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8" name="Oval 1337">
                      <a:extLst>
                        <a:ext uri="{FF2B5EF4-FFF2-40B4-BE49-F238E27FC236}">
                          <a16:creationId xmlns:a16="http://schemas.microsoft.com/office/drawing/2014/main" id="{430D691C-AA76-8742-B858-13E0ABA8E4DA}"/>
                        </a:ext>
                      </a:extLst>
                    </p:cNvPr>
                    <p:cNvSpPr/>
                    <p:nvPr/>
                  </p:nvSpPr>
                  <p:spPr>
                    <a:xfrm>
                      <a:off x="4017227"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grpSp>
              <p:sp>
                <p:nvSpPr>
                  <p:cNvPr id="1336" name="TextBox 1335">
                    <a:extLst>
                      <a:ext uri="{FF2B5EF4-FFF2-40B4-BE49-F238E27FC236}">
                        <a16:creationId xmlns:a16="http://schemas.microsoft.com/office/drawing/2014/main" id="{3BCE22DD-DD03-8B45-95B2-F4A7A5A6E551}"/>
                      </a:ext>
                    </a:extLst>
                  </p:cNvPr>
                  <p:cNvSpPr txBox="1"/>
                  <p:nvPr/>
                </p:nvSpPr>
                <p:spPr>
                  <a:xfrm>
                    <a:off x="2913335" y="2022815"/>
                    <a:ext cx="364928"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RH</a:t>
                    </a:r>
                  </a:p>
                </p:txBody>
              </p:sp>
            </p:grpSp>
            <p:grpSp>
              <p:nvGrpSpPr>
                <p:cNvPr id="1250" name="Group 1249">
                  <a:extLst>
                    <a:ext uri="{FF2B5EF4-FFF2-40B4-BE49-F238E27FC236}">
                      <a16:creationId xmlns:a16="http://schemas.microsoft.com/office/drawing/2014/main" id="{D66A6711-AC9A-F04F-8FCF-50FADF5CA6D4}"/>
                    </a:ext>
                  </a:extLst>
                </p:cNvPr>
                <p:cNvGrpSpPr/>
                <p:nvPr/>
              </p:nvGrpSpPr>
              <p:grpSpPr>
                <a:xfrm>
                  <a:off x="3533441" y="1846218"/>
                  <a:ext cx="565812" cy="565812"/>
                  <a:chOff x="2901025" y="2447496"/>
                  <a:chExt cx="565812" cy="565812"/>
                </a:xfrm>
              </p:grpSpPr>
              <p:grpSp>
                <p:nvGrpSpPr>
                  <p:cNvPr id="1331" name="Group 1330">
                    <a:extLst>
                      <a:ext uri="{FF2B5EF4-FFF2-40B4-BE49-F238E27FC236}">
                        <a16:creationId xmlns:a16="http://schemas.microsoft.com/office/drawing/2014/main" id="{60E3CB88-C1E8-B94C-96C2-22A717DF3C5F}"/>
                      </a:ext>
                    </a:extLst>
                  </p:cNvPr>
                  <p:cNvGrpSpPr/>
                  <p:nvPr/>
                </p:nvGrpSpPr>
                <p:grpSpPr>
                  <a:xfrm>
                    <a:off x="2901025" y="2447496"/>
                    <a:ext cx="565812" cy="565812"/>
                    <a:chOff x="3852302" y="111992"/>
                    <a:chExt cx="2011236" cy="2011236"/>
                  </a:xfrm>
                </p:grpSpPr>
                <p:sp>
                  <p:nvSpPr>
                    <p:cNvPr id="1333" name="Oval 1332">
                      <a:extLst>
                        <a:ext uri="{FF2B5EF4-FFF2-40B4-BE49-F238E27FC236}">
                          <a16:creationId xmlns:a16="http://schemas.microsoft.com/office/drawing/2014/main" id="{C91544FC-A6B7-F447-8E94-DF07117767D6}"/>
                        </a:ext>
                      </a:extLst>
                    </p:cNvPr>
                    <p:cNvSpPr/>
                    <p:nvPr/>
                  </p:nvSpPr>
                  <p:spPr>
                    <a:xfrm>
                      <a:off x="3852302"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4" name="Oval 1333">
                      <a:extLst>
                        <a:ext uri="{FF2B5EF4-FFF2-40B4-BE49-F238E27FC236}">
                          <a16:creationId xmlns:a16="http://schemas.microsoft.com/office/drawing/2014/main" id="{2EABD2B7-BF3D-7D44-968E-75471B5FB711}"/>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32" name="TextBox 1331">
                    <a:extLst>
                      <a:ext uri="{FF2B5EF4-FFF2-40B4-BE49-F238E27FC236}">
                        <a16:creationId xmlns:a16="http://schemas.microsoft.com/office/drawing/2014/main" id="{1A2BE600-56BA-B542-B818-E185FB02712A}"/>
                      </a:ext>
                    </a:extLst>
                  </p:cNvPr>
                  <p:cNvSpPr txBox="1"/>
                  <p:nvPr/>
                </p:nvSpPr>
                <p:spPr>
                  <a:xfrm>
                    <a:off x="2926544" y="2614533"/>
                    <a:ext cx="4950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TEMP</a:t>
                    </a:r>
                  </a:p>
                </p:txBody>
              </p:sp>
            </p:grpSp>
            <p:grpSp>
              <p:nvGrpSpPr>
                <p:cNvPr id="1251" name="Group 1250">
                  <a:extLst>
                    <a:ext uri="{FF2B5EF4-FFF2-40B4-BE49-F238E27FC236}">
                      <a16:creationId xmlns:a16="http://schemas.microsoft.com/office/drawing/2014/main" id="{8E4C5553-C150-4B43-8924-A9C58DC56954}"/>
                    </a:ext>
                  </a:extLst>
                </p:cNvPr>
                <p:cNvGrpSpPr/>
                <p:nvPr/>
              </p:nvGrpSpPr>
              <p:grpSpPr>
                <a:xfrm>
                  <a:off x="4882646" y="1872339"/>
                  <a:ext cx="623308" cy="565812"/>
                  <a:chOff x="2887853" y="3052925"/>
                  <a:chExt cx="623308" cy="565812"/>
                </a:xfrm>
              </p:grpSpPr>
              <p:grpSp>
                <p:nvGrpSpPr>
                  <p:cNvPr id="1327" name="Group 1326">
                    <a:extLst>
                      <a:ext uri="{FF2B5EF4-FFF2-40B4-BE49-F238E27FC236}">
                        <a16:creationId xmlns:a16="http://schemas.microsoft.com/office/drawing/2014/main" id="{54516779-828A-514F-A258-6BB6B24429E2}"/>
                      </a:ext>
                    </a:extLst>
                  </p:cNvPr>
                  <p:cNvGrpSpPr/>
                  <p:nvPr/>
                </p:nvGrpSpPr>
                <p:grpSpPr>
                  <a:xfrm>
                    <a:off x="2908537" y="3052925"/>
                    <a:ext cx="565812" cy="565812"/>
                    <a:chOff x="3852304" y="111992"/>
                    <a:chExt cx="2011236" cy="2011236"/>
                  </a:xfrm>
                </p:grpSpPr>
                <p:sp>
                  <p:nvSpPr>
                    <p:cNvPr id="1329" name="Oval 1328">
                      <a:extLst>
                        <a:ext uri="{FF2B5EF4-FFF2-40B4-BE49-F238E27FC236}">
                          <a16:creationId xmlns:a16="http://schemas.microsoft.com/office/drawing/2014/main" id="{41A005F8-B96B-894F-9407-3E2062C32FC4}"/>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0" name="Oval 1329">
                      <a:extLst>
                        <a:ext uri="{FF2B5EF4-FFF2-40B4-BE49-F238E27FC236}">
                          <a16:creationId xmlns:a16="http://schemas.microsoft.com/office/drawing/2014/main" id="{65690F14-68AD-2B40-8D65-AE9655E1B83D}"/>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8" name="TextBox 1327">
                    <a:extLst>
                      <a:ext uri="{FF2B5EF4-FFF2-40B4-BE49-F238E27FC236}">
                        <a16:creationId xmlns:a16="http://schemas.microsoft.com/office/drawing/2014/main" id="{9BA6EAD7-617E-7747-93FB-DC36E97BE4CE}"/>
                      </a:ext>
                    </a:extLst>
                  </p:cNvPr>
                  <p:cNvSpPr txBox="1"/>
                  <p:nvPr/>
                </p:nvSpPr>
                <p:spPr>
                  <a:xfrm>
                    <a:off x="2887853" y="3209513"/>
                    <a:ext cx="6233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252" name="Group 1251">
                  <a:extLst>
                    <a:ext uri="{FF2B5EF4-FFF2-40B4-BE49-F238E27FC236}">
                      <a16:creationId xmlns:a16="http://schemas.microsoft.com/office/drawing/2014/main" id="{65FC001F-95EF-9A4A-B794-530FDBE448A5}"/>
                    </a:ext>
                  </a:extLst>
                </p:cNvPr>
                <p:cNvGrpSpPr/>
                <p:nvPr/>
              </p:nvGrpSpPr>
              <p:grpSpPr>
                <a:xfrm>
                  <a:off x="2535532" y="4763528"/>
                  <a:ext cx="573876" cy="565812"/>
                  <a:chOff x="2908537" y="4274745"/>
                  <a:chExt cx="573876" cy="565812"/>
                </a:xfrm>
              </p:grpSpPr>
              <p:grpSp>
                <p:nvGrpSpPr>
                  <p:cNvPr id="1323" name="Group 1322">
                    <a:extLst>
                      <a:ext uri="{FF2B5EF4-FFF2-40B4-BE49-F238E27FC236}">
                        <a16:creationId xmlns:a16="http://schemas.microsoft.com/office/drawing/2014/main" id="{E5B129B3-0923-CF4F-B2A1-3129579F07F3}"/>
                      </a:ext>
                    </a:extLst>
                  </p:cNvPr>
                  <p:cNvGrpSpPr/>
                  <p:nvPr/>
                </p:nvGrpSpPr>
                <p:grpSpPr>
                  <a:xfrm>
                    <a:off x="2908537" y="4274745"/>
                    <a:ext cx="565812" cy="565812"/>
                    <a:chOff x="3852304" y="111992"/>
                    <a:chExt cx="2011236" cy="2011236"/>
                  </a:xfrm>
                </p:grpSpPr>
                <p:sp>
                  <p:nvSpPr>
                    <p:cNvPr id="1325" name="Oval 1324">
                      <a:extLst>
                        <a:ext uri="{FF2B5EF4-FFF2-40B4-BE49-F238E27FC236}">
                          <a16:creationId xmlns:a16="http://schemas.microsoft.com/office/drawing/2014/main" id="{C37E7CF0-B89A-2546-A78E-31F1A609ACD7}"/>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 name="Oval 1325">
                      <a:extLst>
                        <a:ext uri="{FF2B5EF4-FFF2-40B4-BE49-F238E27FC236}">
                          <a16:creationId xmlns:a16="http://schemas.microsoft.com/office/drawing/2014/main" id="{90D389A7-6C3B-B747-9A43-3B74A10D0A1A}"/>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4" name="TextBox 1323">
                    <a:extLst>
                      <a:ext uri="{FF2B5EF4-FFF2-40B4-BE49-F238E27FC236}">
                        <a16:creationId xmlns:a16="http://schemas.microsoft.com/office/drawing/2014/main" id="{A34BF863-7B96-7342-9898-9A69DFFB1FF8}"/>
                      </a:ext>
                    </a:extLst>
                  </p:cNvPr>
                  <p:cNvSpPr txBox="1"/>
                  <p:nvPr/>
                </p:nvSpPr>
                <p:spPr>
                  <a:xfrm>
                    <a:off x="2916602" y="4454490"/>
                    <a:ext cx="565811" cy="231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10</a:t>
                    </a:r>
                  </a:p>
                </p:txBody>
              </p:sp>
            </p:grpSp>
            <p:grpSp>
              <p:nvGrpSpPr>
                <p:cNvPr id="1253" name="Group 1252">
                  <a:extLst>
                    <a:ext uri="{FF2B5EF4-FFF2-40B4-BE49-F238E27FC236}">
                      <a16:creationId xmlns:a16="http://schemas.microsoft.com/office/drawing/2014/main" id="{49E5C6C4-4590-BC40-B7BB-1D536A2E899D}"/>
                    </a:ext>
                  </a:extLst>
                </p:cNvPr>
                <p:cNvGrpSpPr/>
                <p:nvPr/>
              </p:nvGrpSpPr>
              <p:grpSpPr>
                <a:xfrm>
                  <a:off x="5627248" y="4739291"/>
                  <a:ext cx="569536" cy="565812"/>
                  <a:chOff x="2904813" y="4888168"/>
                  <a:chExt cx="569536" cy="565812"/>
                </a:xfrm>
              </p:grpSpPr>
              <p:grpSp>
                <p:nvGrpSpPr>
                  <p:cNvPr id="1319" name="Group 1318">
                    <a:extLst>
                      <a:ext uri="{FF2B5EF4-FFF2-40B4-BE49-F238E27FC236}">
                        <a16:creationId xmlns:a16="http://schemas.microsoft.com/office/drawing/2014/main" id="{97DDB37E-89DF-644F-9B06-E75A2D35CC89}"/>
                      </a:ext>
                    </a:extLst>
                  </p:cNvPr>
                  <p:cNvGrpSpPr/>
                  <p:nvPr/>
                </p:nvGrpSpPr>
                <p:grpSpPr>
                  <a:xfrm>
                    <a:off x="2908537" y="4888168"/>
                    <a:ext cx="565812" cy="565812"/>
                    <a:chOff x="3852304" y="111992"/>
                    <a:chExt cx="2011236" cy="2011236"/>
                  </a:xfrm>
                </p:grpSpPr>
                <p:sp>
                  <p:nvSpPr>
                    <p:cNvPr id="1321" name="Oval 1320">
                      <a:extLst>
                        <a:ext uri="{FF2B5EF4-FFF2-40B4-BE49-F238E27FC236}">
                          <a16:creationId xmlns:a16="http://schemas.microsoft.com/office/drawing/2014/main" id="{2E9DE383-80BF-D248-8BE4-7F335DB7DCEA}"/>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2" name="Oval 1321">
                      <a:extLst>
                        <a:ext uri="{FF2B5EF4-FFF2-40B4-BE49-F238E27FC236}">
                          <a16:creationId xmlns:a16="http://schemas.microsoft.com/office/drawing/2014/main" id="{9FF4E4C0-741C-B74B-BC22-DA1B2CE7B65C}"/>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0" name="TextBox 1319">
                    <a:extLst>
                      <a:ext uri="{FF2B5EF4-FFF2-40B4-BE49-F238E27FC236}">
                        <a16:creationId xmlns:a16="http://schemas.microsoft.com/office/drawing/2014/main" id="{70A486F2-351F-764C-8D03-B4456E77E6AD}"/>
                      </a:ext>
                    </a:extLst>
                  </p:cNvPr>
                  <p:cNvSpPr txBox="1"/>
                  <p:nvPr/>
                </p:nvSpPr>
                <p:spPr>
                  <a:xfrm>
                    <a:off x="2904813" y="5055736"/>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TVOCs</a:t>
                    </a:r>
                  </a:p>
                </p:txBody>
              </p:sp>
            </p:grpSp>
            <p:grpSp>
              <p:nvGrpSpPr>
                <p:cNvPr id="1254" name="Group 1253">
                  <a:extLst>
                    <a:ext uri="{FF2B5EF4-FFF2-40B4-BE49-F238E27FC236}">
                      <a16:creationId xmlns:a16="http://schemas.microsoft.com/office/drawing/2014/main" id="{32762D45-93A4-FB49-AB94-1CAFB6A946DB}"/>
                    </a:ext>
                  </a:extLst>
                </p:cNvPr>
                <p:cNvGrpSpPr/>
                <p:nvPr/>
              </p:nvGrpSpPr>
              <p:grpSpPr>
                <a:xfrm>
                  <a:off x="4907772" y="5779239"/>
                  <a:ext cx="569536" cy="565812"/>
                  <a:chOff x="2904813" y="6156667"/>
                  <a:chExt cx="569536" cy="565812"/>
                </a:xfrm>
              </p:grpSpPr>
              <p:grpSp>
                <p:nvGrpSpPr>
                  <p:cNvPr id="1315" name="Group 1314">
                    <a:extLst>
                      <a:ext uri="{FF2B5EF4-FFF2-40B4-BE49-F238E27FC236}">
                        <a16:creationId xmlns:a16="http://schemas.microsoft.com/office/drawing/2014/main" id="{4ABE867B-F059-974D-99CC-11A0D270D53F}"/>
                      </a:ext>
                    </a:extLst>
                  </p:cNvPr>
                  <p:cNvGrpSpPr/>
                  <p:nvPr/>
                </p:nvGrpSpPr>
                <p:grpSpPr>
                  <a:xfrm>
                    <a:off x="2908537" y="6156667"/>
                    <a:ext cx="565812" cy="565812"/>
                    <a:chOff x="3852304" y="111992"/>
                    <a:chExt cx="2011236" cy="2011236"/>
                  </a:xfrm>
                </p:grpSpPr>
                <p:sp>
                  <p:nvSpPr>
                    <p:cNvPr id="1317" name="Oval 1316">
                      <a:extLst>
                        <a:ext uri="{FF2B5EF4-FFF2-40B4-BE49-F238E27FC236}">
                          <a16:creationId xmlns:a16="http://schemas.microsoft.com/office/drawing/2014/main" id="{6FAE9FF7-700B-BA4D-9FA0-A525B8B1E4A5}"/>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8" name="Oval 1317">
                      <a:extLst>
                        <a:ext uri="{FF2B5EF4-FFF2-40B4-BE49-F238E27FC236}">
                          <a16:creationId xmlns:a16="http://schemas.microsoft.com/office/drawing/2014/main" id="{8A70FE60-B053-A541-9815-60A168797D25}"/>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16" name="TextBox 1315">
                    <a:extLst>
                      <a:ext uri="{FF2B5EF4-FFF2-40B4-BE49-F238E27FC236}">
                        <a16:creationId xmlns:a16="http://schemas.microsoft.com/office/drawing/2014/main" id="{75BE85CD-091B-8E40-80D1-B0FB0AFEE5C2}"/>
                      </a:ext>
                    </a:extLst>
                  </p:cNvPr>
                  <p:cNvSpPr txBox="1"/>
                  <p:nvPr/>
                </p:nvSpPr>
                <p:spPr>
                  <a:xfrm>
                    <a:off x="2904813" y="6317174"/>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p>
                </p:txBody>
              </p:sp>
            </p:grpSp>
            <p:grpSp>
              <p:nvGrpSpPr>
                <p:cNvPr id="1255" name="Group 1254">
                  <a:extLst>
                    <a:ext uri="{FF2B5EF4-FFF2-40B4-BE49-F238E27FC236}">
                      <a16:creationId xmlns:a16="http://schemas.microsoft.com/office/drawing/2014/main" id="{066987C5-0F1C-0A42-A9B3-C7BE1D8E9E2C}"/>
                    </a:ext>
                  </a:extLst>
                </p:cNvPr>
                <p:cNvGrpSpPr/>
                <p:nvPr/>
              </p:nvGrpSpPr>
              <p:grpSpPr>
                <a:xfrm>
                  <a:off x="3464379" y="5725467"/>
                  <a:ext cx="573876" cy="565812"/>
                  <a:chOff x="2908537" y="6781933"/>
                  <a:chExt cx="573876" cy="565812"/>
                </a:xfrm>
              </p:grpSpPr>
              <p:grpSp>
                <p:nvGrpSpPr>
                  <p:cNvPr id="1311" name="Group 1310">
                    <a:extLst>
                      <a:ext uri="{FF2B5EF4-FFF2-40B4-BE49-F238E27FC236}">
                        <a16:creationId xmlns:a16="http://schemas.microsoft.com/office/drawing/2014/main" id="{826A738C-7A5C-134E-ACEA-4E69B3B6CD93}"/>
                      </a:ext>
                    </a:extLst>
                  </p:cNvPr>
                  <p:cNvGrpSpPr/>
                  <p:nvPr/>
                </p:nvGrpSpPr>
                <p:grpSpPr>
                  <a:xfrm>
                    <a:off x="2908537" y="6781933"/>
                    <a:ext cx="565812" cy="565812"/>
                    <a:chOff x="3852304" y="111992"/>
                    <a:chExt cx="2011236" cy="2011236"/>
                  </a:xfrm>
                </p:grpSpPr>
                <p:sp>
                  <p:nvSpPr>
                    <p:cNvPr id="1313" name="Oval 1312">
                      <a:extLst>
                        <a:ext uri="{FF2B5EF4-FFF2-40B4-BE49-F238E27FC236}">
                          <a16:creationId xmlns:a16="http://schemas.microsoft.com/office/drawing/2014/main" id="{72DECF80-7E02-BE4E-8E01-3F11E519E7F6}"/>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4" name="Oval 1313">
                      <a:extLst>
                        <a:ext uri="{FF2B5EF4-FFF2-40B4-BE49-F238E27FC236}">
                          <a16:creationId xmlns:a16="http://schemas.microsoft.com/office/drawing/2014/main" id="{859B1854-4D33-FF46-BD00-1EA457817240}"/>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12" name="TextBox 1311">
                    <a:extLst>
                      <a:ext uri="{FF2B5EF4-FFF2-40B4-BE49-F238E27FC236}">
                        <a16:creationId xmlns:a16="http://schemas.microsoft.com/office/drawing/2014/main" id="{ACD3B765-7FA0-6447-8436-6867B098EA37}"/>
                      </a:ext>
                    </a:extLst>
                  </p:cNvPr>
                  <p:cNvSpPr txBox="1"/>
                  <p:nvPr/>
                </p:nvSpPr>
                <p:spPr>
                  <a:xfrm>
                    <a:off x="2916602" y="6953788"/>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grpSp>
              <p:nvGrpSpPr>
                <p:cNvPr id="1256" name="Group 1255">
                  <a:extLst>
                    <a:ext uri="{FF2B5EF4-FFF2-40B4-BE49-F238E27FC236}">
                      <a16:creationId xmlns:a16="http://schemas.microsoft.com/office/drawing/2014/main" id="{71E7B850-7098-1B44-A935-15100F1DA7B8}"/>
                    </a:ext>
                  </a:extLst>
                </p:cNvPr>
                <p:cNvGrpSpPr/>
                <p:nvPr/>
              </p:nvGrpSpPr>
              <p:grpSpPr>
                <a:xfrm>
                  <a:off x="5803679" y="2634471"/>
                  <a:ext cx="569313" cy="565812"/>
                  <a:chOff x="2905036" y="7426981"/>
                  <a:chExt cx="569313" cy="565812"/>
                </a:xfrm>
              </p:grpSpPr>
              <p:grpSp>
                <p:nvGrpSpPr>
                  <p:cNvPr id="1307" name="Group 1306">
                    <a:extLst>
                      <a:ext uri="{FF2B5EF4-FFF2-40B4-BE49-F238E27FC236}">
                        <a16:creationId xmlns:a16="http://schemas.microsoft.com/office/drawing/2014/main" id="{DCA4F7C7-12AC-114E-9184-02878B4EA494}"/>
                      </a:ext>
                    </a:extLst>
                  </p:cNvPr>
                  <p:cNvGrpSpPr/>
                  <p:nvPr/>
                </p:nvGrpSpPr>
                <p:grpSpPr>
                  <a:xfrm>
                    <a:off x="2908537" y="7426981"/>
                    <a:ext cx="565812" cy="565812"/>
                    <a:chOff x="3852304" y="111992"/>
                    <a:chExt cx="2011236" cy="2011236"/>
                  </a:xfrm>
                </p:grpSpPr>
                <p:sp>
                  <p:nvSpPr>
                    <p:cNvPr id="1309" name="Oval 1308">
                      <a:extLst>
                        <a:ext uri="{FF2B5EF4-FFF2-40B4-BE49-F238E27FC236}">
                          <a16:creationId xmlns:a16="http://schemas.microsoft.com/office/drawing/2014/main" id="{46DF054A-12FB-884C-BFDB-48792AC1EA17}"/>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0" name="Oval 1309">
                      <a:extLst>
                        <a:ext uri="{FF2B5EF4-FFF2-40B4-BE49-F238E27FC236}">
                          <a16:creationId xmlns:a16="http://schemas.microsoft.com/office/drawing/2014/main" id="{C7DDDD65-C280-5047-A58B-C74D85522ED8}"/>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08" name="TextBox 1307">
                    <a:extLst>
                      <a:ext uri="{FF2B5EF4-FFF2-40B4-BE49-F238E27FC236}">
                        <a16:creationId xmlns:a16="http://schemas.microsoft.com/office/drawing/2014/main" id="{3C4E2615-3BD3-D74A-8147-4A32E4B9C0BB}"/>
                      </a:ext>
                    </a:extLst>
                  </p:cNvPr>
                  <p:cNvSpPr txBox="1"/>
                  <p:nvPr/>
                </p:nvSpPr>
                <p:spPr>
                  <a:xfrm>
                    <a:off x="2905036" y="7533256"/>
                    <a:ext cx="565811" cy="37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2</a:t>
                    </a:r>
                  </a:p>
                </p:txBody>
              </p:sp>
            </p:grpSp>
            <p:cxnSp>
              <p:nvCxnSpPr>
                <p:cNvPr id="1257" name="Straight Arrow Connector 1256">
                  <a:extLst>
                    <a:ext uri="{FF2B5EF4-FFF2-40B4-BE49-F238E27FC236}">
                      <a16:creationId xmlns:a16="http://schemas.microsoft.com/office/drawing/2014/main" id="{BE1BA7A8-1B06-9A46-A36B-060157C21C69}"/>
                    </a:ext>
                  </a:extLst>
                </p:cNvPr>
                <p:cNvCxnSpPr>
                  <a:cxnSpLocks/>
                </p:cNvCxnSpPr>
                <p:nvPr/>
              </p:nvCxnSpPr>
              <p:spPr>
                <a:xfrm flipV="1">
                  <a:off x="3023466" y="2361642"/>
                  <a:ext cx="1962725" cy="27902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58" name="Straight Arrow Connector 1257">
                  <a:extLst>
                    <a:ext uri="{FF2B5EF4-FFF2-40B4-BE49-F238E27FC236}">
                      <a16:creationId xmlns:a16="http://schemas.microsoft.com/office/drawing/2014/main" id="{6C7C9F16-B92C-8349-B8AC-332E752E531A}"/>
                    </a:ext>
                  </a:extLst>
                </p:cNvPr>
                <p:cNvCxnSpPr>
                  <a:cxnSpLocks/>
                  <a:endCxn id="1328" idx="1"/>
                </p:cNvCxnSpPr>
                <p:nvPr/>
              </p:nvCxnSpPr>
              <p:spPr>
                <a:xfrm>
                  <a:off x="4099253" y="2129124"/>
                  <a:ext cx="783393" cy="229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59" name="Straight Arrow Connector 1258">
                  <a:extLst>
                    <a:ext uri="{FF2B5EF4-FFF2-40B4-BE49-F238E27FC236}">
                      <a16:creationId xmlns:a16="http://schemas.microsoft.com/office/drawing/2014/main" id="{4ACC0412-81B5-994A-AEE3-62272BD7A5EA}"/>
                    </a:ext>
                  </a:extLst>
                </p:cNvPr>
                <p:cNvCxnSpPr>
                  <a:cxnSpLocks/>
                  <a:endCxn id="1309" idx="1"/>
                </p:cNvCxnSpPr>
                <p:nvPr/>
              </p:nvCxnSpPr>
              <p:spPr>
                <a:xfrm>
                  <a:off x="3041787" y="2645243"/>
                  <a:ext cx="2848254" cy="720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0" name="Straight Arrow Connector 1259">
                  <a:extLst>
                    <a:ext uri="{FF2B5EF4-FFF2-40B4-BE49-F238E27FC236}">
                      <a16:creationId xmlns:a16="http://schemas.microsoft.com/office/drawing/2014/main" id="{817C41E5-86FE-B841-932E-7EC8E0A7D8E1}"/>
                    </a:ext>
                  </a:extLst>
                </p:cNvPr>
                <p:cNvCxnSpPr>
                  <a:cxnSpLocks/>
                  <a:stCxn id="1312" idx="3"/>
                  <a:endCxn id="1316" idx="1"/>
                </p:cNvCxnSpPr>
                <p:nvPr/>
              </p:nvCxnSpPr>
              <p:spPr>
                <a:xfrm>
                  <a:off x="4038255" y="6013190"/>
                  <a:ext cx="869517" cy="4242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1" name="Straight Arrow Connector 1260">
                  <a:extLst>
                    <a:ext uri="{FF2B5EF4-FFF2-40B4-BE49-F238E27FC236}">
                      <a16:creationId xmlns:a16="http://schemas.microsoft.com/office/drawing/2014/main" id="{A49CD5E4-22B8-A049-8B45-39C87D3BA6BE}"/>
                    </a:ext>
                  </a:extLst>
                </p:cNvPr>
                <p:cNvCxnSpPr>
                  <a:cxnSpLocks/>
                  <a:endCxn id="1325" idx="0"/>
                </p:cNvCxnSpPr>
                <p:nvPr/>
              </p:nvCxnSpPr>
              <p:spPr>
                <a:xfrm>
                  <a:off x="2445661" y="4155251"/>
                  <a:ext cx="372777" cy="60827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2" name="Straight Arrow Connector 1261">
                  <a:extLst>
                    <a:ext uri="{FF2B5EF4-FFF2-40B4-BE49-F238E27FC236}">
                      <a16:creationId xmlns:a16="http://schemas.microsoft.com/office/drawing/2014/main" id="{9A9F7502-728B-ED46-80FD-A1475D0D1DE3}"/>
                    </a:ext>
                  </a:extLst>
                </p:cNvPr>
                <p:cNvCxnSpPr>
                  <a:cxnSpLocks/>
                  <a:stCxn id="1313" idx="0"/>
                  <a:endCxn id="1333" idx="4"/>
                </p:cNvCxnSpPr>
                <p:nvPr/>
              </p:nvCxnSpPr>
              <p:spPr>
                <a:xfrm flipV="1">
                  <a:off x="3747285" y="2412030"/>
                  <a:ext cx="69062" cy="331343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3" name="Straight Arrow Connector 1262">
                  <a:extLst>
                    <a:ext uri="{FF2B5EF4-FFF2-40B4-BE49-F238E27FC236}">
                      <a16:creationId xmlns:a16="http://schemas.microsoft.com/office/drawing/2014/main" id="{EB3394B0-EA2E-DB45-80EB-F26B76646FBF}"/>
                    </a:ext>
                  </a:extLst>
                </p:cNvPr>
                <p:cNvCxnSpPr>
                  <a:cxnSpLocks/>
                  <a:stCxn id="1321" idx="7"/>
                  <a:endCxn id="1305" idx="4"/>
                </p:cNvCxnSpPr>
                <p:nvPr/>
              </p:nvCxnSpPr>
              <p:spPr>
                <a:xfrm flipV="1">
                  <a:off x="6113923" y="4252693"/>
                  <a:ext cx="62782" cy="5694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4" name="Straight Arrow Connector 1263">
                  <a:extLst>
                    <a:ext uri="{FF2B5EF4-FFF2-40B4-BE49-F238E27FC236}">
                      <a16:creationId xmlns:a16="http://schemas.microsoft.com/office/drawing/2014/main" id="{EFE53D31-A836-854F-B9FC-7B40F81A76CE}"/>
                    </a:ext>
                  </a:extLst>
                </p:cNvPr>
                <p:cNvCxnSpPr>
                  <a:cxnSpLocks/>
                  <a:endCxn id="1328" idx="3"/>
                </p:cNvCxnSpPr>
                <p:nvPr/>
              </p:nvCxnSpPr>
              <p:spPr>
                <a:xfrm flipH="1" flipV="1">
                  <a:off x="5505954" y="2152038"/>
                  <a:ext cx="410536" cy="52119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5" name="Straight Arrow Connector 1264">
                  <a:extLst>
                    <a:ext uri="{FF2B5EF4-FFF2-40B4-BE49-F238E27FC236}">
                      <a16:creationId xmlns:a16="http://schemas.microsoft.com/office/drawing/2014/main" id="{F39803D1-9822-5742-8AFE-3AB85559A95B}"/>
                    </a:ext>
                  </a:extLst>
                </p:cNvPr>
                <p:cNvCxnSpPr>
                  <a:cxnSpLocks/>
                  <a:stCxn id="1337" idx="7"/>
                  <a:endCxn id="1333" idx="2"/>
                </p:cNvCxnSpPr>
                <p:nvPr/>
              </p:nvCxnSpPr>
              <p:spPr>
                <a:xfrm flipV="1">
                  <a:off x="2939695" y="2129124"/>
                  <a:ext cx="593746" cy="30834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6" name="Straight Arrow Connector 1265">
                  <a:extLst>
                    <a:ext uri="{FF2B5EF4-FFF2-40B4-BE49-F238E27FC236}">
                      <a16:creationId xmlns:a16="http://schemas.microsoft.com/office/drawing/2014/main" id="{10753E69-92FA-9A4E-B072-3ADEA68F2934}"/>
                    </a:ext>
                  </a:extLst>
                </p:cNvPr>
                <p:cNvCxnSpPr>
                  <a:cxnSpLocks/>
                  <a:endCxn id="1337" idx="3"/>
                </p:cNvCxnSpPr>
                <p:nvPr/>
              </p:nvCxnSpPr>
              <p:spPr>
                <a:xfrm flipV="1">
                  <a:off x="2445661" y="2837556"/>
                  <a:ext cx="93944" cy="7708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7" name="Straight Arrow Connector 1266">
                  <a:extLst>
                    <a:ext uri="{FF2B5EF4-FFF2-40B4-BE49-F238E27FC236}">
                      <a16:creationId xmlns:a16="http://schemas.microsoft.com/office/drawing/2014/main" id="{3D68A0C7-F77B-6249-AAD2-DC177194159B}"/>
                    </a:ext>
                  </a:extLst>
                </p:cNvPr>
                <p:cNvCxnSpPr>
                  <a:cxnSpLocks/>
                  <a:endCxn id="1317" idx="1"/>
                </p:cNvCxnSpPr>
                <p:nvPr/>
              </p:nvCxnSpPr>
              <p:spPr>
                <a:xfrm>
                  <a:off x="2951142" y="2835238"/>
                  <a:ext cx="2043215" cy="302686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8" name="Straight Arrow Connector 1267">
                  <a:extLst>
                    <a:ext uri="{FF2B5EF4-FFF2-40B4-BE49-F238E27FC236}">
                      <a16:creationId xmlns:a16="http://schemas.microsoft.com/office/drawing/2014/main" id="{79622DD4-B7D2-6747-A61F-2B80E022F251}"/>
                    </a:ext>
                  </a:extLst>
                </p:cNvPr>
                <p:cNvCxnSpPr>
                  <a:cxnSpLocks/>
                  <a:stCxn id="1337" idx="5"/>
                  <a:endCxn id="1321" idx="1"/>
                </p:cNvCxnSpPr>
                <p:nvPr/>
              </p:nvCxnSpPr>
              <p:spPr>
                <a:xfrm>
                  <a:off x="2939695" y="2837557"/>
                  <a:ext cx="2774138" cy="198459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69" name="Straight Arrow Connector 1268">
                  <a:extLst>
                    <a:ext uri="{FF2B5EF4-FFF2-40B4-BE49-F238E27FC236}">
                      <a16:creationId xmlns:a16="http://schemas.microsoft.com/office/drawing/2014/main" id="{C42EB7CE-4562-E548-A2F9-FFDEB2EB4B1F}"/>
                    </a:ext>
                  </a:extLst>
                </p:cNvPr>
                <p:cNvCxnSpPr>
                  <a:cxnSpLocks/>
                  <a:stCxn id="1337" idx="6"/>
                  <a:endCxn id="1305" idx="1"/>
                </p:cNvCxnSpPr>
                <p:nvPr/>
              </p:nvCxnSpPr>
              <p:spPr>
                <a:xfrm>
                  <a:off x="3022556" y="2637512"/>
                  <a:ext cx="2954104" cy="11322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0" name="Straight Arrow Connector 1269">
                  <a:extLst>
                    <a:ext uri="{FF2B5EF4-FFF2-40B4-BE49-F238E27FC236}">
                      <a16:creationId xmlns:a16="http://schemas.microsoft.com/office/drawing/2014/main" id="{B81DF63E-3233-174F-9382-AA52B4186233}"/>
                    </a:ext>
                  </a:extLst>
                </p:cNvPr>
                <p:cNvCxnSpPr>
                  <a:cxnSpLocks/>
                </p:cNvCxnSpPr>
                <p:nvPr/>
              </p:nvCxnSpPr>
              <p:spPr>
                <a:xfrm>
                  <a:off x="2947486" y="2842118"/>
                  <a:ext cx="804864" cy="288547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1" name="Straight Arrow Connector 1270">
                  <a:extLst>
                    <a:ext uri="{FF2B5EF4-FFF2-40B4-BE49-F238E27FC236}">
                      <a16:creationId xmlns:a16="http://schemas.microsoft.com/office/drawing/2014/main" id="{3786D3FB-77A0-A944-8511-CA59ACC97292}"/>
                    </a:ext>
                  </a:extLst>
                </p:cNvPr>
                <p:cNvCxnSpPr>
                  <a:cxnSpLocks/>
                  <a:stCxn id="1325" idx="4"/>
                  <a:endCxn id="1313" idx="1"/>
                </p:cNvCxnSpPr>
                <p:nvPr/>
              </p:nvCxnSpPr>
              <p:spPr>
                <a:xfrm>
                  <a:off x="2818438" y="5329340"/>
                  <a:ext cx="728802" cy="47898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2" name="Straight Arrow Connector 1271">
                  <a:extLst>
                    <a:ext uri="{FF2B5EF4-FFF2-40B4-BE49-F238E27FC236}">
                      <a16:creationId xmlns:a16="http://schemas.microsoft.com/office/drawing/2014/main" id="{F5626510-5B04-4E4C-8337-0CF6748FE649}"/>
                    </a:ext>
                  </a:extLst>
                </p:cNvPr>
                <p:cNvCxnSpPr>
                  <a:cxnSpLocks/>
                  <a:stCxn id="1305" idx="0"/>
                  <a:endCxn id="1309" idx="4"/>
                </p:cNvCxnSpPr>
                <p:nvPr/>
              </p:nvCxnSpPr>
              <p:spPr>
                <a:xfrm flipH="1" flipV="1">
                  <a:off x="6090086" y="3200283"/>
                  <a:ext cx="86619" cy="48659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3" name="Straight Arrow Connector 1272">
                  <a:extLst>
                    <a:ext uri="{FF2B5EF4-FFF2-40B4-BE49-F238E27FC236}">
                      <a16:creationId xmlns:a16="http://schemas.microsoft.com/office/drawing/2014/main" id="{81A4BAD4-253B-AC42-A238-95F2A3674091}"/>
                    </a:ext>
                  </a:extLst>
                </p:cNvPr>
                <p:cNvCxnSpPr>
                  <a:cxnSpLocks/>
                  <a:stCxn id="1337" idx="4"/>
                  <a:endCxn id="1325" idx="7"/>
                </p:cNvCxnSpPr>
                <p:nvPr/>
              </p:nvCxnSpPr>
              <p:spPr>
                <a:xfrm>
                  <a:off x="2739650" y="2920418"/>
                  <a:ext cx="278833" cy="19259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4" name="Straight Arrow Connector 1273">
                  <a:extLst>
                    <a:ext uri="{FF2B5EF4-FFF2-40B4-BE49-F238E27FC236}">
                      <a16:creationId xmlns:a16="http://schemas.microsoft.com/office/drawing/2014/main" id="{EF125DB7-64BE-054C-964E-D55723EC3CAE}"/>
                    </a:ext>
                  </a:extLst>
                </p:cNvPr>
                <p:cNvCxnSpPr>
                  <a:cxnSpLocks/>
                  <a:stCxn id="1333" idx="3"/>
                </p:cNvCxnSpPr>
                <p:nvPr/>
              </p:nvCxnSpPr>
              <p:spPr>
                <a:xfrm flipH="1">
                  <a:off x="2650472" y="2329168"/>
                  <a:ext cx="965830" cy="13577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5" name="Straight Arrow Connector 1274">
                  <a:extLst>
                    <a:ext uri="{FF2B5EF4-FFF2-40B4-BE49-F238E27FC236}">
                      <a16:creationId xmlns:a16="http://schemas.microsoft.com/office/drawing/2014/main" id="{148E4C16-4530-D246-BC30-FD7E25E0C140}"/>
                    </a:ext>
                  </a:extLst>
                </p:cNvPr>
                <p:cNvCxnSpPr>
                  <a:cxnSpLocks/>
                </p:cNvCxnSpPr>
                <p:nvPr/>
              </p:nvCxnSpPr>
              <p:spPr>
                <a:xfrm flipH="1">
                  <a:off x="2645706" y="2369427"/>
                  <a:ext cx="2335548" cy="131906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6" name="Straight Arrow Connector 1275">
                  <a:extLst>
                    <a:ext uri="{FF2B5EF4-FFF2-40B4-BE49-F238E27FC236}">
                      <a16:creationId xmlns:a16="http://schemas.microsoft.com/office/drawing/2014/main" id="{04A6CD69-0D98-974F-A1EB-5EFD11B3D4BE}"/>
                    </a:ext>
                  </a:extLst>
                </p:cNvPr>
                <p:cNvCxnSpPr>
                  <a:cxnSpLocks/>
                  <a:stCxn id="1308" idx="1"/>
                </p:cNvCxnSpPr>
                <p:nvPr/>
              </p:nvCxnSpPr>
              <p:spPr>
                <a:xfrm flipH="1">
                  <a:off x="2751097" y="2929032"/>
                  <a:ext cx="3052582" cy="8778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7" name="Straight Arrow Connector 1276">
                  <a:extLst>
                    <a:ext uri="{FF2B5EF4-FFF2-40B4-BE49-F238E27FC236}">
                      <a16:creationId xmlns:a16="http://schemas.microsoft.com/office/drawing/2014/main" id="{6FA1378F-112C-084B-9768-E67B2047641B}"/>
                    </a:ext>
                  </a:extLst>
                </p:cNvPr>
                <p:cNvCxnSpPr>
                  <a:cxnSpLocks/>
                  <a:stCxn id="1304" idx="1"/>
                </p:cNvCxnSpPr>
                <p:nvPr/>
              </p:nvCxnSpPr>
              <p:spPr>
                <a:xfrm flipH="1" flipV="1">
                  <a:off x="2751097" y="3806832"/>
                  <a:ext cx="3130355" cy="1530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8" name="Straight Arrow Connector 1277">
                  <a:extLst>
                    <a:ext uri="{FF2B5EF4-FFF2-40B4-BE49-F238E27FC236}">
                      <a16:creationId xmlns:a16="http://schemas.microsoft.com/office/drawing/2014/main" id="{275C74E4-A843-7F47-BF3C-92AEECF27A35}"/>
                    </a:ext>
                  </a:extLst>
                </p:cNvPr>
                <p:cNvCxnSpPr>
                  <a:cxnSpLocks/>
                  <a:stCxn id="1320" idx="1"/>
                </p:cNvCxnSpPr>
                <p:nvPr/>
              </p:nvCxnSpPr>
              <p:spPr>
                <a:xfrm flipH="1" flipV="1">
                  <a:off x="2751097" y="3806832"/>
                  <a:ext cx="2876151" cy="121589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79" name="Straight Arrow Connector 1278">
                  <a:extLst>
                    <a:ext uri="{FF2B5EF4-FFF2-40B4-BE49-F238E27FC236}">
                      <a16:creationId xmlns:a16="http://schemas.microsoft.com/office/drawing/2014/main" id="{84A77C46-656E-7246-BBED-C8F870EA1ACA}"/>
                    </a:ext>
                  </a:extLst>
                </p:cNvPr>
                <p:cNvCxnSpPr>
                  <a:cxnSpLocks/>
                  <a:stCxn id="1320" idx="1"/>
                </p:cNvCxnSpPr>
                <p:nvPr/>
              </p:nvCxnSpPr>
              <p:spPr>
                <a:xfrm flipH="1" flipV="1">
                  <a:off x="2645706" y="3991426"/>
                  <a:ext cx="2981542" cy="103130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0" name="Straight Arrow Connector 1279">
                  <a:extLst>
                    <a:ext uri="{FF2B5EF4-FFF2-40B4-BE49-F238E27FC236}">
                      <a16:creationId xmlns:a16="http://schemas.microsoft.com/office/drawing/2014/main" id="{453A8F97-DBC0-0446-8A8C-61C077BACA87}"/>
                    </a:ext>
                  </a:extLst>
                </p:cNvPr>
                <p:cNvCxnSpPr>
                  <a:cxnSpLocks/>
                  <a:stCxn id="1317" idx="1"/>
                </p:cNvCxnSpPr>
                <p:nvPr/>
              </p:nvCxnSpPr>
              <p:spPr>
                <a:xfrm flipH="1" flipV="1">
                  <a:off x="2657145" y="3996776"/>
                  <a:ext cx="2337212" cy="186532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1" name="Straight Arrow Connector 1280">
                  <a:extLst>
                    <a:ext uri="{FF2B5EF4-FFF2-40B4-BE49-F238E27FC236}">
                      <a16:creationId xmlns:a16="http://schemas.microsoft.com/office/drawing/2014/main" id="{FDD7B31B-4212-F948-95D5-8F076609E8A7}"/>
                    </a:ext>
                  </a:extLst>
                </p:cNvPr>
                <p:cNvCxnSpPr>
                  <a:cxnSpLocks/>
                  <a:stCxn id="1313" idx="1"/>
                </p:cNvCxnSpPr>
                <p:nvPr/>
              </p:nvCxnSpPr>
              <p:spPr>
                <a:xfrm flipH="1" flipV="1">
                  <a:off x="2645706" y="3991426"/>
                  <a:ext cx="901534" cy="181690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2" name="Straight Arrow Connector 1281">
                  <a:extLst>
                    <a:ext uri="{FF2B5EF4-FFF2-40B4-BE49-F238E27FC236}">
                      <a16:creationId xmlns:a16="http://schemas.microsoft.com/office/drawing/2014/main" id="{FA5142F5-3339-124B-B081-BE8A1999B6FB}"/>
                    </a:ext>
                  </a:extLst>
                </p:cNvPr>
                <p:cNvCxnSpPr>
                  <a:cxnSpLocks/>
                  <a:stCxn id="1325" idx="0"/>
                  <a:endCxn id="1333" idx="3"/>
                </p:cNvCxnSpPr>
                <p:nvPr/>
              </p:nvCxnSpPr>
              <p:spPr>
                <a:xfrm flipV="1">
                  <a:off x="2818438" y="2329169"/>
                  <a:ext cx="797864" cy="24343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3" name="Straight Arrow Connector 1282">
                  <a:extLst>
                    <a:ext uri="{FF2B5EF4-FFF2-40B4-BE49-F238E27FC236}">
                      <a16:creationId xmlns:a16="http://schemas.microsoft.com/office/drawing/2014/main" id="{B2FF7118-8351-AC46-9BF5-61A51D91A3B0}"/>
                    </a:ext>
                  </a:extLst>
                </p:cNvPr>
                <p:cNvCxnSpPr>
                  <a:cxnSpLocks/>
                  <a:stCxn id="1325" idx="7"/>
                  <a:endCxn id="1329" idx="3"/>
                </p:cNvCxnSpPr>
                <p:nvPr/>
              </p:nvCxnSpPr>
              <p:spPr>
                <a:xfrm flipV="1">
                  <a:off x="3018483" y="2355290"/>
                  <a:ext cx="1967708" cy="2491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4" name="Straight Arrow Connector 1283">
                  <a:extLst>
                    <a:ext uri="{FF2B5EF4-FFF2-40B4-BE49-F238E27FC236}">
                      <a16:creationId xmlns:a16="http://schemas.microsoft.com/office/drawing/2014/main" id="{1E818BF4-D7E9-714F-A93A-30DA2EE7840C}"/>
                    </a:ext>
                  </a:extLst>
                </p:cNvPr>
                <p:cNvCxnSpPr>
                  <a:cxnSpLocks/>
                  <a:stCxn id="1325" idx="7"/>
                  <a:endCxn id="1308" idx="1"/>
                </p:cNvCxnSpPr>
                <p:nvPr/>
              </p:nvCxnSpPr>
              <p:spPr>
                <a:xfrm flipV="1">
                  <a:off x="3018483" y="2929032"/>
                  <a:ext cx="2785196" cy="19173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5" name="Straight Arrow Connector 1284">
                  <a:extLst>
                    <a:ext uri="{FF2B5EF4-FFF2-40B4-BE49-F238E27FC236}">
                      <a16:creationId xmlns:a16="http://schemas.microsoft.com/office/drawing/2014/main" id="{36EBEDD3-E2C7-334E-ADDD-5BDC2235DBE0}"/>
                    </a:ext>
                  </a:extLst>
                </p:cNvPr>
                <p:cNvCxnSpPr>
                  <a:cxnSpLocks/>
                  <a:stCxn id="1324" idx="3"/>
                  <a:endCxn id="1304" idx="1"/>
                </p:cNvCxnSpPr>
                <p:nvPr/>
              </p:nvCxnSpPr>
              <p:spPr>
                <a:xfrm flipV="1">
                  <a:off x="3109408" y="3959901"/>
                  <a:ext cx="2772044" cy="109924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6" name="Straight Arrow Connector 1285">
                  <a:extLst>
                    <a:ext uri="{FF2B5EF4-FFF2-40B4-BE49-F238E27FC236}">
                      <a16:creationId xmlns:a16="http://schemas.microsoft.com/office/drawing/2014/main" id="{1CCF0CD9-D6BC-F146-8BC9-5EE089651451}"/>
                    </a:ext>
                  </a:extLst>
                </p:cNvPr>
                <p:cNvCxnSpPr>
                  <a:cxnSpLocks/>
                  <a:stCxn id="1324" idx="3"/>
                  <a:endCxn id="1321" idx="3"/>
                </p:cNvCxnSpPr>
                <p:nvPr/>
              </p:nvCxnSpPr>
              <p:spPr>
                <a:xfrm>
                  <a:off x="3109408" y="5059141"/>
                  <a:ext cx="2604425" cy="16310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7" name="Straight Arrow Connector 1286">
                  <a:extLst>
                    <a:ext uri="{FF2B5EF4-FFF2-40B4-BE49-F238E27FC236}">
                      <a16:creationId xmlns:a16="http://schemas.microsoft.com/office/drawing/2014/main" id="{A45BFFED-F89E-1240-9692-09227EFCF438}"/>
                    </a:ext>
                  </a:extLst>
                </p:cNvPr>
                <p:cNvCxnSpPr>
                  <a:cxnSpLocks/>
                  <a:endCxn id="1316" idx="1"/>
                </p:cNvCxnSpPr>
                <p:nvPr/>
              </p:nvCxnSpPr>
              <p:spPr>
                <a:xfrm>
                  <a:off x="3127512" y="5056320"/>
                  <a:ext cx="1780260" cy="99929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8" name="Straight Arrow Connector 1287">
                  <a:extLst>
                    <a:ext uri="{FF2B5EF4-FFF2-40B4-BE49-F238E27FC236}">
                      <a16:creationId xmlns:a16="http://schemas.microsoft.com/office/drawing/2014/main" id="{FCEA488F-E87E-8742-9CB5-3CC293B4C3F0}"/>
                    </a:ext>
                  </a:extLst>
                </p:cNvPr>
                <p:cNvCxnSpPr>
                  <a:cxnSpLocks/>
                  <a:stCxn id="1317" idx="7"/>
                  <a:endCxn id="1321" idx="4"/>
                </p:cNvCxnSpPr>
                <p:nvPr/>
              </p:nvCxnSpPr>
              <p:spPr>
                <a:xfrm flipV="1">
                  <a:off x="5394447" y="5305103"/>
                  <a:ext cx="519431" cy="55699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89" name="Straight Arrow Connector 1288">
                  <a:extLst>
                    <a:ext uri="{FF2B5EF4-FFF2-40B4-BE49-F238E27FC236}">
                      <a16:creationId xmlns:a16="http://schemas.microsoft.com/office/drawing/2014/main" id="{01AB94B1-3382-6B40-B887-9838F97A003F}"/>
                    </a:ext>
                  </a:extLst>
                </p:cNvPr>
                <p:cNvCxnSpPr>
                  <a:cxnSpLocks/>
                  <a:stCxn id="1313" idx="7"/>
                  <a:endCxn id="1329" idx="4"/>
                </p:cNvCxnSpPr>
                <p:nvPr/>
              </p:nvCxnSpPr>
              <p:spPr>
                <a:xfrm flipV="1">
                  <a:off x="3947330" y="2438151"/>
                  <a:ext cx="1238906" cy="33701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0" name="Straight Arrow Connector 1289">
                  <a:extLst>
                    <a:ext uri="{FF2B5EF4-FFF2-40B4-BE49-F238E27FC236}">
                      <a16:creationId xmlns:a16="http://schemas.microsoft.com/office/drawing/2014/main" id="{0D45E653-ABA5-2547-8470-66D579126221}"/>
                    </a:ext>
                  </a:extLst>
                </p:cNvPr>
                <p:cNvCxnSpPr>
                  <a:cxnSpLocks/>
                  <a:stCxn id="1313" idx="7"/>
                  <a:endCxn id="1308" idx="1"/>
                </p:cNvCxnSpPr>
                <p:nvPr/>
              </p:nvCxnSpPr>
              <p:spPr>
                <a:xfrm flipV="1">
                  <a:off x="3947330" y="2929032"/>
                  <a:ext cx="1856349" cy="28792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1" name="Straight Arrow Connector 1290">
                  <a:extLst>
                    <a:ext uri="{FF2B5EF4-FFF2-40B4-BE49-F238E27FC236}">
                      <a16:creationId xmlns:a16="http://schemas.microsoft.com/office/drawing/2014/main" id="{B52FB36E-DBD8-CD46-8447-4F6C845036C7}"/>
                    </a:ext>
                  </a:extLst>
                </p:cNvPr>
                <p:cNvCxnSpPr>
                  <a:cxnSpLocks/>
                  <a:stCxn id="1312" idx="3"/>
                  <a:endCxn id="1305" idx="3"/>
                </p:cNvCxnSpPr>
                <p:nvPr/>
              </p:nvCxnSpPr>
              <p:spPr>
                <a:xfrm flipV="1">
                  <a:off x="4038255" y="4169832"/>
                  <a:ext cx="1938405" cy="184335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2" name="Straight Arrow Connector 1291">
                  <a:extLst>
                    <a:ext uri="{FF2B5EF4-FFF2-40B4-BE49-F238E27FC236}">
                      <a16:creationId xmlns:a16="http://schemas.microsoft.com/office/drawing/2014/main" id="{48B88A45-DF00-0B4C-95AC-5145B01B6303}"/>
                    </a:ext>
                  </a:extLst>
                </p:cNvPr>
                <p:cNvCxnSpPr>
                  <a:cxnSpLocks/>
                  <a:endCxn id="1321" idx="3"/>
                </p:cNvCxnSpPr>
                <p:nvPr/>
              </p:nvCxnSpPr>
              <p:spPr>
                <a:xfrm flipV="1">
                  <a:off x="4044341" y="5222242"/>
                  <a:ext cx="1669492" cy="7687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3" name="Straight Arrow Connector 1292">
                  <a:extLst>
                    <a:ext uri="{FF2B5EF4-FFF2-40B4-BE49-F238E27FC236}">
                      <a16:creationId xmlns:a16="http://schemas.microsoft.com/office/drawing/2014/main" id="{9067C48D-8BDD-F548-AD3D-E34CF4C66A29}"/>
                    </a:ext>
                  </a:extLst>
                </p:cNvPr>
                <p:cNvCxnSpPr>
                  <a:cxnSpLocks/>
                  <a:stCxn id="1317" idx="0"/>
                  <a:endCxn id="1333" idx="4"/>
                </p:cNvCxnSpPr>
                <p:nvPr/>
              </p:nvCxnSpPr>
              <p:spPr>
                <a:xfrm flipH="1" flipV="1">
                  <a:off x="3816347" y="2412030"/>
                  <a:ext cx="1378055" cy="336720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4" name="Straight Arrow Connector 1293">
                  <a:extLst>
                    <a:ext uri="{FF2B5EF4-FFF2-40B4-BE49-F238E27FC236}">
                      <a16:creationId xmlns:a16="http://schemas.microsoft.com/office/drawing/2014/main" id="{0039DF3C-8B50-6842-B1BB-0C47DD4286E6}"/>
                    </a:ext>
                  </a:extLst>
                </p:cNvPr>
                <p:cNvCxnSpPr>
                  <a:cxnSpLocks/>
                  <a:stCxn id="1317" idx="0"/>
                </p:cNvCxnSpPr>
                <p:nvPr/>
              </p:nvCxnSpPr>
              <p:spPr>
                <a:xfrm flipH="1" flipV="1">
                  <a:off x="5182206" y="2445513"/>
                  <a:ext cx="12196" cy="333372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5" name="Straight Arrow Connector 1294">
                  <a:extLst>
                    <a:ext uri="{FF2B5EF4-FFF2-40B4-BE49-F238E27FC236}">
                      <a16:creationId xmlns:a16="http://schemas.microsoft.com/office/drawing/2014/main" id="{C3B5510D-58F3-DB44-8021-42190C8A9E06}"/>
                    </a:ext>
                  </a:extLst>
                </p:cNvPr>
                <p:cNvCxnSpPr>
                  <a:cxnSpLocks/>
                  <a:stCxn id="1317" idx="0"/>
                  <a:endCxn id="1308" idx="1"/>
                </p:cNvCxnSpPr>
                <p:nvPr/>
              </p:nvCxnSpPr>
              <p:spPr>
                <a:xfrm flipV="1">
                  <a:off x="5194402" y="2929032"/>
                  <a:ext cx="609277" cy="28502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6" name="Straight Arrow Connector 1295">
                  <a:extLst>
                    <a:ext uri="{FF2B5EF4-FFF2-40B4-BE49-F238E27FC236}">
                      <a16:creationId xmlns:a16="http://schemas.microsoft.com/office/drawing/2014/main" id="{9978531F-AD21-1E4A-8554-9E4DEFCC5C6E}"/>
                    </a:ext>
                  </a:extLst>
                </p:cNvPr>
                <p:cNvCxnSpPr>
                  <a:cxnSpLocks/>
                  <a:stCxn id="1317" idx="0"/>
                  <a:endCxn id="1305" idx="3"/>
                </p:cNvCxnSpPr>
                <p:nvPr/>
              </p:nvCxnSpPr>
              <p:spPr>
                <a:xfrm flipV="1">
                  <a:off x="5194402" y="4169832"/>
                  <a:ext cx="782258" cy="16094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7" name="Straight Arrow Connector 1296">
                  <a:extLst>
                    <a:ext uri="{FF2B5EF4-FFF2-40B4-BE49-F238E27FC236}">
                      <a16:creationId xmlns:a16="http://schemas.microsoft.com/office/drawing/2014/main" id="{5091DA35-6F1E-C249-A7CB-5058325DFCC1}"/>
                    </a:ext>
                  </a:extLst>
                </p:cNvPr>
                <p:cNvCxnSpPr>
                  <a:cxnSpLocks/>
                  <a:stCxn id="1321" idx="1"/>
                  <a:endCxn id="1333" idx="5"/>
                </p:cNvCxnSpPr>
                <p:nvPr/>
              </p:nvCxnSpPr>
              <p:spPr>
                <a:xfrm flipH="1" flipV="1">
                  <a:off x="4016392" y="2329169"/>
                  <a:ext cx="1697441" cy="249298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8" name="Straight Arrow Connector 1297">
                  <a:extLst>
                    <a:ext uri="{FF2B5EF4-FFF2-40B4-BE49-F238E27FC236}">
                      <a16:creationId xmlns:a16="http://schemas.microsoft.com/office/drawing/2014/main" id="{2184273D-4407-CE44-9244-BC80E4BD17CC}"/>
                    </a:ext>
                  </a:extLst>
                </p:cNvPr>
                <p:cNvCxnSpPr>
                  <a:cxnSpLocks/>
                  <a:stCxn id="1321" idx="1"/>
                  <a:endCxn id="1329" idx="4"/>
                </p:cNvCxnSpPr>
                <p:nvPr/>
              </p:nvCxnSpPr>
              <p:spPr>
                <a:xfrm flipH="1" flipV="1">
                  <a:off x="5186236" y="2438151"/>
                  <a:ext cx="527597" cy="238400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99" name="Straight Arrow Connector 1298">
                  <a:extLst>
                    <a:ext uri="{FF2B5EF4-FFF2-40B4-BE49-F238E27FC236}">
                      <a16:creationId xmlns:a16="http://schemas.microsoft.com/office/drawing/2014/main" id="{F5C78FC8-AEDE-714A-B185-F0E374F52E03}"/>
                    </a:ext>
                  </a:extLst>
                </p:cNvPr>
                <p:cNvCxnSpPr>
                  <a:cxnSpLocks/>
                  <a:stCxn id="1309" idx="1"/>
                  <a:endCxn id="1333" idx="5"/>
                </p:cNvCxnSpPr>
                <p:nvPr/>
              </p:nvCxnSpPr>
              <p:spPr>
                <a:xfrm flipH="1" flipV="1">
                  <a:off x="4016392" y="2329169"/>
                  <a:ext cx="1873649" cy="3881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00" name="Straight Arrow Connector 1299">
                  <a:extLst>
                    <a:ext uri="{FF2B5EF4-FFF2-40B4-BE49-F238E27FC236}">
                      <a16:creationId xmlns:a16="http://schemas.microsoft.com/office/drawing/2014/main" id="{4D94441C-FA61-6C42-A851-19F5F5918D3E}"/>
                    </a:ext>
                  </a:extLst>
                </p:cNvPr>
                <p:cNvCxnSpPr>
                  <a:cxnSpLocks/>
                  <a:stCxn id="1305" idx="1"/>
                  <a:endCxn id="1329" idx="5"/>
                </p:cNvCxnSpPr>
                <p:nvPr/>
              </p:nvCxnSpPr>
              <p:spPr>
                <a:xfrm flipH="1" flipV="1">
                  <a:off x="5386281" y="2355290"/>
                  <a:ext cx="590379" cy="14144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1301" name="Group 1300">
                  <a:extLst>
                    <a:ext uri="{FF2B5EF4-FFF2-40B4-BE49-F238E27FC236}">
                      <a16:creationId xmlns:a16="http://schemas.microsoft.com/office/drawing/2014/main" id="{8E4BC400-405F-A84D-BD71-389D9A5C0DDC}"/>
                    </a:ext>
                  </a:extLst>
                </p:cNvPr>
                <p:cNvGrpSpPr/>
                <p:nvPr/>
              </p:nvGrpSpPr>
              <p:grpSpPr>
                <a:xfrm>
                  <a:off x="5881452" y="3686881"/>
                  <a:ext cx="578159" cy="565812"/>
                  <a:chOff x="2893024" y="5511619"/>
                  <a:chExt cx="578159" cy="565812"/>
                </a:xfrm>
              </p:grpSpPr>
              <p:grpSp>
                <p:nvGrpSpPr>
                  <p:cNvPr id="1303" name="Group 1302">
                    <a:extLst>
                      <a:ext uri="{FF2B5EF4-FFF2-40B4-BE49-F238E27FC236}">
                        <a16:creationId xmlns:a16="http://schemas.microsoft.com/office/drawing/2014/main" id="{E0E01910-4FA8-354A-AED4-747F6AF9D600}"/>
                      </a:ext>
                    </a:extLst>
                  </p:cNvPr>
                  <p:cNvGrpSpPr/>
                  <p:nvPr/>
                </p:nvGrpSpPr>
                <p:grpSpPr>
                  <a:xfrm>
                    <a:off x="2905371" y="5511619"/>
                    <a:ext cx="565812" cy="565812"/>
                    <a:chOff x="3852304" y="111992"/>
                    <a:chExt cx="2011236" cy="2011236"/>
                  </a:xfrm>
                </p:grpSpPr>
                <p:sp>
                  <p:nvSpPr>
                    <p:cNvPr id="1305" name="Oval 1304">
                      <a:extLst>
                        <a:ext uri="{FF2B5EF4-FFF2-40B4-BE49-F238E27FC236}">
                          <a16:creationId xmlns:a16="http://schemas.microsoft.com/office/drawing/2014/main" id="{5C49B9AD-2B85-7645-84BD-13F4EE9109B9}"/>
                        </a:ext>
                      </a:extLst>
                    </p:cNvPr>
                    <p:cNvSpPr/>
                    <p:nvPr/>
                  </p:nvSpPr>
                  <p:spPr>
                    <a:xfrm>
                      <a:off x="3852304" y="111992"/>
                      <a:ext cx="2011236" cy="2011236"/>
                    </a:xfrm>
                    <a:prstGeom prst="ellipse">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6" name="Oval 1305">
                      <a:extLst>
                        <a:ext uri="{FF2B5EF4-FFF2-40B4-BE49-F238E27FC236}">
                          <a16:creationId xmlns:a16="http://schemas.microsoft.com/office/drawing/2014/main" id="{00F11924-1400-EE49-8D22-B8BAF4082A89}"/>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04" name="TextBox 1303">
                    <a:extLst>
                      <a:ext uri="{FF2B5EF4-FFF2-40B4-BE49-F238E27FC236}">
                        <a16:creationId xmlns:a16="http://schemas.microsoft.com/office/drawing/2014/main" id="{AE6EDD67-FA3C-EB4B-AD2D-5261F52D8BF0}"/>
                      </a:ext>
                    </a:extLst>
                  </p:cNvPr>
                  <p:cNvSpPr txBox="1"/>
                  <p:nvPr/>
                </p:nvSpPr>
                <p:spPr>
                  <a:xfrm>
                    <a:off x="2893024" y="5668771"/>
                    <a:ext cx="565811" cy="2317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a:t>
                    </a:r>
                    <a:r>
                      <a:rPr kumimoji="0" lang="en-US" sz="100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mn-cs"/>
                      </a:rPr>
                      <a:t>3</a:t>
                    </a:r>
                  </a:p>
                </p:txBody>
              </p:sp>
            </p:grpSp>
            <p:cxnSp>
              <p:nvCxnSpPr>
                <p:cNvPr id="1302" name="Straight Arrow Connector 1301">
                  <a:extLst>
                    <a:ext uri="{FF2B5EF4-FFF2-40B4-BE49-F238E27FC236}">
                      <a16:creationId xmlns:a16="http://schemas.microsoft.com/office/drawing/2014/main" id="{34D8D724-5B6E-D94D-AA3A-71A4A5602F9C}"/>
                    </a:ext>
                  </a:extLst>
                </p:cNvPr>
                <p:cNvCxnSpPr>
                  <a:cxnSpLocks/>
                  <a:stCxn id="1321" idx="1"/>
                </p:cNvCxnSpPr>
                <p:nvPr/>
              </p:nvCxnSpPr>
              <p:spPr>
                <a:xfrm flipV="1">
                  <a:off x="5713833" y="2950142"/>
                  <a:ext cx="80487" cy="187201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grpSp>
        </p:grpSp>
        <p:grpSp>
          <p:nvGrpSpPr>
            <p:cNvPr id="1242" name="Group 1241">
              <a:extLst>
                <a:ext uri="{FF2B5EF4-FFF2-40B4-BE49-F238E27FC236}">
                  <a16:creationId xmlns:a16="http://schemas.microsoft.com/office/drawing/2014/main" id="{6841B066-6509-E548-9054-54C7C432F87A}"/>
                </a:ext>
              </a:extLst>
            </p:cNvPr>
            <p:cNvGrpSpPr/>
            <p:nvPr/>
          </p:nvGrpSpPr>
          <p:grpSpPr>
            <a:xfrm>
              <a:off x="2689112" y="3240371"/>
              <a:ext cx="606349" cy="565812"/>
              <a:chOff x="2908537" y="3662628"/>
              <a:chExt cx="606349" cy="565812"/>
            </a:xfrm>
            <a:effectLst>
              <a:outerShdw blurRad="50800" dist="38100" dir="8100000" algn="tr" rotWithShape="0">
                <a:prstClr val="black">
                  <a:alpha val="40000"/>
                </a:prstClr>
              </a:outerShdw>
            </a:effectLst>
          </p:grpSpPr>
          <p:grpSp>
            <p:nvGrpSpPr>
              <p:cNvPr id="1243" name="Group 1242">
                <a:extLst>
                  <a:ext uri="{FF2B5EF4-FFF2-40B4-BE49-F238E27FC236}">
                    <a16:creationId xmlns:a16="http://schemas.microsoft.com/office/drawing/2014/main" id="{A76EB753-C9AB-FE4C-9046-4C4528A48138}"/>
                  </a:ext>
                </a:extLst>
              </p:cNvPr>
              <p:cNvGrpSpPr/>
              <p:nvPr/>
            </p:nvGrpSpPr>
            <p:grpSpPr>
              <a:xfrm>
                <a:off x="2926544" y="3662628"/>
                <a:ext cx="565812" cy="565812"/>
                <a:chOff x="3852304" y="111992"/>
                <a:chExt cx="2011236" cy="2011236"/>
              </a:xfrm>
            </p:grpSpPr>
            <p:sp>
              <p:nvSpPr>
                <p:cNvPr id="1245" name="Oval 1244">
                  <a:extLst>
                    <a:ext uri="{FF2B5EF4-FFF2-40B4-BE49-F238E27FC236}">
                      <a16:creationId xmlns:a16="http://schemas.microsoft.com/office/drawing/2014/main" id="{54E5729B-02ED-E049-AA9D-EE0CA666A9F7}"/>
                    </a:ext>
                  </a:extLst>
                </p:cNvPr>
                <p:cNvSpPr/>
                <p:nvPr/>
              </p:nvSpPr>
              <p:spPr>
                <a:xfrm>
                  <a:off x="3852304" y="111992"/>
                  <a:ext cx="2011236" cy="201123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6" name="Oval 1245">
                  <a:extLst>
                    <a:ext uri="{FF2B5EF4-FFF2-40B4-BE49-F238E27FC236}">
                      <a16:creationId xmlns:a16="http://schemas.microsoft.com/office/drawing/2014/main" id="{A316A6F8-6D9B-8D45-9740-2AF480E2120B}"/>
                    </a:ext>
                  </a:extLst>
                </p:cNvPr>
                <p:cNvSpPr/>
                <p:nvPr/>
              </p:nvSpPr>
              <p:spPr>
                <a:xfrm>
                  <a:off x="4017228" y="288169"/>
                  <a:ext cx="1658882" cy="165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44" name="TextBox 1243">
                <a:extLst>
                  <a:ext uri="{FF2B5EF4-FFF2-40B4-BE49-F238E27FC236}">
                    <a16:creationId xmlns:a16="http://schemas.microsoft.com/office/drawing/2014/main" id="{523BCACD-E04F-1B46-A1DD-C75A99AF1116}"/>
                  </a:ext>
                </a:extLst>
              </p:cNvPr>
              <p:cNvSpPr txBox="1"/>
              <p:nvPr/>
            </p:nvSpPr>
            <p:spPr>
              <a:xfrm>
                <a:off x="2908537" y="3837874"/>
                <a:ext cx="6063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PM 2.5</a:t>
                </a:r>
              </a:p>
            </p:txBody>
          </p:sp>
        </p:grpSp>
      </p:grpSp>
      <p:grpSp>
        <p:nvGrpSpPr>
          <p:cNvPr id="402" name="Group 401">
            <a:extLst>
              <a:ext uri="{FF2B5EF4-FFF2-40B4-BE49-F238E27FC236}">
                <a16:creationId xmlns:a16="http://schemas.microsoft.com/office/drawing/2014/main" id="{AB8E43E2-6B1E-3D45-BA6C-84D3F23635FD}"/>
              </a:ext>
            </a:extLst>
          </p:cNvPr>
          <p:cNvGrpSpPr/>
          <p:nvPr/>
        </p:nvGrpSpPr>
        <p:grpSpPr>
          <a:xfrm>
            <a:off x="925804" y="1490343"/>
            <a:ext cx="3290742" cy="674731"/>
            <a:chOff x="1514431" y="669436"/>
            <a:chExt cx="3290742" cy="674731"/>
          </a:xfrm>
        </p:grpSpPr>
        <p:sp>
          <p:nvSpPr>
            <p:cNvPr id="403" name="Rectangle 402">
              <a:extLst>
                <a:ext uri="{FF2B5EF4-FFF2-40B4-BE49-F238E27FC236}">
                  <a16:creationId xmlns:a16="http://schemas.microsoft.com/office/drawing/2014/main" id="{803FCF23-5E1A-0143-9E31-711CAD54E320}"/>
                </a:ext>
              </a:extLst>
            </p:cNvPr>
            <p:cNvSpPr/>
            <p:nvPr/>
          </p:nvSpPr>
          <p:spPr>
            <a:xfrm>
              <a:off x="1514431" y="733840"/>
              <a:ext cx="329074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Demi" panose="020B0603020102020204" pitchFamily="34" charset="0"/>
                  <a:ea typeface="+mn-ea"/>
                  <a:cs typeface="+mn-cs"/>
                </a:rPr>
                <a:t>Why It Matters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4" name="Oval 403">
              <a:extLst>
                <a:ext uri="{FF2B5EF4-FFF2-40B4-BE49-F238E27FC236}">
                  <a16:creationId xmlns:a16="http://schemas.microsoft.com/office/drawing/2014/main" id="{BE390A74-7C18-4346-801C-2E7BC40D4C6E}"/>
                </a:ext>
              </a:extLst>
            </p:cNvPr>
            <p:cNvSpPr/>
            <p:nvPr/>
          </p:nvSpPr>
          <p:spPr>
            <a:xfrm>
              <a:off x="1631373" y="669436"/>
              <a:ext cx="2942715" cy="6747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450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36"/>
                                        </p:tgtEl>
                                        <p:attrNameLst>
                                          <p:attrName>style.visibility</p:attrName>
                                        </p:attrNameLst>
                                      </p:cBhvr>
                                      <p:to>
                                        <p:strVal val="visible"/>
                                      </p:to>
                                    </p:set>
                                    <p:animEffect transition="in" filter="fade">
                                      <p:cBhvr>
                                        <p:cTn id="11" dur="1000"/>
                                        <p:tgtEl>
                                          <p:spTgt spid="1236"/>
                                        </p:tgtEl>
                                      </p:cBhvr>
                                    </p:animEffect>
                                    <p:anim calcmode="lin" valueType="num">
                                      <p:cBhvr>
                                        <p:cTn id="12" dur="1000" fill="hold"/>
                                        <p:tgtEl>
                                          <p:spTgt spid="1236"/>
                                        </p:tgtEl>
                                        <p:attrNameLst>
                                          <p:attrName>ppt_x</p:attrName>
                                        </p:attrNameLst>
                                      </p:cBhvr>
                                      <p:tavLst>
                                        <p:tav tm="0">
                                          <p:val>
                                            <p:strVal val="#ppt_x"/>
                                          </p:val>
                                        </p:tav>
                                        <p:tav tm="100000">
                                          <p:val>
                                            <p:strVal val="#ppt_x"/>
                                          </p:val>
                                        </p:tav>
                                      </p:tavLst>
                                    </p:anim>
                                    <p:anim calcmode="lin" valueType="num">
                                      <p:cBhvr>
                                        <p:cTn id="13" dur="1000" fill="hold"/>
                                        <p:tgtEl>
                                          <p:spTgt spid="123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7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78"/>
                                        </p:tgtEl>
                                        <p:attrNameLst>
                                          <p:attrName>style.visibility</p:attrName>
                                        </p:attrNameLst>
                                      </p:cBhvr>
                                      <p:to>
                                        <p:strVal val="visible"/>
                                      </p:to>
                                    </p:set>
                                    <p:animEffect transition="in" filter="fade">
                                      <p:cBhvr>
                                        <p:cTn id="30" dur="1000"/>
                                        <p:tgtEl>
                                          <p:spTgt spid="1678"/>
                                        </p:tgtEl>
                                      </p:cBhvr>
                                    </p:animEffect>
                                    <p:anim calcmode="lin" valueType="num">
                                      <p:cBhvr>
                                        <p:cTn id="31" dur="1000" fill="hold"/>
                                        <p:tgtEl>
                                          <p:spTgt spid="1678"/>
                                        </p:tgtEl>
                                        <p:attrNameLst>
                                          <p:attrName>ppt_x</p:attrName>
                                        </p:attrNameLst>
                                      </p:cBhvr>
                                      <p:tavLst>
                                        <p:tav tm="0">
                                          <p:val>
                                            <p:strVal val="#ppt_x"/>
                                          </p:val>
                                        </p:tav>
                                        <p:tav tm="100000">
                                          <p:val>
                                            <p:strVal val="#ppt_x"/>
                                          </p:val>
                                        </p:tav>
                                      </p:tavLst>
                                    </p:anim>
                                    <p:anim calcmode="lin" valueType="num">
                                      <p:cBhvr>
                                        <p:cTn id="32" dur="1000" fill="hold"/>
                                        <p:tgtEl>
                                          <p:spTgt spid="1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15" y="165819"/>
            <a:ext cx="10515600" cy="584775"/>
          </a:xfrm>
          <a:noFill/>
        </p:spPr>
        <p:txBody>
          <a:bodyPr wrap="square" rtlCol="0">
            <a:spAutoFit/>
          </a:bodyPr>
          <a:lstStyle/>
          <a:p>
            <a:pPr>
              <a:lnSpc>
                <a:spcPct val="100000"/>
              </a:lnSpc>
              <a:spcBef>
                <a:spcPts val="0"/>
              </a:spcBef>
            </a:pPr>
            <a:r>
              <a:rPr lang="en-US" sz="3200" dirty="0">
                <a:solidFill>
                  <a:prstClr val="white"/>
                </a:solidFill>
                <a:latin typeface="+mn-lt"/>
                <a:ea typeface="+mn-ea"/>
                <a:cs typeface="+mn-cs"/>
              </a:rPr>
              <a:t>Acknowledgements</a:t>
            </a:r>
          </a:p>
        </p:txBody>
      </p:sp>
      <p:sp>
        <p:nvSpPr>
          <p:cNvPr id="6" name="TextBox 5">
            <a:extLst>
              <a:ext uri="{FF2B5EF4-FFF2-40B4-BE49-F238E27FC236}">
                <a16:creationId xmlns:a16="http://schemas.microsoft.com/office/drawing/2014/main" id="{0FF4EBAE-3CA0-407E-91B0-31A8090F44A1}"/>
              </a:ext>
            </a:extLst>
          </p:cNvPr>
          <p:cNvSpPr txBox="1"/>
          <p:nvPr/>
        </p:nvSpPr>
        <p:spPr>
          <a:xfrm>
            <a:off x="8995508" y="2454031"/>
            <a:ext cx="2086707" cy="1813169"/>
          </a:xfrm>
          <a:prstGeom prst="rect">
            <a:avLst/>
          </a:prstGeom>
          <a:noFill/>
        </p:spPr>
        <p:txBody>
          <a:bodyPr wrap="square" rtlCol="0">
            <a:spAutoFit/>
          </a:bodyPr>
          <a:lstStyle/>
          <a:p>
            <a:endParaRPr lang="en-US" dirty="0"/>
          </a:p>
        </p:txBody>
      </p:sp>
      <p:sp>
        <p:nvSpPr>
          <p:cNvPr id="8" name="Content Placeholder 7">
            <a:extLst>
              <a:ext uri="{FF2B5EF4-FFF2-40B4-BE49-F238E27FC236}">
                <a16:creationId xmlns:a16="http://schemas.microsoft.com/office/drawing/2014/main" id="{5C24060B-3F77-47D2-B915-441979266FCE}"/>
              </a:ext>
            </a:extLst>
          </p:cNvPr>
          <p:cNvSpPr>
            <a:spLocks noGrp="1"/>
          </p:cNvSpPr>
          <p:nvPr>
            <p:ph idx="1"/>
          </p:nvPr>
        </p:nvSpPr>
        <p:spPr>
          <a:xfrm>
            <a:off x="838199" y="1477420"/>
            <a:ext cx="10816525" cy="5325560"/>
          </a:xfrm>
        </p:spPr>
        <p:txBody>
          <a:bodyPr wrap="square">
            <a:spAutoFit/>
          </a:bodyPr>
          <a:lstStyle/>
          <a:p>
            <a:r>
              <a:rPr lang="en-US" sz="2000" b="1" dirty="0">
                <a:latin typeface="Arial" panose="020B0604020202020204" pitchFamily="34" charset="0"/>
                <a:cs typeface="Arial" panose="020B0604020202020204" pitchFamily="34" charset="0"/>
              </a:rPr>
              <a:t>M. Colin </a:t>
            </a:r>
            <a:r>
              <a:rPr lang="en-US" sz="2000" b="1" dirty="0" err="1">
                <a:latin typeface="Arial" panose="020B0604020202020204" pitchFamily="34" charset="0"/>
                <a:cs typeface="Arial" panose="020B0604020202020204" pitchFamily="34" charset="0"/>
              </a:rPr>
              <a:t>Tasi</a:t>
            </a:r>
            <a:r>
              <a:rPr lang="en-US" sz="2000" b="1" dirty="0">
                <a:latin typeface="Arial" panose="020B0604020202020204" pitchFamily="34" charset="0"/>
                <a:cs typeface="Arial" panose="020B0604020202020204" pitchFamily="34" charset="0"/>
              </a:rPr>
              <a:t>, MD, MBA</a:t>
            </a:r>
            <a:r>
              <a:rPr lang="en-US" sz="2000" dirty="0">
                <a:latin typeface="Arial" panose="020B0604020202020204" pitchFamily="34" charset="0"/>
                <a:cs typeface="Arial" panose="020B0604020202020204" pitchFamily="34" charset="0"/>
              </a:rPr>
              <a:t>:  Massachusetts General Hospital, Brigham &amp; Women’s Hospital,  Harvard Emergency Medicine Program</a:t>
            </a:r>
          </a:p>
          <a:p>
            <a:pPr marL="868363" indent="-342900"/>
            <a:endParaRPr lang="en-US" sz="8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Stan Finkelstein, MD</a:t>
            </a:r>
            <a:r>
              <a:rPr lang="en-US" sz="2000" dirty="0">
                <a:latin typeface="Arial" panose="020B0604020202020204" pitchFamily="34" charset="0"/>
                <a:cs typeface="Arial" panose="020B0604020202020204" pitchFamily="34" charset="0"/>
              </a:rPr>
              <a:t>: Harvard Medical School, Massachusetts Institute of Technology for Data, Systems &amp; Society</a:t>
            </a:r>
          </a:p>
          <a:p>
            <a:pPr marL="525463" indent="0">
              <a:buNone/>
            </a:pPr>
            <a:endParaRPr lang="en-US" sz="8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Lisa Robinson, MPP</a:t>
            </a:r>
            <a:r>
              <a:rPr lang="en-US" sz="2000" dirty="0">
                <a:latin typeface="Arial" panose="020B0604020202020204" pitchFamily="34" charset="0"/>
                <a:cs typeface="Arial" panose="020B0604020202020204" pitchFamily="34" charset="0"/>
              </a:rPr>
              <a:t>: Harvard T.C. Chan School of Public Health, Center for Health Decision Science</a:t>
            </a:r>
          </a:p>
          <a:p>
            <a:pPr marL="525463" indent="0">
              <a:buNone/>
            </a:pPr>
            <a:endParaRPr lang="en-US" sz="8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John Levy , PhD</a:t>
            </a:r>
            <a:r>
              <a:rPr lang="en-US" sz="2000" dirty="0">
                <a:latin typeface="Arial" panose="020B0604020202020204" pitchFamily="34" charset="0"/>
                <a:cs typeface="Arial" panose="020B0604020202020204" pitchFamily="34" charset="0"/>
              </a:rPr>
              <a:t>: Boston University School of Public Health, Department of Environmental Health</a:t>
            </a:r>
          </a:p>
          <a:p>
            <a:pPr marL="525463" indent="0">
              <a:buNone/>
            </a:pPr>
            <a:endParaRPr lang="en-US" sz="8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Building4Health</a:t>
            </a:r>
            <a:r>
              <a:rPr lang="en-US" sz="2000" dirty="0">
                <a:latin typeface="Arial" panose="020B0604020202020204" pitchFamily="34" charset="0"/>
                <a:cs typeface="Arial" panose="020B0604020202020204" pitchFamily="34" charset="0"/>
              </a:rPr>
              <a:t>: Peter Taylor, Olivia Saber, </a:t>
            </a:r>
            <a:r>
              <a:rPr lang="en-US" sz="2000" dirty="0" err="1">
                <a:latin typeface="Arial" panose="020B0604020202020204" pitchFamily="34" charset="0"/>
                <a:cs typeface="Arial" panose="020B0604020202020204" pitchFamily="34" charset="0"/>
              </a:rPr>
              <a:t>Yaron</a:t>
            </a:r>
            <a:r>
              <a:rPr lang="en-US" sz="2000" dirty="0">
                <a:latin typeface="Arial" panose="020B0604020202020204" pitchFamily="34" charset="0"/>
                <a:cs typeface="Arial" panose="020B0604020202020204" pitchFamily="34" charset="0"/>
              </a:rPr>
              <a:t> Yaniv, Francis </a:t>
            </a:r>
            <a:r>
              <a:rPr lang="en-US" sz="2000" dirty="0" err="1">
                <a:latin typeface="Arial" panose="020B0604020202020204" pitchFamily="34" charset="0"/>
                <a:cs typeface="Arial" panose="020B0604020202020204" pitchFamily="34" charset="0"/>
              </a:rPr>
              <a:t>Caruccio</a:t>
            </a:r>
            <a:r>
              <a:rPr lang="en-US" sz="2000" dirty="0">
                <a:latin typeface="Arial" panose="020B0604020202020204" pitchFamily="34" charset="0"/>
                <a:cs typeface="Arial" panose="020B0604020202020204" pitchFamily="34" charset="0"/>
              </a:rPr>
              <a:t>, Gene </a:t>
            </a:r>
            <a:r>
              <a:rPr lang="en-US" sz="2000" dirty="0" err="1">
                <a:latin typeface="Arial" panose="020B0604020202020204" pitchFamily="34" charset="0"/>
                <a:cs typeface="Arial" panose="020B0604020202020204" pitchFamily="34" charset="0"/>
              </a:rPr>
              <a:t>Lochart</a:t>
            </a:r>
            <a:r>
              <a:rPr lang="en-US" sz="2000" dirty="0">
                <a:latin typeface="Arial" panose="020B0604020202020204" pitchFamily="34" charset="0"/>
                <a:cs typeface="Arial" panose="020B0604020202020204" pitchFamily="34" charset="0"/>
              </a:rPr>
              <a:t>, Oliver Zimmermann</a:t>
            </a:r>
          </a:p>
          <a:p>
            <a:endParaRPr lang="en-US" sz="8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Condair</a:t>
            </a:r>
            <a:r>
              <a:rPr lang="en-US" sz="2000" b="1" dirty="0">
                <a:latin typeface="Arial" panose="020B0604020202020204" pitchFamily="34" charset="0"/>
                <a:cs typeface="Arial" panose="020B0604020202020204" pitchFamily="34" charset="0"/>
              </a:rPr>
              <a:t> Group</a:t>
            </a:r>
            <a:endParaRPr lang="en-US" sz="20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31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DA311DE-E94B-4823-AECF-BD5E9B81E45E}"/>
              </a:ext>
            </a:extLst>
          </p:cNvPr>
          <p:cNvSpPr>
            <a:spLocks noGrp="1"/>
          </p:cNvSpPr>
          <p:nvPr>
            <p:ph idx="1"/>
          </p:nvPr>
        </p:nvSpPr>
        <p:spPr>
          <a:xfrm>
            <a:off x="5941974" y="2174873"/>
            <a:ext cx="6066250" cy="3638005"/>
          </a:xfrm>
        </p:spPr>
        <p:txBody>
          <a:bodyPr>
            <a:noAutofit/>
          </a:bodyPr>
          <a:lstStyle/>
          <a:p>
            <a:pPr marL="0" indent="0">
              <a:lnSpc>
                <a:spcPct val="100000"/>
              </a:lnSpc>
              <a:spcBef>
                <a:spcPts val="600"/>
              </a:spcBef>
              <a:buClr>
                <a:schemeClr val="accent1"/>
              </a:buClr>
              <a:buSzPct val="110000"/>
              <a:buNone/>
            </a:pPr>
            <a:r>
              <a:rPr lang="en-US" dirty="0">
                <a:latin typeface="Franklin Gothic Book" panose="020B0503020102020204" pitchFamily="34" charset="0"/>
              </a:rPr>
              <a:t>The c</a:t>
            </a:r>
            <a:r>
              <a:rPr lang="en-US" dirty="0">
                <a:solidFill>
                  <a:schemeClr val="tx1"/>
                </a:solidFill>
                <a:latin typeface="Franklin Gothic Book" panose="020B0503020102020204" pitchFamily="34" charset="0"/>
              </a:rPr>
              <a:t>omprehensive </a:t>
            </a:r>
            <a:r>
              <a:rPr lang="en-US" b="1" dirty="0">
                <a:solidFill>
                  <a:schemeClr val="tx1"/>
                </a:solidFill>
                <a:latin typeface="Franklin Gothic Book" panose="020B0503020102020204" pitchFamily="34" charset="0"/>
              </a:rPr>
              <a:t>Health Score </a:t>
            </a:r>
            <a:r>
              <a:rPr lang="en-US" dirty="0">
                <a:solidFill>
                  <a:schemeClr val="tx1"/>
                </a:solidFill>
                <a:latin typeface="Franklin Gothic Book" panose="020B0503020102020204" pitchFamily="34" charset="0"/>
              </a:rPr>
              <a:t>and its components are reported in real-time</a:t>
            </a:r>
          </a:p>
          <a:p>
            <a:pPr marL="0" indent="0">
              <a:lnSpc>
                <a:spcPct val="100000"/>
              </a:lnSpc>
              <a:spcBef>
                <a:spcPts val="600"/>
              </a:spcBef>
              <a:buClr>
                <a:schemeClr val="accent1"/>
              </a:buClr>
              <a:buSzPct val="110000"/>
              <a:buNone/>
            </a:pPr>
            <a:endParaRPr lang="en-US" dirty="0">
              <a:latin typeface="Franklin Gothic Book" panose="020B0503020102020204" pitchFamily="34" charset="0"/>
            </a:endParaRPr>
          </a:p>
          <a:p>
            <a:pPr marL="0" indent="0">
              <a:lnSpc>
                <a:spcPct val="100000"/>
              </a:lnSpc>
              <a:spcBef>
                <a:spcPts val="600"/>
              </a:spcBef>
              <a:buClr>
                <a:schemeClr val="accent1"/>
              </a:buClr>
              <a:buSzPct val="110000"/>
              <a:buNone/>
            </a:pPr>
            <a:r>
              <a:rPr lang="en-US" dirty="0">
                <a:solidFill>
                  <a:schemeClr val="tx1"/>
                </a:solidFill>
                <a:latin typeface="Franklin Gothic Book" panose="020B0503020102020204" pitchFamily="34" charset="0"/>
              </a:rPr>
              <a:t>Interventions such as humidity control, increased ventilation or filtration, etc. are monitored and reported for efficacy</a:t>
            </a:r>
          </a:p>
        </p:txBody>
      </p:sp>
      <p:sp>
        <p:nvSpPr>
          <p:cNvPr id="2" name="Title 1">
            <a:extLst>
              <a:ext uri="{FF2B5EF4-FFF2-40B4-BE49-F238E27FC236}">
                <a16:creationId xmlns:a16="http://schemas.microsoft.com/office/drawing/2014/main" id="{939D00C9-709A-4089-A118-736D0B0672DB}"/>
              </a:ext>
            </a:extLst>
          </p:cNvPr>
          <p:cNvSpPr>
            <a:spLocks noGrp="1"/>
          </p:cNvSpPr>
          <p:nvPr>
            <p:ph type="title" idx="4294967295"/>
          </p:nvPr>
        </p:nvSpPr>
        <p:spPr>
          <a:xfrm>
            <a:off x="473868" y="291680"/>
            <a:ext cx="11244263" cy="1030288"/>
          </a:xfrm>
          <a:prstGeom prst="rect">
            <a:avLst/>
          </a:prstGeom>
        </p:spPr>
        <p:txBody>
          <a:bodyPr>
            <a:noAutofit/>
          </a:bodyPr>
          <a:lstStyle/>
          <a:p>
            <a:pPr algn="l"/>
            <a:r>
              <a:rPr lang="en-US" sz="2800" dirty="0">
                <a:solidFill>
                  <a:schemeClr val="bg1"/>
                </a:solidFill>
                <a:latin typeface="+mn-lt"/>
              </a:rPr>
              <a:t>R</a:t>
            </a:r>
            <a:r>
              <a:rPr lang="en-US" sz="2800" b="0" dirty="0">
                <a:solidFill>
                  <a:schemeClr val="bg1"/>
                </a:solidFill>
                <a:latin typeface="+mn-lt"/>
              </a:rPr>
              <a:t>eal-time </a:t>
            </a:r>
            <a:r>
              <a:rPr lang="en-US" sz="2800" dirty="0">
                <a:solidFill>
                  <a:schemeClr val="bg1"/>
                </a:solidFill>
                <a:latin typeface="+mn-lt"/>
              </a:rPr>
              <a:t>health score</a:t>
            </a:r>
            <a:r>
              <a:rPr lang="en-US" sz="2800" b="0" dirty="0">
                <a:solidFill>
                  <a:schemeClr val="bg1"/>
                </a:solidFill>
                <a:latin typeface="+mn-lt"/>
              </a:rPr>
              <a:t> </a:t>
            </a:r>
            <a:r>
              <a:rPr lang="en-US" sz="2800" dirty="0">
                <a:solidFill>
                  <a:schemeClr val="bg1"/>
                </a:solidFill>
                <a:latin typeface="+mn-lt"/>
              </a:rPr>
              <a:t>and, i</a:t>
            </a:r>
            <a:r>
              <a:rPr lang="en-US" sz="2800" b="0" dirty="0">
                <a:solidFill>
                  <a:schemeClr val="bg1"/>
                </a:solidFill>
                <a:latin typeface="+mn-lt"/>
              </a:rPr>
              <a:t>f needed, remediation </a:t>
            </a:r>
            <a:r>
              <a:rPr lang="en-US" sz="2800" dirty="0">
                <a:solidFill>
                  <a:schemeClr val="bg1"/>
                </a:solidFill>
                <a:latin typeface="+mn-lt"/>
              </a:rPr>
              <a:t>steps are</a:t>
            </a:r>
            <a:r>
              <a:rPr lang="en-US" sz="2800" b="0" dirty="0">
                <a:solidFill>
                  <a:schemeClr val="bg1"/>
                </a:solidFill>
                <a:latin typeface="+mn-lt"/>
              </a:rPr>
              <a:t> recommended</a:t>
            </a:r>
          </a:p>
        </p:txBody>
      </p:sp>
      <p:pic>
        <p:nvPicPr>
          <p:cNvPr id="8" name="Picture 7">
            <a:extLst>
              <a:ext uri="{FF2B5EF4-FFF2-40B4-BE49-F238E27FC236}">
                <a16:creationId xmlns:a16="http://schemas.microsoft.com/office/drawing/2014/main" id="{A1A14755-A279-C743-987A-9E5B6D4230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47491"/>
            <a:ext cx="5768789" cy="5003685"/>
          </a:xfrm>
          <a:prstGeom prst="round1Rect">
            <a:avLst/>
          </a:prstGeom>
        </p:spPr>
      </p:pic>
    </p:spTree>
    <p:extLst>
      <p:ext uri="{BB962C8B-B14F-4D97-AF65-F5344CB8AC3E}">
        <p14:creationId xmlns:p14="http://schemas.microsoft.com/office/powerpoint/2010/main" val="131949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34BA2-7B38-7549-A1E3-52495EA9B0EC}"/>
              </a:ext>
            </a:extLst>
          </p:cNvPr>
          <p:cNvSpPr>
            <a:spLocks noGrp="1"/>
          </p:cNvSpPr>
          <p:nvPr>
            <p:ph type="body" sz="quarter" idx="10"/>
          </p:nvPr>
        </p:nvSpPr>
        <p:spPr>
          <a:xfrm>
            <a:off x="307323" y="-41329"/>
            <a:ext cx="11469080" cy="867930"/>
          </a:xfrm>
        </p:spPr>
        <p:txBody>
          <a:bodyPr vert="horz" wrap="square" lIns="91440" tIns="45720" rIns="91440" bIns="45720" rtlCol="0">
            <a:spAutoFit/>
          </a:bodyPr>
          <a:lstStyle/>
          <a:p>
            <a:r>
              <a:rPr lang="en-US" sz="2800" dirty="0">
                <a:latin typeface="+mn-lt"/>
              </a:rPr>
              <a:t>Keeping indoor RH 40–60% decreases health influence from other indoor pollutants</a:t>
            </a:r>
          </a:p>
        </p:txBody>
      </p:sp>
      <p:sp>
        <p:nvSpPr>
          <p:cNvPr id="7" name="Rectangle 6">
            <a:extLst>
              <a:ext uri="{FF2B5EF4-FFF2-40B4-BE49-F238E27FC236}">
                <a16:creationId xmlns:a16="http://schemas.microsoft.com/office/drawing/2014/main" id="{DA2A9B7F-BF06-614D-B12A-D58792E6AD8E}"/>
              </a:ext>
            </a:extLst>
          </p:cNvPr>
          <p:cNvSpPr/>
          <p:nvPr/>
        </p:nvSpPr>
        <p:spPr>
          <a:xfrm>
            <a:off x="9977730" y="1441481"/>
            <a:ext cx="653143" cy="4963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DFFB959-9F85-A24D-B44F-BEB772E79AC5}"/>
              </a:ext>
            </a:extLst>
          </p:cNvPr>
          <p:cNvSpPr txBox="1"/>
          <p:nvPr/>
        </p:nvSpPr>
        <p:spPr>
          <a:xfrm>
            <a:off x="10700467" y="1458842"/>
            <a:ext cx="1045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RH 40-60</a:t>
            </a:r>
          </a:p>
        </p:txBody>
      </p:sp>
      <p:sp>
        <p:nvSpPr>
          <p:cNvPr id="9" name="Rectangle 8">
            <a:extLst>
              <a:ext uri="{FF2B5EF4-FFF2-40B4-BE49-F238E27FC236}">
                <a16:creationId xmlns:a16="http://schemas.microsoft.com/office/drawing/2014/main" id="{19A79E16-FFDE-BD4D-843F-CB5B87B50AC1}"/>
              </a:ext>
            </a:extLst>
          </p:cNvPr>
          <p:cNvSpPr/>
          <p:nvPr/>
        </p:nvSpPr>
        <p:spPr>
          <a:xfrm>
            <a:off x="9990103" y="2224726"/>
            <a:ext cx="653143" cy="496388"/>
          </a:xfrm>
          <a:prstGeom prst="rect">
            <a:avLst/>
          </a:prstGeom>
          <a:solidFill>
            <a:srgbClr val="59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AF42FDE-7D9A-2841-8B92-9364ED75F621}"/>
              </a:ext>
            </a:extLst>
          </p:cNvPr>
          <p:cNvSpPr txBox="1"/>
          <p:nvPr/>
        </p:nvSpPr>
        <p:spPr>
          <a:xfrm>
            <a:off x="10814280" y="2224726"/>
            <a:ext cx="962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RH &lt; 40 </a:t>
            </a:r>
          </a:p>
        </p:txBody>
      </p:sp>
      <p:sp>
        <p:nvSpPr>
          <p:cNvPr id="11" name="Rectangle 10">
            <a:extLst>
              <a:ext uri="{FF2B5EF4-FFF2-40B4-BE49-F238E27FC236}">
                <a16:creationId xmlns:a16="http://schemas.microsoft.com/office/drawing/2014/main" id="{19EAAD03-10D6-C14D-8922-AA13361EB6B2}"/>
              </a:ext>
            </a:extLst>
          </p:cNvPr>
          <p:cNvSpPr/>
          <p:nvPr/>
        </p:nvSpPr>
        <p:spPr>
          <a:xfrm>
            <a:off x="9990104" y="3007971"/>
            <a:ext cx="653143" cy="4963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B504AF0-5E21-4B48-98E8-4102E264E433}"/>
              </a:ext>
            </a:extLst>
          </p:cNvPr>
          <p:cNvSpPr txBox="1"/>
          <p:nvPr/>
        </p:nvSpPr>
        <p:spPr>
          <a:xfrm>
            <a:off x="10778146" y="3042694"/>
            <a:ext cx="962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RH &gt; 60 </a:t>
            </a:r>
          </a:p>
        </p:txBody>
      </p:sp>
      <p:sp>
        <p:nvSpPr>
          <p:cNvPr id="13" name="TextBox 12">
            <a:extLst>
              <a:ext uri="{FF2B5EF4-FFF2-40B4-BE49-F238E27FC236}">
                <a16:creationId xmlns:a16="http://schemas.microsoft.com/office/drawing/2014/main" id="{8680A10E-8EE9-DE46-9DDE-935BF06C40A1}"/>
              </a:ext>
            </a:extLst>
          </p:cNvPr>
          <p:cNvSpPr txBox="1"/>
          <p:nvPr/>
        </p:nvSpPr>
        <p:spPr>
          <a:xfrm>
            <a:off x="1159615" y="1489784"/>
            <a:ext cx="1240685"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(Good)</a:t>
            </a:r>
          </a:p>
        </p:txBody>
      </p:sp>
      <p:sp>
        <p:nvSpPr>
          <p:cNvPr id="14" name="TextBox 13">
            <a:extLst>
              <a:ext uri="{FF2B5EF4-FFF2-40B4-BE49-F238E27FC236}">
                <a16:creationId xmlns:a16="http://schemas.microsoft.com/office/drawing/2014/main" id="{6201A019-5375-5B49-895A-CE6CC4404EB7}"/>
              </a:ext>
            </a:extLst>
          </p:cNvPr>
          <p:cNvSpPr txBox="1"/>
          <p:nvPr/>
        </p:nvSpPr>
        <p:spPr>
          <a:xfrm>
            <a:off x="1159615" y="5542350"/>
            <a:ext cx="90040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(Bad)</a:t>
            </a:r>
          </a:p>
        </p:txBody>
      </p:sp>
      <p:pic>
        <p:nvPicPr>
          <p:cNvPr id="5" name="Picture 4" descr="Chart, bar chart&#10;&#10;Description automatically generated">
            <a:extLst>
              <a:ext uri="{FF2B5EF4-FFF2-40B4-BE49-F238E27FC236}">
                <a16:creationId xmlns:a16="http://schemas.microsoft.com/office/drawing/2014/main" id="{D8B398D5-D310-392C-D684-55321FD598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00300" y="1441481"/>
            <a:ext cx="7391400" cy="4880205"/>
          </a:xfrm>
          <a:prstGeom prst="rect">
            <a:avLst/>
          </a:prstGeom>
        </p:spPr>
      </p:pic>
      <p:sp>
        <p:nvSpPr>
          <p:cNvPr id="6" name="TextBox 5">
            <a:extLst>
              <a:ext uri="{FF2B5EF4-FFF2-40B4-BE49-F238E27FC236}">
                <a16:creationId xmlns:a16="http://schemas.microsoft.com/office/drawing/2014/main" id="{F73F4637-6B3A-C49C-B8CE-ADB6C930B489}"/>
              </a:ext>
            </a:extLst>
          </p:cNvPr>
          <p:cNvSpPr txBox="1"/>
          <p:nvPr/>
        </p:nvSpPr>
        <p:spPr>
          <a:xfrm>
            <a:off x="711806" y="3168133"/>
            <a:ext cx="17960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Health Impact Score</a:t>
            </a:r>
          </a:p>
        </p:txBody>
      </p:sp>
    </p:spTree>
    <p:extLst>
      <p:ext uri="{BB962C8B-B14F-4D97-AF65-F5344CB8AC3E}">
        <p14:creationId xmlns:p14="http://schemas.microsoft.com/office/powerpoint/2010/main" val="294965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2DFE066E-E42E-4165-0D11-5E087F1FA5E4}"/>
              </a:ext>
            </a:extLst>
          </p:cNvPr>
          <p:cNvPicPr>
            <a:picLocks noChangeAspect="1"/>
          </p:cNvPicPr>
          <p:nvPr/>
        </p:nvPicPr>
        <p:blipFill>
          <a:blip r:embed="rId2"/>
          <a:stretch>
            <a:fillRect/>
          </a:stretch>
        </p:blipFill>
        <p:spPr>
          <a:xfrm>
            <a:off x="1358255" y="1308570"/>
            <a:ext cx="8514166" cy="5337082"/>
          </a:xfrm>
          <a:prstGeom prst="rect">
            <a:avLst/>
          </a:prstGeom>
        </p:spPr>
      </p:pic>
      <p:sp>
        <p:nvSpPr>
          <p:cNvPr id="4" name="Rectangle 3">
            <a:extLst>
              <a:ext uri="{FF2B5EF4-FFF2-40B4-BE49-F238E27FC236}">
                <a16:creationId xmlns:a16="http://schemas.microsoft.com/office/drawing/2014/main" id="{4B316D10-D2DD-34FE-5412-1F19BBAE8517}"/>
              </a:ext>
            </a:extLst>
          </p:cNvPr>
          <p:cNvSpPr/>
          <p:nvPr/>
        </p:nvSpPr>
        <p:spPr>
          <a:xfrm flipH="1">
            <a:off x="3336673" y="1429305"/>
            <a:ext cx="45719" cy="4110361"/>
          </a:xfrm>
          <a:prstGeom prst="rect">
            <a:avLst/>
          </a:prstGeom>
          <a:solidFill>
            <a:srgbClr val="B3CF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F8A0772-8D81-33FF-196D-8ADE5507DE03}"/>
              </a:ext>
            </a:extLst>
          </p:cNvPr>
          <p:cNvSpPr txBox="1"/>
          <p:nvPr/>
        </p:nvSpPr>
        <p:spPr>
          <a:xfrm>
            <a:off x="2476869" y="999606"/>
            <a:ext cx="2954933" cy="369332"/>
          </a:xfrm>
          <a:prstGeom prst="rect">
            <a:avLst/>
          </a:prstGeom>
          <a:noFill/>
        </p:spPr>
        <p:txBody>
          <a:bodyPr wrap="square" rtlCol="0">
            <a:spAutoFit/>
          </a:bodyPr>
          <a:lstStyle/>
          <a:p>
            <a:r>
              <a:rPr lang="en-US" dirty="0"/>
              <a:t>Humidification turned on</a:t>
            </a:r>
          </a:p>
        </p:txBody>
      </p:sp>
      <p:sp>
        <p:nvSpPr>
          <p:cNvPr id="6" name="TextBox 5">
            <a:extLst>
              <a:ext uri="{FF2B5EF4-FFF2-40B4-BE49-F238E27FC236}">
                <a16:creationId xmlns:a16="http://schemas.microsoft.com/office/drawing/2014/main" id="{32DB6547-D474-746B-02CA-0181EFEF4C9D}"/>
              </a:ext>
            </a:extLst>
          </p:cNvPr>
          <p:cNvSpPr txBox="1"/>
          <p:nvPr/>
        </p:nvSpPr>
        <p:spPr>
          <a:xfrm>
            <a:off x="3701989" y="3244334"/>
            <a:ext cx="761747" cy="369332"/>
          </a:xfrm>
          <a:prstGeom prst="rect">
            <a:avLst/>
          </a:prstGeom>
          <a:noFill/>
        </p:spPr>
        <p:txBody>
          <a:bodyPr wrap="none" rtlCol="0">
            <a:spAutoFit/>
          </a:bodyPr>
          <a:lstStyle/>
          <a:p>
            <a:r>
              <a:rPr lang="en-US" b="1" dirty="0">
                <a:solidFill>
                  <a:srgbClr val="0070C0"/>
                </a:solidFill>
              </a:rPr>
              <a:t>PM</a:t>
            </a:r>
            <a:r>
              <a:rPr lang="en-US" b="1" baseline="-25000" dirty="0">
                <a:solidFill>
                  <a:srgbClr val="0070C0"/>
                </a:solidFill>
              </a:rPr>
              <a:t>2.5</a:t>
            </a:r>
            <a:r>
              <a:rPr lang="en-US" dirty="0"/>
              <a:t> </a:t>
            </a:r>
          </a:p>
        </p:txBody>
      </p:sp>
      <p:sp>
        <p:nvSpPr>
          <p:cNvPr id="7" name="TextBox 6">
            <a:extLst>
              <a:ext uri="{FF2B5EF4-FFF2-40B4-BE49-F238E27FC236}">
                <a16:creationId xmlns:a16="http://schemas.microsoft.com/office/drawing/2014/main" id="{2B4DA2FA-0F20-07A3-247B-3084068280D1}"/>
              </a:ext>
            </a:extLst>
          </p:cNvPr>
          <p:cNvSpPr txBox="1"/>
          <p:nvPr/>
        </p:nvSpPr>
        <p:spPr>
          <a:xfrm>
            <a:off x="5050928" y="3070765"/>
            <a:ext cx="1256049" cy="369332"/>
          </a:xfrm>
          <a:prstGeom prst="rect">
            <a:avLst/>
          </a:prstGeom>
          <a:noFill/>
        </p:spPr>
        <p:txBody>
          <a:bodyPr wrap="none" rtlCol="0">
            <a:spAutoFit/>
          </a:bodyPr>
          <a:lstStyle/>
          <a:p>
            <a:r>
              <a:rPr lang="en-US" b="1" dirty="0">
                <a:solidFill>
                  <a:srgbClr val="0070C0"/>
                </a:solidFill>
              </a:rPr>
              <a:t>Total VOCs</a:t>
            </a:r>
            <a:r>
              <a:rPr lang="en-US" dirty="0"/>
              <a:t> </a:t>
            </a:r>
          </a:p>
        </p:txBody>
      </p:sp>
      <p:sp>
        <p:nvSpPr>
          <p:cNvPr id="8" name="TextBox 7">
            <a:extLst>
              <a:ext uri="{FF2B5EF4-FFF2-40B4-BE49-F238E27FC236}">
                <a16:creationId xmlns:a16="http://schemas.microsoft.com/office/drawing/2014/main" id="{E1DC70EE-6708-6020-3A1E-351D2E258B86}"/>
              </a:ext>
            </a:extLst>
          </p:cNvPr>
          <p:cNvSpPr txBox="1"/>
          <p:nvPr/>
        </p:nvSpPr>
        <p:spPr>
          <a:xfrm rot="16200000">
            <a:off x="-90979" y="3604333"/>
            <a:ext cx="2259273" cy="369332"/>
          </a:xfrm>
          <a:prstGeom prst="rect">
            <a:avLst/>
          </a:prstGeom>
          <a:noFill/>
        </p:spPr>
        <p:txBody>
          <a:bodyPr wrap="none" rtlCol="0">
            <a:spAutoFit/>
          </a:bodyPr>
          <a:lstStyle/>
          <a:p>
            <a:r>
              <a:rPr lang="en-US" dirty="0"/>
              <a:t>Indoor concentrations</a:t>
            </a:r>
          </a:p>
        </p:txBody>
      </p:sp>
      <p:sp>
        <p:nvSpPr>
          <p:cNvPr id="9" name="TextBox 8">
            <a:extLst>
              <a:ext uri="{FF2B5EF4-FFF2-40B4-BE49-F238E27FC236}">
                <a16:creationId xmlns:a16="http://schemas.microsoft.com/office/drawing/2014/main" id="{E4074EF6-A2C2-4A2B-D7F6-8E2FEA10C693}"/>
              </a:ext>
            </a:extLst>
          </p:cNvPr>
          <p:cNvSpPr txBox="1"/>
          <p:nvPr/>
        </p:nvSpPr>
        <p:spPr>
          <a:xfrm>
            <a:off x="681188" y="1784412"/>
            <a:ext cx="542136" cy="369332"/>
          </a:xfrm>
          <a:prstGeom prst="rect">
            <a:avLst/>
          </a:prstGeom>
          <a:noFill/>
        </p:spPr>
        <p:txBody>
          <a:bodyPr wrap="none" rtlCol="0">
            <a:spAutoFit/>
          </a:bodyPr>
          <a:lstStyle/>
          <a:p>
            <a:r>
              <a:rPr lang="en-US" dirty="0"/>
              <a:t>Bad</a:t>
            </a:r>
          </a:p>
        </p:txBody>
      </p:sp>
      <p:sp>
        <p:nvSpPr>
          <p:cNvPr id="10" name="TextBox 9">
            <a:extLst>
              <a:ext uri="{FF2B5EF4-FFF2-40B4-BE49-F238E27FC236}">
                <a16:creationId xmlns:a16="http://schemas.microsoft.com/office/drawing/2014/main" id="{A7682245-1E1D-A626-FBB0-B23FF19EE02E}"/>
              </a:ext>
            </a:extLst>
          </p:cNvPr>
          <p:cNvSpPr txBox="1"/>
          <p:nvPr/>
        </p:nvSpPr>
        <p:spPr>
          <a:xfrm>
            <a:off x="594766" y="5239588"/>
            <a:ext cx="696024" cy="369332"/>
          </a:xfrm>
          <a:prstGeom prst="rect">
            <a:avLst/>
          </a:prstGeom>
          <a:noFill/>
        </p:spPr>
        <p:txBody>
          <a:bodyPr wrap="none" rtlCol="0">
            <a:spAutoFit/>
          </a:bodyPr>
          <a:lstStyle/>
          <a:p>
            <a:r>
              <a:rPr lang="en-US" dirty="0"/>
              <a:t>Good</a:t>
            </a:r>
          </a:p>
        </p:txBody>
      </p:sp>
      <p:sp>
        <p:nvSpPr>
          <p:cNvPr id="11" name="TextBox 10">
            <a:extLst>
              <a:ext uri="{FF2B5EF4-FFF2-40B4-BE49-F238E27FC236}">
                <a16:creationId xmlns:a16="http://schemas.microsoft.com/office/drawing/2014/main" id="{AA5351BE-09DA-E350-DC1E-E8945D8DD4A6}"/>
              </a:ext>
            </a:extLst>
          </p:cNvPr>
          <p:cNvSpPr txBox="1"/>
          <p:nvPr/>
        </p:nvSpPr>
        <p:spPr>
          <a:xfrm>
            <a:off x="243144" y="204747"/>
            <a:ext cx="10505633" cy="584775"/>
          </a:xfrm>
          <a:prstGeom prst="rect">
            <a:avLst/>
          </a:prstGeom>
          <a:noFill/>
        </p:spPr>
        <p:txBody>
          <a:bodyPr wrap="none" rtlCol="0">
            <a:spAutoFit/>
          </a:bodyPr>
          <a:lstStyle/>
          <a:p>
            <a:r>
              <a:rPr lang="en-US" sz="3200" dirty="0">
                <a:solidFill>
                  <a:schemeClr val="bg1"/>
                </a:solidFill>
              </a:rPr>
              <a:t>Humidification reduced particles and VOC’s within 15 minutes</a:t>
            </a:r>
          </a:p>
        </p:txBody>
      </p:sp>
    </p:spTree>
    <p:extLst>
      <p:ext uri="{BB962C8B-B14F-4D97-AF65-F5344CB8AC3E}">
        <p14:creationId xmlns:p14="http://schemas.microsoft.com/office/powerpoint/2010/main" val="3853568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8654F5A3-F943-764F-9B61-8E1EE3E9BBC3}"/>
              </a:ext>
            </a:extLst>
          </p:cNvPr>
          <p:cNvSpPr/>
          <p:nvPr/>
        </p:nvSpPr>
        <p:spPr>
          <a:xfrm>
            <a:off x="401149" y="5972537"/>
            <a:ext cx="2203155" cy="72920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06C3EA-0E1C-6F42-991D-FF8222C3F300}"/>
              </a:ext>
            </a:extLst>
          </p:cNvPr>
          <p:cNvSpPr/>
          <p:nvPr/>
        </p:nvSpPr>
        <p:spPr>
          <a:xfrm>
            <a:off x="401149" y="217105"/>
            <a:ext cx="11600339" cy="535531"/>
          </a:xfrm>
          <a:prstGeom prst="rect">
            <a:avLst/>
          </a:prstGeom>
        </p:spPr>
        <p:txBody>
          <a:bodyPr wrap="square">
            <a:spAutoFit/>
          </a:bodyPr>
          <a:lstStyle/>
          <a:p>
            <a:pPr lvl="0" defTabSz="704087">
              <a:lnSpc>
                <a:spcPct val="90000"/>
              </a:lnSpc>
              <a:spcBef>
                <a:spcPts val="400"/>
              </a:spcBef>
              <a:defRPr/>
            </a:pP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sym typeface="Arial"/>
              </a:rPr>
              <a:t>Summary of B4H.</a:t>
            </a:r>
            <a:r>
              <a:rPr lang="en-US" sz="3200" dirty="0">
                <a:solidFill>
                  <a:prstClr val="white"/>
                </a:solidFill>
                <a:cs typeface="Arial" panose="020B0604020202020204" pitchFamily="34" charset="0"/>
                <a:sym typeface="Arial"/>
              </a:rPr>
              <a:t>Dx Scores over two weeks at </a:t>
            </a:r>
            <a:r>
              <a:rPr lang="en-US" sz="3200" dirty="0" err="1">
                <a:solidFill>
                  <a:prstClr val="white"/>
                </a:solidFill>
                <a:cs typeface="Arial" panose="020B0604020202020204" pitchFamily="34" charset="0"/>
                <a:sym typeface="Arial"/>
              </a:rPr>
              <a:t>Condair</a:t>
            </a:r>
            <a:r>
              <a:rPr lang="en-US" sz="3200" dirty="0">
                <a:solidFill>
                  <a:srgbClr val="0070C0"/>
                </a:solidFill>
                <a:latin typeface="Franklin Gothic Medium" panose="020B0603020102020204" pitchFamily="34" charset="0"/>
                <a:cs typeface="Arial" panose="020B0604020202020204" pitchFamily="34" charset="0"/>
                <a:sym typeface="Arial"/>
              </a:rPr>
              <a:t> </a:t>
            </a:r>
            <a:r>
              <a:rPr lang="en-US" sz="3200" dirty="0" err="1">
                <a:solidFill>
                  <a:prstClr val="white"/>
                </a:solidFill>
                <a:cs typeface="Arial" panose="020B0604020202020204" pitchFamily="34" charset="0"/>
                <a:sym typeface="Arial"/>
              </a:rPr>
              <a:t>Pfaffikon</a:t>
            </a:r>
            <a:r>
              <a:rPr lang="en-US" sz="3200" dirty="0">
                <a:solidFill>
                  <a:prstClr val="white"/>
                </a:solidFill>
                <a:cs typeface="Arial" panose="020B0604020202020204" pitchFamily="34" charset="0"/>
                <a:sym typeface="Arial"/>
              </a:rPr>
              <a:t>, SZ  </a:t>
            </a:r>
          </a:p>
        </p:txBody>
      </p:sp>
      <p:pic>
        <p:nvPicPr>
          <p:cNvPr id="4" name="Picture 3" descr="Logo&#10;&#10;Description automatically generated">
            <a:extLst>
              <a:ext uri="{FF2B5EF4-FFF2-40B4-BE49-F238E27FC236}">
                <a16:creationId xmlns:a16="http://schemas.microsoft.com/office/drawing/2014/main" id="{3D6AF9EF-DBA3-0040-B3E2-FFCD43CB01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0792" y="5510256"/>
            <a:ext cx="776487" cy="757999"/>
          </a:xfrm>
          <a:prstGeom prst="rect">
            <a:avLst/>
          </a:prstGeom>
          <a:solidFill>
            <a:schemeClr val="bg1"/>
          </a:solidFill>
        </p:spPr>
      </p:pic>
      <p:sp>
        <p:nvSpPr>
          <p:cNvPr id="3" name="TextBox 2">
            <a:extLst>
              <a:ext uri="{FF2B5EF4-FFF2-40B4-BE49-F238E27FC236}">
                <a16:creationId xmlns:a16="http://schemas.microsoft.com/office/drawing/2014/main" id="{54415639-C34A-1EB3-5CA3-386EAC83E3FC}"/>
              </a:ext>
            </a:extLst>
          </p:cNvPr>
          <p:cNvSpPr txBox="1"/>
          <p:nvPr/>
        </p:nvSpPr>
        <p:spPr>
          <a:xfrm>
            <a:off x="1755774" y="1214917"/>
            <a:ext cx="9226698" cy="5262979"/>
          </a:xfrm>
          <a:prstGeom prst="rect">
            <a:avLst/>
          </a:prstGeom>
          <a:noFill/>
        </p:spPr>
        <p:txBody>
          <a:bodyPr wrap="square" rtlCol="0">
            <a:spAutoFit/>
          </a:bodyPr>
          <a:lstStyle/>
          <a:p>
            <a:pPr marL="342900" indent="-342900">
              <a:buFont typeface="+mj-lt"/>
              <a:buAutoNum type="arabicPeriod"/>
            </a:pPr>
            <a:r>
              <a:rPr lang="en-US" sz="2400" dirty="0"/>
              <a:t>Health Index B4H.Dx scores are excellent, all above 70</a:t>
            </a:r>
          </a:p>
          <a:p>
            <a:pPr marL="342900" indent="-342900">
              <a:buFont typeface="+mj-lt"/>
              <a:buAutoNum type="arabicPeriod"/>
            </a:pPr>
            <a:endParaRPr lang="en-US" sz="2400" dirty="0"/>
          </a:p>
          <a:p>
            <a:pPr marL="342900" indent="-342900">
              <a:buFont typeface="+mj-lt"/>
              <a:buAutoNum type="arabicPeriod"/>
            </a:pPr>
            <a:r>
              <a:rPr lang="en-US" sz="2400" dirty="0"/>
              <a:t>Relative Humidity (RH) is consistently excellent, with only a few hourly dips below 40%, with a low of approx. 35%</a:t>
            </a:r>
          </a:p>
          <a:p>
            <a:pPr marL="342900" indent="-342900">
              <a:buFont typeface="+mj-lt"/>
              <a:buAutoNum type="arabicPeriod"/>
            </a:pPr>
            <a:endParaRPr lang="en-US" sz="2400" dirty="0"/>
          </a:p>
          <a:p>
            <a:pPr marL="342900" indent="-342900">
              <a:buFont typeface="+mj-lt"/>
              <a:buAutoNum type="arabicPeriod"/>
            </a:pPr>
            <a:r>
              <a:rPr lang="en-US" sz="2400" dirty="0"/>
              <a:t>There is variability with indoor conditions detected by several sensors (details in following slides)</a:t>
            </a:r>
          </a:p>
          <a:p>
            <a:pPr marL="342900" indent="-342900">
              <a:buFont typeface="+mj-lt"/>
              <a:buAutoNum type="arabicPeriod"/>
            </a:pPr>
            <a:endParaRPr lang="en-US" sz="2400" dirty="0"/>
          </a:p>
          <a:p>
            <a:pPr marL="342900" indent="-342900">
              <a:buFont typeface="+mj-lt"/>
              <a:buAutoNum type="arabicPeriod"/>
            </a:pPr>
            <a:r>
              <a:rPr lang="en-US" sz="2400" dirty="0"/>
              <a:t>The indoor conditions are well modulated by RH, as evidenced by outdoor fluctuations without indoor changes </a:t>
            </a:r>
          </a:p>
          <a:p>
            <a:pPr marL="342900" indent="-342900">
              <a:buFont typeface="+mj-lt"/>
              <a:buAutoNum type="arabicPeriod"/>
            </a:pPr>
            <a:endParaRPr lang="en-US" sz="2400" dirty="0"/>
          </a:p>
          <a:p>
            <a:pPr marL="342900" indent="-342900">
              <a:buFont typeface="+mj-lt"/>
              <a:buAutoNum type="arabicPeriod"/>
            </a:pPr>
            <a:r>
              <a:rPr lang="en-US" sz="2400" dirty="0"/>
              <a:t>As outdoor weather changes, the confirmation of indoor conditions that support health should be confirmed by ongoing monitoring and B4H.Dx score reporting throughout the changing seasons</a:t>
            </a:r>
          </a:p>
        </p:txBody>
      </p:sp>
    </p:spTree>
    <p:extLst>
      <p:ext uri="{BB962C8B-B14F-4D97-AF65-F5344CB8AC3E}">
        <p14:creationId xmlns:p14="http://schemas.microsoft.com/office/powerpoint/2010/main" val="3401066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9710B-98ED-F544-C57A-23B37BB226CF}"/>
              </a:ext>
            </a:extLst>
          </p:cNvPr>
          <p:cNvSpPr>
            <a:spLocks noGrp="1"/>
          </p:cNvSpPr>
          <p:nvPr>
            <p:ph type="body" sz="quarter" idx="10"/>
          </p:nvPr>
        </p:nvSpPr>
        <p:spPr>
          <a:xfrm>
            <a:off x="506367" y="249512"/>
            <a:ext cx="9677400" cy="381000"/>
          </a:xfrm>
        </p:spPr>
        <p:txBody>
          <a:bodyPr/>
          <a:lstStyle/>
          <a:p>
            <a:r>
              <a:rPr lang="en-US" dirty="0">
                <a:latin typeface="+mn-lt"/>
              </a:rPr>
              <a:t>April 7: Health Scores in all areas are excellent</a:t>
            </a:r>
          </a:p>
        </p:txBody>
      </p:sp>
      <p:pic>
        <p:nvPicPr>
          <p:cNvPr id="6" name="Picture 5" descr="Chart&#10;&#10;Description automatically generated with medium confidence">
            <a:extLst>
              <a:ext uri="{FF2B5EF4-FFF2-40B4-BE49-F238E27FC236}">
                <a16:creationId xmlns:a16="http://schemas.microsoft.com/office/drawing/2014/main" id="{F12157FB-3877-1C19-B17B-9EA9114663B2}"/>
              </a:ext>
            </a:extLst>
          </p:cNvPr>
          <p:cNvPicPr>
            <a:picLocks noChangeAspect="1"/>
          </p:cNvPicPr>
          <p:nvPr/>
        </p:nvPicPr>
        <p:blipFill rotWithShape="1">
          <a:blip r:embed="rId2"/>
          <a:srcRect b="5180"/>
          <a:stretch/>
        </p:blipFill>
        <p:spPr>
          <a:xfrm>
            <a:off x="1051367" y="1020462"/>
            <a:ext cx="10260100" cy="456753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8566E696-C7E9-BAEF-013A-FABA8188A096}"/>
              </a:ext>
            </a:extLst>
          </p:cNvPr>
          <p:cNvPicPr>
            <a:picLocks noChangeAspect="1"/>
          </p:cNvPicPr>
          <p:nvPr/>
        </p:nvPicPr>
        <p:blipFill rotWithShape="1">
          <a:blip r:embed="rId3"/>
          <a:srcRect l="18903" t="92552" r="21270" b="4524"/>
          <a:stretch/>
        </p:blipFill>
        <p:spPr>
          <a:xfrm>
            <a:off x="1053332" y="6011336"/>
            <a:ext cx="10085336" cy="248339"/>
          </a:xfrm>
          <a:prstGeom prst="rect">
            <a:avLst/>
          </a:prstGeom>
        </p:spPr>
      </p:pic>
      <p:sp>
        <p:nvSpPr>
          <p:cNvPr id="3" name="TextBox 2">
            <a:extLst>
              <a:ext uri="{FF2B5EF4-FFF2-40B4-BE49-F238E27FC236}">
                <a16:creationId xmlns:a16="http://schemas.microsoft.com/office/drawing/2014/main" id="{9F95D2A3-42A0-E4D8-845F-6E33A1FD5133}"/>
              </a:ext>
            </a:extLst>
          </p:cNvPr>
          <p:cNvSpPr txBox="1"/>
          <p:nvPr/>
        </p:nvSpPr>
        <p:spPr>
          <a:xfrm>
            <a:off x="516467" y="5553446"/>
            <a:ext cx="1330814" cy="246221"/>
          </a:xfrm>
          <a:prstGeom prst="rect">
            <a:avLst/>
          </a:prstGeom>
          <a:noFill/>
        </p:spPr>
        <p:txBody>
          <a:bodyPr wrap="none" rtlCol="0">
            <a:spAutoFit/>
          </a:bodyPr>
          <a:lstStyle/>
          <a:p>
            <a:r>
              <a:rPr lang="en-US" sz="1000" dirty="0">
                <a:solidFill>
                  <a:srgbClr val="FF0000"/>
                </a:solidFill>
              </a:rPr>
              <a:t>Note: times are in EST</a:t>
            </a:r>
          </a:p>
        </p:txBody>
      </p:sp>
      <p:sp>
        <p:nvSpPr>
          <p:cNvPr id="4" name="TextBox 3">
            <a:extLst>
              <a:ext uri="{FF2B5EF4-FFF2-40B4-BE49-F238E27FC236}">
                <a16:creationId xmlns:a16="http://schemas.microsoft.com/office/drawing/2014/main" id="{48734B96-9813-F039-233E-BDA0207C7917}"/>
              </a:ext>
            </a:extLst>
          </p:cNvPr>
          <p:cNvSpPr txBox="1"/>
          <p:nvPr/>
        </p:nvSpPr>
        <p:spPr>
          <a:xfrm>
            <a:off x="180616" y="3059668"/>
            <a:ext cx="946093" cy="400110"/>
          </a:xfrm>
          <a:prstGeom prst="rect">
            <a:avLst/>
          </a:prstGeom>
          <a:noFill/>
        </p:spPr>
        <p:txBody>
          <a:bodyPr wrap="none" rtlCol="0">
            <a:spAutoFit/>
          </a:bodyPr>
          <a:lstStyle/>
          <a:p>
            <a:r>
              <a:rPr lang="en-US" sz="2000" dirty="0"/>
              <a:t>B4H.Dx</a:t>
            </a:r>
          </a:p>
        </p:txBody>
      </p:sp>
      <p:sp>
        <p:nvSpPr>
          <p:cNvPr id="8" name="TextBox 7">
            <a:extLst>
              <a:ext uri="{FF2B5EF4-FFF2-40B4-BE49-F238E27FC236}">
                <a16:creationId xmlns:a16="http://schemas.microsoft.com/office/drawing/2014/main" id="{26EE2CDC-FE12-4E46-A8EC-DA837E20E001}"/>
              </a:ext>
            </a:extLst>
          </p:cNvPr>
          <p:cNvSpPr txBox="1"/>
          <p:nvPr/>
        </p:nvSpPr>
        <p:spPr>
          <a:xfrm>
            <a:off x="506367" y="1190120"/>
            <a:ext cx="535724" cy="369332"/>
          </a:xfrm>
          <a:prstGeom prst="rect">
            <a:avLst/>
          </a:prstGeom>
          <a:noFill/>
        </p:spPr>
        <p:txBody>
          <a:bodyPr wrap="none" rtlCol="0">
            <a:spAutoFit/>
          </a:bodyPr>
          <a:lstStyle/>
          <a:p>
            <a:r>
              <a:rPr lang="en-US" dirty="0"/>
              <a:t>100</a:t>
            </a:r>
          </a:p>
        </p:txBody>
      </p:sp>
      <p:sp>
        <p:nvSpPr>
          <p:cNvPr id="9" name="TextBox 8">
            <a:extLst>
              <a:ext uri="{FF2B5EF4-FFF2-40B4-BE49-F238E27FC236}">
                <a16:creationId xmlns:a16="http://schemas.microsoft.com/office/drawing/2014/main" id="{B59D516E-CCF1-3A5C-7756-AF2E771899F9}"/>
              </a:ext>
            </a:extLst>
          </p:cNvPr>
          <p:cNvSpPr txBox="1"/>
          <p:nvPr/>
        </p:nvSpPr>
        <p:spPr>
          <a:xfrm>
            <a:off x="506367" y="3996820"/>
            <a:ext cx="418704" cy="369332"/>
          </a:xfrm>
          <a:prstGeom prst="rect">
            <a:avLst/>
          </a:prstGeom>
          <a:noFill/>
        </p:spPr>
        <p:txBody>
          <a:bodyPr wrap="none" rtlCol="0">
            <a:spAutoFit/>
          </a:bodyPr>
          <a:lstStyle/>
          <a:p>
            <a:r>
              <a:rPr lang="en-US" dirty="0"/>
              <a:t>80</a:t>
            </a:r>
          </a:p>
        </p:txBody>
      </p:sp>
    </p:spTree>
    <p:extLst>
      <p:ext uri="{BB962C8B-B14F-4D97-AF65-F5344CB8AC3E}">
        <p14:creationId xmlns:p14="http://schemas.microsoft.com/office/powerpoint/2010/main" val="149904932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9710B-98ED-F544-C57A-23B37BB226CF}"/>
              </a:ext>
            </a:extLst>
          </p:cNvPr>
          <p:cNvSpPr>
            <a:spLocks noGrp="1"/>
          </p:cNvSpPr>
          <p:nvPr>
            <p:ph type="body" sz="quarter" idx="10"/>
          </p:nvPr>
        </p:nvSpPr>
        <p:spPr/>
        <p:txBody>
          <a:bodyPr/>
          <a:lstStyle/>
          <a:p>
            <a:r>
              <a:rPr lang="en-US" dirty="0"/>
              <a:t>April 15 holiday</a:t>
            </a:r>
          </a:p>
        </p:txBody>
      </p:sp>
      <p:pic>
        <p:nvPicPr>
          <p:cNvPr id="4" name="Picture 3" descr="Graphical user interface, application&#10;&#10;Description automatically generated">
            <a:extLst>
              <a:ext uri="{FF2B5EF4-FFF2-40B4-BE49-F238E27FC236}">
                <a16:creationId xmlns:a16="http://schemas.microsoft.com/office/drawing/2014/main" id="{ACC2B9A9-AD9A-1593-58CB-FE9B2BC8B2A8}"/>
              </a:ext>
            </a:extLst>
          </p:cNvPr>
          <p:cNvPicPr>
            <a:picLocks noChangeAspect="1"/>
          </p:cNvPicPr>
          <p:nvPr/>
        </p:nvPicPr>
        <p:blipFill rotWithShape="1">
          <a:blip r:embed="rId2"/>
          <a:srcRect l="21736" t="92552" r="21270" b="4524"/>
          <a:stretch/>
        </p:blipFill>
        <p:spPr>
          <a:xfrm>
            <a:off x="383206" y="6426200"/>
            <a:ext cx="11425587" cy="381000"/>
          </a:xfrm>
          <a:prstGeom prst="rect">
            <a:avLst/>
          </a:prstGeom>
        </p:spPr>
      </p:pic>
      <p:pic>
        <p:nvPicPr>
          <p:cNvPr id="5" name="Picture 4" descr="Graphical user interface, chart, line chart&#10;&#10;Description automatically generated">
            <a:extLst>
              <a:ext uri="{FF2B5EF4-FFF2-40B4-BE49-F238E27FC236}">
                <a16:creationId xmlns:a16="http://schemas.microsoft.com/office/drawing/2014/main" id="{B69D0CA9-4052-F7B4-269B-63C9FD5317EB}"/>
              </a:ext>
            </a:extLst>
          </p:cNvPr>
          <p:cNvPicPr>
            <a:picLocks noChangeAspect="1"/>
          </p:cNvPicPr>
          <p:nvPr/>
        </p:nvPicPr>
        <p:blipFill rotWithShape="1">
          <a:blip r:embed="rId3"/>
          <a:srcRect l="12238" b="3125"/>
          <a:stretch/>
        </p:blipFill>
        <p:spPr>
          <a:xfrm>
            <a:off x="1848019" y="982444"/>
            <a:ext cx="8495959" cy="5298541"/>
          </a:xfrm>
          <a:prstGeom prst="rect">
            <a:avLst/>
          </a:prstGeom>
        </p:spPr>
      </p:pic>
      <p:sp>
        <p:nvSpPr>
          <p:cNvPr id="10" name="TextBox 9">
            <a:extLst>
              <a:ext uri="{FF2B5EF4-FFF2-40B4-BE49-F238E27FC236}">
                <a16:creationId xmlns:a16="http://schemas.microsoft.com/office/drawing/2014/main" id="{4B7B8D94-C5BC-078B-4C25-4B195228C846}"/>
              </a:ext>
            </a:extLst>
          </p:cNvPr>
          <p:cNvSpPr txBox="1"/>
          <p:nvPr/>
        </p:nvSpPr>
        <p:spPr>
          <a:xfrm>
            <a:off x="477163" y="5858772"/>
            <a:ext cx="1558632" cy="276999"/>
          </a:xfrm>
          <a:prstGeom prst="rect">
            <a:avLst/>
          </a:prstGeom>
          <a:noFill/>
        </p:spPr>
        <p:txBody>
          <a:bodyPr wrap="none" rtlCol="0">
            <a:spAutoFit/>
          </a:bodyPr>
          <a:lstStyle/>
          <a:p>
            <a:r>
              <a:rPr lang="en-US" sz="1200" dirty="0">
                <a:solidFill>
                  <a:srgbClr val="FF0000"/>
                </a:solidFill>
              </a:rPr>
              <a:t>Note: times are in EST</a:t>
            </a:r>
          </a:p>
        </p:txBody>
      </p:sp>
      <p:sp>
        <p:nvSpPr>
          <p:cNvPr id="6" name="TextBox 5">
            <a:extLst>
              <a:ext uri="{FF2B5EF4-FFF2-40B4-BE49-F238E27FC236}">
                <a16:creationId xmlns:a16="http://schemas.microsoft.com/office/drawing/2014/main" id="{ED5EAC1E-6CBA-CFDE-AE42-AAFACE55738F}"/>
              </a:ext>
            </a:extLst>
          </p:cNvPr>
          <p:cNvSpPr txBox="1"/>
          <p:nvPr/>
        </p:nvSpPr>
        <p:spPr>
          <a:xfrm>
            <a:off x="310386" y="3220553"/>
            <a:ext cx="946093" cy="400110"/>
          </a:xfrm>
          <a:prstGeom prst="rect">
            <a:avLst/>
          </a:prstGeom>
          <a:noFill/>
        </p:spPr>
        <p:txBody>
          <a:bodyPr wrap="none" rtlCol="0">
            <a:spAutoFit/>
          </a:bodyPr>
          <a:lstStyle/>
          <a:p>
            <a:r>
              <a:rPr lang="en-US" sz="2000" dirty="0"/>
              <a:t>B4H.Dx</a:t>
            </a:r>
          </a:p>
        </p:txBody>
      </p:sp>
      <p:sp>
        <p:nvSpPr>
          <p:cNvPr id="3" name="TextBox 2">
            <a:extLst>
              <a:ext uri="{FF2B5EF4-FFF2-40B4-BE49-F238E27FC236}">
                <a16:creationId xmlns:a16="http://schemas.microsoft.com/office/drawing/2014/main" id="{52E019F8-FFDD-C401-340C-12C49502B5FB}"/>
              </a:ext>
            </a:extLst>
          </p:cNvPr>
          <p:cNvSpPr txBox="1"/>
          <p:nvPr/>
        </p:nvSpPr>
        <p:spPr>
          <a:xfrm>
            <a:off x="1256479" y="1187356"/>
            <a:ext cx="535724" cy="369332"/>
          </a:xfrm>
          <a:prstGeom prst="rect">
            <a:avLst/>
          </a:prstGeom>
          <a:noFill/>
        </p:spPr>
        <p:txBody>
          <a:bodyPr wrap="none" rtlCol="0">
            <a:spAutoFit/>
          </a:bodyPr>
          <a:lstStyle/>
          <a:p>
            <a:r>
              <a:rPr lang="en-US" dirty="0"/>
              <a:t>100</a:t>
            </a:r>
          </a:p>
        </p:txBody>
      </p:sp>
      <p:sp>
        <p:nvSpPr>
          <p:cNvPr id="8" name="TextBox 7">
            <a:extLst>
              <a:ext uri="{FF2B5EF4-FFF2-40B4-BE49-F238E27FC236}">
                <a16:creationId xmlns:a16="http://schemas.microsoft.com/office/drawing/2014/main" id="{37B60606-76AE-26B0-D6FE-D62F71A012A3}"/>
              </a:ext>
            </a:extLst>
          </p:cNvPr>
          <p:cNvSpPr txBox="1"/>
          <p:nvPr/>
        </p:nvSpPr>
        <p:spPr>
          <a:xfrm>
            <a:off x="1237103" y="4273028"/>
            <a:ext cx="418704" cy="369332"/>
          </a:xfrm>
          <a:prstGeom prst="rect">
            <a:avLst/>
          </a:prstGeom>
          <a:noFill/>
        </p:spPr>
        <p:txBody>
          <a:bodyPr wrap="none" rtlCol="0">
            <a:spAutoFit/>
          </a:bodyPr>
          <a:lstStyle/>
          <a:p>
            <a:r>
              <a:rPr lang="en-US" dirty="0"/>
              <a:t>80</a:t>
            </a:r>
          </a:p>
        </p:txBody>
      </p:sp>
    </p:spTree>
    <p:extLst>
      <p:ext uri="{BB962C8B-B14F-4D97-AF65-F5344CB8AC3E}">
        <p14:creationId xmlns:p14="http://schemas.microsoft.com/office/powerpoint/2010/main" val="140907891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6805D-6B46-D343-A0CA-0FA8AE5A3F15}"/>
              </a:ext>
            </a:extLst>
          </p:cNvPr>
          <p:cNvSpPr txBox="1"/>
          <p:nvPr/>
        </p:nvSpPr>
        <p:spPr>
          <a:xfrm>
            <a:off x="656086" y="3442138"/>
            <a:ext cx="3194395" cy="3031599"/>
          </a:xfrm>
          <a:prstGeom prst="rect">
            <a:avLst/>
          </a:prstGeom>
          <a:noFill/>
        </p:spPr>
        <p:txBody>
          <a:bodyPr wrap="square"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Communicable respiratory illness costs the workforce over $225 billion per year due to absenteeism and decreased worker satisfaction and productivity.</a:t>
            </a:r>
            <a:r>
              <a:rPr kumimoji="0" lang="en-US" sz="1600" b="0" i="0" u="none" strike="noStrike" kern="1200" cap="none" spc="0" normalizeH="0" baseline="3000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1</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endParaRPr>
          </a:p>
          <a:p>
            <a:pPr marL="0" marR="5080" lvl="0" indent="0" algn="l"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Properly managed indoor air can:</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Increase occupant function &amp; productivity</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Attract and retain tenant talent </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Differentiate buildings in low occupancy, competitive markets</a:t>
            </a:r>
          </a:p>
        </p:txBody>
      </p:sp>
      <p:sp>
        <p:nvSpPr>
          <p:cNvPr id="3" name="TextBox 2">
            <a:extLst>
              <a:ext uri="{FF2B5EF4-FFF2-40B4-BE49-F238E27FC236}">
                <a16:creationId xmlns:a16="http://schemas.microsoft.com/office/drawing/2014/main" id="{16143047-28EF-1544-BBC9-C9F3B115BD57}"/>
              </a:ext>
            </a:extLst>
          </p:cNvPr>
          <p:cNvSpPr txBox="1"/>
          <p:nvPr/>
        </p:nvSpPr>
        <p:spPr>
          <a:xfrm>
            <a:off x="8252503" y="3429000"/>
            <a:ext cx="3728043" cy="3272691"/>
          </a:xfrm>
          <a:prstGeom prst="rect">
            <a:avLst/>
          </a:prstGeom>
          <a:noFill/>
        </p:spPr>
        <p:txBody>
          <a:bodyPr wrap="square" rtlCol="0">
            <a:spAutoFit/>
          </a:bodyPr>
          <a:lstStyle/>
          <a:p>
            <a:pPr marL="54864" marR="0" lvl="0" indent="0" algn="l" defTabSz="914400" rtl="0" eaLnBrk="1" fontAlgn="auto" latinLnBrk="0" hangingPunct="1">
              <a:lnSpc>
                <a:spcPct val="100000"/>
              </a:lnSpc>
              <a:spcBef>
                <a:spcPts val="0"/>
              </a:spcBef>
              <a:spcAft>
                <a:spcPts val="0"/>
              </a:spcAft>
              <a:buClr>
                <a:srgbClr val="FFFFFF"/>
              </a:buClr>
              <a:buSzPts val="1500"/>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a:sym typeface="Calibri"/>
              </a:rPr>
              <a:t>Optimized indoor environments improve resident outcomes by decreasing acute illnesses requiring  transfers to hospitals, improving patient memory and balance and decreasing mortality rates.</a:t>
            </a:r>
            <a:r>
              <a:rPr kumimoji="0" lang="en-US" sz="1600" b="0" i="0" u="none" strike="noStrike" kern="1200" cap="none" spc="0" normalizeH="0" baseline="30000" noProof="0" dirty="0">
                <a:ln>
                  <a:noFill/>
                </a:ln>
                <a:solidFill>
                  <a:srgbClr val="000000"/>
                </a:solidFill>
                <a:effectLst/>
                <a:uLnTx/>
                <a:uFillTx/>
                <a:latin typeface="Franklin Gothic Book" panose="020B0503020102020204"/>
                <a:ea typeface="Roboto" panose="02000000000000000000" pitchFamily="2" charset="0"/>
                <a:cs typeface="Calibri"/>
                <a:sym typeface="Calibri"/>
              </a:rPr>
              <a:t>3</a:t>
            </a:r>
          </a:p>
          <a:p>
            <a:pPr marL="57150" marR="508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endParaRPr>
          </a:p>
          <a:p>
            <a:pPr marL="0" marR="5080" lvl="0" indent="0" algn="l"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Calibri" panose="020F0502020204030204" pitchFamily="34" charset="0"/>
                <a:sym typeface="Calibri"/>
              </a:rPr>
              <a:t>Properly managed indoor air can:</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Improve resident health and function </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Build brand equity via health content and education</a:t>
            </a:r>
          </a:p>
          <a:p>
            <a:pPr marL="194310" marR="0" lvl="0" indent="-194310"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Differentiate your brand via </a:t>
            </a:r>
            <a:b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proactive health protocol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DFE1F66D-7F5D-074B-8160-638C6DC2553F}"/>
              </a:ext>
            </a:extLst>
          </p:cNvPr>
          <p:cNvSpPr txBox="1"/>
          <p:nvPr/>
        </p:nvSpPr>
        <p:spPr>
          <a:xfrm>
            <a:off x="4302790" y="3456327"/>
            <a:ext cx="3633607" cy="3185487"/>
          </a:xfrm>
          <a:prstGeom prst="rect">
            <a:avLst/>
          </a:prstGeom>
          <a:noFill/>
        </p:spPr>
        <p:txBody>
          <a:bodyPr wrap="square" rtlCol="0">
            <a:spAutoFit/>
          </a:bodyPr>
          <a:lstStyle/>
          <a:p>
            <a:pPr marL="57150" marR="508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Poor IAQ reduces individual student grades by 3-7% and lowers the number of students performing in the highest standardized test categories in both math and reading by 3-4%.</a:t>
            </a:r>
            <a:r>
              <a:rPr kumimoji="0" lang="en-US" sz="1600" b="0" i="0" u="none" strike="noStrike" kern="1200" cap="none" spc="0" normalizeH="0" baseline="3000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2</a:t>
            </a:r>
            <a:endParaRPr kumimoji="0" lang="en-US" sz="7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endParaRPr>
          </a:p>
          <a:p>
            <a:pPr marL="0" marR="5080" lvl="0" indent="0" algn="l"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Calibri" panose="020F0502020204030204" pitchFamily="34" charset="0"/>
                <a:sym typeface="Calibri"/>
              </a:rPr>
              <a:t>Properly managed indoor air can:</a:t>
            </a:r>
          </a:p>
          <a:p>
            <a:pPr marL="192024" marR="5080" lvl="0" indent="-192024"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Enhance learning via improved cognitive functioning e.g. concentration, memory, energy level, hand-eye coordination</a:t>
            </a:r>
          </a:p>
          <a:p>
            <a:pPr marL="192024" marR="5080" lvl="0" indent="-192024"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Decrease absenteeism</a:t>
            </a:r>
          </a:p>
          <a:p>
            <a:pPr marL="192024" marR="5080" lvl="0" indent="-192024" algn="l" defTabSz="914400" rtl="0" eaLnBrk="1" fontAlgn="auto" latinLnBrk="0" hangingPunct="1">
              <a:lnSpc>
                <a:spcPts val="1580"/>
              </a:lnSpc>
              <a:spcBef>
                <a:spcPts val="600"/>
              </a:spcBef>
              <a:spcAft>
                <a:spcPts val="0"/>
              </a:spcAft>
              <a:buClr>
                <a:srgbClr val="02AEEE"/>
              </a:buClr>
              <a:buSzPct val="11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Roboto" panose="02000000000000000000" pitchFamily="2" charset="0"/>
                <a:cs typeface="Calibri" panose="020F0502020204030204" pitchFamily="34" charset="0"/>
                <a:sym typeface="Calibri"/>
              </a:rPr>
              <a:t>Improve test scores</a:t>
            </a:r>
          </a:p>
        </p:txBody>
      </p:sp>
      <p:sp>
        <p:nvSpPr>
          <p:cNvPr id="6" name="Title 9">
            <a:extLst>
              <a:ext uri="{FF2B5EF4-FFF2-40B4-BE49-F238E27FC236}">
                <a16:creationId xmlns:a16="http://schemas.microsoft.com/office/drawing/2014/main" id="{B2207A65-E151-454A-942C-5B5041E0C98A}"/>
              </a:ext>
            </a:extLst>
          </p:cNvPr>
          <p:cNvSpPr txBox="1">
            <a:spLocks/>
          </p:cNvSpPr>
          <p:nvPr/>
        </p:nvSpPr>
        <p:spPr>
          <a:xfrm>
            <a:off x="363756" y="283133"/>
            <a:ext cx="11806812" cy="49836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2C4A41"/>
                </a:solidFill>
                <a:latin typeface="Helvetica" pitchFamily="2" charset="0"/>
                <a:ea typeface="+mj-ea"/>
                <a:cs typeface="+mj-cs"/>
              </a:defRPr>
            </a:lvl1pPr>
          </a:lstStyle>
          <a:p>
            <a:pPr>
              <a:defRPr/>
            </a:pPr>
            <a:r>
              <a:rPr lang="en-US" sz="2800" dirty="0">
                <a:solidFill>
                  <a:prstClr val="white"/>
                </a:solidFill>
                <a:latin typeface="+mn-lt"/>
                <a:cs typeface="Calibri" panose="020F0502020204030204" pitchFamily="34" charset="0"/>
                <a:sym typeface="Calibri"/>
              </a:rPr>
              <a:t>Healthy occupants create positive economic </a:t>
            </a:r>
            <a:r>
              <a:rPr lang="en-US" sz="2800" dirty="0">
                <a:solidFill>
                  <a:schemeClr val="bg1"/>
                </a:solidFill>
                <a:latin typeface="+mn-lt"/>
                <a:cs typeface="Calibri" panose="020F0502020204030204" pitchFamily="34" charset="0"/>
                <a:sym typeface="Calibri"/>
              </a:rPr>
              <a:t>returns in every type </a:t>
            </a:r>
            <a:r>
              <a:rPr lang="en-US" sz="2800" b="1" dirty="0">
                <a:solidFill>
                  <a:schemeClr val="bg1"/>
                </a:solidFill>
                <a:latin typeface="+mn-lt"/>
                <a:ea typeface="Roboto" panose="02000000000000000000" pitchFamily="2" charset="0"/>
                <a:cs typeface="Calibri"/>
                <a:sym typeface="Calibri"/>
              </a:rPr>
              <a:t>of </a:t>
            </a:r>
            <a:r>
              <a:rPr lang="en-US" sz="2800" dirty="0">
                <a:solidFill>
                  <a:schemeClr val="bg1"/>
                </a:solidFill>
                <a:latin typeface="+mn-lt"/>
                <a:ea typeface="Roboto" panose="02000000000000000000" pitchFamily="2" charset="0"/>
                <a:cs typeface="Calibri"/>
                <a:sym typeface="Calibri"/>
              </a:rPr>
              <a:t>building</a:t>
            </a:r>
            <a:endParaRPr lang="en-US" sz="2800" dirty="0">
              <a:solidFill>
                <a:schemeClr val="bg1"/>
              </a:solidFill>
              <a:latin typeface="+mn-lt"/>
              <a:ea typeface="Roboto" panose="02000000000000000000" pitchFamily="2" charset="0"/>
              <a:cs typeface="Roboto"/>
              <a:sym typeface="Roboto"/>
            </a:endParaRPr>
          </a:p>
        </p:txBody>
      </p:sp>
      <p:cxnSp>
        <p:nvCxnSpPr>
          <p:cNvPr id="11" name="Straight Connector 10">
            <a:extLst>
              <a:ext uri="{FF2B5EF4-FFF2-40B4-BE49-F238E27FC236}">
                <a16:creationId xmlns:a16="http://schemas.microsoft.com/office/drawing/2014/main" id="{34A1DE85-5286-5548-A4A1-3B4EDBC499B4}"/>
              </a:ext>
            </a:extLst>
          </p:cNvPr>
          <p:cNvCxnSpPr>
            <a:cxnSpLocks/>
          </p:cNvCxnSpPr>
          <p:nvPr/>
        </p:nvCxnSpPr>
        <p:spPr>
          <a:xfrm>
            <a:off x="3986683" y="3045235"/>
            <a:ext cx="0" cy="3320820"/>
          </a:xfrm>
          <a:prstGeom prst="line">
            <a:avLst/>
          </a:prstGeom>
          <a:ln w="63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3B29C2-8272-7342-9D7C-3B9F3158AD11}"/>
              </a:ext>
            </a:extLst>
          </p:cNvPr>
          <p:cNvCxnSpPr>
            <a:cxnSpLocks/>
          </p:cNvCxnSpPr>
          <p:nvPr/>
        </p:nvCxnSpPr>
        <p:spPr>
          <a:xfrm>
            <a:off x="7889211" y="3045235"/>
            <a:ext cx="0" cy="3320820"/>
          </a:xfrm>
          <a:prstGeom prst="line">
            <a:avLst/>
          </a:prstGeom>
          <a:ln w="63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person, indoor, counter&#10;&#10;Description automatically generated">
            <a:extLst>
              <a:ext uri="{FF2B5EF4-FFF2-40B4-BE49-F238E27FC236}">
                <a16:creationId xmlns:a16="http://schemas.microsoft.com/office/drawing/2014/main" id="{E2E24309-F469-6D4B-85F7-7154C793E3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65015" y="1363159"/>
            <a:ext cx="1836636" cy="1829538"/>
          </a:xfrm>
          <a:prstGeom prst="ellipse">
            <a:avLst/>
          </a:prstGeom>
        </p:spPr>
      </p:pic>
      <p:grpSp>
        <p:nvGrpSpPr>
          <p:cNvPr id="17" name="Group 16">
            <a:extLst>
              <a:ext uri="{FF2B5EF4-FFF2-40B4-BE49-F238E27FC236}">
                <a16:creationId xmlns:a16="http://schemas.microsoft.com/office/drawing/2014/main" id="{DD055B47-1833-C344-AB43-D00D35DE850B}"/>
              </a:ext>
            </a:extLst>
          </p:cNvPr>
          <p:cNvGrpSpPr/>
          <p:nvPr/>
        </p:nvGrpSpPr>
        <p:grpSpPr>
          <a:xfrm>
            <a:off x="768167" y="2881969"/>
            <a:ext cx="2946113" cy="433849"/>
            <a:chOff x="747527" y="2981956"/>
            <a:chExt cx="2946113" cy="433849"/>
          </a:xfrm>
        </p:grpSpPr>
        <p:sp>
          <p:nvSpPr>
            <p:cNvPr id="16" name="Round Single Corner Rectangle 15">
              <a:extLst>
                <a:ext uri="{FF2B5EF4-FFF2-40B4-BE49-F238E27FC236}">
                  <a16:creationId xmlns:a16="http://schemas.microsoft.com/office/drawing/2014/main" id="{F2C5FBFD-8DB3-654D-AC55-D09B3C6C4F25}"/>
                </a:ext>
              </a:extLst>
            </p:cNvPr>
            <p:cNvSpPr/>
            <p:nvPr/>
          </p:nvSpPr>
          <p:spPr>
            <a:xfrm rot="10800000">
              <a:off x="747527" y="2981956"/>
              <a:ext cx="2946113" cy="43384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5862BD12-A813-3F43-9863-C2B7D09BD13C}"/>
                </a:ext>
              </a:extLst>
            </p:cNvPr>
            <p:cNvSpPr txBox="1"/>
            <p:nvPr/>
          </p:nvSpPr>
          <p:spPr>
            <a:xfrm>
              <a:off x="801757" y="2996058"/>
              <a:ext cx="28424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rPr>
                <a:t>Commercial Businesses</a:t>
              </a:r>
              <a:endParaRPr kumimoji="0" lang="en-US" sz="2000" b="0"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endParaRPr>
            </a:p>
          </p:txBody>
        </p:sp>
      </p:grpSp>
      <p:pic>
        <p:nvPicPr>
          <p:cNvPr id="20" name="Picture 19" descr="A picture containing person, indoor, group, people&#10;&#10;Description automatically generated">
            <a:extLst>
              <a:ext uri="{FF2B5EF4-FFF2-40B4-BE49-F238E27FC236}">
                <a16:creationId xmlns:a16="http://schemas.microsoft.com/office/drawing/2014/main" id="{A0118436-1874-5B42-BA5F-BF09B81802CE}"/>
              </a:ext>
            </a:extLst>
          </p:cNvPr>
          <p:cNvPicPr preferRelativeResize="0">
            <a:picLocks/>
          </p:cNvPicPr>
          <p:nvPr/>
        </p:nvPicPr>
        <p:blipFill rotWithShape="1">
          <a:blip r:embed="rId3" cstate="hqprint">
            <a:extLst>
              <a:ext uri="{28A0092B-C50C-407E-A947-70E740481C1C}">
                <a14:useLocalDpi xmlns:a14="http://schemas.microsoft.com/office/drawing/2010/main"/>
              </a:ext>
            </a:extLst>
          </a:blip>
          <a:srcRect l="-986"/>
          <a:stretch/>
        </p:blipFill>
        <p:spPr>
          <a:xfrm>
            <a:off x="5110008" y="1370334"/>
            <a:ext cx="1860843" cy="1863290"/>
          </a:xfrm>
          <a:prstGeom prst="ellipse">
            <a:avLst/>
          </a:prstGeom>
        </p:spPr>
      </p:pic>
      <p:grpSp>
        <p:nvGrpSpPr>
          <p:cNvPr id="21" name="Group 20">
            <a:extLst>
              <a:ext uri="{FF2B5EF4-FFF2-40B4-BE49-F238E27FC236}">
                <a16:creationId xmlns:a16="http://schemas.microsoft.com/office/drawing/2014/main" id="{9134B4F3-7E41-8544-B114-165BBF4DC5C5}"/>
              </a:ext>
            </a:extLst>
          </p:cNvPr>
          <p:cNvGrpSpPr/>
          <p:nvPr/>
        </p:nvGrpSpPr>
        <p:grpSpPr>
          <a:xfrm>
            <a:off x="5314193" y="2881968"/>
            <a:ext cx="1452472" cy="433850"/>
            <a:chOff x="721712" y="2981955"/>
            <a:chExt cx="1452472" cy="433850"/>
          </a:xfrm>
        </p:grpSpPr>
        <p:sp>
          <p:nvSpPr>
            <p:cNvPr id="22" name="Round Single Corner Rectangle 21">
              <a:extLst>
                <a:ext uri="{FF2B5EF4-FFF2-40B4-BE49-F238E27FC236}">
                  <a16:creationId xmlns:a16="http://schemas.microsoft.com/office/drawing/2014/main" id="{01F41530-9FCD-5549-B124-DC2F431DF4FE}"/>
                </a:ext>
              </a:extLst>
            </p:cNvPr>
            <p:cNvSpPr/>
            <p:nvPr/>
          </p:nvSpPr>
          <p:spPr>
            <a:xfrm rot="10800000">
              <a:off x="747528" y="2981956"/>
              <a:ext cx="1426655" cy="43384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3" name="TextBox 22">
              <a:extLst>
                <a:ext uri="{FF2B5EF4-FFF2-40B4-BE49-F238E27FC236}">
                  <a16:creationId xmlns:a16="http://schemas.microsoft.com/office/drawing/2014/main" id="{81EC9FDC-72D3-4F4A-9042-71B0C2F10C22}"/>
                </a:ext>
              </a:extLst>
            </p:cNvPr>
            <p:cNvSpPr txBox="1"/>
            <p:nvPr/>
          </p:nvSpPr>
          <p:spPr>
            <a:xfrm>
              <a:off x="721712" y="2981955"/>
              <a:ext cx="14524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rPr>
                <a:t>Schools</a:t>
              </a:r>
              <a:endParaRPr kumimoji="0" lang="en-US" sz="2000" b="0"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endParaRPr>
            </a:p>
          </p:txBody>
        </p:sp>
      </p:grpSp>
      <p:pic>
        <p:nvPicPr>
          <p:cNvPr id="25" name="Picture 24">
            <a:extLst>
              <a:ext uri="{FF2B5EF4-FFF2-40B4-BE49-F238E27FC236}">
                <a16:creationId xmlns:a16="http://schemas.microsoft.com/office/drawing/2014/main" id="{C333E5A0-5B49-AE46-99AE-01AE40D5F3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01464" y="1370334"/>
            <a:ext cx="1911422" cy="1911720"/>
          </a:xfrm>
          <a:prstGeom prst="ellipse">
            <a:avLst/>
          </a:prstGeom>
        </p:spPr>
      </p:pic>
      <p:grpSp>
        <p:nvGrpSpPr>
          <p:cNvPr id="26" name="Group 25">
            <a:extLst>
              <a:ext uri="{FF2B5EF4-FFF2-40B4-BE49-F238E27FC236}">
                <a16:creationId xmlns:a16="http://schemas.microsoft.com/office/drawing/2014/main" id="{99D37DD5-E84E-8445-ABFE-AFE9EEAE2FAD}"/>
              </a:ext>
            </a:extLst>
          </p:cNvPr>
          <p:cNvGrpSpPr/>
          <p:nvPr/>
        </p:nvGrpSpPr>
        <p:grpSpPr>
          <a:xfrm>
            <a:off x="8859660" y="2876216"/>
            <a:ext cx="1953226" cy="433849"/>
            <a:chOff x="645578" y="2981955"/>
            <a:chExt cx="1953226" cy="433849"/>
          </a:xfrm>
        </p:grpSpPr>
        <p:sp>
          <p:nvSpPr>
            <p:cNvPr id="27" name="Round Single Corner Rectangle 26">
              <a:extLst>
                <a:ext uri="{FF2B5EF4-FFF2-40B4-BE49-F238E27FC236}">
                  <a16:creationId xmlns:a16="http://schemas.microsoft.com/office/drawing/2014/main" id="{8A8F9EE7-6E16-F14D-8AED-7F23FB3264A5}"/>
                </a:ext>
              </a:extLst>
            </p:cNvPr>
            <p:cNvSpPr/>
            <p:nvPr/>
          </p:nvSpPr>
          <p:spPr>
            <a:xfrm rot="10800000">
              <a:off x="747527" y="2981955"/>
              <a:ext cx="1749329" cy="43384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8" name="TextBox 27">
              <a:extLst>
                <a:ext uri="{FF2B5EF4-FFF2-40B4-BE49-F238E27FC236}">
                  <a16:creationId xmlns:a16="http://schemas.microsoft.com/office/drawing/2014/main" id="{CF76ADCE-B6C2-6042-932B-833362352EA1}"/>
                </a:ext>
              </a:extLst>
            </p:cNvPr>
            <p:cNvSpPr txBox="1"/>
            <p:nvPr/>
          </p:nvSpPr>
          <p:spPr>
            <a:xfrm>
              <a:off x="645578" y="2983761"/>
              <a:ext cx="19532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rPr>
                <a:t>Senior Care</a:t>
              </a:r>
              <a:endParaRPr kumimoji="0" lang="en-US" sz="2000" b="0" i="0" u="none" strike="noStrike" kern="1200" cap="none" spc="0" normalizeH="0" baseline="0" noProof="0" dirty="0">
                <a:ln>
                  <a:noFill/>
                </a:ln>
                <a:solidFill>
                  <a:srgbClr val="FFFFFF"/>
                </a:solidFill>
                <a:effectLst/>
                <a:uLnTx/>
                <a:uFillTx/>
                <a:latin typeface="Franklin Gothic Medium" panose="020B0603020102020204"/>
                <a:ea typeface="Roboto" panose="02000000000000000000" pitchFamily="2" charset="0"/>
                <a:cs typeface="Calibri" panose="020F0502020204030204" pitchFamily="34" charset="0"/>
                <a:sym typeface="Calibri"/>
              </a:endParaRPr>
            </a:p>
          </p:txBody>
        </p:sp>
      </p:grpSp>
    </p:spTree>
    <p:extLst>
      <p:ext uri="{BB962C8B-B14F-4D97-AF65-F5344CB8AC3E}">
        <p14:creationId xmlns:p14="http://schemas.microsoft.com/office/powerpoint/2010/main" val="3563939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AF05F-E12A-4E42-BD78-C66C42F8498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6366" y="1084556"/>
            <a:ext cx="7498753" cy="4961826"/>
          </a:xfrm>
          <a:prstGeom prst="rect">
            <a:avLst/>
          </a:prstGeom>
        </p:spPr>
      </p:pic>
      <p:pic>
        <p:nvPicPr>
          <p:cNvPr id="3" name="Picture 2">
            <a:extLst>
              <a:ext uri="{FF2B5EF4-FFF2-40B4-BE49-F238E27FC236}">
                <a16:creationId xmlns:a16="http://schemas.microsoft.com/office/drawing/2014/main" id="{1F09EAB2-CA1D-8546-81B7-3BB9DE8F0B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2556" y="3429000"/>
            <a:ext cx="2422182" cy="2864327"/>
          </a:xfrm>
          <a:prstGeom prst="rect">
            <a:avLst/>
          </a:prstGeom>
        </p:spPr>
      </p:pic>
      <p:sp>
        <p:nvSpPr>
          <p:cNvPr id="7" name="Text Placeholder 1">
            <a:extLst>
              <a:ext uri="{FF2B5EF4-FFF2-40B4-BE49-F238E27FC236}">
                <a16:creationId xmlns:a16="http://schemas.microsoft.com/office/drawing/2014/main" id="{12BC0D30-C48E-331C-388D-91DC6A4A621D}"/>
              </a:ext>
            </a:extLst>
          </p:cNvPr>
          <p:cNvSpPr txBox="1">
            <a:spLocks/>
          </p:cNvSpPr>
          <p:nvPr/>
        </p:nvSpPr>
        <p:spPr>
          <a:xfrm>
            <a:off x="276366" y="192654"/>
            <a:ext cx="11096963" cy="446885"/>
          </a:xfrm>
          <a:prstGeom prst="rect">
            <a:avLst/>
          </a:prstGeom>
        </p:spPr>
        <p:txBody>
          <a:bodyPr vert="horz" lIns="45720" tIns="22860" rIns="45720" bIns="22860" rtlCol="0" anchor="ctr">
            <a:noAutofit/>
          </a:bodyPr>
          <a:lstStyle>
            <a:defPPr>
              <a:defRPr lang="en-US"/>
            </a:defPPr>
            <a:lvl1pPr marR="0" lvl="0" indent="0" defTabSz="412750" fontAlgn="auto" hangingPunct="0">
              <a:lnSpc>
                <a:spcPct val="100000"/>
              </a:lnSpc>
              <a:spcBef>
                <a:spcPts val="2950"/>
              </a:spcBef>
              <a:spcAft>
                <a:spcPts val="0"/>
              </a:spcAft>
              <a:buClrTx/>
              <a:buSzPct val="75000"/>
              <a:buFontTx/>
              <a:buNone/>
              <a:tabLst/>
              <a:defRPr sz="2800">
                <a:solidFill>
                  <a:prstClr val="white"/>
                </a:solidFill>
                <a:latin typeface="Franklin Gothic Medium" panose="020B0603020102020204" pitchFamily="34" charset="0"/>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r>
              <a:rPr lang="en-US" sz="3200" dirty="0"/>
              <a:t>Old Habits Die Hard! </a:t>
            </a:r>
          </a:p>
        </p:txBody>
      </p:sp>
      <p:sp>
        <p:nvSpPr>
          <p:cNvPr id="8" name="TextBox 7">
            <a:extLst>
              <a:ext uri="{FF2B5EF4-FFF2-40B4-BE49-F238E27FC236}">
                <a16:creationId xmlns:a16="http://schemas.microsoft.com/office/drawing/2014/main" id="{A3193F8D-7028-495D-5880-7008D0B7644C}"/>
              </a:ext>
            </a:extLst>
          </p:cNvPr>
          <p:cNvSpPr txBox="1"/>
          <p:nvPr/>
        </p:nvSpPr>
        <p:spPr>
          <a:xfrm>
            <a:off x="7963331" y="1156933"/>
            <a:ext cx="3746731" cy="400110"/>
          </a:xfrm>
          <a:prstGeom prst="rect">
            <a:avLst/>
          </a:prstGeom>
          <a:noFill/>
        </p:spPr>
        <p:txBody>
          <a:bodyPr wrap="none" rtlCol="0">
            <a:spAutoFit/>
          </a:bodyPr>
          <a:lstStyle/>
          <a:p>
            <a:r>
              <a:rPr lang="en-US" sz="2000" dirty="0"/>
              <a:t>1. Energy focus will be challenged.</a:t>
            </a:r>
          </a:p>
        </p:txBody>
      </p:sp>
      <p:sp>
        <p:nvSpPr>
          <p:cNvPr id="10" name="TextBox 9">
            <a:extLst>
              <a:ext uri="{FF2B5EF4-FFF2-40B4-BE49-F238E27FC236}">
                <a16:creationId xmlns:a16="http://schemas.microsoft.com/office/drawing/2014/main" id="{383DE2C5-CA30-E4A4-6017-EED77B60A53D}"/>
              </a:ext>
            </a:extLst>
          </p:cNvPr>
          <p:cNvSpPr txBox="1"/>
          <p:nvPr/>
        </p:nvSpPr>
        <p:spPr>
          <a:xfrm>
            <a:off x="7963331" y="1616248"/>
            <a:ext cx="4115742" cy="400110"/>
          </a:xfrm>
          <a:prstGeom prst="rect">
            <a:avLst/>
          </a:prstGeom>
          <a:noFill/>
        </p:spPr>
        <p:txBody>
          <a:bodyPr wrap="none" rtlCol="0">
            <a:spAutoFit/>
          </a:bodyPr>
          <a:lstStyle/>
          <a:p>
            <a:r>
              <a:rPr lang="en-US" sz="2000" dirty="0"/>
              <a:t>2. Building owners resist capital costs.</a:t>
            </a:r>
          </a:p>
        </p:txBody>
      </p:sp>
      <p:sp>
        <p:nvSpPr>
          <p:cNvPr id="11" name="TextBox 10">
            <a:extLst>
              <a:ext uri="{FF2B5EF4-FFF2-40B4-BE49-F238E27FC236}">
                <a16:creationId xmlns:a16="http://schemas.microsoft.com/office/drawing/2014/main" id="{E18A62E0-DBE0-C44D-CD18-02017BD02ADB}"/>
              </a:ext>
            </a:extLst>
          </p:cNvPr>
          <p:cNvSpPr txBox="1"/>
          <p:nvPr/>
        </p:nvSpPr>
        <p:spPr>
          <a:xfrm>
            <a:off x="7963331" y="2074437"/>
            <a:ext cx="3869005" cy="707886"/>
          </a:xfrm>
          <a:prstGeom prst="rect">
            <a:avLst/>
          </a:prstGeom>
          <a:noFill/>
        </p:spPr>
        <p:txBody>
          <a:bodyPr wrap="square" rtlCol="0">
            <a:spAutoFit/>
          </a:bodyPr>
          <a:lstStyle/>
          <a:p>
            <a:pPr marL="288925" indent="-288925"/>
            <a:r>
              <a:rPr lang="en-US" sz="2000" dirty="0"/>
              <a:t>3. Will health related IAQ data open the door to litigation risks? </a:t>
            </a:r>
          </a:p>
        </p:txBody>
      </p:sp>
    </p:spTree>
    <p:extLst>
      <p:ext uri="{BB962C8B-B14F-4D97-AF65-F5344CB8AC3E}">
        <p14:creationId xmlns:p14="http://schemas.microsoft.com/office/powerpoint/2010/main" val="44018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CA71-5A79-29FD-36AE-1525ACD87044}"/>
              </a:ext>
            </a:extLst>
          </p:cNvPr>
          <p:cNvSpPr>
            <a:spLocks noGrp="1"/>
          </p:cNvSpPr>
          <p:nvPr>
            <p:ph type="title"/>
          </p:nvPr>
        </p:nvSpPr>
        <p:spPr>
          <a:xfrm>
            <a:off x="273423" y="247061"/>
            <a:ext cx="11425517" cy="1325563"/>
          </a:xfrm>
        </p:spPr>
        <p:txBody>
          <a:bodyPr/>
          <a:lstStyle/>
          <a:p>
            <a:r>
              <a:rPr lang="en-US" sz="3000" dirty="0">
                <a:solidFill>
                  <a:schemeClr val="bg1"/>
                </a:solidFill>
                <a:latin typeface="+mn-lt"/>
              </a:rPr>
              <a:t>COVID-19 has ushered in a new dawn, let us not waste this opportunity  </a:t>
            </a:r>
          </a:p>
        </p:txBody>
      </p:sp>
      <p:sp>
        <p:nvSpPr>
          <p:cNvPr id="3" name="TextBox 2">
            <a:extLst>
              <a:ext uri="{FF2B5EF4-FFF2-40B4-BE49-F238E27FC236}">
                <a16:creationId xmlns:a16="http://schemas.microsoft.com/office/drawing/2014/main" id="{8A1EC611-9BB1-91F2-893A-FC4562DC8D47}"/>
              </a:ext>
            </a:extLst>
          </p:cNvPr>
          <p:cNvSpPr txBox="1"/>
          <p:nvPr/>
        </p:nvSpPr>
        <p:spPr>
          <a:xfrm>
            <a:off x="1015001" y="1182231"/>
            <a:ext cx="10161998" cy="1938992"/>
          </a:xfrm>
          <a:prstGeom prst="rect">
            <a:avLst/>
          </a:prstGeom>
          <a:noFill/>
        </p:spPr>
        <p:txBody>
          <a:bodyPr wrap="square" rtlCol="0">
            <a:spAutoFit/>
          </a:bodyPr>
          <a:lstStyle/>
          <a:p>
            <a:r>
              <a:rPr lang="en-US" sz="2800" dirty="0"/>
              <a:t>Our job: </a:t>
            </a:r>
          </a:p>
          <a:p>
            <a:endParaRPr lang="en-US" sz="800" dirty="0"/>
          </a:p>
          <a:p>
            <a:r>
              <a:rPr lang="en-US" sz="2800" dirty="0"/>
              <a:t>Understand that humidification control mitigates harm not only from excessive evaporation, but also from other indoor pollutants such as particles and gases</a:t>
            </a:r>
          </a:p>
        </p:txBody>
      </p:sp>
      <p:sp>
        <p:nvSpPr>
          <p:cNvPr id="4" name="TextBox 3">
            <a:extLst>
              <a:ext uri="{FF2B5EF4-FFF2-40B4-BE49-F238E27FC236}">
                <a16:creationId xmlns:a16="http://schemas.microsoft.com/office/drawing/2014/main" id="{63B73265-EBAF-6A9C-D495-B27BD2D20D6E}"/>
              </a:ext>
            </a:extLst>
          </p:cNvPr>
          <p:cNvSpPr txBox="1"/>
          <p:nvPr/>
        </p:nvSpPr>
        <p:spPr>
          <a:xfrm>
            <a:off x="1015001" y="3245828"/>
            <a:ext cx="10161998" cy="3231654"/>
          </a:xfrm>
          <a:prstGeom prst="rect">
            <a:avLst/>
          </a:prstGeom>
          <a:noFill/>
        </p:spPr>
        <p:txBody>
          <a:bodyPr wrap="square" rtlCol="0">
            <a:spAutoFit/>
          </a:bodyPr>
          <a:lstStyle>
            <a:defPPr>
              <a:defRPr lang="en-US"/>
            </a:defPPr>
            <a:lvl1pPr>
              <a:defRPr sz="2800"/>
            </a:lvl1pPr>
          </a:lstStyle>
          <a:p>
            <a:r>
              <a:rPr lang="en-US" dirty="0"/>
              <a:t>Continue research, bring awareness through established channels, establish a </a:t>
            </a:r>
            <a:r>
              <a:rPr lang="en-US" dirty="0" err="1"/>
              <a:t>minimun</a:t>
            </a:r>
            <a:r>
              <a:rPr lang="en-US" dirty="0"/>
              <a:t> RH level of 40%</a:t>
            </a:r>
          </a:p>
          <a:p>
            <a:endParaRPr lang="en-US" sz="800" dirty="0"/>
          </a:p>
          <a:p>
            <a:pPr lvl="1"/>
            <a:r>
              <a:rPr lang="en-US" sz="2800" dirty="0"/>
              <a:t>CONDAIR Network</a:t>
            </a:r>
          </a:p>
          <a:p>
            <a:pPr lvl="1"/>
            <a:r>
              <a:rPr lang="en-US" sz="2800" dirty="0"/>
              <a:t>ASHRAE committees and Distinguished Lecturer program</a:t>
            </a:r>
          </a:p>
          <a:p>
            <a:pPr lvl="1"/>
            <a:r>
              <a:rPr lang="en-US" sz="2800" dirty="0"/>
              <a:t>RHEVA, Leapfrog Hospital Safety, Mayo Clinical Proceedings</a:t>
            </a:r>
          </a:p>
          <a:p>
            <a:pPr lvl="1"/>
            <a:r>
              <a:rPr lang="en-US" sz="2800" dirty="0"/>
              <a:t>B4H, National Science Foundation Innovation Engine grant</a:t>
            </a:r>
          </a:p>
          <a:p>
            <a:endParaRPr lang="en-US" dirty="0"/>
          </a:p>
        </p:txBody>
      </p:sp>
    </p:spTree>
    <p:extLst>
      <p:ext uri="{BB962C8B-B14F-4D97-AF65-F5344CB8AC3E}">
        <p14:creationId xmlns:p14="http://schemas.microsoft.com/office/powerpoint/2010/main" val="627862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0A9EB-46BA-EE4B-8C1A-0DCBAFD10FF1}"/>
              </a:ext>
            </a:extLst>
          </p:cNvPr>
          <p:cNvSpPr>
            <a:spLocks noGrp="1"/>
          </p:cNvSpPr>
          <p:nvPr>
            <p:ph type="body" idx="1"/>
          </p:nvPr>
        </p:nvSpPr>
        <p:spPr>
          <a:xfrm>
            <a:off x="1188333" y="1253331"/>
            <a:ext cx="9540711" cy="4351338"/>
          </a:xfrm>
        </p:spPr>
        <p:txBody>
          <a:bodyPr>
            <a:noAutofit/>
          </a:bodyPr>
          <a:lstStyle/>
          <a:p>
            <a:pPr>
              <a:lnSpc>
                <a:spcPct val="110000"/>
              </a:lnSpc>
              <a:spcBef>
                <a:spcPts val="800"/>
              </a:spcBef>
            </a:pPr>
            <a:r>
              <a:rPr lang="en-US" sz="2800" dirty="0">
                <a:solidFill>
                  <a:schemeClr val="tx1"/>
                </a:solidFill>
                <a:latin typeface="Calibri" panose="020F0502020204030204" pitchFamily="34" charset="0"/>
                <a:cs typeface="Calibri" panose="020F0502020204030204" pitchFamily="34" charset="0"/>
              </a:rPr>
              <a:t>By giving visibility to the health impact of the indoor environment, we have a scientific basis for managing IAQ to support occupant health, productivity and learning</a:t>
            </a:r>
          </a:p>
          <a:p>
            <a:pPr marL="0" indent="0">
              <a:lnSpc>
                <a:spcPct val="110000"/>
              </a:lnSpc>
              <a:spcBef>
                <a:spcPts val="800"/>
              </a:spcBef>
              <a:buNone/>
            </a:pPr>
            <a:r>
              <a:rPr lang="en-US" sz="1000" dirty="0">
                <a:solidFill>
                  <a:schemeClr val="tx1"/>
                </a:solidFill>
                <a:latin typeface="Calibri" panose="020F0502020204030204" pitchFamily="34" charset="0"/>
                <a:cs typeface="Calibri" panose="020F0502020204030204" pitchFamily="34" charset="0"/>
              </a:rPr>
              <a:t> </a:t>
            </a:r>
          </a:p>
          <a:p>
            <a:pPr>
              <a:lnSpc>
                <a:spcPct val="110000"/>
              </a:lnSpc>
              <a:spcBef>
                <a:spcPts val="800"/>
              </a:spcBef>
            </a:pPr>
            <a:r>
              <a:rPr lang="en-US" sz="2800" dirty="0">
                <a:solidFill>
                  <a:prstClr val="black"/>
                </a:solidFill>
                <a:latin typeface="Calibri" panose="020F0502020204030204"/>
              </a:rPr>
              <a:t>By knowing the interactive chemistry, attainable remediation can diminish the harm of interacting indoor pollutants</a:t>
            </a:r>
          </a:p>
          <a:p>
            <a:pPr>
              <a:lnSpc>
                <a:spcPct val="110000"/>
              </a:lnSpc>
              <a:spcBef>
                <a:spcPts val="800"/>
              </a:spcBef>
            </a:pPr>
            <a:endParaRPr lang="en-US" sz="800" dirty="0">
              <a:solidFill>
                <a:prstClr val="black"/>
              </a:solidFill>
              <a:latin typeface="Calibri" panose="020F0502020204030204"/>
            </a:endParaRPr>
          </a:p>
          <a:p>
            <a:pPr>
              <a:lnSpc>
                <a:spcPct val="110000"/>
              </a:lnSpc>
              <a:spcBef>
                <a:spcPts val="800"/>
              </a:spcBef>
            </a:pPr>
            <a:r>
              <a:rPr lang="en-US" sz="2800" dirty="0">
                <a:solidFill>
                  <a:prstClr val="black"/>
                </a:solidFill>
                <a:latin typeface="Calibri" panose="020F0502020204030204"/>
              </a:rPr>
              <a:t>Humidification to RH 40–60 is a </a:t>
            </a:r>
            <a:r>
              <a:rPr lang="en-US" sz="2800" b="1" u="sng" dirty="0">
                <a:solidFill>
                  <a:prstClr val="black"/>
                </a:solidFill>
                <a:latin typeface="Calibri" panose="020F0502020204030204"/>
              </a:rPr>
              <a:t>foundational step in</a:t>
            </a:r>
            <a:r>
              <a:rPr lang="en-US" sz="2800" dirty="0">
                <a:solidFill>
                  <a:prstClr val="black"/>
                </a:solidFill>
                <a:latin typeface="Calibri" panose="020F0502020204030204"/>
              </a:rPr>
              <a:t> supporting health</a:t>
            </a:r>
            <a:endParaRPr lang="en-US" sz="1000" dirty="0">
              <a:solidFill>
                <a:prstClr val="black"/>
              </a:solidFill>
              <a:latin typeface="Calibri" panose="020F0502020204030204"/>
            </a:endParaRPr>
          </a:p>
          <a:p>
            <a:pPr>
              <a:lnSpc>
                <a:spcPct val="110000"/>
              </a:lnSpc>
              <a:spcBef>
                <a:spcPts val="800"/>
              </a:spcBef>
            </a:pPr>
            <a:r>
              <a:rPr lang="en-US" sz="2800" dirty="0">
                <a:solidFill>
                  <a:schemeClr val="tx1"/>
                </a:solidFill>
                <a:latin typeface="Calibri" panose="020F0502020204030204" pitchFamily="34" charset="0"/>
                <a:cs typeface="Calibri" panose="020F0502020204030204" pitchFamily="34" charset="0"/>
              </a:rPr>
              <a:t>Healthy people increase the profitability of businesses and the success of our species</a:t>
            </a:r>
          </a:p>
          <a:p>
            <a:pPr>
              <a:lnSpc>
                <a:spcPct val="120000"/>
              </a:lnSpc>
            </a:pPr>
            <a:endParaRPr lang="en-US" sz="2800" dirty="0">
              <a:solidFill>
                <a:prstClr val="black"/>
              </a:solidFill>
              <a:latin typeface="Calibri" panose="020F0502020204030204"/>
            </a:endParaRPr>
          </a:p>
          <a:p>
            <a:pPr>
              <a:lnSpc>
                <a:spcPct val="120000"/>
              </a:lnSpc>
            </a:pPr>
            <a:endParaRPr lang="en-US" sz="2800" dirty="0">
              <a:solidFill>
                <a:prstClr val="black"/>
              </a:solidFill>
              <a:latin typeface="Calibri" panose="020F0502020204030204"/>
            </a:endParaRPr>
          </a:p>
          <a:p>
            <a:pPr marL="457200" lvl="0" indent="-457200">
              <a:lnSpc>
                <a:spcPct val="100000"/>
              </a:lnSpc>
              <a:spcBef>
                <a:spcPts val="300"/>
              </a:spcBef>
              <a:defRPr/>
            </a:pPr>
            <a:endParaRPr lang="en-US" sz="2800" dirty="0">
              <a:solidFill>
                <a:prstClr val="black"/>
              </a:solidFill>
              <a:latin typeface="Calibri" panose="020F0502020204030204"/>
            </a:endParaRPr>
          </a:p>
        </p:txBody>
      </p:sp>
      <p:sp>
        <p:nvSpPr>
          <p:cNvPr id="2" name="Title 1">
            <a:extLst>
              <a:ext uri="{FF2B5EF4-FFF2-40B4-BE49-F238E27FC236}">
                <a16:creationId xmlns:a16="http://schemas.microsoft.com/office/drawing/2014/main" id="{B71F8A53-0B34-DF4B-B404-464467F776A3}"/>
              </a:ext>
            </a:extLst>
          </p:cNvPr>
          <p:cNvSpPr>
            <a:spLocks noGrp="1"/>
          </p:cNvSpPr>
          <p:nvPr>
            <p:ph type="title" idx="4294967295"/>
          </p:nvPr>
        </p:nvSpPr>
        <p:spPr>
          <a:xfrm>
            <a:off x="321020" y="107390"/>
            <a:ext cx="10515600" cy="557213"/>
          </a:xfrm>
          <a:prstGeom prst="rect">
            <a:avLst/>
          </a:prstGeom>
        </p:spPr>
        <p:txBody>
          <a:bodyPr vert="horz" lIns="45720" tIns="22860" rIns="45720" bIns="22860" rtlCol="0" anchor="ctr">
            <a:noAutofit/>
          </a:bodyPr>
          <a:lstStyle/>
          <a:p>
            <a:pPr defTabSz="412750" hangingPunct="0">
              <a:lnSpc>
                <a:spcPct val="100000"/>
              </a:lnSpc>
              <a:spcBef>
                <a:spcPts val="2950"/>
              </a:spcBef>
              <a:buSzPct val="75000"/>
            </a:pPr>
            <a:r>
              <a:rPr lang="en-US" sz="3200" dirty="0">
                <a:solidFill>
                  <a:prstClr val="white"/>
                </a:solidFill>
                <a:latin typeface="+mn-lt"/>
                <a:ea typeface="+mn-ea"/>
                <a:cs typeface="+mn-cs"/>
              </a:rPr>
              <a:t>Conclusions</a:t>
            </a:r>
          </a:p>
        </p:txBody>
      </p:sp>
    </p:spTree>
    <p:extLst>
      <p:ext uri="{BB962C8B-B14F-4D97-AF65-F5344CB8AC3E}">
        <p14:creationId xmlns:p14="http://schemas.microsoft.com/office/powerpoint/2010/main" val="366278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9BF9D0-B201-CC3B-D023-84FBA705FCC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bwMode="gray">
          <a:xfrm>
            <a:off x="10635916" y="6452691"/>
            <a:ext cx="1556084" cy="300843"/>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424439" y="235602"/>
            <a:ext cx="8964613" cy="467239"/>
          </a:xfrm>
        </p:spPr>
        <p:txBody>
          <a:bodyPr/>
          <a:lstStyle/>
          <a:p>
            <a:r>
              <a:rPr lang="en-US" sz="3200" dirty="0">
                <a:solidFill>
                  <a:schemeClr val="bg1"/>
                </a:solidFill>
                <a:latin typeface="+mn-lt"/>
              </a:rPr>
              <a:t>Today’s Discussion</a:t>
            </a:r>
          </a:p>
        </p:txBody>
      </p:sp>
      <p:sp>
        <p:nvSpPr>
          <p:cNvPr id="10" name="TextBox 9">
            <a:extLst>
              <a:ext uri="{FF2B5EF4-FFF2-40B4-BE49-F238E27FC236}">
                <a16:creationId xmlns:a16="http://schemas.microsoft.com/office/drawing/2014/main" id="{6AB87AA8-89EE-3F0E-C50A-37CDA9BBEBC8}"/>
              </a:ext>
            </a:extLst>
          </p:cNvPr>
          <p:cNvSpPr txBox="1"/>
          <p:nvPr/>
        </p:nvSpPr>
        <p:spPr>
          <a:xfrm>
            <a:off x="1588749" y="1611127"/>
            <a:ext cx="10995873" cy="4031873"/>
          </a:xfrm>
          <a:prstGeom prst="rect">
            <a:avLst/>
          </a:prstGeom>
          <a:noFill/>
        </p:spPr>
        <p:txBody>
          <a:bodyPr wrap="square" rtlCol="0">
            <a:spAutoFit/>
          </a:bodyPr>
          <a:lstStyle/>
          <a:p>
            <a:r>
              <a:rPr lang="en-US" sz="3200" dirty="0"/>
              <a:t>How did we get here? Where did this rogue, species–jumping virus come from?</a:t>
            </a:r>
          </a:p>
          <a:p>
            <a:endParaRPr lang="en-US" sz="3200" dirty="0"/>
          </a:p>
          <a:p>
            <a:endParaRPr lang="en-US" sz="3200" dirty="0"/>
          </a:p>
          <a:p>
            <a:r>
              <a:rPr lang="en-US" sz="3200" dirty="0"/>
              <a:t>Understanding the powerful role of RH in health and disease</a:t>
            </a:r>
          </a:p>
          <a:p>
            <a:endParaRPr lang="en-US" sz="3200" dirty="0"/>
          </a:p>
          <a:p>
            <a:endParaRPr lang="en-US" sz="3200" dirty="0"/>
          </a:p>
          <a:p>
            <a:r>
              <a:rPr lang="en-US" sz="3200" dirty="0"/>
              <a:t>We have essential work to do, and no time to waste!</a:t>
            </a:r>
          </a:p>
        </p:txBody>
      </p:sp>
      <p:sp>
        <p:nvSpPr>
          <p:cNvPr id="5" name="Rectangle 4">
            <a:extLst>
              <a:ext uri="{FF2B5EF4-FFF2-40B4-BE49-F238E27FC236}">
                <a16:creationId xmlns:a16="http://schemas.microsoft.com/office/drawing/2014/main" id="{1BB327A6-4690-409E-AC58-A67845814D9C}"/>
              </a:ext>
            </a:extLst>
          </p:cNvPr>
          <p:cNvSpPr/>
          <p:nvPr/>
        </p:nvSpPr>
        <p:spPr>
          <a:xfrm>
            <a:off x="809822" y="1611127"/>
            <a:ext cx="86754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 </a:t>
            </a:r>
          </a:p>
        </p:txBody>
      </p:sp>
      <p:sp>
        <p:nvSpPr>
          <p:cNvPr id="11" name="Rectangle 10">
            <a:extLst>
              <a:ext uri="{FF2B5EF4-FFF2-40B4-BE49-F238E27FC236}">
                <a16:creationId xmlns:a16="http://schemas.microsoft.com/office/drawing/2014/main" id="{352CC069-487B-D2AD-A872-27321213B65C}"/>
              </a:ext>
            </a:extLst>
          </p:cNvPr>
          <p:cNvSpPr/>
          <p:nvPr/>
        </p:nvSpPr>
        <p:spPr>
          <a:xfrm>
            <a:off x="809822" y="3278313"/>
            <a:ext cx="86754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2</a:t>
            </a:r>
            <a:r>
              <a:rPr lang="en-US" sz="5400" b="0" cap="none" spc="0" dirty="0">
                <a:ln w="0"/>
                <a:solidFill>
                  <a:schemeClr val="accent1"/>
                </a:solidFill>
                <a:effectLst>
                  <a:outerShdw blurRad="38100" dist="25400" dir="5400000" algn="ctr" rotWithShape="0">
                    <a:srgbClr val="6E747A">
                      <a:alpha val="43000"/>
                    </a:srgbClr>
                  </a:outerShdw>
                </a:effectLst>
              </a:rPr>
              <a:t>. </a:t>
            </a:r>
          </a:p>
        </p:txBody>
      </p:sp>
      <p:sp>
        <p:nvSpPr>
          <p:cNvPr id="12" name="Rectangle 11">
            <a:extLst>
              <a:ext uri="{FF2B5EF4-FFF2-40B4-BE49-F238E27FC236}">
                <a16:creationId xmlns:a16="http://schemas.microsoft.com/office/drawing/2014/main" id="{3FC0584E-DF9C-16CE-C771-AFAE4DD95DAC}"/>
              </a:ext>
            </a:extLst>
          </p:cNvPr>
          <p:cNvSpPr/>
          <p:nvPr/>
        </p:nvSpPr>
        <p:spPr>
          <a:xfrm>
            <a:off x="809822" y="4849537"/>
            <a:ext cx="86754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 </a:t>
            </a:r>
          </a:p>
        </p:txBody>
      </p:sp>
      <p:sp>
        <p:nvSpPr>
          <p:cNvPr id="4" name="Oval 3">
            <a:extLst>
              <a:ext uri="{FF2B5EF4-FFF2-40B4-BE49-F238E27FC236}">
                <a16:creationId xmlns:a16="http://schemas.microsoft.com/office/drawing/2014/main" id="{4FED9A5C-76D4-41AE-78AC-12D652AD5CC3}"/>
              </a:ext>
            </a:extLst>
          </p:cNvPr>
          <p:cNvSpPr/>
          <p:nvPr/>
        </p:nvSpPr>
        <p:spPr>
          <a:xfrm>
            <a:off x="699247" y="1721224"/>
            <a:ext cx="827511" cy="813233"/>
          </a:xfrm>
          <a:prstGeom prst="ellipse">
            <a:avLst/>
          </a:prstGeom>
          <a:noFill/>
          <a:ln w="47625">
            <a:solidFill>
              <a:srgbClr val="036A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5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1E569E-15BA-87B3-7065-A25467C4A0E6}"/>
              </a:ext>
            </a:extLst>
          </p:cNvPr>
          <p:cNvPicPr>
            <a:picLocks noChangeAspect="1"/>
          </p:cNvPicPr>
          <p:nvPr/>
        </p:nvPicPr>
        <p:blipFill rotWithShape="1">
          <a:blip r:embed="rId3">
            <a:extLst>
              <a:ext uri="{28A0092B-C50C-407E-A947-70E740481C1C}">
                <a14:useLocalDpi xmlns:a14="http://schemas.microsoft.com/office/drawing/2010/main"/>
              </a:ext>
            </a:extLst>
          </a:blip>
          <a:srcRect t="4133" r="2197"/>
          <a:stretch/>
        </p:blipFill>
        <p:spPr>
          <a:xfrm>
            <a:off x="408941" y="917304"/>
            <a:ext cx="9115141" cy="5954143"/>
          </a:xfrm>
          <a:prstGeom prst="rect">
            <a:avLst/>
          </a:prstGeom>
        </p:spPr>
      </p:pic>
      <p:pic>
        <p:nvPicPr>
          <p:cNvPr id="8" name="Picture 7">
            <a:extLst>
              <a:ext uri="{FF2B5EF4-FFF2-40B4-BE49-F238E27FC236}">
                <a16:creationId xmlns:a16="http://schemas.microsoft.com/office/drawing/2014/main" id="{079BF9D0-B201-CC3B-D023-84FBA705FCC2}"/>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bwMode="gray">
          <a:xfrm>
            <a:off x="10635916" y="6452691"/>
            <a:ext cx="1556084" cy="300843"/>
          </a:xfrm>
          <a:prstGeom prst="rect">
            <a:avLst/>
          </a:prstGeom>
        </p:spPr>
      </p:pic>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408941" y="153234"/>
            <a:ext cx="9555330" cy="467239"/>
          </a:xfrm>
        </p:spPr>
        <p:txBody>
          <a:bodyPr/>
          <a:lstStyle/>
          <a:p>
            <a:r>
              <a:rPr lang="en-US" sz="3200" dirty="0">
                <a:solidFill>
                  <a:schemeClr val="bg1"/>
                </a:solidFill>
                <a:latin typeface="+mn-lt"/>
              </a:rPr>
              <a:t>I was not [that] surprised by this pandemic! Were you?</a:t>
            </a:r>
          </a:p>
        </p:txBody>
      </p:sp>
      <p:sp>
        <p:nvSpPr>
          <p:cNvPr id="4" name="TextBox 3">
            <a:extLst>
              <a:ext uri="{FF2B5EF4-FFF2-40B4-BE49-F238E27FC236}">
                <a16:creationId xmlns:a16="http://schemas.microsoft.com/office/drawing/2014/main" id="{FB0E6E94-A543-BABB-4F73-65B5DC77EC38}"/>
              </a:ext>
            </a:extLst>
          </p:cNvPr>
          <p:cNvSpPr txBox="1"/>
          <p:nvPr/>
        </p:nvSpPr>
        <p:spPr>
          <a:xfrm>
            <a:off x="10178098" y="3615123"/>
            <a:ext cx="915635" cy="523220"/>
          </a:xfrm>
          <a:prstGeom prst="rect">
            <a:avLst/>
          </a:prstGeom>
          <a:noFill/>
          <a:ln w="47625">
            <a:solidFill>
              <a:srgbClr val="FF0000"/>
            </a:solidFill>
          </a:ln>
        </p:spPr>
        <p:txBody>
          <a:bodyPr wrap="none" rtlCol="0">
            <a:spAutoFit/>
          </a:bodyPr>
          <a:lstStyle/>
          <a:p>
            <a:r>
              <a:rPr lang="en-US" sz="2800" b="1" dirty="0"/>
              <a:t>2017</a:t>
            </a:r>
          </a:p>
        </p:txBody>
      </p:sp>
    </p:spTree>
    <p:extLst>
      <p:ext uri="{BB962C8B-B14F-4D97-AF65-F5344CB8AC3E}">
        <p14:creationId xmlns:p14="http://schemas.microsoft.com/office/powerpoint/2010/main" val="45975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EB"/>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B87D7-629E-C5F6-AD61-57AB2D02A102}"/>
              </a:ext>
            </a:extLst>
          </p:cNvPr>
          <p:cNvSpPr txBox="1">
            <a:spLocks/>
          </p:cNvSpPr>
          <p:nvPr/>
        </p:nvSpPr>
        <p:spPr>
          <a:xfrm>
            <a:off x="352957" y="110328"/>
            <a:ext cx="1186420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0" normalizeH="0" baseline="0">
                <a:ln>
                  <a:noFill/>
                </a:ln>
                <a:solidFill>
                  <a:prstClr val="white"/>
                </a:solidFill>
                <a:effectLst/>
                <a:uLnTx/>
                <a:uFillTx/>
                <a:latin typeface="Franklin Gothic Medium" panose="020B06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n-lt"/>
                <a:ea typeface="+mn-ea"/>
                <a:cs typeface="+mn-cs"/>
              </a:rPr>
              <a:t>There are three components to infectious diseases</a:t>
            </a:r>
          </a:p>
        </p:txBody>
      </p:sp>
      <p:pic>
        <p:nvPicPr>
          <p:cNvPr id="3" name="Picture 2" descr="Diagram&#10;&#10;Description automatically generated">
            <a:extLst>
              <a:ext uri="{FF2B5EF4-FFF2-40B4-BE49-F238E27FC236}">
                <a16:creationId xmlns:a16="http://schemas.microsoft.com/office/drawing/2014/main" id="{CE59FE2D-0D35-94B8-A70A-B5C965156569}"/>
              </a:ext>
            </a:extLst>
          </p:cNvPr>
          <p:cNvPicPr>
            <a:picLocks noChangeAspect="1"/>
          </p:cNvPicPr>
          <p:nvPr/>
        </p:nvPicPr>
        <p:blipFill rotWithShape="1">
          <a:blip r:embed="rId2">
            <a:extLst>
              <a:ext uri="{28A0092B-C50C-407E-A947-70E740481C1C}">
                <a14:useLocalDpi xmlns:a14="http://schemas.microsoft.com/office/drawing/2010/main" val="0"/>
              </a:ext>
            </a:extLst>
          </a:blip>
          <a:srcRect l="7828" t="21015" r="7503" b="34387"/>
          <a:stretch/>
        </p:blipFill>
        <p:spPr>
          <a:xfrm>
            <a:off x="2972967" y="1409491"/>
            <a:ext cx="5794515" cy="4875707"/>
          </a:xfrm>
          <a:prstGeom prst="rect">
            <a:avLst/>
          </a:prstGeom>
        </p:spPr>
      </p:pic>
      <p:sp>
        <p:nvSpPr>
          <p:cNvPr id="4" name="TextBox 3">
            <a:extLst>
              <a:ext uri="{FF2B5EF4-FFF2-40B4-BE49-F238E27FC236}">
                <a16:creationId xmlns:a16="http://schemas.microsoft.com/office/drawing/2014/main" id="{722808D6-3AFD-F53E-8EFA-F7EA761751CD}"/>
              </a:ext>
            </a:extLst>
          </p:cNvPr>
          <p:cNvSpPr txBox="1"/>
          <p:nvPr/>
        </p:nvSpPr>
        <p:spPr>
          <a:xfrm>
            <a:off x="8434429" y="1409491"/>
            <a:ext cx="4468371"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A68641"/>
                </a:solidFill>
                <a:effectLst/>
                <a:uLnTx/>
                <a:uFillTx/>
                <a:latin typeface="Calibri" panose="020F0502020204030204"/>
                <a:ea typeface="+mn-ea"/>
                <a:cs typeface="+mn-cs"/>
              </a:rPr>
              <a:t>2. The host (the human):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sng" strike="noStrike" kern="1200" cap="none" spc="0" normalizeH="0" baseline="0" noProof="0" dirty="0">
              <a:ln>
                <a:noFill/>
              </a:ln>
              <a:solidFill>
                <a:srgbClr val="C8A24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inherited (genetic) factors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behavior (exercise, sleep, weight,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immune system function</a:t>
            </a:r>
          </a:p>
        </p:txBody>
      </p:sp>
      <p:sp>
        <p:nvSpPr>
          <p:cNvPr id="5" name="TextBox 4">
            <a:extLst>
              <a:ext uri="{FF2B5EF4-FFF2-40B4-BE49-F238E27FC236}">
                <a16:creationId xmlns:a16="http://schemas.microsoft.com/office/drawing/2014/main" id="{7A01EFCA-7245-FAF8-DFE6-558801023ECA}"/>
              </a:ext>
            </a:extLst>
          </p:cNvPr>
          <p:cNvSpPr txBox="1"/>
          <p:nvPr/>
        </p:nvSpPr>
        <p:spPr>
          <a:xfrm>
            <a:off x="352957" y="1409491"/>
            <a:ext cx="3047175"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BF4E46"/>
                </a:solidFill>
                <a:effectLst/>
                <a:uLnTx/>
                <a:uFillTx/>
                <a:latin typeface="Calibri" panose="020F0502020204030204"/>
                <a:ea typeface="+mn-ea"/>
                <a:cs typeface="+mn-cs"/>
              </a:rPr>
              <a:t>1. The agent (pathogen, particle, gas,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sng" strike="noStrike" kern="1200" cap="none" spc="0" normalizeH="0" baseline="0" noProof="0" dirty="0">
              <a:ln>
                <a:noFill/>
              </a:ln>
              <a:solidFill>
                <a:srgbClr val="C8A24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pathogen infectivity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bility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penetration vulnerable tissues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“c</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ollateral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damage” disease</a:t>
            </a:r>
          </a:p>
        </p:txBody>
      </p:sp>
      <p:sp>
        <p:nvSpPr>
          <p:cNvPr id="6" name="TextBox 5">
            <a:extLst>
              <a:ext uri="{FF2B5EF4-FFF2-40B4-BE49-F238E27FC236}">
                <a16:creationId xmlns:a16="http://schemas.microsoft.com/office/drawing/2014/main" id="{227272B0-5166-52F3-FFAB-7E287C8E3C6E}"/>
              </a:ext>
            </a:extLst>
          </p:cNvPr>
          <p:cNvSpPr txBox="1"/>
          <p:nvPr/>
        </p:nvSpPr>
        <p:spPr>
          <a:xfrm>
            <a:off x="8767482" y="3854572"/>
            <a:ext cx="3345359"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5688A"/>
                </a:solidFill>
                <a:effectLst/>
                <a:uLnTx/>
                <a:uFillTx/>
                <a:latin typeface="Calibri" panose="020F0502020204030204"/>
                <a:ea typeface="+mn-ea"/>
                <a:cs typeface="+mn-cs"/>
              </a:rPr>
              <a:t>3.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sng" strike="noStrike" kern="1200" cap="none" spc="0" normalizeH="0" baseline="0" noProof="0" dirty="0">
              <a:ln>
                <a:noFill/>
              </a:ln>
              <a:solidFill>
                <a:srgbClr val="C8A24D"/>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latin typeface="Calibri" panose="020F0502020204030204"/>
              </a:rPr>
              <a:t>e</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xposure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lang="en-US" sz="2400" dirty="0">
                <a:solidFill>
                  <a:prstClr val="black"/>
                </a:solidFill>
                <a:latin typeface="Calibri" panose="020F0502020204030204"/>
              </a:rPr>
              <a:t>1</a:t>
            </a:r>
            <a:r>
              <a:rPr lang="en-US" sz="3600" dirty="0">
                <a:latin typeface="Calibri" panose="020F0502020204030204"/>
              </a:rPr>
              <a:t>◦</a:t>
            </a: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2</a:t>
            </a:r>
            <a:r>
              <a:rPr lang="en-US" sz="3200" dirty="0"/>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compounds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 RH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ransmission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routes, microbiome, etc.</a:t>
            </a:r>
          </a:p>
        </p:txBody>
      </p:sp>
    </p:spTree>
    <p:extLst>
      <p:ext uri="{BB962C8B-B14F-4D97-AF65-F5344CB8AC3E}">
        <p14:creationId xmlns:p14="http://schemas.microsoft.com/office/powerpoint/2010/main" val="280504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8C581D55-95C5-754E-80CB-F8F7DB9E1B45}"/>
              </a:ext>
            </a:extLst>
          </p:cNvPr>
          <p:cNvGrpSpPr/>
          <p:nvPr/>
        </p:nvGrpSpPr>
        <p:grpSpPr>
          <a:xfrm>
            <a:off x="-37689" y="1092838"/>
            <a:ext cx="4621968" cy="4703102"/>
            <a:chOff x="93649" y="1092838"/>
            <a:chExt cx="4621968" cy="4703102"/>
          </a:xfrm>
        </p:grpSpPr>
        <p:grpSp>
          <p:nvGrpSpPr>
            <p:cNvPr id="14" name="Group 13">
              <a:extLst>
                <a:ext uri="{FF2B5EF4-FFF2-40B4-BE49-F238E27FC236}">
                  <a16:creationId xmlns:a16="http://schemas.microsoft.com/office/drawing/2014/main" id="{BF4FB635-ED5F-EA45-8084-84AEC9B1A327}"/>
                </a:ext>
              </a:extLst>
            </p:cNvPr>
            <p:cNvGrpSpPr/>
            <p:nvPr/>
          </p:nvGrpSpPr>
          <p:grpSpPr>
            <a:xfrm>
              <a:off x="837946" y="1092838"/>
              <a:ext cx="2620078" cy="2951655"/>
              <a:chOff x="515007" y="1002261"/>
              <a:chExt cx="3191858" cy="4930024"/>
            </a:xfrm>
          </p:grpSpPr>
          <p:pic>
            <p:nvPicPr>
              <p:cNvPr id="6" name="Picture 5">
                <a:extLst>
                  <a:ext uri="{FF2B5EF4-FFF2-40B4-BE49-F238E27FC236}">
                    <a16:creationId xmlns:a16="http://schemas.microsoft.com/office/drawing/2014/main" id="{2AB81158-B7CF-9E47-A6EB-55FFA0CB5D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8058"/>
              <a:stretch/>
            </p:blipFill>
            <p:spPr>
              <a:xfrm>
                <a:off x="515007" y="1002261"/>
                <a:ext cx="1770993" cy="4930024"/>
              </a:xfrm>
              <a:prstGeom prst="rect">
                <a:avLst/>
              </a:prstGeom>
            </p:spPr>
          </p:pic>
          <p:pic>
            <p:nvPicPr>
              <p:cNvPr id="10" name="Picture 9">
                <a:extLst>
                  <a:ext uri="{FF2B5EF4-FFF2-40B4-BE49-F238E27FC236}">
                    <a16:creationId xmlns:a16="http://schemas.microsoft.com/office/drawing/2014/main" id="{EDF07673-D877-AD4A-B4C7-7AE7E1831C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8058"/>
              <a:stretch/>
            </p:blipFill>
            <p:spPr>
              <a:xfrm flipH="1">
                <a:off x="2046514" y="1002261"/>
                <a:ext cx="1660351" cy="4930024"/>
              </a:xfrm>
              <a:prstGeom prst="rect">
                <a:avLst/>
              </a:prstGeom>
            </p:spPr>
          </p:pic>
        </p:grpSp>
        <p:sp>
          <p:nvSpPr>
            <p:cNvPr id="16" name="Building professionals…">
              <a:extLst>
                <a:ext uri="{FF2B5EF4-FFF2-40B4-BE49-F238E27FC236}">
                  <a16:creationId xmlns:a16="http://schemas.microsoft.com/office/drawing/2014/main" id="{579C4D73-9C7A-844E-B8AF-DB0B4D16E196}"/>
                </a:ext>
              </a:extLst>
            </p:cNvPr>
            <p:cNvSpPr txBox="1"/>
            <p:nvPr/>
          </p:nvSpPr>
          <p:spPr>
            <a:xfrm>
              <a:off x="93649" y="4180115"/>
              <a:ext cx="4621968" cy="161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200" b="1">
                  <a:solidFill>
                    <a:srgbClr val="FFFFFF"/>
                  </a:solidFill>
                  <a:latin typeface="Arial"/>
                  <a:ea typeface="Arial"/>
                  <a:cs typeface="Arial"/>
                  <a:sym typeface="Arial"/>
                </a:defRPr>
              </a:pPr>
              <a:r>
                <a:rPr kumimoji="0" sz="2400" b="1"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Building </a:t>
              </a:r>
              <a:r>
                <a:rPr kumimoji="0" lang="en-US" sz="2400" b="1"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Management</a:t>
              </a:r>
              <a:endParaRPr kumimoji="0" lang="en-US" sz="2400" b="1"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sz="2200" b="1">
                  <a:solidFill>
                    <a:srgbClr val="FFFFFF"/>
                  </a:solidFill>
                  <a:latin typeface="Arial"/>
                  <a:ea typeface="Arial"/>
                  <a:cs typeface="Arial"/>
                  <a:sym typeface="Arial"/>
                </a:defRPr>
              </a:pPr>
              <a:endParaRPr kumimoji="0" sz="9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Reduce energy use</a:t>
              </a:r>
              <a:endPar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lang="en-US"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Avoid disasters</a:t>
              </a:r>
              <a:endPar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Follow </a:t>
              </a:r>
              <a:r>
                <a:rPr kumimoji="0" lang="en-US"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best practices and</a:t>
              </a: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 codes</a:t>
              </a:r>
              <a:endPar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p:txBody>
        </p:sp>
      </p:grpSp>
      <p:grpSp>
        <p:nvGrpSpPr>
          <p:cNvPr id="33" name="Group 32">
            <a:extLst>
              <a:ext uri="{FF2B5EF4-FFF2-40B4-BE49-F238E27FC236}">
                <a16:creationId xmlns:a16="http://schemas.microsoft.com/office/drawing/2014/main" id="{EFCCA1D2-3C65-E249-BC19-64AE9E275CA6}"/>
              </a:ext>
            </a:extLst>
          </p:cNvPr>
          <p:cNvGrpSpPr/>
          <p:nvPr/>
        </p:nvGrpSpPr>
        <p:grpSpPr>
          <a:xfrm>
            <a:off x="8536777" y="966651"/>
            <a:ext cx="3460241" cy="4920439"/>
            <a:chOff x="8446945" y="1081504"/>
            <a:chExt cx="3460241" cy="4920439"/>
          </a:xfrm>
        </p:grpSpPr>
        <p:pic>
          <p:nvPicPr>
            <p:cNvPr id="9" name="Picture 8">
              <a:extLst>
                <a:ext uri="{FF2B5EF4-FFF2-40B4-BE49-F238E27FC236}">
                  <a16:creationId xmlns:a16="http://schemas.microsoft.com/office/drawing/2014/main" id="{8ABBBD5E-003E-9E4C-BF1A-93502314C6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278"/>
            <a:stretch/>
          </p:blipFill>
          <p:spPr>
            <a:xfrm>
              <a:off x="10142221" y="1081504"/>
              <a:ext cx="1088430" cy="3147599"/>
            </a:xfrm>
            <a:prstGeom prst="rect">
              <a:avLst/>
            </a:prstGeom>
          </p:spPr>
        </p:pic>
        <p:pic>
          <p:nvPicPr>
            <p:cNvPr id="12" name="Picture 11">
              <a:extLst>
                <a:ext uri="{FF2B5EF4-FFF2-40B4-BE49-F238E27FC236}">
                  <a16:creationId xmlns:a16="http://schemas.microsoft.com/office/drawing/2014/main" id="{52466C07-FDD8-9E43-84C7-5C233284A5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278"/>
            <a:stretch/>
          </p:blipFill>
          <p:spPr>
            <a:xfrm flipH="1">
              <a:off x="9053791" y="1081504"/>
              <a:ext cx="1088430" cy="3147599"/>
            </a:xfrm>
            <a:prstGeom prst="rect">
              <a:avLst/>
            </a:prstGeom>
          </p:spPr>
        </p:pic>
        <p:sp>
          <p:nvSpPr>
            <p:cNvPr id="17" name="Medical professionals…">
              <a:extLst>
                <a:ext uri="{FF2B5EF4-FFF2-40B4-BE49-F238E27FC236}">
                  <a16:creationId xmlns:a16="http://schemas.microsoft.com/office/drawing/2014/main" id="{80B72CF3-C679-4043-84C0-4B0314DFDD40}"/>
                </a:ext>
              </a:extLst>
            </p:cNvPr>
            <p:cNvSpPr txBox="1"/>
            <p:nvPr/>
          </p:nvSpPr>
          <p:spPr>
            <a:xfrm>
              <a:off x="8446945" y="4386118"/>
              <a:ext cx="3460241" cy="161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200" b="1">
                  <a:solidFill>
                    <a:srgbClr val="FFFFFF"/>
                  </a:solidFill>
                  <a:latin typeface="Arial"/>
                  <a:ea typeface="Arial"/>
                  <a:cs typeface="Arial"/>
                  <a:sym typeface="Arial"/>
                </a:defRPr>
              </a:pPr>
              <a:r>
                <a:rPr kumimoji="0" sz="2400" b="1"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Medical </a:t>
              </a:r>
              <a:r>
                <a:rPr kumimoji="0" lang="en-US" sz="2400" b="1"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Care</a:t>
              </a:r>
              <a:endParaRPr kumimoji="0" sz="2400" b="1"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latin typeface="Arial"/>
                  <a:ea typeface="Arial"/>
                  <a:cs typeface="Arial"/>
                  <a:sym typeface="Arial"/>
                </a:defRPr>
              </a:pPr>
              <a:endParaRPr kumimoji="0" sz="9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Heal patients</a:t>
              </a:r>
              <a:endPar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Follow clinical protocols</a:t>
              </a:r>
              <a:endPar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Calibri"/>
                <a:sym typeface="Helvetica"/>
              </a:endParaRPr>
            </a:p>
            <a:p>
              <a:pPr marL="553641" marR="0" lvl="1" indent="-96441" algn="l" defTabSz="914400" rtl="0" eaLnBrk="1" fontAlgn="auto" latinLnBrk="0" hangingPunct="0">
                <a:lnSpc>
                  <a:spcPct val="100000"/>
                </a:lnSpc>
                <a:spcBef>
                  <a:spcPts val="0"/>
                </a:spcBef>
                <a:spcAft>
                  <a:spcPts val="0"/>
                </a:spcAft>
                <a:buClrTx/>
                <a:buSzPct val="100000"/>
                <a:buFont typeface="Arial"/>
                <a:buChar char="•"/>
                <a:tabLst/>
                <a:defRPr sz="2200">
                  <a:solidFill>
                    <a:srgbClr val="FFFFFF"/>
                  </a:solidFill>
                  <a:latin typeface="Arial"/>
                  <a:ea typeface="Arial"/>
                  <a:cs typeface="Arial"/>
                  <a:sym typeface="Arial"/>
                </a:defRPr>
              </a:pPr>
              <a:r>
                <a:rPr kumimoji="0" sz="2200" b="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rPr>
                <a:t>Avoid lawsuits</a:t>
              </a:r>
            </a:p>
          </p:txBody>
        </p:sp>
      </p:grpSp>
      <p:grpSp>
        <p:nvGrpSpPr>
          <p:cNvPr id="8" name="Group 7">
            <a:extLst>
              <a:ext uri="{FF2B5EF4-FFF2-40B4-BE49-F238E27FC236}">
                <a16:creationId xmlns:a16="http://schemas.microsoft.com/office/drawing/2014/main" id="{903F17AD-6374-044A-A9EA-C09290BBEC5B}"/>
              </a:ext>
            </a:extLst>
          </p:cNvPr>
          <p:cNvGrpSpPr/>
          <p:nvPr/>
        </p:nvGrpSpPr>
        <p:grpSpPr>
          <a:xfrm>
            <a:off x="4000824" y="966651"/>
            <a:ext cx="4599355" cy="5224287"/>
            <a:chOff x="3858845" y="966651"/>
            <a:chExt cx="4599355" cy="5224287"/>
          </a:xfrm>
        </p:grpSpPr>
        <p:sp>
          <p:nvSpPr>
            <p:cNvPr id="7" name="Rectangle 6">
              <a:extLst>
                <a:ext uri="{FF2B5EF4-FFF2-40B4-BE49-F238E27FC236}">
                  <a16:creationId xmlns:a16="http://schemas.microsoft.com/office/drawing/2014/main" id="{AA2B6CD6-8CD0-2746-B4EC-DDB7EFABBB0C}"/>
                </a:ext>
              </a:extLst>
            </p:cNvPr>
            <p:cNvSpPr/>
            <p:nvPr/>
          </p:nvSpPr>
          <p:spPr>
            <a:xfrm>
              <a:off x="3858845" y="966651"/>
              <a:ext cx="4599355" cy="522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grpSp>
          <p:nvGrpSpPr>
            <p:cNvPr id="19" name="Group 18">
              <a:extLst>
                <a:ext uri="{FF2B5EF4-FFF2-40B4-BE49-F238E27FC236}">
                  <a16:creationId xmlns:a16="http://schemas.microsoft.com/office/drawing/2014/main" id="{28D23DC7-E334-4C4F-BE07-78C4BFE7B68E}"/>
                </a:ext>
              </a:extLst>
            </p:cNvPr>
            <p:cNvGrpSpPr/>
            <p:nvPr/>
          </p:nvGrpSpPr>
          <p:grpSpPr>
            <a:xfrm>
              <a:off x="3965431" y="1063192"/>
              <a:ext cx="4092298" cy="4360580"/>
              <a:chOff x="3951285" y="1063192"/>
              <a:chExt cx="3955444" cy="4360580"/>
            </a:xfrm>
          </p:grpSpPr>
          <p:pic>
            <p:nvPicPr>
              <p:cNvPr id="20" name="Picture 19">
                <a:extLst>
                  <a:ext uri="{FF2B5EF4-FFF2-40B4-BE49-F238E27FC236}">
                    <a16:creationId xmlns:a16="http://schemas.microsoft.com/office/drawing/2014/main" id="{D921AC1B-6F3D-DF4E-917C-10788A6CC2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8003" y="1063192"/>
                <a:ext cx="2475180" cy="3217601"/>
              </a:xfrm>
              <a:prstGeom prst="rect">
                <a:avLst/>
              </a:prstGeom>
            </p:spPr>
          </p:pic>
          <p:sp>
            <p:nvSpPr>
              <p:cNvPr id="22" name="IMPROVE OCCUPANT HEALTH…">
                <a:extLst>
                  <a:ext uri="{FF2B5EF4-FFF2-40B4-BE49-F238E27FC236}">
                    <a16:creationId xmlns:a16="http://schemas.microsoft.com/office/drawing/2014/main" id="{43A89A3E-3174-EE42-8D28-15653C6C2D4A}"/>
                  </a:ext>
                </a:extLst>
              </p:cNvPr>
              <p:cNvSpPr txBox="1"/>
              <p:nvPr/>
            </p:nvSpPr>
            <p:spPr>
              <a:xfrm>
                <a:off x="3951285" y="4377334"/>
                <a:ext cx="3955444" cy="1046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200" b="1">
                    <a:solidFill>
                      <a:srgbClr val="21478D"/>
                    </a:solidFill>
                    <a:latin typeface="Arial"/>
                    <a:ea typeface="Arial"/>
                    <a:cs typeface="Arial"/>
                    <a:sym typeface="Arial"/>
                  </a:defRPr>
                </a:pPr>
                <a:r>
                  <a:rPr kumimoji="0" lang="en-US" sz="2200" b="1" i="0" u="none" strike="noStrike" kern="0" cap="none" spc="0" normalizeH="0" baseline="0" noProof="0" dirty="0">
                    <a:ln>
                      <a:noFill/>
                    </a:ln>
                    <a:solidFill>
                      <a:srgbClr val="21478D"/>
                    </a:solidFill>
                    <a:effectLst/>
                    <a:uLnTx/>
                    <a:uFillTx/>
                    <a:latin typeface="Franklin Gothic Book" panose="020B0503020102020204" pitchFamily="34" charset="0"/>
                    <a:cs typeface="Arial"/>
                    <a:sym typeface="Arial"/>
                  </a:rPr>
                  <a:t>Occupant Health is key to   building management</a:t>
                </a:r>
                <a:endParaRPr kumimoji="0" sz="2200" b="1" i="0" u="none" strike="noStrike" kern="0" cap="none" spc="0" normalizeH="0" baseline="0" noProof="0" dirty="0">
                  <a:ln>
                    <a:noFill/>
                  </a:ln>
                  <a:solidFill>
                    <a:srgbClr val="FFFFFF"/>
                  </a:solidFill>
                  <a:effectLst/>
                  <a:uLnTx/>
                  <a:uFillTx/>
                  <a:latin typeface="Franklin Gothic Book" panose="020B0503020102020204" pitchFamily="34" charset="0"/>
                  <a:cs typeface="Calibri"/>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solidFill>
                      <a:srgbClr val="21478D"/>
                    </a:solidFill>
                    <a:latin typeface="Arial"/>
                    <a:ea typeface="Arial"/>
                    <a:cs typeface="Arial"/>
                    <a:sym typeface="Arial"/>
                  </a:defRPr>
                </a:pPr>
                <a:endParaRPr kumimoji="0" sz="1800" b="0" i="0" u="none" strike="noStrike" kern="0" cap="none" spc="0" normalizeH="0" baseline="0" noProof="0" dirty="0">
                  <a:ln>
                    <a:noFill/>
                  </a:ln>
                  <a:solidFill>
                    <a:srgbClr val="FFFFFF"/>
                  </a:solidFill>
                  <a:effectLst/>
                  <a:uLnTx/>
                  <a:uFillTx/>
                  <a:latin typeface="Franklin Gothic Book" panose="020B0503020102020204" pitchFamily="34" charset="0"/>
                  <a:cs typeface="Calibri"/>
                  <a:sym typeface="Helvetica"/>
                </a:endParaRPr>
              </a:p>
            </p:txBody>
          </p:sp>
        </p:grpSp>
      </p:grpSp>
      <p:sp>
        <p:nvSpPr>
          <p:cNvPr id="18" name="Title 2">
            <a:extLst>
              <a:ext uri="{FF2B5EF4-FFF2-40B4-BE49-F238E27FC236}">
                <a16:creationId xmlns:a16="http://schemas.microsoft.com/office/drawing/2014/main" id="{01DE70A6-AC99-A629-D3E6-A3A27BB8DEF6}"/>
              </a:ext>
            </a:extLst>
          </p:cNvPr>
          <p:cNvSpPr txBox="1">
            <a:spLocks/>
          </p:cNvSpPr>
          <p:nvPr/>
        </p:nvSpPr>
        <p:spPr>
          <a:xfrm>
            <a:off x="439041" y="127244"/>
            <a:ext cx="8964613" cy="467239"/>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mn-lt"/>
              </a:rPr>
              <a:t>We are all here to unite these fields</a:t>
            </a:r>
          </a:p>
        </p:txBody>
      </p:sp>
    </p:spTree>
    <p:extLst>
      <p:ext uri="{BB962C8B-B14F-4D97-AF65-F5344CB8AC3E}">
        <p14:creationId xmlns:p14="http://schemas.microsoft.com/office/powerpoint/2010/main" val="26913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3.33333E-6 L 0.30273 -3.33333E-6 " pathEditMode="relative" rAng="0" ptsTypes="AA">
                                      <p:cBhvr>
                                        <p:cTn id="6" dur="2000" fill="hold"/>
                                        <p:tgtEl>
                                          <p:spTgt spid="34"/>
                                        </p:tgtEl>
                                        <p:attrNameLst>
                                          <p:attrName>ppt_x</p:attrName>
                                          <p:attrName>ppt_y</p:attrName>
                                        </p:attrNameLst>
                                      </p:cBhvr>
                                      <p:rCtr x="15130" y="0"/>
                                    </p:animMotion>
                                  </p:childTnLst>
                                </p:cTn>
                              </p:par>
                              <p:par>
                                <p:cTn id="7" presetID="0" presetClass="path" presetSubtype="0" accel="50000" decel="50000" fill="hold" nodeType="withEffect">
                                  <p:stCondLst>
                                    <p:cond delay="0"/>
                                  </p:stCondLst>
                                  <p:childTnLst>
                                    <p:animMotion origin="layout" path="M 2.70833E-6 2.96296E-6 L -0.32253 0.01597 " pathEditMode="relative" rAng="0" ptsTypes="AA">
                                      <p:cBhvr>
                                        <p:cTn id="8" dur="2000" fill="hold"/>
                                        <p:tgtEl>
                                          <p:spTgt spid="33"/>
                                        </p:tgtEl>
                                        <p:attrNameLst>
                                          <p:attrName>ppt_x</p:attrName>
                                          <p:attrName>ppt_y</p:attrName>
                                        </p:attrNameLst>
                                      </p:cBhvr>
                                      <p:rCtr x="-16133" y="78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7">
            <a:extLst>
              <a:ext uri="{FF2B5EF4-FFF2-40B4-BE49-F238E27FC236}">
                <a16:creationId xmlns:a16="http://schemas.microsoft.com/office/drawing/2014/main" id="{35D59EC7-CE44-A442-90D1-A0AA241754BD}"/>
              </a:ext>
            </a:extLst>
          </p:cNvPr>
          <p:cNvSpPr txBox="1"/>
          <p:nvPr/>
        </p:nvSpPr>
        <p:spPr>
          <a:xfrm>
            <a:off x="327695" y="6038668"/>
            <a:ext cx="4254526" cy="401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5" tIns="34285" rIns="34285" bIns="34285">
            <a:spAutoFit/>
          </a:bodyPr>
          <a:lstStyle>
            <a:defPPr>
              <a:defRPr lang="en-US"/>
            </a:defPPr>
            <a:lvl1pPr>
              <a:lnSpc>
                <a:spcPct val="90000"/>
              </a:lnSpc>
              <a:defRPr sz="3200">
                <a:solidFill>
                  <a:schemeClr val="bg1"/>
                </a:solidFill>
                <a:latin typeface="+mj-lt"/>
                <a:ea typeface="+mj-ea"/>
                <a:cs typeface="+mj-cs"/>
              </a:defRPr>
            </a:lvl1p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Montserrat-SemiBold"/>
              <a:ea typeface="+mj-ea"/>
              <a:cs typeface="+mj-cs"/>
            </a:endParaRPr>
          </a:p>
        </p:txBody>
      </p:sp>
      <p:sp>
        <p:nvSpPr>
          <p:cNvPr id="10" name="Google Shape;14;p3">
            <a:extLst>
              <a:ext uri="{FF2B5EF4-FFF2-40B4-BE49-F238E27FC236}">
                <a16:creationId xmlns:a16="http://schemas.microsoft.com/office/drawing/2014/main" id="{12287DCB-25A1-924F-B4FA-04CFA4EA5F14}"/>
              </a:ext>
            </a:extLst>
          </p:cNvPr>
          <p:cNvSpPr txBox="1"/>
          <p:nvPr/>
        </p:nvSpPr>
        <p:spPr>
          <a:xfrm>
            <a:off x="153523" y="99412"/>
            <a:ext cx="12749981" cy="6228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sym typeface="Helvetica Light"/>
              </a:rPr>
              <a:t>A closer look at our indoor environment</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pic>
        <p:nvPicPr>
          <p:cNvPr id="7" name="Indoor Microbiome Animation-SD copy">
            <a:hlinkClick r:id="" action="ppaction://media"/>
            <a:extLst>
              <a:ext uri="{FF2B5EF4-FFF2-40B4-BE49-F238E27FC236}">
                <a16:creationId xmlns:a16="http://schemas.microsoft.com/office/drawing/2014/main" id="{D75FE3E0-7457-0E47-AEC4-43EF6D9864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550" y="944335"/>
            <a:ext cx="10133250" cy="5699953"/>
          </a:xfrm>
          <a:prstGeom prst="rect">
            <a:avLst/>
          </a:prstGeom>
        </p:spPr>
      </p:pic>
    </p:spTree>
    <p:extLst>
      <p:ext uri="{BB962C8B-B14F-4D97-AF65-F5344CB8AC3E}">
        <p14:creationId xmlns:p14="http://schemas.microsoft.com/office/powerpoint/2010/main" val="16372914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CFE6"/>
        </a:solidFill>
        <a:effectLst/>
      </p:bgPr>
    </p:bg>
    <p:spTree>
      <p:nvGrpSpPr>
        <p:cNvPr id="1" name=""/>
        <p:cNvGrpSpPr/>
        <p:nvPr/>
      </p:nvGrpSpPr>
      <p:grpSpPr>
        <a:xfrm>
          <a:off x="0" y="0"/>
          <a:ext cx="0" cy="0"/>
          <a:chOff x="0" y="0"/>
          <a:chExt cx="0" cy="0"/>
        </a:xfrm>
      </p:grpSpPr>
      <p:pic>
        <p:nvPicPr>
          <p:cNvPr id="10" name="Grafik 41">
            <a:extLst>
              <a:ext uri="{FF2B5EF4-FFF2-40B4-BE49-F238E27FC236}">
                <a16:creationId xmlns:a16="http://schemas.microsoft.com/office/drawing/2014/main" id="{B5CB87D0-719A-4014-92BC-ECE8DCB87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484" t="7703" r="1774"/>
          <a:stretch/>
        </p:blipFill>
        <p:spPr>
          <a:xfrm>
            <a:off x="0" y="844157"/>
            <a:ext cx="12192000" cy="6043065"/>
          </a:xfrm>
          <a:prstGeom prst="rect">
            <a:avLst/>
          </a:prstGeom>
        </p:spPr>
      </p:pic>
      <p:pic>
        <p:nvPicPr>
          <p:cNvPr id="11" name="Grafik 22">
            <a:extLst>
              <a:ext uri="{FF2B5EF4-FFF2-40B4-BE49-F238E27FC236}">
                <a16:creationId xmlns:a16="http://schemas.microsoft.com/office/drawing/2014/main" id="{07033BBD-9C3A-57DE-CDBB-CE2C06530F6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27" b="94798" l="9827" r="96532">
                        <a14:foregroundMark x1="17341" y1="63006" x2="17341" y2="63006"/>
                        <a14:foregroundMark x1="26590" y1="80925" x2="26590" y2="80925"/>
                        <a14:foregroundMark x1="30058" y1="70520" x2="30058" y2="70520"/>
                        <a14:foregroundMark x1="35260" y1="77457" x2="35260" y2="77457"/>
                        <a14:foregroundMark x1="41040" y1="86705" x2="41040" y2="86705"/>
                        <a14:foregroundMark x1="51445" y1="78613" x2="51445" y2="78613"/>
                        <a14:foregroundMark x1="60116" y1="63584" x2="60116" y2="63584"/>
                        <a14:foregroundMark x1="85549" y1="61850" x2="85549" y2="61850"/>
                        <a14:foregroundMark x1="33526" y1="62428" x2="33526" y2="62428"/>
                        <a14:foregroundMark x1="38728" y1="59538" x2="38728" y2="59538"/>
                        <a14:foregroundMark x1="31214" y1="57803" x2="31214" y2="57803"/>
                        <a14:foregroundMark x1="26590" y1="46821" x2="26590" y2="46821"/>
                        <a14:foregroundMark x1="16185" y1="45087" x2="16185" y2="45087"/>
                        <a14:foregroundMark x1="20231" y1="32948" x2="20231" y2="32948"/>
                        <a14:foregroundMark x1="34104" y1="18497" x2="34104" y2="18497"/>
                        <a14:foregroundMark x1="35838" y1="19075" x2="35838" y2="19075"/>
                        <a14:foregroundMark x1="68208" y1="17919" x2="68208" y2="17919"/>
                        <a14:foregroundMark x1="50867" y1="15607" x2="50867" y2="15607"/>
                        <a14:foregroundMark x1="34104" y1="33526" x2="34104" y2="33526"/>
                        <a14:foregroundMark x1="56647" y1="47977" x2="56647" y2="47977"/>
                        <a14:foregroundMark x1="47977" y1="65318" x2="47977" y2="65318"/>
                        <a14:foregroundMark x1="54913" y1="78613" x2="54913" y2="78613"/>
                        <a14:foregroundMark x1="57225" y1="78613" x2="57225" y2="78613"/>
                        <a14:foregroundMark x1="64740" y1="85549" x2="64740" y2="85549"/>
                        <a14:foregroundMark x1="77457" y1="78035" x2="77457" y2="78035"/>
                        <a14:foregroundMark x1="78035" y1="73988" x2="78035" y2="73988"/>
                        <a14:foregroundMark x1="73988" y1="72254" x2="73988" y2="72254"/>
                        <a14:foregroundMark x1="73988" y1="67052" x2="73988" y2="67052"/>
                        <a14:foregroundMark x1="78035" y1="49711" x2="78035" y2="49711"/>
                        <a14:foregroundMark x1="74566" y1="56069" x2="74566" y2="56069"/>
                        <a14:foregroundMark x1="69364" y1="47977" x2="69364" y2="47977"/>
                        <a14:foregroundMark x1="86705" y1="45665" x2="86705" y2="45665"/>
                        <a14:foregroundMark x1="79769" y1="29480" x2="79769" y2="29480"/>
                        <a14:foregroundMark x1="63006" y1="34104" x2="63006" y2="34104"/>
                        <a14:foregroundMark x1="55491" y1="31792" x2="55491" y2="31792"/>
                        <a14:foregroundMark x1="50289" y1="28324" x2="50289" y2="28324"/>
                        <a14:foregroundMark x1="61272" y1="68208" x2="61272" y2="68208"/>
                        <a14:foregroundMark x1="82081" y1="32370" x2="82081" y2="32370"/>
                        <a14:backgroundMark x1="66474" y1="78613" x2="66474" y2="78613"/>
                        <a14:backgroundMark x1="75723" y1="61850" x2="75723" y2="61850"/>
                        <a14:backgroundMark x1="74566" y1="49711" x2="74566" y2="49711"/>
                        <a14:backgroundMark x1="64740" y1="44509" x2="64740" y2="44509"/>
                        <a14:backgroundMark x1="69364" y1="29480" x2="69364" y2="29480"/>
                        <a14:backgroundMark x1="27168" y1="64162" x2="27168" y2="64162"/>
                        <a14:backgroundMark x1="43353" y1="77457" x2="43353" y2="77457"/>
                        <a14:backgroundMark x1="52023" y1="55491" x2="52023" y2="55491"/>
                        <a14:backgroundMark x1="35260" y1="46243" x2="35260" y2="46243"/>
                        <a14:backgroundMark x1="21965" y1="41618" x2="21965" y2="41618"/>
                      </a14:backgroundRemoval>
                    </a14:imgEffect>
                  </a14:imgLayer>
                </a14:imgProps>
              </a:ext>
              <a:ext uri="{28A0092B-C50C-407E-A947-70E740481C1C}">
                <a14:useLocalDpi xmlns:a14="http://schemas.microsoft.com/office/drawing/2010/main" val="0"/>
              </a:ext>
            </a:extLst>
          </a:blip>
          <a:stretch>
            <a:fillRect/>
          </a:stretch>
        </p:blipFill>
        <p:spPr>
          <a:xfrm>
            <a:off x="1454841" y="2041585"/>
            <a:ext cx="3485760" cy="3485760"/>
          </a:xfrm>
          <a:prstGeom prst="ellipse">
            <a:avLst/>
          </a:prstGeom>
          <a:solidFill>
            <a:srgbClr val="B3CFE5"/>
          </a:solidFill>
          <a:ln>
            <a:solidFill>
              <a:schemeClr val="bg1"/>
            </a:solidFill>
          </a:ln>
        </p:spPr>
      </p:pic>
      <p:pic>
        <p:nvPicPr>
          <p:cNvPr id="12" name="Grafik 1" descr="Grafik 1">
            <a:extLst>
              <a:ext uri="{FF2B5EF4-FFF2-40B4-BE49-F238E27FC236}">
                <a16:creationId xmlns:a16="http://schemas.microsoft.com/office/drawing/2014/main" id="{E1034F0E-27A5-1CE8-7831-1F204B868BC4}"/>
              </a:ext>
            </a:extLst>
          </p:cNvPr>
          <p:cNvPicPr>
            <a:picLocks noChangeAspect="1"/>
          </p:cNvPicPr>
          <p:nvPr/>
        </p:nvPicPr>
        <p:blipFill>
          <a:blip r:embed="rId5"/>
          <a:stretch>
            <a:fillRect/>
          </a:stretch>
        </p:blipFill>
        <p:spPr>
          <a:xfrm>
            <a:off x="5885731" y="1034885"/>
            <a:ext cx="2437597" cy="4563118"/>
          </a:xfrm>
          <a:prstGeom prst="rect">
            <a:avLst/>
          </a:prstGeom>
          <a:solidFill>
            <a:srgbClr val="B3CFE5"/>
          </a:solidFill>
          <a:ln w="12700">
            <a:miter lim="400000"/>
          </a:ln>
        </p:spPr>
      </p:pic>
      <p:sp>
        <p:nvSpPr>
          <p:cNvPr id="15" name="TextBox 14">
            <a:extLst>
              <a:ext uri="{FF2B5EF4-FFF2-40B4-BE49-F238E27FC236}">
                <a16:creationId xmlns:a16="http://schemas.microsoft.com/office/drawing/2014/main" id="{CDE12580-F5BC-570E-5488-9248E74C6417}"/>
              </a:ext>
            </a:extLst>
          </p:cNvPr>
          <p:cNvSpPr txBox="1"/>
          <p:nvPr/>
        </p:nvSpPr>
        <p:spPr>
          <a:xfrm>
            <a:off x="1339084" y="5668661"/>
            <a:ext cx="3124200" cy="1060521"/>
          </a:xfrm>
          <a:prstGeom prst="rect">
            <a:avLst/>
          </a:prstGeom>
          <a:solidFill>
            <a:schemeClr val="bg1"/>
          </a:solidFill>
        </p:spPr>
        <p:txBody>
          <a:bodyPr wrap="square">
            <a:noAutofit/>
          </a:bodyPr>
          <a:lstStyle>
            <a:defPPr>
              <a:defRPr lang="en-US"/>
            </a:defPPr>
            <a:lvl1pPr algn="ctr">
              <a:defRPr sz="2000"/>
            </a:lvl1pPr>
          </a:lstStyle>
          <a:p>
            <a:r>
              <a:rPr lang="en-GB" sz="2200" dirty="0"/>
              <a:t>Diverse microbial populations in soil, water and air</a:t>
            </a:r>
          </a:p>
        </p:txBody>
      </p:sp>
      <p:sp>
        <p:nvSpPr>
          <p:cNvPr id="17" name="TextBox 16">
            <a:extLst>
              <a:ext uri="{FF2B5EF4-FFF2-40B4-BE49-F238E27FC236}">
                <a16:creationId xmlns:a16="http://schemas.microsoft.com/office/drawing/2014/main" id="{EFDEE5B8-92E2-DECB-1EA4-76584A9A8D70}"/>
              </a:ext>
            </a:extLst>
          </p:cNvPr>
          <p:cNvSpPr txBox="1"/>
          <p:nvPr/>
        </p:nvSpPr>
        <p:spPr>
          <a:xfrm>
            <a:off x="4744914" y="5608662"/>
            <a:ext cx="5967607" cy="1060521"/>
          </a:xfrm>
          <a:prstGeom prst="rect">
            <a:avLst/>
          </a:prstGeom>
          <a:solidFill>
            <a:schemeClr val="bg1"/>
          </a:solidFill>
        </p:spPr>
        <p:txBody>
          <a:bodyPr wrap="square">
            <a:noAutofit/>
          </a:bodyPr>
          <a:lstStyle/>
          <a:p>
            <a:pPr algn="ctr"/>
            <a:r>
              <a:rPr lang="en-GB" sz="2200" dirty="0"/>
              <a:t>Human microbiome: gut, respiratory system, skin and mucosal surfaces support 100 trillion microbes that are mostly good for us</a:t>
            </a:r>
          </a:p>
        </p:txBody>
      </p:sp>
      <p:sp>
        <p:nvSpPr>
          <p:cNvPr id="2" name="Rectangle 1">
            <a:extLst>
              <a:ext uri="{FF2B5EF4-FFF2-40B4-BE49-F238E27FC236}">
                <a16:creationId xmlns:a16="http://schemas.microsoft.com/office/drawing/2014/main" id="{3ACDCC90-0349-F358-5D1D-E09FFD4C2E1A}"/>
              </a:ext>
            </a:extLst>
          </p:cNvPr>
          <p:cNvSpPr/>
          <p:nvPr/>
        </p:nvSpPr>
        <p:spPr>
          <a:xfrm>
            <a:off x="0" y="-12498"/>
            <a:ext cx="12192000" cy="715339"/>
          </a:xfrm>
          <a:prstGeom prst="rect">
            <a:avLst/>
          </a:prstGeom>
          <a:solidFill>
            <a:srgbClr val="01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E8F6-F343-AC1C-03C3-AE72B166D540}"/>
              </a:ext>
            </a:extLst>
          </p:cNvPr>
          <p:cNvSpPr>
            <a:spLocks noGrp="1"/>
          </p:cNvSpPr>
          <p:nvPr>
            <p:ph type="title"/>
          </p:nvPr>
        </p:nvSpPr>
        <p:spPr>
          <a:xfrm>
            <a:off x="264145" y="128818"/>
            <a:ext cx="10894059" cy="467239"/>
          </a:xfrm>
        </p:spPr>
        <p:txBody>
          <a:bodyPr/>
          <a:lstStyle/>
          <a:p>
            <a:r>
              <a:rPr lang="en-US" sz="3200" dirty="0">
                <a:solidFill>
                  <a:schemeClr val="bg1"/>
                </a:solidFill>
                <a:latin typeface="+mn-lt"/>
              </a:rPr>
              <a:t>Human habitats before the Neolithic Revolution</a:t>
            </a:r>
          </a:p>
        </p:txBody>
      </p:sp>
      <p:sp>
        <p:nvSpPr>
          <p:cNvPr id="18" name="TextBox 17">
            <a:extLst>
              <a:ext uri="{FF2B5EF4-FFF2-40B4-BE49-F238E27FC236}">
                <a16:creationId xmlns:a16="http://schemas.microsoft.com/office/drawing/2014/main" id="{15E036F3-B653-61C0-15E5-1B2BF9A67DE7}"/>
              </a:ext>
            </a:extLst>
          </p:cNvPr>
          <p:cNvSpPr txBox="1"/>
          <p:nvPr/>
        </p:nvSpPr>
        <p:spPr>
          <a:xfrm>
            <a:off x="691904" y="1600200"/>
            <a:ext cx="1325156" cy="830997"/>
          </a:xfrm>
          <a:prstGeom prst="rect">
            <a:avLst/>
          </a:prstGeom>
          <a:solidFill>
            <a:schemeClr val="bg1"/>
          </a:solidFill>
        </p:spPr>
        <p:txBody>
          <a:bodyPr wrap="square" rtlCol="0">
            <a:spAutoFit/>
          </a:bodyPr>
          <a:lstStyle/>
          <a:p>
            <a:pPr algn="ctr"/>
            <a:r>
              <a:rPr lang="en-US" sz="2400" b="1" dirty="0"/>
              <a:t>1. The “agent”</a:t>
            </a:r>
          </a:p>
        </p:txBody>
      </p:sp>
      <p:sp>
        <p:nvSpPr>
          <p:cNvPr id="19" name="TextBox 18">
            <a:extLst>
              <a:ext uri="{FF2B5EF4-FFF2-40B4-BE49-F238E27FC236}">
                <a16:creationId xmlns:a16="http://schemas.microsoft.com/office/drawing/2014/main" id="{3703F3B3-ACF1-8920-4345-2B50CD814C47}"/>
              </a:ext>
            </a:extLst>
          </p:cNvPr>
          <p:cNvSpPr txBox="1"/>
          <p:nvPr/>
        </p:nvSpPr>
        <p:spPr>
          <a:xfrm>
            <a:off x="4629900" y="1045544"/>
            <a:ext cx="1325155" cy="830997"/>
          </a:xfrm>
          <a:prstGeom prst="rect">
            <a:avLst/>
          </a:prstGeom>
          <a:solidFill>
            <a:schemeClr val="bg1"/>
          </a:solidFill>
        </p:spPr>
        <p:txBody>
          <a:bodyPr wrap="square" rtlCol="0">
            <a:spAutoFit/>
          </a:bodyPr>
          <a:lstStyle/>
          <a:p>
            <a:pPr algn="ctr"/>
            <a:r>
              <a:rPr lang="en-US" sz="2400" b="1" dirty="0"/>
              <a:t>2. The host</a:t>
            </a:r>
          </a:p>
        </p:txBody>
      </p:sp>
      <p:sp>
        <p:nvSpPr>
          <p:cNvPr id="20" name="TextBox 19">
            <a:extLst>
              <a:ext uri="{FF2B5EF4-FFF2-40B4-BE49-F238E27FC236}">
                <a16:creationId xmlns:a16="http://schemas.microsoft.com/office/drawing/2014/main" id="{A6617020-4973-0CAB-F044-52D5FBB694C8}"/>
              </a:ext>
            </a:extLst>
          </p:cNvPr>
          <p:cNvSpPr txBox="1"/>
          <p:nvPr/>
        </p:nvSpPr>
        <p:spPr>
          <a:xfrm>
            <a:off x="9809312" y="2261301"/>
            <a:ext cx="1855694" cy="830997"/>
          </a:xfrm>
          <a:prstGeom prst="rect">
            <a:avLst/>
          </a:prstGeom>
          <a:solidFill>
            <a:schemeClr val="bg1"/>
          </a:solidFill>
        </p:spPr>
        <p:txBody>
          <a:bodyPr wrap="square" rtlCol="0">
            <a:spAutoFit/>
          </a:bodyPr>
          <a:lstStyle/>
          <a:p>
            <a:pPr algn="ctr"/>
            <a:r>
              <a:rPr lang="en-US" sz="2400" b="1" dirty="0"/>
              <a:t>3. The environment</a:t>
            </a:r>
          </a:p>
        </p:txBody>
      </p:sp>
      <p:sp>
        <p:nvSpPr>
          <p:cNvPr id="21" name="TextBox 20">
            <a:extLst>
              <a:ext uri="{FF2B5EF4-FFF2-40B4-BE49-F238E27FC236}">
                <a16:creationId xmlns:a16="http://schemas.microsoft.com/office/drawing/2014/main" id="{2406F166-0BAE-60A8-FE3E-776F43D1ED54}"/>
              </a:ext>
            </a:extLst>
          </p:cNvPr>
          <p:cNvSpPr txBox="1"/>
          <p:nvPr/>
        </p:nvSpPr>
        <p:spPr>
          <a:xfrm>
            <a:off x="9067800" y="3102957"/>
            <a:ext cx="3124200" cy="1060521"/>
          </a:xfrm>
          <a:prstGeom prst="rect">
            <a:avLst/>
          </a:prstGeom>
          <a:solidFill>
            <a:schemeClr val="bg1"/>
          </a:solidFill>
        </p:spPr>
        <p:txBody>
          <a:bodyPr wrap="square">
            <a:noAutofit/>
          </a:bodyPr>
          <a:lstStyle>
            <a:defPPr>
              <a:defRPr lang="en-US"/>
            </a:defPPr>
            <a:lvl1pPr algn="ctr">
              <a:defRPr sz="2000"/>
            </a:lvl1pPr>
          </a:lstStyle>
          <a:p>
            <a:r>
              <a:rPr lang="en-GB" sz="2200" dirty="0"/>
              <a:t>Balanced temperature and water vapor result in mid range RH</a:t>
            </a:r>
          </a:p>
        </p:txBody>
      </p:sp>
    </p:spTree>
    <p:extLst>
      <p:ext uri="{BB962C8B-B14F-4D97-AF65-F5344CB8AC3E}">
        <p14:creationId xmlns:p14="http://schemas.microsoft.com/office/powerpoint/2010/main" val="114605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TYPE" val="Logo"/>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1013</TotalTime>
  <Words>2171</Words>
  <Application>Microsoft Macintosh PowerPoint</Application>
  <PresentationFormat>Widescreen</PresentationFormat>
  <Paragraphs>404</Paragraphs>
  <Slides>39</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Calibri</vt:lpstr>
      <vt:lpstr>Calibri Light</vt:lpstr>
      <vt:lpstr>Franklin Gothic Book</vt:lpstr>
      <vt:lpstr>Franklin Gothic Demi</vt:lpstr>
      <vt:lpstr>Franklin Gothic Medium</vt:lpstr>
      <vt:lpstr>Helvetica</vt:lpstr>
      <vt:lpstr>Helvetica Light</vt:lpstr>
      <vt:lpstr>Montserrat</vt:lpstr>
      <vt:lpstr>Montserrat-SemiBold</vt:lpstr>
      <vt:lpstr>Roboto</vt:lpstr>
      <vt:lpstr>Times New Roman</vt:lpstr>
      <vt:lpstr>Wingdings</vt:lpstr>
      <vt:lpstr>Custom Design</vt:lpstr>
      <vt:lpstr>PowerPoint Presentation</vt:lpstr>
      <vt:lpstr>PowerPoint Presentation</vt:lpstr>
      <vt:lpstr>Acknowledgements</vt:lpstr>
      <vt:lpstr>Today’s Discussion</vt:lpstr>
      <vt:lpstr>I was not [that] surprised by this pandemic! Were you?</vt:lpstr>
      <vt:lpstr>PowerPoint Presentation</vt:lpstr>
      <vt:lpstr>PowerPoint Presentation</vt:lpstr>
      <vt:lpstr>PowerPoint Presentation</vt:lpstr>
      <vt:lpstr>Human habitats before the Neolithic Revolution</vt:lpstr>
      <vt:lpstr>Fitness mapping of stable viral and human coexistence</vt:lpstr>
      <vt:lpstr>PowerPoint Presentation</vt:lpstr>
      <vt:lpstr>Low barriers for a species-switching virus to cause a pandemic</vt:lpstr>
      <vt:lpstr>Today’s Discussion</vt:lpstr>
      <vt:lpstr>Managing indoor environments for energy and health</vt:lpstr>
      <vt:lpstr>PowerPoint Presentation</vt:lpstr>
      <vt:lpstr>PowerPoint Presentation</vt:lpstr>
      <vt:lpstr>PowerPoint Presentation</vt:lpstr>
      <vt:lpstr>PowerPoint Presentation</vt:lpstr>
      <vt:lpstr>PowerPoint Presentation</vt:lpstr>
      <vt:lpstr>PowerPoint Presentation</vt:lpstr>
      <vt:lpstr>We have wrongly given (most) microbes a bad reputation</vt:lpstr>
      <vt:lpstr>Today’s Discussion</vt:lpstr>
      <vt:lpstr>Moving from science to implementation</vt:lpstr>
      <vt:lpstr>PowerPoint Presentation</vt:lpstr>
      <vt:lpstr>Follow the Data… Continuously Monitor and Measure</vt:lpstr>
      <vt:lpstr>PowerPoint Presentation</vt:lpstr>
      <vt:lpstr>PowerPoint Presentation</vt:lpstr>
      <vt:lpstr>PowerPoint Presentation</vt:lpstr>
      <vt:lpstr>Remediation options and flexibility</vt:lpstr>
      <vt:lpstr>Real-time health score and, if needed, remediation steps are recommended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has ushered in a new dawn, let us not waste this opportunity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Taylor</dc:creator>
  <cp:lastModifiedBy>Stephanie Taylor</cp:lastModifiedBy>
  <cp:revision>110</cp:revision>
  <dcterms:created xsi:type="dcterms:W3CDTF">2022-06-07T13:28:27Z</dcterms:created>
  <dcterms:modified xsi:type="dcterms:W3CDTF">2022-06-09T05:17:53Z</dcterms:modified>
</cp:coreProperties>
</file>