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heme/themeOverride1.xml" ContentType="application/vnd.openxmlformats-officedocument.themeOverride+xml"/>
  <Override PartName="/ppt/tags/tag3.xml" ContentType="application/vnd.openxmlformats-officedocument.presentationml.tags+xml"/>
  <Override PartName="/ppt/theme/themeOverride2.xml" ContentType="application/vnd.openxmlformats-officedocument.themeOverride+xml"/>
  <Override PartName="/ppt/tags/tag4.xml" ContentType="application/vnd.openxmlformats-officedocument.presentationml.tags+xml"/>
  <Override PartName="/ppt/theme/themeOverride3.xml" ContentType="application/vnd.openxmlformats-officedocument.themeOverride+xml"/>
  <Override PartName="/ppt/tags/tag5.xml" ContentType="application/vnd.openxmlformats-officedocument.presentationml.tags+xml"/>
  <Override PartName="/ppt/theme/themeOverride4.xml" ContentType="application/vnd.openxmlformats-officedocument.themeOverride+xml"/>
  <Override PartName="/ppt/tags/tag6.xml" ContentType="application/vnd.openxmlformats-officedocument.presentationml.tags+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ags/tag7.xml" ContentType="application/vnd.openxmlformats-officedocument.presentationml.tags+xml"/>
  <Override PartName="/ppt/theme/themeOverride18.xml" ContentType="application/vnd.openxmlformats-officedocument.themeOverride+xml"/>
  <Override PartName="/ppt/tags/tag8.xml" ContentType="application/vnd.openxmlformats-officedocument.presentationml.tags+xml"/>
  <Override PartName="/ppt/tags/tag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8"/>
  </p:sldMasterIdLst>
  <p:notesMasterIdLst>
    <p:notesMasterId r:id="rId56"/>
  </p:notesMasterIdLst>
  <p:handoutMasterIdLst>
    <p:handoutMasterId r:id="rId57"/>
  </p:handoutMasterIdLst>
  <p:sldIdLst>
    <p:sldId id="411" r:id="rId9"/>
    <p:sldId id="269" r:id="rId10"/>
    <p:sldId id="270" r:id="rId11"/>
    <p:sldId id="271" r:id="rId12"/>
    <p:sldId id="272" r:id="rId13"/>
    <p:sldId id="273" r:id="rId14"/>
    <p:sldId id="262" r:id="rId15"/>
    <p:sldId id="274" r:id="rId16"/>
    <p:sldId id="275" r:id="rId17"/>
    <p:sldId id="276" r:id="rId18"/>
    <p:sldId id="278" r:id="rId19"/>
    <p:sldId id="277" r:id="rId20"/>
    <p:sldId id="281" r:id="rId21"/>
    <p:sldId id="307" r:id="rId22"/>
    <p:sldId id="292" r:id="rId23"/>
    <p:sldId id="294" r:id="rId24"/>
    <p:sldId id="295" r:id="rId25"/>
    <p:sldId id="297" r:id="rId26"/>
    <p:sldId id="299" r:id="rId27"/>
    <p:sldId id="282" r:id="rId28"/>
    <p:sldId id="283" r:id="rId29"/>
    <p:sldId id="291" r:id="rId30"/>
    <p:sldId id="289" r:id="rId31"/>
    <p:sldId id="290" r:id="rId32"/>
    <p:sldId id="310" r:id="rId33"/>
    <p:sldId id="280" r:id="rId34"/>
    <p:sldId id="287" r:id="rId35"/>
    <p:sldId id="285" r:id="rId36"/>
    <p:sldId id="284" r:id="rId37"/>
    <p:sldId id="286" r:id="rId38"/>
    <p:sldId id="288" r:id="rId39"/>
    <p:sldId id="312" r:id="rId40"/>
    <p:sldId id="317" r:id="rId41"/>
    <p:sldId id="296" r:id="rId42"/>
    <p:sldId id="308" r:id="rId43"/>
    <p:sldId id="309" r:id="rId44"/>
    <p:sldId id="315" r:id="rId45"/>
    <p:sldId id="314" r:id="rId46"/>
    <p:sldId id="301" r:id="rId47"/>
    <p:sldId id="311" r:id="rId48"/>
    <p:sldId id="306" r:id="rId49"/>
    <p:sldId id="300" r:id="rId50"/>
    <p:sldId id="302" r:id="rId51"/>
    <p:sldId id="303" r:id="rId52"/>
    <p:sldId id="264" r:id="rId53"/>
    <p:sldId id="298" r:id="rId54"/>
    <p:sldId id="459" r:id="rId55"/>
  </p:sldIdLst>
  <p:sldSz cx="12192000" cy="6858000"/>
  <p:notesSz cx="6797675" cy="9872663"/>
  <p:custDataLst>
    <p:custData r:id="rId6"/>
    <p:custData r:id="rId1"/>
    <p:custData r:id="rId3"/>
    <p:custData r:id="rId7"/>
    <p:custData r:id="rId2"/>
    <p:custData r:id="rId4"/>
    <p:custData r:id="rId5"/>
    <p:tags r:id="rId58"/>
  </p:custDataLst>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E0F4"/>
    <a:srgbClr val="B4C7E7"/>
    <a:srgbClr val="CC2263"/>
    <a:srgbClr val="0069B3"/>
    <a:srgbClr val="006AB3"/>
    <a:srgbClr val="CFE1F2"/>
    <a:srgbClr val="ABD052"/>
    <a:srgbClr val="00FF00"/>
    <a:srgbClr val="00B05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1AA1-4342-B048-85BDC9FD1C3A}">
  <a:tblStyle styleId="{5C22544A-1AA1-4342-B048-85BDC9FD1C3A}" styleName="Condair">
    <a:wholeTbl>
      <a:tcTxStyle>
        <a:fontRef idx="minor">
          <a:prstClr val="black"/>
        </a:fontRef>
        <a:schemeClr val="tx2"/>
      </a:tcTxStyle>
      <a:tcStyle>
        <a:tcBdr>
          <a:left>
            <a:ln>
              <a:noFill/>
            </a:ln>
          </a:left>
          <a:right>
            <a:ln>
              <a:noFill/>
            </a:ln>
          </a:right>
          <a:top>
            <a:ln>
              <a:noFill/>
            </a:ln>
          </a:top>
          <a:bottom>
            <a:ln>
              <a:noFill/>
            </a:ln>
          </a:bottom>
          <a:insideH>
            <a:ln w="12700" cmpd="sng">
              <a:solidFill>
                <a:schemeClr val="bg2"/>
              </a:solidFill>
            </a:ln>
          </a:insideH>
          <a:insideV>
            <a:ln w="12700" cmpd="sng">
              <a:solidFill>
                <a:schemeClr val="bg2"/>
              </a:solidFill>
            </a:ln>
          </a:insideV>
        </a:tcBdr>
        <a:fill>
          <a:solidFill>
            <a:srgbClr val="CFE1F2"/>
          </a:solidFill>
        </a:fill>
      </a:tcStyle>
    </a:wholeTbl>
    <a:band1H>
      <a:tcStyle>
        <a:tcBdr/>
        <a:fill>
          <a:solidFill>
            <a:srgbClr val="D9D9D9"/>
          </a:solidFill>
        </a:fill>
      </a:tcStyle>
    </a:band1H>
    <a:band2H>
      <a:tcStyle>
        <a:tcBdr/>
      </a:tcStyle>
    </a:band2H>
    <a:band1V>
      <a:tcStyle>
        <a:tcBdr/>
        <a:fill>
          <a:solidFill>
            <a:srgbClr val="CFE1F2"/>
          </a:solidFill>
        </a:fill>
      </a:tcStyle>
    </a:band1V>
    <a:band2V>
      <a:tcStyle>
        <a:tcBdr/>
      </a:tcStyle>
    </a:band2V>
    <a:lastCol>
      <a:tcTxStyle b="on">
        <a:fontRef idx="minor">
          <a:prstClr val="black"/>
        </a:fontRef>
        <a:schemeClr val="bg2"/>
      </a:tcTxStyle>
      <a:tcStyle>
        <a:tcBdr>
          <a:top>
            <a:ln w="12700" cmpd="sng">
              <a:solidFill>
                <a:schemeClr val="bg2"/>
              </a:solidFill>
            </a:ln>
          </a:top>
        </a:tcBdr>
        <a:fill>
          <a:solidFill>
            <a:schemeClr val="accent1"/>
          </a:solidFill>
        </a:fill>
      </a:tcStyle>
    </a:lastCol>
    <a:firstCol>
      <a:tcTxStyle b="on">
        <a:fontRef idx="minor">
          <a:prstClr val="black"/>
        </a:fontRef>
        <a:schemeClr val="bg2"/>
      </a:tcTxStyle>
      <a:tcStyle>
        <a:tcBdr/>
        <a:fill>
          <a:solidFill>
            <a:srgbClr val="016AB3"/>
          </a:solidFill>
        </a:fill>
      </a:tcStyle>
    </a:firstCol>
    <a:lastRow>
      <a:tcTxStyle b="on">
        <a:fontRef idx="minor">
          <a:prstClr val="black"/>
        </a:fontRef>
        <a:schemeClr val="bg2"/>
      </a:tcTxStyle>
      <a:tcStyle>
        <a:tcBdr>
          <a:top>
            <a:ln w="12700" cmpd="sng">
              <a:solidFill>
                <a:schemeClr val="bg2"/>
              </a:solidFill>
            </a:ln>
          </a:top>
        </a:tcBdr>
        <a:fill>
          <a:solidFill>
            <a:schemeClr val="accent1"/>
          </a:solidFill>
        </a:fill>
      </a:tcStyle>
    </a:lastRow>
    <a:firstRow>
      <a:tcTxStyle b="on">
        <a:fontRef idx="minor">
          <a:prstClr val="black"/>
        </a:fontRef>
        <a:schemeClr val="bg2"/>
      </a:tcTxStyle>
      <a:tcStyle>
        <a:tcBdr>
          <a:bottom>
            <a:ln w="12700" cmpd="sng">
              <a:solidFill>
                <a:schemeClr val="bg2"/>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851" autoAdjust="0"/>
  </p:normalViewPr>
  <p:slideViewPr>
    <p:cSldViewPr snapToGrid="0">
      <p:cViewPr varScale="1">
        <p:scale>
          <a:sx n="105" d="100"/>
          <a:sy n="105" d="100"/>
        </p:scale>
        <p:origin x="138" y="222"/>
      </p:cViewPr>
      <p:guideLst/>
    </p:cSldViewPr>
  </p:slideViewPr>
  <p:outlineViewPr>
    <p:cViewPr>
      <p:scale>
        <a:sx n="33" d="100"/>
        <a:sy n="33" d="100"/>
      </p:scale>
      <p:origin x="0" y="-864"/>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101" d="100"/>
          <a:sy n="101" d="100"/>
        </p:scale>
        <p:origin x="2942"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tags" Target="tags/tag1.xml"/><Relationship Id="rId5" Type="http://schemas.openxmlformats.org/officeDocument/2006/relationships/customXml" Target="../customXml/item5.xml"/><Relationship Id="rId61"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notesMaster" Target="notesMasters/notesMaster1.xml"/><Relationship Id="rId8" Type="http://schemas.openxmlformats.org/officeDocument/2006/relationships/slideMaster" Target="slideMasters/slideMaster1.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handoutMaster" Target="handoutMasters/handoutMaster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a:t>Eye Comfort Range</a:t>
            </a:r>
          </a:p>
        </c:rich>
      </c:tx>
      <c:layout>
        <c:manualLayout>
          <c:xMode val="edge"/>
          <c:yMode val="edge"/>
          <c:x val="0.26022037487967098"/>
          <c:y val="5.068225498521834E-3"/>
        </c:manualLayout>
      </c:layout>
      <c:overlay val="0"/>
    </c:title>
    <c:autoTitleDeleted val="0"/>
    <c:plotArea>
      <c:layout>
        <c:manualLayout>
          <c:layoutTarget val="inner"/>
          <c:xMode val="edge"/>
          <c:yMode val="edge"/>
          <c:x val="0.12222076407115777"/>
          <c:y val="0.13183302074705733"/>
          <c:w val="0.8505931029454652"/>
          <c:h val="0.74030279390293796"/>
        </c:manualLayout>
      </c:layout>
      <c:scatterChart>
        <c:scatterStyle val="smoothMarker"/>
        <c:varyColors val="0"/>
        <c:ser>
          <c:idx val="0"/>
          <c:order val="0"/>
          <c:tx>
            <c:strRef>
              <c:f>Sheet1!$G$8</c:f>
              <c:strCache>
                <c:ptCount val="1"/>
                <c:pt idx="0">
                  <c:v>Temperature {F}</c:v>
                </c:pt>
              </c:strCache>
            </c:strRef>
          </c:tx>
          <c:spPr>
            <a:ln>
              <a:noFill/>
            </a:ln>
          </c:spPr>
          <c:marker>
            <c:symbol val="none"/>
          </c:marker>
          <c:trendline>
            <c:spPr>
              <a:ln w="38100"/>
            </c:spPr>
            <c:trendlineType val="poly"/>
            <c:order val="2"/>
            <c:dispRSqr val="0"/>
            <c:dispEq val="0"/>
          </c:trendline>
          <c:xVal>
            <c:numRef>
              <c:f>Sheet1!$F$9:$F$19</c:f>
              <c:numCache>
                <c:formatCode>General</c:formatCode>
                <c:ptCount val="11"/>
                <c:pt idx="0">
                  <c:v>17.5</c:v>
                </c:pt>
                <c:pt idx="1">
                  <c:v>19.5</c:v>
                </c:pt>
                <c:pt idx="2">
                  <c:v>21</c:v>
                </c:pt>
                <c:pt idx="3">
                  <c:v>22.5</c:v>
                </c:pt>
                <c:pt idx="4">
                  <c:v>23.5</c:v>
                </c:pt>
                <c:pt idx="5">
                  <c:v>25</c:v>
                </c:pt>
                <c:pt idx="6">
                  <c:v>26.5</c:v>
                </c:pt>
                <c:pt idx="7">
                  <c:v>28</c:v>
                </c:pt>
                <c:pt idx="8">
                  <c:v>30</c:v>
                </c:pt>
                <c:pt idx="9">
                  <c:v>32</c:v>
                </c:pt>
                <c:pt idx="10">
                  <c:v>34</c:v>
                </c:pt>
              </c:numCache>
            </c:numRef>
          </c:xVal>
          <c:yVal>
            <c:numRef>
              <c:f>Sheet1!$G$9:$G$19</c:f>
              <c:numCache>
                <c:formatCode>General</c:formatCode>
                <c:ptCount val="11"/>
                <c:pt idx="0">
                  <c:v>82.4</c:v>
                </c:pt>
                <c:pt idx="1">
                  <c:v>80.599999999999994</c:v>
                </c:pt>
                <c:pt idx="2">
                  <c:v>78.8</c:v>
                </c:pt>
                <c:pt idx="3">
                  <c:v>77</c:v>
                </c:pt>
                <c:pt idx="4">
                  <c:v>75.2</c:v>
                </c:pt>
                <c:pt idx="5">
                  <c:v>73.400000000000006</c:v>
                </c:pt>
                <c:pt idx="6">
                  <c:v>71.599999999999994</c:v>
                </c:pt>
                <c:pt idx="7">
                  <c:v>69.8</c:v>
                </c:pt>
                <c:pt idx="8">
                  <c:v>68</c:v>
                </c:pt>
                <c:pt idx="9">
                  <c:v>66.2</c:v>
                </c:pt>
                <c:pt idx="10">
                  <c:v>64.400000000000006</c:v>
                </c:pt>
              </c:numCache>
            </c:numRef>
          </c:yVal>
          <c:smooth val="1"/>
          <c:extLst>
            <c:ext xmlns:c16="http://schemas.microsoft.com/office/drawing/2014/chart" uri="{C3380CC4-5D6E-409C-BE32-E72D297353CC}">
              <c16:uniqueId val="{00000000-3C62-454C-B1F1-C4CC6CE01CEE}"/>
            </c:ext>
          </c:extLst>
        </c:ser>
        <c:dLbls>
          <c:showLegendKey val="0"/>
          <c:showVal val="0"/>
          <c:showCatName val="0"/>
          <c:showSerName val="0"/>
          <c:showPercent val="0"/>
          <c:showBubbleSize val="0"/>
        </c:dLbls>
        <c:axId val="425024432"/>
        <c:axId val="425024040"/>
      </c:scatterChart>
      <c:valAx>
        <c:axId val="425024432"/>
        <c:scaling>
          <c:orientation val="minMax"/>
          <c:max val="90"/>
          <c:min val="5"/>
        </c:scaling>
        <c:delete val="0"/>
        <c:axPos val="b"/>
        <c:title>
          <c:tx>
            <c:rich>
              <a:bodyPr/>
              <a:lstStyle/>
              <a:p>
                <a:pPr>
                  <a:defRPr/>
                </a:pPr>
                <a:r>
                  <a:rPr lang="en-US"/>
                  <a:t>Relative Humidity [%]</a:t>
                </a:r>
              </a:p>
            </c:rich>
          </c:tx>
          <c:overlay val="0"/>
        </c:title>
        <c:numFmt formatCode="General" sourceLinked="1"/>
        <c:majorTickMark val="out"/>
        <c:minorTickMark val="none"/>
        <c:tickLblPos val="nextTo"/>
        <c:txPr>
          <a:bodyPr/>
          <a:lstStyle/>
          <a:p>
            <a:pPr>
              <a:defRPr sz="800"/>
            </a:pPr>
            <a:endParaRPr lang="en-US"/>
          </a:p>
        </c:txPr>
        <c:crossAx val="425024040"/>
        <c:crosses val="autoZero"/>
        <c:crossBetween val="midCat"/>
      </c:valAx>
      <c:valAx>
        <c:axId val="425024040"/>
        <c:scaling>
          <c:orientation val="minMax"/>
          <c:max val="82"/>
          <c:min val="64"/>
        </c:scaling>
        <c:delete val="0"/>
        <c:axPos val="l"/>
        <c:majorGridlines/>
        <c:title>
          <c:tx>
            <c:rich>
              <a:bodyPr rot="-5400000" vert="horz"/>
              <a:lstStyle/>
              <a:p>
                <a:pPr algn="ctr">
                  <a:defRPr sz="1100"/>
                </a:pPr>
                <a:r>
                  <a:rPr lang="en-US" sz="1100"/>
                  <a:t>Temperature [F]</a:t>
                </a:r>
              </a:p>
            </c:rich>
          </c:tx>
          <c:layout>
            <c:manualLayout>
              <c:xMode val="edge"/>
              <c:yMode val="edge"/>
              <c:x val="3.3833647386452411E-3"/>
              <c:y val="0.30433257456277579"/>
            </c:manualLayout>
          </c:layout>
          <c:overlay val="0"/>
          <c:spPr>
            <a:ln w="6350"/>
          </c:spPr>
        </c:title>
        <c:numFmt formatCode="General" sourceLinked="1"/>
        <c:majorTickMark val="out"/>
        <c:minorTickMark val="none"/>
        <c:tickLblPos val="nextTo"/>
        <c:txPr>
          <a:bodyPr/>
          <a:lstStyle/>
          <a:p>
            <a:pPr>
              <a:defRPr sz="800"/>
            </a:pPr>
            <a:endParaRPr lang="en-US"/>
          </a:p>
        </c:txPr>
        <c:crossAx val="425024432"/>
        <c:crosses val="autoZero"/>
        <c:crossBetween val="midCat"/>
      </c:valAx>
    </c:plotArea>
    <c:plotVisOnly val="1"/>
    <c:dispBlanksAs val="gap"/>
    <c:showDLblsOverMax val="0"/>
  </c:chart>
  <c:spPr>
    <a:ln>
      <a:noFill/>
    </a:ln>
  </c:sp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Tabelle1!$C$1</c:f>
              <c:strCache>
                <c:ptCount val="1"/>
                <c:pt idx="0">
                  <c:v>Healthcare-Associated Infections in 10 monitored patient rooms</c:v>
                </c:pt>
              </c:strCache>
            </c:strRef>
          </c:tx>
          <c:spPr>
            <a:solidFill>
              <a:srgbClr val="006AA9"/>
            </a:solidFill>
            <a:ln>
              <a:noFill/>
            </a:ln>
            <a:effectLst/>
          </c:spPr>
          <c:invertIfNegative val="0"/>
          <c:cat>
            <c:strRef>
              <c:f>Tabelle1!$A$2:$A$12</c:f>
              <c:strCache>
                <c:ptCount val="11"/>
                <c:pt idx="0">
                  <c:v>Feb</c:v>
                </c:pt>
                <c:pt idx="1">
                  <c:v>Mar</c:v>
                </c:pt>
                <c:pt idx="2">
                  <c:v>Apr</c:v>
                </c:pt>
                <c:pt idx="3">
                  <c:v>May</c:v>
                </c:pt>
                <c:pt idx="4">
                  <c:v>Jun</c:v>
                </c:pt>
                <c:pt idx="5">
                  <c:v>Jul</c:v>
                </c:pt>
                <c:pt idx="6">
                  <c:v>Aug</c:v>
                </c:pt>
                <c:pt idx="7">
                  <c:v>Sep</c:v>
                </c:pt>
                <c:pt idx="8">
                  <c:v>Oct</c:v>
                </c:pt>
                <c:pt idx="9">
                  <c:v>Nov</c:v>
                </c:pt>
                <c:pt idx="10">
                  <c:v>Dec</c:v>
                </c:pt>
              </c:strCache>
            </c:strRef>
          </c:cat>
          <c:val>
            <c:numRef>
              <c:f>Tabelle1!$C$2:$C$12</c:f>
              <c:numCache>
                <c:formatCode>General</c:formatCode>
                <c:ptCount val="11"/>
                <c:pt idx="0">
                  <c:v>9</c:v>
                </c:pt>
                <c:pt idx="1">
                  <c:v>7</c:v>
                </c:pt>
                <c:pt idx="2">
                  <c:v>6</c:v>
                </c:pt>
                <c:pt idx="3">
                  <c:v>5</c:v>
                </c:pt>
                <c:pt idx="4">
                  <c:v>1</c:v>
                </c:pt>
                <c:pt idx="5">
                  <c:v>1</c:v>
                </c:pt>
                <c:pt idx="6">
                  <c:v>0</c:v>
                </c:pt>
                <c:pt idx="7">
                  <c:v>2</c:v>
                </c:pt>
                <c:pt idx="8">
                  <c:v>4</c:v>
                </c:pt>
                <c:pt idx="9">
                  <c:v>3</c:v>
                </c:pt>
                <c:pt idx="10">
                  <c:v>7</c:v>
                </c:pt>
              </c:numCache>
            </c:numRef>
          </c:val>
          <c:extLst>
            <c:ext xmlns:c16="http://schemas.microsoft.com/office/drawing/2014/chart" uri="{C3380CC4-5D6E-409C-BE32-E72D297353CC}">
              <c16:uniqueId val="{00000000-6355-4B9A-8122-19F06B594B08}"/>
            </c:ext>
          </c:extLst>
        </c:ser>
        <c:dLbls>
          <c:showLegendKey val="0"/>
          <c:showVal val="0"/>
          <c:showCatName val="0"/>
          <c:showSerName val="0"/>
          <c:showPercent val="0"/>
          <c:showBubbleSize val="0"/>
        </c:dLbls>
        <c:gapWidth val="219"/>
        <c:overlap val="-27"/>
        <c:axId val="639061936"/>
        <c:axId val="639065464"/>
      </c:barChart>
      <c:lineChart>
        <c:grouping val="standard"/>
        <c:varyColors val="0"/>
        <c:ser>
          <c:idx val="0"/>
          <c:order val="0"/>
          <c:tx>
            <c:strRef>
              <c:f>Tabelle1!$B$1</c:f>
              <c:strCache>
                <c:ptCount val="1"/>
                <c:pt idx="0">
                  <c:v>Avg RH for all patient rooms</c:v>
                </c:pt>
              </c:strCache>
            </c:strRef>
          </c:tx>
          <c:spPr>
            <a:ln w="28575" cap="rnd">
              <a:solidFill>
                <a:srgbClr val="5FA8E2"/>
              </a:solidFill>
              <a:round/>
            </a:ln>
            <a:effectLst/>
          </c:spPr>
          <c:marker>
            <c:symbol val="none"/>
          </c:marker>
          <c:cat>
            <c:strRef>
              <c:f>Tabelle1!$A$2:$A$12</c:f>
              <c:strCache>
                <c:ptCount val="11"/>
                <c:pt idx="0">
                  <c:v>Feb</c:v>
                </c:pt>
                <c:pt idx="1">
                  <c:v>Mar</c:v>
                </c:pt>
                <c:pt idx="2">
                  <c:v>Apr</c:v>
                </c:pt>
                <c:pt idx="3">
                  <c:v>May</c:v>
                </c:pt>
                <c:pt idx="4">
                  <c:v>Jun</c:v>
                </c:pt>
                <c:pt idx="5">
                  <c:v>Jul</c:v>
                </c:pt>
                <c:pt idx="6">
                  <c:v>Aug</c:v>
                </c:pt>
                <c:pt idx="7">
                  <c:v>Sep</c:v>
                </c:pt>
                <c:pt idx="8">
                  <c:v>Oct</c:v>
                </c:pt>
                <c:pt idx="9">
                  <c:v>Nov</c:v>
                </c:pt>
                <c:pt idx="10">
                  <c:v>Dec</c:v>
                </c:pt>
              </c:strCache>
            </c:strRef>
          </c:cat>
          <c:val>
            <c:numRef>
              <c:f>Tabelle1!$B$2:$B$12</c:f>
              <c:numCache>
                <c:formatCode>General</c:formatCode>
                <c:ptCount val="11"/>
                <c:pt idx="0">
                  <c:v>31.8</c:v>
                </c:pt>
                <c:pt idx="1">
                  <c:v>31.6</c:v>
                </c:pt>
                <c:pt idx="2">
                  <c:v>33.5</c:v>
                </c:pt>
                <c:pt idx="3">
                  <c:v>39</c:v>
                </c:pt>
                <c:pt idx="4">
                  <c:v>41.5</c:v>
                </c:pt>
                <c:pt idx="5">
                  <c:v>41.3</c:v>
                </c:pt>
                <c:pt idx="6">
                  <c:v>41.6</c:v>
                </c:pt>
                <c:pt idx="7">
                  <c:v>37.5</c:v>
                </c:pt>
                <c:pt idx="8">
                  <c:v>31.6</c:v>
                </c:pt>
                <c:pt idx="9">
                  <c:v>32.5</c:v>
                </c:pt>
                <c:pt idx="10">
                  <c:v>32.200000000000003</c:v>
                </c:pt>
              </c:numCache>
            </c:numRef>
          </c:val>
          <c:smooth val="0"/>
          <c:extLst>
            <c:ext xmlns:c16="http://schemas.microsoft.com/office/drawing/2014/chart" uri="{C3380CC4-5D6E-409C-BE32-E72D297353CC}">
              <c16:uniqueId val="{00000001-6355-4B9A-8122-19F06B594B08}"/>
            </c:ext>
          </c:extLst>
        </c:ser>
        <c:dLbls>
          <c:showLegendKey val="0"/>
          <c:showVal val="0"/>
          <c:showCatName val="0"/>
          <c:showSerName val="0"/>
          <c:showPercent val="0"/>
          <c:showBubbleSize val="0"/>
        </c:dLbls>
        <c:marker val="1"/>
        <c:smooth val="0"/>
        <c:axId val="639063896"/>
        <c:axId val="639062328"/>
        <c:extLst>
          <c:ext xmlns:c15="http://schemas.microsoft.com/office/drawing/2012/chart" uri="{02D57815-91ED-43cb-92C2-25804820EDAC}">
            <c15:filteredLineSeries>
              <c15:ser>
                <c:idx val="2"/>
                <c:order val="2"/>
                <c:tx>
                  <c:strRef>
                    <c:extLst>
                      <c:ext uri="{02D57815-91ED-43cb-92C2-25804820EDAC}">
                        <c15:formulaRef>
                          <c15:sqref>Tabelle1!$D$1</c15:sqref>
                        </c15:formulaRef>
                      </c:ext>
                    </c:extLst>
                    <c:strCache>
                      <c:ptCount val="1"/>
                      <c:pt idx="0">
                        <c:v>Datenreihe 3</c:v>
                      </c:pt>
                    </c:strCache>
                  </c:strRef>
                </c:tx>
                <c:spPr>
                  <a:ln w="28575" cap="rnd">
                    <a:solidFill>
                      <a:schemeClr val="accent3"/>
                    </a:solidFill>
                    <a:round/>
                  </a:ln>
                  <a:effectLst/>
                </c:spPr>
                <c:marker>
                  <c:symbol val="none"/>
                </c:marker>
                <c:cat>
                  <c:strRef>
                    <c:extLst>
                      <c:ext uri="{02D57815-91ED-43cb-92C2-25804820EDAC}">
                        <c15:formulaRef>
                          <c15:sqref>Tabelle1!$A$2:$A$12</c15:sqref>
                        </c15:formulaRef>
                      </c:ext>
                    </c:extLst>
                    <c:strCache>
                      <c:ptCount val="11"/>
                      <c:pt idx="0">
                        <c:v>Feb</c:v>
                      </c:pt>
                      <c:pt idx="1">
                        <c:v>Mar</c:v>
                      </c:pt>
                      <c:pt idx="2">
                        <c:v>Apr</c:v>
                      </c:pt>
                      <c:pt idx="3">
                        <c:v>May</c:v>
                      </c:pt>
                      <c:pt idx="4">
                        <c:v>Jun</c:v>
                      </c:pt>
                      <c:pt idx="5">
                        <c:v>Jul</c:v>
                      </c:pt>
                      <c:pt idx="6">
                        <c:v>Aug</c:v>
                      </c:pt>
                      <c:pt idx="7">
                        <c:v>Sep</c:v>
                      </c:pt>
                      <c:pt idx="8">
                        <c:v>Oct</c:v>
                      </c:pt>
                      <c:pt idx="9">
                        <c:v>Nov</c:v>
                      </c:pt>
                      <c:pt idx="10">
                        <c:v>Dec</c:v>
                      </c:pt>
                    </c:strCache>
                  </c:strRef>
                </c:cat>
                <c:val>
                  <c:numRef>
                    <c:extLst>
                      <c:ext uri="{02D57815-91ED-43cb-92C2-25804820EDAC}">
                        <c15:formulaRef>
                          <c15:sqref>Tabelle1!$D$2:$D$12</c15:sqref>
                        </c15:formulaRef>
                      </c:ext>
                    </c:extLst>
                    <c:numCache>
                      <c:formatCode>General</c:formatCode>
                      <c:ptCount val="11"/>
                    </c:numCache>
                  </c:numRef>
                </c:val>
                <c:smooth val="0"/>
                <c:extLst>
                  <c:ext xmlns:c16="http://schemas.microsoft.com/office/drawing/2014/chart" uri="{C3380CC4-5D6E-409C-BE32-E72D297353CC}">
                    <c16:uniqueId val="{00000002-6355-4B9A-8122-19F06B594B08}"/>
                  </c:ext>
                </c:extLst>
              </c15:ser>
            </c15:filteredLineSeries>
          </c:ext>
        </c:extLst>
      </c:lineChart>
      <c:catAx>
        <c:axId val="639063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9062328"/>
        <c:crosses val="autoZero"/>
        <c:auto val="1"/>
        <c:lblAlgn val="ctr"/>
        <c:lblOffset val="100"/>
        <c:noMultiLvlLbl val="0"/>
      </c:catAx>
      <c:valAx>
        <c:axId val="639062328"/>
        <c:scaling>
          <c:orientation val="minMax"/>
          <c:max val="42"/>
          <c:min val="3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9063896"/>
        <c:crosses val="autoZero"/>
        <c:crossBetween val="between"/>
      </c:valAx>
      <c:valAx>
        <c:axId val="639065464"/>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9061936"/>
        <c:crosses val="max"/>
        <c:crossBetween val="between"/>
        <c:majorUnit val="1"/>
      </c:valAx>
      <c:catAx>
        <c:axId val="639061936"/>
        <c:scaling>
          <c:orientation val="minMax"/>
        </c:scaling>
        <c:delete val="1"/>
        <c:axPos val="b"/>
        <c:numFmt formatCode="General" sourceLinked="1"/>
        <c:majorTickMark val="out"/>
        <c:minorTickMark val="none"/>
        <c:tickLblPos val="nextTo"/>
        <c:crossAx val="63906546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0.11737</cdr:x>
      <cdr:y>0.13053</cdr:y>
    </cdr:from>
    <cdr:to>
      <cdr:x>0.41468</cdr:x>
      <cdr:y>0.86946</cdr:y>
    </cdr:to>
    <cdr:sp macro="" textlink="">
      <cdr:nvSpPr>
        <cdr:cNvPr id="7" name="Rectangle 6"/>
        <cdr:cNvSpPr/>
      </cdr:nvSpPr>
      <cdr:spPr>
        <a:xfrm xmlns:a="http://schemas.openxmlformats.org/drawingml/2006/main">
          <a:off x="427097" y="327095"/>
          <a:ext cx="1081905" cy="1851617"/>
        </a:xfrm>
        <a:custGeom xmlns:a="http://schemas.openxmlformats.org/drawingml/2006/main">
          <a:avLst/>
          <a:gdLst>
            <a:gd name="connsiteX0" fmla="*/ 0 w 1583531"/>
            <a:gd name="connsiteY0" fmla="*/ 0 h 2428875"/>
            <a:gd name="connsiteX1" fmla="*/ 1583531 w 1583531"/>
            <a:gd name="connsiteY1" fmla="*/ 0 h 2428875"/>
            <a:gd name="connsiteX2" fmla="*/ 1583531 w 1583531"/>
            <a:gd name="connsiteY2" fmla="*/ 2428875 h 2428875"/>
            <a:gd name="connsiteX3" fmla="*/ 0 w 1583531"/>
            <a:gd name="connsiteY3" fmla="*/ 2428875 h 2428875"/>
            <a:gd name="connsiteX4" fmla="*/ 0 w 1583531"/>
            <a:gd name="connsiteY4" fmla="*/ 0 h 2428875"/>
            <a:gd name="connsiteX0" fmla="*/ 0 w 1583531"/>
            <a:gd name="connsiteY0" fmla="*/ 0 h 2428875"/>
            <a:gd name="connsiteX1" fmla="*/ 714375 w 1583531"/>
            <a:gd name="connsiteY1" fmla="*/ 0 h 2428875"/>
            <a:gd name="connsiteX2" fmla="*/ 1583531 w 1583531"/>
            <a:gd name="connsiteY2" fmla="*/ 2428875 h 2428875"/>
            <a:gd name="connsiteX3" fmla="*/ 0 w 1583531"/>
            <a:gd name="connsiteY3" fmla="*/ 2428875 h 2428875"/>
            <a:gd name="connsiteX4" fmla="*/ 0 w 1583531"/>
            <a:gd name="connsiteY4" fmla="*/ 0 h 2428875"/>
            <a:gd name="connsiteX0" fmla="*/ 0 w 1583531"/>
            <a:gd name="connsiteY0" fmla="*/ 0 h 2428875"/>
            <a:gd name="connsiteX1" fmla="*/ 714375 w 1583531"/>
            <a:gd name="connsiteY1" fmla="*/ 0 h 2428875"/>
            <a:gd name="connsiteX2" fmla="*/ 1583531 w 1583531"/>
            <a:gd name="connsiteY2" fmla="*/ 2428875 h 2428875"/>
            <a:gd name="connsiteX3" fmla="*/ 0 w 1583531"/>
            <a:gd name="connsiteY3" fmla="*/ 2428875 h 2428875"/>
            <a:gd name="connsiteX4" fmla="*/ 0 w 1583531"/>
            <a:gd name="connsiteY4" fmla="*/ 0 h 2428875"/>
            <a:gd name="connsiteX0" fmla="*/ 0 w 1583531"/>
            <a:gd name="connsiteY0" fmla="*/ 0 h 2428875"/>
            <a:gd name="connsiteX1" fmla="*/ 672704 w 1583531"/>
            <a:gd name="connsiteY1" fmla="*/ 11906 h 2428875"/>
            <a:gd name="connsiteX2" fmla="*/ 1583531 w 1583531"/>
            <a:gd name="connsiteY2" fmla="*/ 2428875 h 2428875"/>
            <a:gd name="connsiteX3" fmla="*/ 0 w 1583531"/>
            <a:gd name="connsiteY3" fmla="*/ 2428875 h 2428875"/>
            <a:gd name="connsiteX4" fmla="*/ 0 w 1583531"/>
            <a:gd name="connsiteY4" fmla="*/ 0 h 2428875"/>
            <a:gd name="connsiteX0" fmla="*/ 0 w 1583531"/>
            <a:gd name="connsiteY0" fmla="*/ 5953 h 2434828"/>
            <a:gd name="connsiteX1" fmla="*/ 708423 w 1583531"/>
            <a:gd name="connsiteY1" fmla="*/ 0 h 2434828"/>
            <a:gd name="connsiteX2" fmla="*/ 1583531 w 1583531"/>
            <a:gd name="connsiteY2" fmla="*/ 2434828 h 2434828"/>
            <a:gd name="connsiteX3" fmla="*/ 0 w 1583531"/>
            <a:gd name="connsiteY3" fmla="*/ 2434828 h 2434828"/>
            <a:gd name="connsiteX4" fmla="*/ 0 w 1583531"/>
            <a:gd name="connsiteY4" fmla="*/ 5953 h 2434828"/>
            <a:gd name="connsiteX0" fmla="*/ 0 w 1583531"/>
            <a:gd name="connsiteY0" fmla="*/ 5953 h 2434828"/>
            <a:gd name="connsiteX1" fmla="*/ 708423 w 1583531"/>
            <a:gd name="connsiteY1" fmla="*/ 0 h 2434828"/>
            <a:gd name="connsiteX2" fmla="*/ 1583531 w 1583531"/>
            <a:gd name="connsiteY2" fmla="*/ 2434828 h 2434828"/>
            <a:gd name="connsiteX3" fmla="*/ 0 w 1583531"/>
            <a:gd name="connsiteY3" fmla="*/ 2434828 h 2434828"/>
            <a:gd name="connsiteX4" fmla="*/ 0 w 1583531"/>
            <a:gd name="connsiteY4" fmla="*/ 5953 h 243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531" h="2434828">
              <a:moveTo>
                <a:pt x="0" y="5953"/>
              </a:moveTo>
              <a:lnTo>
                <a:pt x="708423" y="0"/>
              </a:lnTo>
              <a:cubicBezTo>
                <a:pt x="1141016" y="1327547"/>
                <a:pt x="1293812" y="1625203"/>
                <a:pt x="1583531" y="2434828"/>
              </a:cubicBezTo>
              <a:lnTo>
                <a:pt x="0" y="2434828"/>
              </a:lnTo>
              <a:lnTo>
                <a:pt x="0" y="5953"/>
              </a:lnTo>
              <a:close/>
            </a:path>
          </a:pathLst>
        </a:custGeom>
        <a:solidFill xmlns:a="http://schemas.openxmlformats.org/drawingml/2006/main">
          <a:srgbClr val="FFFF00">
            <a:alpha val="50196"/>
          </a:srgb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l"/>
          <a:r>
            <a:rPr lang="en-US" b="0" cap="none" spc="0">
              <a:ln w="0"/>
              <a:solidFill>
                <a:schemeClr val="tx1"/>
              </a:solidFill>
              <a:effectLst>
                <a:outerShdw blurRad="38100" dist="19050" dir="2700000" algn="tl" rotWithShape="0">
                  <a:schemeClr val="dk1">
                    <a:alpha val="40000"/>
                  </a:schemeClr>
                </a:outerShdw>
              </a:effectLst>
            </a:rPr>
            <a:t>Discomfort</a:t>
          </a:r>
        </a:p>
        <a:p xmlns:a="http://schemas.openxmlformats.org/drawingml/2006/main">
          <a:r>
            <a:rPr lang="en-US" b="0" cap="none" spc="0">
              <a:ln w="0"/>
              <a:solidFill>
                <a:schemeClr val="tx1"/>
              </a:solidFill>
              <a:effectLst>
                <a:outerShdw blurRad="38100" dist="19050" dir="2700000" algn="tl" rotWithShape="0">
                  <a:schemeClr val="dk1">
                    <a:alpha val="40000"/>
                  </a:schemeClr>
                </a:outerShdw>
              </a:effectLst>
            </a:rPr>
            <a:t>Range</a:t>
          </a:r>
        </a:p>
      </cdr:txBody>
    </cdr:sp>
  </cdr:relSizeAnchor>
  <cdr:relSizeAnchor xmlns:cdr="http://schemas.openxmlformats.org/drawingml/2006/chartDrawing">
    <cdr:from>
      <cdr:x>0.25302</cdr:x>
      <cdr:y>0.12908</cdr:y>
    </cdr:from>
    <cdr:to>
      <cdr:x>0.96984</cdr:x>
      <cdr:y>0.87092</cdr:y>
    </cdr:to>
    <cdr:sp macro="" textlink="">
      <cdr:nvSpPr>
        <cdr:cNvPr id="6" name="Rectangle 5"/>
        <cdr:cNvSpPr/>
      </cdr:nvSpPr>
      <cdr:spPr>
        <a:xfrm xmlns:a="http://schemas.openxmlformats.org/drawingml/2006/main">
          <a:off x="920735" y="323450"/>
          <a:ext cx="2608494" cy="1858908"/>
        </a:xfrm>
        <a:custGeom xmlns:a="http://schemas.openxmlformats.org/drawingml/2006/main">
          <a:avLst/>
          <a:gdLst>
            <a:gd name="connsiteX0" fmla="*/ 0 w 3905250"/>
            <a:gd name="connsiteY0" fmla="*/ 0 h 2411016"/>
            <a:gd name="connsiteX1" fmla="*/ 3905250 w 3905250"/>
            <a:gd name="connsiteY1" fmla="*/ 0 h 2411016"/>
            <a:gd name="connsiteX2" fmla="*/ 3905250 w 3905250"/>
            <a:gd name="connsiteY2" fmla="*/ 2411016 h 2411016"/>
            <a:gd name="connsiteX3" fmla="*/ 0 w 3905250"/>
            <a:gd name="connsiteY3" fmla="*/ 2411016 h 2411016"/>
            <a:gd name="connsiteX4" fmla="*/ 0 w 3905250"/>
            <a:gd name="connsiteY4" fmla="*/ 0 h 2411016"/>
            <a:gd name="connsiteX0" fmla="*/ 0 w 3905250"/>
            <a:gd name="connsiteY0" fmla="*/ 0 h 2411016"/>
            <a:gd name="connsiteX1" fmla="*/ 3905250 w 3905250"/>
            <a:gd name="connsiteY1" fmla="*/ 0 h 2411016"/>
            <a:gd name="connsiteX2" fmla="*/ 3905250 w 3905250"/>
            <a:gd name="connsiteY2" fmla="*/ 2411016 h 2411016"/>
            <a:gd name="connsiteX3" fmla="*/ 648891 w 3905250"/>
            <a:gd name="connsiteY3" fmla="*/ 2393156 h 2411016"/>
            <a:gd name="connsiteX4" fmla="*/ 0 w 3905250"/>
            <a:gd name="connsiteY4" fmla="*/ 0 h 2411016"/>
            <a:gd name="connsiteX0" fmla="*/ 0 w 3905250"/>
            <a:gd name="connsiteY0" fmla="*/ 0 h 2416969"/>
            <a:gd name="connsiteX1" fmla="*/ 3905250 w 3905250"/>
            <a:gd name="connsiteY1" fmla="*/ 0 h 2416969"/>
            <a:gd name="connsiteX2" fmla="*/ 3905250 w 3905250"/>
            <a:gd name="connsiteY2" fmla="*/ 2411016 h 2416969"/>
            <a:gd name="connsiteX3" fmla="*/ 863203 w 3905250"/>
            <a:gd name="connsiteY3" fmla="*/ 2416969 h 2416969"/>
            <a:gd name="connsiteX4" fmla="*/ 0 w 3905250"/>
            <a:gd name="connsiteY4" fmla="*/ 0 h 2416969"/>
            <a:gd name="connsiteX0" fmla="*/ 0 w 3905250"/>
            <a:gd name="connsiteY0" fmla="*/ 0 h 2416969"/>
            <a:gd name="connsiteX1" fmla="*/ 3905250 w 3905250"/>
            <a:gd name="connsiteY1" fmla="*/ 0 h 2416969"/>
            <a:gd name="connsiteX2" fmla="*/ 3905250 w 3905250"/>
            <a:gd name="connsiteY2" fmla="*/ 2411016 h 2416969"/>
            <a:gd name="connsiteX3" fmla="*/ 863203 w 3905250"/>
            <a:gd name="connsiteY3" fmla="*/ 2416969 h 2416969"/>
            <a:gd name="connsiteX4" fmla="*/ 0 w 3905250"/>
            <a:gd name="connsiteY4" fmla="*/ 0 h 24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50" h="2416969">
              <a:moveTo>
                <a:pt x="0" y="0"/>
              </a:moveTo>
              <a:lnTo>
                <a:pt x="3905250" y="0"/>
              </a:lnTo>
              <a:lnTo>
                <a:pt x="3905250" y="2411016"/>
              </a:lnTo>
              <a:lnTo>
                <a:pt x="863203" y="2416969"/>
              </a:lnTo>
              <a:cubicBezTo>
                <a:pt x="533797" y="1629172"/>
                <a:pt x="287734" y="805656"/>
                <a:pt x="0" y="0"/>
              </a:cubicBezTo>
              <a:close/>
            </a:path>
          </a:pathLst>
        </a:custGeom>
        <a:solidFill xmlns:a="http://schemas.openxmlformats.org/drawingml/2006/main">
          <a:srgbClr val="02CA61">
            <a:alpha val="50196"/>
          </a:srgb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en-US" b="0" cap="none" spc="0">
              <a:ln w="0"/>
              <a:solidFill>
                <a:schemeClr val="tx1"/>
              </a:solidFill>
              <a:effectLst>
                <a:outerShdw blurRad="38100" dist="19050" dir="2700000" algn="tl" rotWithShape="0">
                  <a:schemeClr val="dk1">
                    <a:alpha val="40000"/>
                  </a:schemeClr>
                </a:outerShdw>
              </a:effectLst>
            </a:rPr>
            <a:t>Comfort Range</a:t>
          </a:r>
        </a:p>
      </cdr:txBody>
    </cdr:sp>
  </cdr:relSizeAnchor>
  <cdr:relSizeAnchor xmlns:cdr="http://schemas.openxmlformats.org/drawingml/2006/chartDrawing">
    <cdr:from>
      <cdr:x>0.375</cdr:x>
      <cdr:y>0.66897</cdr:y>
    </cdr:from>
    <cdr:to>
      <cdr:x>0.44444</cdr:x>
      <cdr:y>0.69516</cdr:y>
    </cdr:to>
    <cdr:cxnSp macro="">
      <cdr:nvCxnSpPr>
        <cdr:cNvPr id="5" name="Straight Arrow Connector 4">
          <a:extLst xmlns:a="http://schemas.openxmlformats.org/drawingml/2006/main">
            <a:ext uri="{FF2B5EF4-FFF2-40B4-BE49-F238E27FC236}">
              <a16:creationId xmlns:a16="http://schemas.microsoft.com/office/drawing/2014/main" id="{14BB14A8-AD67-46B2-8AC7-F01BBD2CF616}"/>
            </a:ext>
          </a:extLst>
        </cdr:cNvPr>
        <cdr:cNvCxnSpPr/>
      </cdr:nvCxnSpPr>
      <cdr:spPr>
        <a:xfrm xmlns:a="http://schemas.openxmlformats.org/drawingml/2006/main" flipH="1">
          <a:off x="2057400" y="2446808"/>
          <a:ext cx="381000" cy="95797"/>
        </a:xfrm>
        <a:prstGeom xmlns:a="http://schemas.openxmlformats.org/drawingml/2006/main" prst="straightConnector1">
          <a:avLst/>
        </a:prstGeom>
        <a:ln xmlns:a="http://schemas.openxmlformats.org/drawingml/2006/main" w="22225">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0.43476</cdr:x>
      <cdr:y>0.56937</cdr:y>
    </cdr:from>
    <cdr:to>
      <cdr:x>0.60461</cdr:x>
      <cdr:y>0.76099</cdr:y>
    </cdr:to>
    <cdr:sp macro="" textlink="">
      <cdr:nvSpPr>
        <cdr:cNvPr id="2" name="TextBox 1"/>
        <cdr:cNvSpPr txBox="1"/>
      </cdr:nvSpPr>
      <cdr:spPr>
        <a:xfrm xmlns:a="http://schemas.openxmlformats.org/drawingml/2006/main">
          <a:off x="1582098" y="1426733"/>
          <a:ext cx="618078" cy="48016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CA" sz="1100" dirty="0"/>
            <a:t>68°F</a:t>
          </a:r>
        </a:p>
        <a:p xmlns:a="http://schemas.openxmlformats.org/drawingml/2006/main">
          <a:r>
            <a:rPr lang="en-CA" dirty="0"/>
            <a:t>31% RH</a:t>
          </a:r>
          <a:endParaRPr lang="en-CA"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49688" y="0"/>
            <a:ext cx="2946400" cy="495300"/>
          </a:xfrm>
          <a:prstGeom prst="rect">
            <a:avLst/>
          </a:prstGeom>
        </p:spPr>
        <p:txBody>
          <a:bodyPr vert="horz" lIns="91440" tIns="45720" rIns="91440" bIns="45720" rtlCol="0"/>
          <a:lstStyle>
            <a:lvl1pPr algn="r">
              <a:defRPr sz="1200"/>
            </a:lvl1pPr>
          </a:lstStyle>
          <a:p>
            <a:fld id="{899AF740-1CB1-45FF-B88E-20C2D8BF8302}" type="datetimeFigureOut">
              <a:rPr lang="en-GB" smtClean="0"/>
              <a:t>04/11/2022</a:t>
            </a:fld>
            <a:endParaRPr lang="en-GB" dirty="0"/>
          </a:p>
        </p:txBody>
      </p:sp>
      <p:sp>
        <p:nvSpPr>
          <p:cNvPr id="4" name="Footer Placeholder 3"/>
          <p:cNvSpPr>
            <a:spLocks noGrp="1"/>
          </p:cNvSpPr>
          <p:nvPr>
            <p:ph type="ftr" sz="quarter" idx="2"/>
          </p:nvPr>
        </p:nvSpPr>
        <p:spPr>
          <a:xfrm>
            <a:off x="0" y="9377363"/>
            <a:ext cx="2946400" cy="495300"/>
          </a:xfrm>
          <a:prstGeom prst="rect">
            <a:avLst/>
          </a:prstGeom>
        </p:spPr>
        <p:txBody>
          <a:bodyPr vert="horz" lIns="91440" tIns="45720" rIns="91440" bIns="45720" rtlCol="0" anchor="b"/>
          <a:lstStyle>
            <a:lvl1pPr algn="l">
              <a:defRPr sz="1200"/>
            </a:lvl1pPr>
          </a:lstStyle>
          <a:p>
            <a:r>
              <a:rPr lang="en-GB" dirty="0"/>
              <a:t>©Condair</a:t>
            </a:r>
          </a:p>
        </p:txBody>
      </p:sp>
      <p:sp>
        <p:nvSpPr>
          <p:cNvPr id="5" name="Slide Number Placeholder 4"/>
          <p:cNvSpPr>
            <a:spLocks noGrp="1"/>
          </p:cNvSpPr>
          <p:nvPr>
            <p:ph type="sldNum" sz="quarter" idx="3"/>
          </p:nvPr>
        </p:nvSpPr>
        <p:spPr>
          <a:xfrm>
            <a:off x="3849688" y="9377363"/>
            <a:ext cx="2946400" cy="495300"/>
          </a:xfrm>
          <a:prstGeom prst="rect">
            <a:avLst/>
          </a:prstGeom>
        </p:spPr>
        <p:txBody>
          <a:bodyPr vert="horz" lIns="91440" tIns="45720" rIns="91440" bIns="45720" rtlCol="0" anchor="b"/>
          <a:lstStyle>
            <a:lvl1pPr algn="r">
              <a:defRPr sz="1200"/>
            </a:lvl1pPr>
          </a:lstStyle>
          <a:p>
            <a:fld id="{BDA99A8C-88D0-4EFA-9691-2E507C533852}" type="slidenum">
              <a:rPr lang="en-GB" smtClean="0"/>
              <a:t>‹#›</a:t>
            </a:fld>
            <a:endParaRPr lang="en-GB" dirty="0"/>
          </a:p>
        </p:txBody>
      </p:sp>
    </p:spTree>
    <p:extLst>
      <p:ext uri="{BB962C8B-B14F-4D97-AF65-F5344CB8AC3E}">
        <p14:creationId xmlns:p14="http://schemas.microsoft.com/office/powerpoint/2010/main" val="187114429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49688" y="0"/>
            <a:ext cx="2946400" cy="495300"/>
          </a:xfrm>
          <a:prstGeom prst="rect">
            <a:avLst/>
          </a:prstGeom>
        </p:spPr>
        <p:txBody>
          <a:bodyPr vert="horz" lIns="91440" tIns="45720" rIns="91440" bIns="45720" rtlCol="0"/>
          <a:lstStyle>
            <a:lvl1pPr algn="r">
              <a:defRPr sz="1200"/>
            </a:lvl1pPr>
          </a:lstStyle>
          <a:p>
            <a:fld id="{40C305EE-8DAC-4BD9-8020-824C7E1E87D8}" type="datetimeFigureOut">
              <a:rPr lang="en-GB" smtClean="0"/>
              <a:t>04/11/2022</a:t>
            </a:fld>
            <a:endParaRPr lang="en-GB" dirty="0"/>
          </a:p>
        </p:txBody>
      </p:sp>
      <p:sp>
        <p:nvSpPr>
          <p:cNvPr id="4" name="Slide Image Placeholder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450" y="4751388"/>
            <a:ext cx="5438775" cy="388778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63"/>
            <a:ext cx="2946400" cy="495300"/>
          </a:xfrm>
          <a:prstGeom prst="rect">
            <a:avLst/>
          </a:prstGeom>
        </p:spPr>
        <p:txBody>
          <a:bodyPr vert="horz" lIns="91440" tIns="45720" rIns="91440" bIns="45720" rtlCol="0" anchor="b"/>
          <a:lstStyle>
            <a:lvl1pPr algn="l">
              <a:defRPr sz="1200"/>
            </a:lvl1pPr>
          </a:lstStyle>
          <a:p>
            <a:r>
              <a:rPr lang="en-GB" dirty="0"/>
              <a:t>©Condair</a:t>
            </a:r>
          </a:p>
        </p:txBody>
      </p:sp>
      <p:sp>
        <p:nvSpPr>
          <p:cNvPr id="7" name="Slide Number Placeholder 6"/>
          <p:cNvSpPr>
            <a:spLocks noGrp="1"/>
          </p:cNvSpPr>
          <p:nvPr>
            <p:ph type="sldNum" sz="quarter" idx="5"/>
          </p:nvPr>
        </p:nvSpPr>
        <p:spPr>
          <a:xfrm>
            <a:off x="3849688" y="9377363"/>
            <a:ext cx="2946400" cy="495300"/>
          </a:xfrm>
          <a:prstGeom prst="rect">
            <a:avLst/>
          </a:prstGeom>
        </p:spPr>
        <p:txBody>
          <a:bodyPr vert="horz" lIns="91440" tIns="45720" rIns="91440" bIns="45720" rtlCol="0" anchor="b"/>
          <a:lstStyle>
            <a:lvl1pPr algn="r">
              <a:defRPr sz="1200"/>
            </a:lvl1pPr>
          </a:lstStyle>
          <a:p>
            <a:fld id="{E4BCFC0C-F42A-4168-9BB3-A045C3FC1CBE}" type="slidenum">
              <a:rPr lang="en-GB" smtClean="0"/>
              <a:t>‹#›</a:t>
            </a:fld>
            <a:endParaRPr lang="en-GB" dirty="0"/>
          </a:p>
        </p:txBody>
      </p:sp>
    </p:spTree>
    <p:extLst>
      <p:ext uri="{BB962C8B-B14F-4D97-AF65-F5344CB8AC3E}">
        <p14:creationId xmlns:p14="http://schemas.microsoft.com/office/powerpoint/2010/main" val="1211720221"/>
      </p:ext>
    </p:extLst>
  </p:cSld>
  <p:clrMap bg1="lt1" tx1="dk1" bg2="lt2" tx2="dk2" accent1="accent1" accent2="accent2" accent3="accent3" accent4="accent4" accent5="accent5" accent6="accent6" hlink="hlink" folHlink="folHlink"/>
  <p:hf hdr="0" dt="0"/>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0.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3.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4.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5.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6.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hemeOverride" Target="../theme/themeOverride17.xml"/><Relationship Id="rId6" Type="http://schemas.openxmlformats.org/officeDocument/2006/relationships/image" Target="../media/image3.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3.png"/><Relationship Id="rId2" Type="http://schemas.openxmlformats.org/officeDocument/2006/relationships/tags" Target="../tags/tag8.xml"/><Relationship Id="rId1" Type="http://schemas.openxmlformats.org/officeDocument/2006/relationships/themeOverride" Target="../theme/themeOverride18.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hemeOverride" Target="../theme/themeOverride2.xml"/><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hemeOverride" Target="../theme/themeOverride3.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hemeOverride" Target="../theme/themeOverride4.xml"/><Relationship Id="rId6" Type="http://schemas.openxmlformats.org/officeDocument/2006/relationships/image" Target="../media/image6.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5.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6.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7.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8.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Title Slide">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0A8951B-AEE0-4B36-9A20-6AFB86DB02DB}"/>
              </a:ext>
            </a:extLst>
          </p:cNvPr>
          <p:cNvSpPr/>
          <p:nvPr userDrawn="1"/>
        </p:nvSpPr>
        <p:spPr>
          <a:xfrm>
            <a:off x="0" y="2271859"/>
            <a:ext cx="12192000" cy="45861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Rectangle 137">
            <a:extLst>
              <a:ext uri="{FF2B5EF4-FFF2-40B4-BE49-F238E27FC236}">
                <a16:creationId xmlns:a16="http://schemas.microsoft.com/office/drawing/2014/main" id="{481791E7-44DD-7A48-B802-7F816B4E886C}"/>
              </a:ext>
            </a:extLst>
          </p:cNvPr>
          <p:cNvSpPr/>
          <p:nvPr userDrawn="1"/>
        </p:nvSpPr>
        <p:spPr bwMode="white">
          <a:xfrm>
            <a:off x="0" y="27137"/>
            <a:ext cx="12192000" cy="2226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Text Placeholder 10">
            <a:extLst>
              <a:ext uri="{FF2B5EF4-FFF2-40B4-BE49-F238E27FC236}">
                <a16:creationId xmlns:a16="http://schemas.microsoft.com/office/drawing/2014/main" id="{FAA8B699-7C22-4B48-9D01-C3F62673BCBD}"/>
              </a:ext>
            </a:extLst>
          </p:cNvPr>
          <p:cNvSpPr>
            <a:spLocks noGrp="1"/>
          </p:cNvSpPr>
          <p:nvPr>
            <p:ph type="body" sz="quarter" idx="11" hasCustomPrompt="1"/>
          </p:nvPr>
        </p:nvSpPr>
        <p:spPr>
          <a:xfrm>
            <a:off x="623888" y="1118969"/>
            <a:ext cx="8339137" cy="249299"/>
          </a:xfrm>
        </p:spPr>
        <p:txBody>
          <a:bodyPr lIns="0" tIns="0" rIns="0" bIns="0">
            <a:noAutofit/>
          </a:bodyPr>
          <a:lstStyle>
            <a:lvl1pPr marL="0" indent="0">
              <a:spcBef>
                <a:spcPts val="200"/>
              </a:spcBef>
              <a:buNone/>
              <a:defRPr sz="1800" b="1" baseline="0">
                <a:solidFill>
                  <a:schemeClr val="tx1"/>
                </a:solidFill>
              </a:defRPr>
            </a:lvl1pPr>
            <a:lvl2pPr marL="457200" indent="0">
              <a:buNone/>
              <a:defRPr sz="3600">
                <a:solidFill>
                  <a:srgbClr val="006AB3"/>
                </a:solidFill>
              </a:defRPr>
            </a:lvl2pPr>
            <a:lvl3pPr marL="914400" indent="0">
              <a:buNone/>
              <a:defRPr sz="3600">
                <a:solidFill>
                  <a:srgbClr val="006AB3"/>
                </a:solidFill>
              </a:defRPr>
            </a:lvl3pPr>
            <a:lvl4pPr marL="1371600" indent="0">
              <a:buNone/>
              <a:defRPr sz="3600">
                <a:solidFill>
                  <a:srgbClr val="006AB3"/>
                </a:solidFill>
              </a:defRPr>
            </a:lvl4pPr>
            <a:lvl5pPr marL="1828800" indent="0">
              <a:buNone/>
              <a:defRPr sz="3600">
                <a:solidFill>
                  <a:srgbClr val="006AB3"/>
                </a:solidFill>
              </a:defRPr>
            </a:lvl5pPr>
          </a:lstStyle>
          <a:p>
            <a:pPr lvl="0"/>
            <a:r>
              <a:rPr lang="en-US" dirty="0"/>
              <a:t>Click to add text</a:t>
            </a:r>
          </a:p>
        </p:txBody>
      </p:sp>
      <p:sp>
        <p:nvSpPr>
          <p:cNvPr id="144" name="Text Placeholder 10">
            <a:extLst>
              <a:ext uri="{FF2B5EF4-FFF2-40B4-BE49-F238E27FC236}">
                <a16:creationId xmlns:a16="http://schemas.microsoft.com/office/drawing/2014/main" id="{07E61089-0F11-2E41-8BA0-05B2C90C9771}"/>
              </a:ext>
            </a:extLst>
          </p:cNvPr>
          <p:cNvSpPr>
            <a:spLocks noGrp="1"/>
          </p:cNvSpPr>
          <p:nvPr>
            <p:ph type="body" sz="quarter" idx="14" hasCustomPrompt="1"/>
          </p:nvPr>
        </p:nvSpPr>
        <p:spPr>
          <a:xfrm>
            <a:off x="623893" y="1390954"/>
            <a:ext cx="8347982" cy="249299"/>
          </a:xfrm>
        </p:spPr>
        <p:txBody>
          <a:bodyPr lIns="0" tIns="0" rIns="0" bIns="0">
            <a:noAutofit/>
          </a:bodyPr>
          <a:lstStyle>
            <a:lvl1pPr marL="0" indent="0">
              <a:spcBef>
                <a:spcPts val="200"/>
              </a:spcBef>
              <a:buNone/>
              <a:defRPr sz="1800" baseline="0">
                <a:solidFill>
                  <a:schemeClr val="tx1"/>
                </a:solidFill>
              </a:defRPr>
            </a:lvl1pPr>
            <a:lvl2pPr marL="457200" indent="0">
              <a:buNone/>
              <a:defRPr sz="3600">
                <a:solidFill>
                  <a:srgbClr val="006AB3"/>
                </a:solidFill>
              </a:defRPr>
            </a:lvl2pPr>
            <a:lvl3pPr marL="914400" indent="0">
              <a:buNone/>
              <a:defRPr sz="3600">
                <a:solidFill>
                  <a:srgbClr val="006AB3"/>
                </a:solidFill>
              </a:defRPr>
            </a:lvl3pPr>
            <a:lvl4pPr marL="1371600" indent="0">
              <a:buNone/>
              <a:defRPr sz="3600">
                <a:solidFill>
                  <a:srgbClr val="006AB3"/>
                </a:solidFill>
              </a:defRPr>
            </a:lvl4pPr>
            <a:lvl5pPr marL="1828800" indent="0">
              <a:buNone/>
              <a:defRPr sz="3600">
                <a:solidFill>
                  <a:srgbClr val="006AB3"/>
                </a:solidFill>
              </a:defRPr>
            </a:lvl5pPr>
          </a:lstStyle>
          <a:p>
            <a:pPr lvl="0"/>
            <a:r>
              <a:rPr lang="en-US" dirty="0"/>
              <a:t>Click to add text</a:t>
            </a:r>
          </a:p>
        </p:txBody>
      </p:sp>
      <p:sp>
        <p:nvSpPr>
          <p:cNvPr id="28" name="Rectangle 27">
            <a:extLst>
              <a:ext uri="{FF2B5EF4-FFF2-40B4-BE49-F238E27FC236}">
                <a16:creationId xmlns:a16="http://schemas.microsoft.com/office/drawing/2014/main" id="{0A6F0EFE-BDF5-4B69-8517-CE4625BA3AA1}"/>
              </a:ext>
            </a:extLst>
          </p:cNvPr>
          <p:cNvSpPr/>
          <p:nvPr userDrawn="1"/>
        </p:nvSpPr>
        <p:spPr>
          <a:xfrm flipH="1">
            <a:off x="12146281" y="2235678"/>
            <a:ext cx="45719" cy="8501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BB54A8-2532-4AC3-BC6D-1799C48AA5CB}"/>
              </a:ext>
            </a:extLst>
          </p:cNvPr>
          <p:cNvSpPr>
            <a:spLocks noGrp="1"/>
          </p:cNvSpPr>
          <p:nvPr>
            <p:ph type="title" hasCustomPrompt="1"/>
          </p:nvPr>
        </p:nvSpPr>
        <p:spPr>
          <a:xfrm>
            <a:off x="623888" y="354527"/>
            <a:ext cx="8339136" cy="687170"/>
          </a:xfrm>
        </p:spPr>
        <p:txBody>
          <a:bodyPr vert="horz">
            <a:noAutofit/>
          </a:bodyPr>
          <a:lstStyle>
            <a:lvl1pPr>
              <a:lnSpc>
                <a:spcPct val="90000"/>
              </a:lnSpc>
              <a:defRPr sz="4800"/>
            </a:lvl1pPr>
          </a:lstStyle>
          <a:p>
            <a:r>
              <a:rPr lang="en-US" dirty="0"/>
              <a:t>Title Headline</a:t>
            </a:r>
          </a:p>
        </p:txBody>
      </p:sp>
      <p:sp>
        <p:nvSpPr>
          <p:cNvPr id="72" name="Picture Placeholder 71">
            <a:extLst>
              <a:ext uri="{FF2B5EF4-FFF2-40B4-BE49-F238E27FC236}">
                <a16:creationId xmlns:a16="http://schemas.microsoft.com/office/drawing/2014/main" id="{884CAC57-D368-44B5-A410-D869A510D7C7}"/>
              </a:ext>
            </a:extLst>
          </p:cNvPr>
          <p:cNvSpPr>
            <a:spLocks noGrp="1"/>
          </p:cNvSpPr>
          <p:nvPr userDrawn="1">
            <p:ph type="pic" sz="quarter" idx="15"/>
          </p:nvPr>
        </p:nvSpPr>
        <p:spPr bwMode="gray">
          <a:xfrm>
            <a:off x="0" y="2286120"/>
            <a:ext cx="12192000" cy="4571880"/>
          </a:xfrm>
          <a:custGeom>
            <a:avLst/>
            <a:gdLst>
              <a:gd name="connsiteX0" fmla="*/ 12167531 w 12192000"/>
              <a:gd name="connsiteY0" fmla="*/ 0 h 4571880"/>
              <a:gd name="connsiteX1" fmla="*/ 12192000 w 12192000"/>
              <a:gd name="connsiteY1" fmla="*/ 0 h 4571880"/>
              <a:gd name="connsiteX2" fmla="*/ 12192000 w 12192000"/>
              <a:gd name="connsiteY2" fmla="*/ 4571880 h 4571880"/>
              <a:gd name="connsiteX3" fmla="*/ 0 w 12192000"/>
              <a:gd name="connsiteY3" fmla="*/ 4571880 h 4571880"/>
              <a:gd name="connsiteX4" fmla="*/ 0 w 12192000"/>
              <a:gd name="connsiteY4" fmla="*/ 1637342 h 4571880"/>
              <a:gd name="connsiteX5" fmla="*/ 2023058 w 12192000"/>
              <a:gd name="connsiteY5" fmla="*/ 1735957 h 4571880"/>
              <a:gd name="connsiteX6" fmla="*/ 6093835 w 12192000"/>
              <a:gd name="connsiteY6" fmla="*/ 1200906 h 4571880"/>
              <a:gd name="connsiteX7" fmla="*/ 6139416 w 12192000"/>
              <a:gd name="connsiteY7" fmla="*/ 1189222 h 4571880"/>
              <a:gd name="connsiteX8" fmla="*/ 11718541 w 12192000"/>
              <a:gd name="connsiteY8" fmla="*/ 17001 h 457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571880">
                <a:moveTo>
                  <a:pt x="12167531" y="0"/>
                </a:moveTo>
                <a:lnTo>
                  <a:pt x="12192000" y="0"/>
                </a:lnTo>
                <a:lnTo>
                  <a:pt x="12192000" y="4571880"/>
                </a:lnTo>
                <a:lnTo>
                  <a:pt x="0" y="4571880"/>
                </a:lnTo>
                <a:lnTo>
                  <a:pt x="0" y="1637342"/>
                </a:lnTo>
                <a:cubicBezTo>
                  <a:pt x="0" y="1637342"/>
                  <a:pt x="1042593" y="1735957"/>
                  <a:pt x="2023058" y="1735957"/>
                </a:cubicBezTo>
                <a:cubicBezTo>
                  <a:pt x="3644382" y="1735957"/>
                  <a:pt x="4918367" y="1499483"/>
                  <a:pt x="6093835" y="1200906"/>
                </a:cubicBezTo>
                <a:lnTo>
                  <a:pt x="6139416" y="1189222"/>
                </a:lnTo>
                <a:cubicBezTo>
                  <a:pt x="7926737" y="731903"/>
                  <a:pt x="9492966" y="135727"/>
                  <a:pt x="11718541" y="17001"/>
                </a:cubicBezTo>
                <a:close/>
              </a:path>
            </a:pathLst>
          </a:custGeom>
          <a:solidFill>
            <a:schemeClr val="bg1">
              <a:lumMod val="65000"/>
            </a:schemeClr>
          </a:solidFill>
        </p:spPr>
        <p:txBody>
          <a:bodyPr wrap="square" bIns="72000" anchor="b">
            <a:noAutofit/>
          </a:bodyPr>
          <a:lstStyle>
            <a:lvl1pPr marL="0" indent="0" algn="ctr">
              <a:buNone/>
              <a:defRPr>
                <a:solidFill>
                  <a:schemeClr val="bg1"/>
                </a:solidFill>
              </a:defRPr>
            </a:lvl1pPr>
          </a:lstStyle>
          <a:p>
            <a:r>
              <a:rPr lang="en-US" dirty="0"/>
              <a:t>Click icon to add picture</a:t>
            </a:r>
          </a:p>
        </p:txBody>
      </p:sp>
      <p:pic>
        <p:nvPicPr>
          <p:cNvPr id="4" name="Graphic 3">
            <a:extLst>
              <a:ext uri="{FF2B5EF4-FFF2-40B4-BE49-F238E27FC236}">
                <a16:creationId xmlns:a16="http://schemas.microsoft.com/office/drawing/2014/main" id="{7595DDE1-26B6-4E37-B797-821923D9088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1630667"/>
            <a:ext cx="12192000" cy="2393950"/>
          </a:xfrm>
          <a:prstGeom prst="rect">
            <a:avLst/>
          </a:prstGeom>
        </p:spPr>
      </p:pic>
      <p:sp>
        <p:nvSpPr>
          <p:cNvPr id="23" name="Rectangle 22">
            <a:extLst>
              <a:ext uri="{FF2B5EF4-FFF2-40B4-BE49-F238E27FC236}">
                <a16:creationId xmlns:a16="http://schemas.microsoft.com/office/drawing/2014/main" id="{708E712D-2235-4E43-9C7A-BE2AC5796B9A}"/>
              </a:ext>
            </a:extLst>
          </p:cNvPr>
          <p:cNvSpPr/>
          <p:nvPr userDrawn="1"/>
        </p:nvSpPr>
        <p:spPr>
          <a:xfrm>
            <a:off x="8795421" y="1789319"/>
            <a:ext cx="2788383" cy="307777"/>
          </a:xfrm>
          <a:prstGeom prst="rect">
            <a:avLst/>
          </a:prstGeom>
        </p:spPr>
        <p:txBody>
          <a:bodyPr wrap="square" lIns="0" tIns="0" rIns="0" bIns="0" anchor="b">
            <a:spAutoFit/>
          </a:bodyPr>
          <a:lstStyle/>
          <a:p>
            <a:pPr algn="r"/>
            <a:r>
              <a:rPr lang="en-US" sz="2000" i="1" noProof="0" dirty="0">
                <a:solidFill>
                  <a:srgbClr val="0069B3"/>
                </a:solidFill>
              </a:rPr>
              <a:t>Humidity for a better life</a:t>
            </a:r>
          </a:p>
        </p:txBody>
      </p:sp>
      <p:pic>
        <p:nvPicPr>
          <p:cNvPr id="6" name="Picture 5">
            <a:extLst>
              <a:ext uri="{FF2B5EF4-FFF2-40B4-BE49-F238E27FC236}">
                <a16:creationId xmlns:a16="http://schemas.microsoft.com/office/drawing/2014/main" id="{DCA78F12-E5DF-EBDF-F0A7-4D2F996D2683}"/>
              </a:ext>
            </a:extLst>
          </p:cNvPr>
          <p:cNvPicPr>
            <a:picLocks noChangeAspect="1"/>
          </p:cNvPicPr>
          <p:nvPr userDrawn="1">
            <p:custDataLst>
              <p:tags r:id="rId2"/>
            </p:custDataLst>
          </p:nvPr>
        </p:nvPicPr>
        <p:blipFill>
          <a:blip r:embed="rId6">
            <a:extLst>
              <a:ext uri="{28A0092B-C50C-407E-A947-70E740481C1C}">
                <a14:useLocalDpi xmlns:a14="http://schemas.microsoft.com/office/drawing/2010/main" val="0"/>
              </a:ext>
            </a:extLst>
          </a:blip>
          <a:stretch>
            <a:fillRect/>
          </a:stretch>
        </p:blipFill>
        <p:spPr bwMode="gray">
          <a:xfrm>
            <a:off x="9291829" y="421181"/>
            <a:ext cx="2448000" cy="473280"/>
          </a:xfrm>
          <a:prstGeom prst="rect">
            <a:avLst/>
          </a:prstGeom>
        </p:spPr>
      </p:pic>
    </p:spTree>
    <p:extLst>
      <p:ext uri="{BB962C8B-B14F-4D97-AF65-F5344CB8AC3E}">
        <p14:creationId xmlns:p14="http://schemas.microsoft.com/office/powerpoint/2010/main" val="3524046829"/>
      </p:ext>
    </p:extLst>
  </p:cSld>
  <p:clrMapOvr>
    <a:masterClrMapping/>
  </p:clrMapOvr>
  <p:hf sldNum="0" hdr="0"/>
  <p:extLst>
    <p:ext uri="{DCECCB84-F9BA-43D5-87BE-67443E8EF086}">
      <p15:sldGuideLst xmlns:p15="http://schemas.microsoft.com/office/powerpoint/2012/main">
        <p15:guide id="1" pos="564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preserve="1" userDrawn="1">
  <p:cSld name="Two Content">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A3E30882-9D8C-4F6C-A732-2A67C2A594F8}"/>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t>
            </a:r>
            <a:r>
              <a:rPr lang="en-US" dirty="0" err="1"/>
              <a:t>subheadline</a:t>
            </a:r>
            <a:r>
              <a:rPr lang="en-US" dirty="0"/>
              <a:t> in black</a:t>
            </a:r>
          </a:p>
        </p:txBody>
      </p:sp>
      <p:sp>
        <p:nvSpPr>
          <p:cNvPr id="23" name="TextBox 22">
            <a:extLst>
              <a:ext uri="{FF2B5EF4-FFF2-40B4-BE49-F238E27FC236}">
                <a16:creationId xmlns:a16="http://schemas.microsoft.com/office/drawing/2014/main" id="{46C8C623-9AED-45B8-9D5A-AB7F5EB0C71C}"/>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dirty="0">
                <a:solidFill>
                  <a:schemeClr val="bg1"/>
                </a:solidFill>
              </a:rPr>
              <a:t>©Condair</a:t>
            </a:r>
          </a:p>
        </p:txBody>
      </p:sp>
      <p:sp>
        <p:nvSpPr>
          <p:cNvPr id="10" name="Content Placeholder 9">
            <a:extLst>
              <a:ext uri="{FF2B5EF4-FFF2-40B4-BE49-F238E27FC236}">
                <a16:creationId xmlns:a16="http://schemas.microsoft.com/office/drawing/2014/main" id="{E960BC3F-C0E0-41A4-AE03-FBC1FAEC287F}"/>
              </a:ext>
            </a:extLst>
          </p:cNvPr>
          <p:cNvSpPr>
            <a:spLocks noGrp="1"/>
          </p:cNvSpPr>
          <p:nvPr>
            <p:ph sz="quarter" idx="26" hasCustomPrompt="1"/>
          </p:nvPr>
        </p:nvSpPr>
        <p:spPr>
          <a:xfrm>
            <a:off x="623887" y="1665289"/>
            <a:ext cx="5299200" cy="4319586"/>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a:extLst>
              <a:ext uri="{FF2B5EF4-FFF2-40B4-BE49-F238E27FC236}">
                <a16:creationId xmlns:a16="http://schemas.microsoft.com/office/drawing/2014/main" id="{54760D73-BC2C-40D9-8CF5-CC7E8C7BCDCB}"/>
              </a:ext>
            </a:extLst>
          </p:cNvPr>
          <p:cNvSpPr>
            <a:spLocks noGrp="1"/>
          </p:cNvSpPr>
          <p:nvPr>
            <p:ph sz="quarter" idx="27" hasCustomPrompt="1"/>
          </p:nvPr>
        </p:nvSpPr>
        <p:spPr>
          <a:xfrm>
            <a:off x="6255052" y="1665288"/>
            <a:ext cx="5299049" cy="4319586"/>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4">
            <a:extLst>
              <a:ext uri="{FF2B5EF4-FFF2-40B4-BE49-F238E27FC236}">
                <a16:creationId xmlns:a16="http://schemas.microsoft.com/office/drawing/2014/main" id="{B57A2DF6-C837-4DB7-A0DB-A5BA4E010F61}"/>
              </a:ext>
            </a:extLst>
          </p:cNvPr>
          <p:cNvSpPr>
            <a:spLocks noGrp="1"/>
          </p:cNvSpPr>
          <p:nvPr>
            <p:ph type="title" hasCustomPrompt="1"/>
          </p:nvPr>
        </p:nvSpPr>
        <p:spPr/>
        <p:txBody>
          <a:bodyPr vert="horz"/>
          <a:lstStyle/>
          <a:p>
            <a:r>
              <a:rPr lang="en-US" dirty="0"/>
              <a:t>Click to edit headline in color</a:t>
            </a:r>
          </a:p>
        </p:txBody>
      </p:sp>
      <p:sp>
        <p:nvSpPr>
          <p:cNvPr id="2" name="Footer Placeholder 1">
            <a:extLst>
              <a:ext uri="{FF2B5EF4-FFF2-40B4-BE49-F238E27FC236}">
                <a16:creationId xmlns:a16="http://schemas.microsoft.com/office/drawing/2014/main" id="{0FB726AA-9033-4F44-9894-26A2CF8211F4}"/>
              </a:ext>
            </a:extLst>
          </p:cNvPr>
          <p:cNvSpPr>
            <a:spLocks noGrp="1"/>
          </p:cNvSpPr>
          <p:nvPr>
            <p:ph type="ftr" sz="quarter" idx="28"/>
          </p:nvPr>
        </p:nvSpPr>
        <p:spPr/>
        <p:txBody>
          <a:bodyPr/>
          <a:lstStyle/>
          <a:p>
            <a:r>
              <a:rPr lang="en-US" dirty="0"/>
              <a:t>Footer</a:t>
            </a:r>
          </a:p>
        </p:txBody>
      </p:sp>
      <p:sp>
        <p:nvSpPr>
          <p:cNvPr id="3" name="Slide Number Placeholder 2">
            <a:extLst>
              <a:ext uri="{FF2B5EF4-FFF2-40B4-BE49-F238E27FC236}">
                <a16:creationId xmlns:a16="http://schemas.microsoft.com/office/drawing/2014/main" id="{ECB252E3-B747-44F1-AF4E-945719D47F8E}"/>
              </a:ext>
            </a:extLst>
          </p:cNvPr>
          <p:cNvSpPr>
            <a:spLocks noGrp="1"/>
          </p:cNvSpPr>
          <p:nvPr>
            <p:ph type="sldNum" sz="quarter" idx="29"/>
          </p:nvPr>
        </p:nvSpPr>
        <p:spPr/>
        <p:txBody>
          <a:bodyPr/>
          <a:lstStyle/>
          <a:p>
            <a:fld id="{2D000F85-F260-4088-959F-25A523926215}" type="slidenum">
              <a:rPr lang="en-US" smtClean="0"/>
              <a:pPr/>
              <a:t>‹#›</a:t>
            </a:fld>
            <a:endParaRPr lang="en-US" dirty="0"/>
          </a:p>
        </p:txBody>
      </p:sp>
    </p:spTree>
    <p:extLst>
      <p:ext uri="{BB962C8B-B14F-4D97-AF65-F5344CB8AC3E}">
        <p14:creationId xmlns:p14="http://schemas.microsoft.com/office/powerpoint/2010/main" val="753992940"/>
      </p:ext>
    </p:extLst>
  </p:cSld>
  <p:clrMapOvr>
    <a:masterClrMapping/>
  </p:clrMapOvr>
  <p:hf sldNum="0" hdr="0"/>
  <p:extLst>
    <p:ext uri="{DCECCB84-F9BA-43D5-87BE-67443E8EF086}">
      <p15:sldGuideLst xmlns:p15="http://schemas.microsoft.com/office/powerpoint/2012/main">
        <p15:guide id="1" pos="3732" userDrawn="1">
          <p15:clr>
            <a:srgbClr val="FBAE40"/>
          </p15:clr>
        </p15:guide>
        <p15:guide id="10" pos="393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ree Content with Title" preserve="1" userDrawn="1">
  <p:cSld name="Three Content with Title">
    <p:spTree>
      <p:nvGrpSpPr>
        <p:cNvPr id="1" name=""/>
        <p:cNvGrpSpPr/>
        <p:nvPr/>
      </p:nvGrpSpPr>
      <p:grpSpPr>
        <a:xfrm>
          <a:off x="0" y="0"/>
          <a:ext cx="0" cy="0"/>
          <a:chOff x="0" y="0"/>
          <a:chExt cx="0" cy="0"/>
        </a:xfrm>
      </p:grpSpPr>
      <p:sp>
        <p:nvSpPr>
          <p:cNvPr id="13" name="Subtitle 2">
            <a:extLst>
              <a:ext uri="{FF2B5EF4-FFF2-40B4-BE49-F238E27FC236}">
                <a16:creationId xmlns:a16="http://schemas.microsoft.com/office/drawing/2014/main" id="{557B3335-320E-4767-8488-64EF07946DB3}"/>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t>
            </a:r>
            <a:r>
              <a:rPr lang="en-US" dirty="0" err="1"/>
              <a:t>subheadline</a:t>
            </a:r>
            <a:r>
              <a:rPr lang="en-US" dirty="0"/>
              <a:t> in black</a:t>
            </a:r>
          </a:p>
        </p:txBody>
      </p:sp>
      <p:sp>
        <p:nvSpPr>
          <p:cNvPr id="24" name="TextBox 23">
            <a:extLst>
              <a:ext uri="{FF2B5EF4-FFF2-40B4-BE49-F238E27FC236}">
                <a16:creationId xmlns:a16="http://schemas.microsoft.com/office/drawing/2014/main" id="{00F26C34-7AFF-4FF6-9EE9-7C4E4333E37F}"/>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dirty="0">
                <a:solidFill>
                  <a:schemeClr val="bg1"/>
                </a:solidFill>
              </a:rPr>
              <a:t>©Condair</a:t>
            </a:r>
          </a:p>
        </p:txBody>
      </p:sp>
      <p:sp>
        <p:nvSpPr>
          <p:cNvPr id="5" name="Text Placeholder 4">
            <a:extLst>
              <a:ext uri="{FF2B5EF4-FFF2-40B4-BE49-F238E27FC236}">
                <a16:creationId xmlns:a16="http://schemas.microsoft.com/office/drawing/2014/main" id="{8A797611-FC63-454E-BE33-CCEE8CE236E9}"/>
              </a:ext>
            </a:extLst>
          </p:cNvPr>
          <p:cNvSpPr>
            <a:spLocks noGrp="1"/>
          </p:cNvSpPr>
          <p:nvPr>
            <p:ph type="body" sz="quarter" idx="37" hasCustomPrompt="1"/>
          </p:nvPr>
        </p:nvSpPr>
        <p:spPr>
          <a:xfrm>
            <a:off x="623889" y="1665288"/>
            <a:ext cx="3456000" cy="774063"/>
          </a:xfrm>
        </p:spPr>
        <p:txBody>
          <a:bodyPr bIns="36000" anchor="b"/>
          <a:lstStyle>
            <a:lvl1pPr marL="0" indent="0">
              <a:lnSpc>
                <a:spcPct val="100000"/>
              </a:lnSpc>
              <a:spcAft>
                <a:spcPts val="600"/>
              </a:spcAft>
              <a:buNone/>
              <a:defRPr sz="1800" b="1">
                <a:solidFill>
                  <a:schemeClr val="accent1"/>
                </a:solidFill>
              </a:defRPr>
            </a:lvl1pPr>
          </a:lstStyle>
          <a:p>
            <a:pPr lvl="0"/>
            <a:r>
              <a:rPr lang="en-US" dirty="0"/>
              <a:t>Insert content here</a:t>
            </a:r>
          </a:p>
        </p:txBody>
      </p:sp>
      <p:sp>
        <p:nvSpPr>
          <p:cNvPr id="16" name="Text Placeholder 4">
            <a:extLst>
              <a:ext uri="{FF2B5EF4-FFF2-40B4-BE49-F238E27FC236}">
                <a16:creationId xmlns:a16="http://schemas.microsoft.com/office/drawing/2014/main" id="{CF16A5C2-808F-45E1-8C31-11569265633B}"/>
              </a:ext>
            </a:extLst>
          </p:cNvPr>
          <p:cNvSpPr>
            <a:spLocks noGrp="1"/>
          </p:cNvSpPr>
          <p:nvPr>
            <p:ph type="body" sz="quarter" idx="38" hasCustomPrompt="1"/>
          </p:nvPr>
        </p:nvSpPr>
        <p:spPr>
          <a:xfrm>
            <a:off x="4367985" y="1665288"/>
            <a:ext cx="3456000" cy="774063"/>
          </a:xfrm>
        </p:spPr>
        <p:txBody>
          <a:bodyPr bIns="36000" anchor="b"/>
          <a:lstStyle>
            <a:lvl1pPr marL="0" indent="0">
              <a:lnSpc>
                <a:spcPct val="100000"/>
              </a:lnSpc>
              <a:spcAft>
                <a:spcPts val="600"/>
              </a:spcAft>
              <a:buNone/>
              <a:defRPr sz="1800" b="1">
                <a:solidFill>
                  <a:schemeClr val="accent1"/>
                </a:solidFill>
              </a:defRPr>
            </a:lvl1pPr>
          </a:lstStyle>
          <a:p>
            <a:pPr lvl="0"/>
            <a:r>
              <a:rPr lang="en-US" dirty="0"/>
              <a:t>Insert content here</a:t>
            </a:r>
          </a:p>
        </p:txBody>
      </p:sp>
      <p:sp>
        <p:nvSpPr>
          <p:cNvPr id="18" name="Text Placeholder 4">
            <a:extLst>
              <a:ext uri="{FF2B5EF4-FFF2-40B4-BE49-F238E27FC236}">
                <a16:creationId xmlns:a16="http://schemas.microsoft.com/office/drawing/2014/main" id="{2EB7393C-EFBB-484F-A4CC-04D8714843F6}"/>
              </a:ext>
            </a:extLst>
          </p:cNvPr>
          <p:cNvSpPr>
            <a:spLocks noGrp="1"/>
          </p:cNvSpPr>
          <p:nvPr>
            <p:ph type="body" sz="quarter" idx="40" hasCustomPrompt="1"/>
          </p:nvPr>
        </p:nvSpPr>
        <p:spPr>
          <a:xfrm>
            <a:off x="8112125" y="1665288"/>
            <a:ext cx="3455988" cy="774063"/>
          </a:xfrm>
        </p:spPr>
        <p:txBody>
          <a:bodyPr bIns="36000" anchor="b"/>
          <a:lstStyle>
            <a:lvl1pPr marL="0" indent="0">
              <a:lnSpc>
                <a:spcPct val="100000"/>
              </a:lnSpc>
              <a:spcAft>
                <a:spcPts val="600"/>
              </a:spcAft>
              <a:buNone/>
              <a:defRPr sz="1800" b="1">
                <a:solidFill>
                  <a:schemeClr val="accent1"/>
                </a:solidFill>
              </a:defRPr>
            </a:lvl1pPr>
          </a:lstStyle>
          <a:p>
            <a:pPr lvl="0"/>
            <a:r>
              <a:rPr lang="en-US" dirty="0"/>
              <a:t>Insert content here</a:t>
            </a:r>
          </a:p>
        </p:txBody>
      </p:sp>
      <p:sp>
        <p:nvSpPr>
          <p:cNvPr id="7" name="Content Placeholder 6">
            <a:extLst>
              <a:ext uri="{FF2B5EF4-FFF2-40B4-BE49-F238E27FC236}">
                <a16:creationId xmlns:a16="http://schemas.microsoft.com/office/drawing/2014/main" id="{BF494083-E607-43D3-9EFB-8B69DBF8E70B}"/>
              </a:ext>
            </a:extLst>
          </p:cNvPr>
          <p:cNvSpPr>
            <a:spLocks noGrp="1"/>
          </p:cNvSpPr>
          <p:nvPr>
            <p:ph sz="quarter" idx="41" hasCustomPrompt="1"/>
          </p:nvPr>
        </p:nvSpPr>
        <p:spPr>
          <a:xfrm>
            <a:off x="623887" y="2485189"/>
            <a:ext cx="3455987" cy="3499685"/>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a:extLst>
              <a:ext uri="{FF2B5EF4-FFF2-40B4-BE49-F238E27FC236}">
                <a16:creationId xmlns:a16="http://schemas.microsoft.com/office/drawing/2014/main" id="{70D04F43-8B11-400F-82BC-1CF7310F5940}"/>
              </a:ext>
            </a:extLst>
          </p:cNvPr>
          <p:cNvSpPr>
            <a:spLocks noGrp="1"/>
          </p:cNvSpPr>
          <p:nvPr>
            <p:ph sz="quarter" idx="42" hasCustomPrompt="1"/>
          </p:nvPr>
        </p:nvSpPr>
        <p:spPr>
          <a:xfrm>
            <a:off x="4367985" y="2485189"/>
            <a:ext cx="3455987" cy="3499684"/>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16">
            <a:extLst>
              <a:ext uri="{FF2B5EF4-FFF2-40B4-BE49-F238E27FC236}">
                <a16:creationId xmlns:a16="http://schemas.microsoft.com/office/drawing/2014/main" id="{E8E50686-87B3-476A-930C-22DE8C7860C0}"/>
              </a:ext>
            </a:extLst>
          </p:cNvPr>
          <p:cNvSpPr>
            <a:spLocks noGrp="1"/>
          </p:cNvSpPr>
          <p:nvPr>
            <p:ph sz="quarter" idx="43" hasCustomPrompt="1"/>
          </p:nvPr>
        </p:nvSpPr>
        <p:spPr>
          <a:xfrm>
            <a:off x="8112084" y="2485189"/>
            <a:ext cx="3455988" cy="3499684"/>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8">
            <a:extLst>
              <a:ext uri="{FF2B5EF4-FFF2-40B4-BE49-F238E27FC236}">
                <a16:creationId xmlns:a16="http://schemas.microsoft.com/office/drawing/2014/main" id="{0A1E7A4D-3B73-4E00-95A0-7ED06DCAF4FE}"/>
              </a:ext>
            </a:extLst>
          </p:cNvPr>
          <p:cNvSpPr>
            <a:spLocks noGrp="1"/>
          </p:cNvSpPr>
          <p:nvPr>
            <p:ph type="title" hasCustomPrompt="1"/>
          </p:nvPr>
        </p:nvSpPr>
        <p:spPr/>
        <p:txBody>
          <a:bodyPr vert="horz"/>
          <a:lstStyle/>
          <a:p>
            <a:r>
              <a:rPr lang="en-US" dirty="0"/>
              <a:t>Click to edit headline in color</a:t>
            </a:r>
          </a:p>
        </p:txBody>
      </p:sp>
      <p:sp>
        <p:nvSpPr>
          <p:cNvPr id="2" name="Footer Placeholder 1">
            <a:extLst>
              <a:ext uri="{FF2B5EF4-FFF2-40B4-BE49-F238E27FC236}">
                <a16:creationId xmlns:a16="http://schemas.microsoft.com/office/drawing/2014/main" id="{2CDAB808-2363-4538-8C85-A3CEEBB40251}"/>
              </a:ext>
            </a:extLst>
          </p:cNvPr>
          <p:cNvSpPr>
            <a:spLocks noGrp="1"/>
          </p:cNvSpPr>
          <p:nvPr>
            <p:ph type="ftr" sz="quarter" idx="44"/>
          </p:nvPr>
        </p:nvSpPr>
        <p:spPr/>
        <p:txBody>
          <a:bodyPr/>
          <a:lstStyle/>
          <a:p>
            <a:r>
              <a:rPr lang="en-US" dirty="0"/>
              <a:t>Footer</a:t>
            </a:r>
          </a:p>
        </p:txBody>
      </p:sp>
      <p:sp>
        <p:nvSpPr>
          <p:cNvPr id="3" name="Slide Number Placeholder 2">
            <a:extLst>
              <a:ext uri="{FF2B5EF4-FFF2-40B4-BE49-F238E27FC236}">
                <a16:creationId xmlns:a16="http://schemas.microsoft.com/office/drawing/2014/main" id="{EF137BDC-B350-4E34-A393-3A1D727178E6}"/>
              </a:ext>
            </a:extLst>
          </p:cNvPr>
          <p:cNvSpPr>
            <a:spLocks noGrp="1"/>
          </p:cNvSpPr>
          <p:nvPr>
            <p:ph type="sldNum" sz="quarter" idx="45"/>
          </p:nvPr>
        </p:nvSpPr>
        <p:spPr/>
        <p:txBody>
          <a:bodyPr/>
          <a:lstStyle/>
          <a:p>
            <a:fld id="{29C01B82-0BF4-4C22-90FB-6F47491AD0A2}" type="slidenum">
              <a:rPr lang="en-US" smtClean="0"/>
              <a:pPr/>
              <a:t>‹#›</a:t>
            </a:fld>
            <a:endParaRPr lang="en-US" dirty="0"/>
          </a:p>
        </p:txBody>
      </p:sp>
    </p:spTree>
    <p:extLst>
      <p:ext uri="{BB962C8B-B14F-4D97-AF65-F5344CB8AC3E}">
        <p14:creationId xmlns:p14="http://schemas.microsoft.com/office/powerpoint/2010/main" val="3649483597"/>
      </p:ext>
    </p:extLst>
  </p:cSld>
  <p:clrMapOvr>
    <a:masterClrMapping/>
  </p:clrMapOvr>
  <p:hf sldNum="0" hdr="0"/>
  <p:extLst>
    <p:ext uri="{DCECCB84-F9BA-43D5-87BE-67443E8EF086}">
      <p15:sldGuideLst xmlns:p15="http://schemas.microsoft.com/office/powerpoint/2012/main">
        <p15:guide id="10" pos="2751">
          <p15:clr>
            <a:srgbClr val="FBAE40"/>
          </p15:clr>
        </p15:guide>
        <p15:guide id="11" pos="5110" userDrawn="1">
          <p15:clr>
            <a:srgbClr val="FBAE40"/>
          </p15:clr>
        </p15:guide>
        <p15:guide id="12" pos="2570">
          <p15:clr>
            <a:srgbClr val="FBAE40"/>
          </p15:clr>
        </p15:guide>
        <p15:guide id="13" pos="492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ree Content" preserve="1" userDrawn="1">
  <p:cSld name="Three Content">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AF2BFFF3-3EB8-46F8-87F3-643E34A92E47}"/>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t>
            </a:r>
            <a:r>
              <a:rPr lang="en-US" dirty="0" err="1"/>
              <a:t>subheadline</a:t>
            </a:r>
            <a:r>
              <a:rPr lang="en-US" dirty="0"/>
              <a:t> in black</a:t>
            </a:r>
          </a:p>
        </p:txBody>
      </p:sp>
      <p:sp>
        <p:nvSpPr>
          <p:cNvPr id="21" name="TextBox 20">
            <a:extLst>
              <a:ext uri="{FF2B5EF4-FFF2-40B4-BE49-F238E27FC236}">
                <a16:creationId xmlns:a16="http://schemas.microsoft.com/office/drawing/2014/main" id="{BB3950A3-B2BA-42EB-9707-6988330743B1}"/>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dirty="0">
                <a:solidFill>
                  <a:schemeClr val="bg1"/>
                </a:solidFill>
              </a:rPr>
              <a:t>©Condair</a:t>
            </a:r>
          </a:p>
        </p:txBody>
      </p:sp>
      <p:sp>
        <p:nvSpPr>
          <p:cNvPr id="5" name="Content Placeholder 4">
            <a:extLst>
              <a:ext uri="{FF2B5EF4-FFF2-40B4-BE49-F238E27FC236}">
                <a16:creationId xmlns:a16="http://schemas.microsoft.com/office/drawing/2014/main" id="{BC2D8686-9E78-4295-A0C4-991B65885420}"/>
              </a:ext>
            </a:extLst>
          </p:cNvPr>
          <p:cNvSpPr>
            <a:spLocks noGrp="1"/>
          </p:cNvSpPr>
          <p:nvPr>
            <p:ph sz="quarter" idx="37" hasCustomPrompt="1"/>
          </p:nvPr>
        </p:nvSpPr>
        <p:spPr>
          <a:xfrm>
            <a:off x="623887" y="1665288"/>
            <a:ext cx="3455987" cy="4319587"/>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a:extLst>
              <a:ext uri="{FF2B5EF4-FFF2-40B4-BE49-F238E27FC236}">
                <a16:creationId xmlns:a16="http://schemas.microsoft.com/office/drawing/2014/main" id="{39812B30-822E-41A6-B8F1-A80BF6971BD1}"/>
              </a:ext>
            </a:extLst>
          </p:cNvPr>
          <p:cNvSpPr>
            <a:spLocks noGrp="1"/>
          </p:cNvSpPr>
          <p:nvPr>
            <p:ph sz="quarter" idx="38" hasCustomPrompt="1"/>
          </p:nvPr>
        </p:nvSpPr>
        <p:spPr>
          <a:xfrm>
            <a:off x="4367985" y="1665289"/>
            <a:ext cx="3455987" cy="4319586"/>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4">
            <a:extLst>
              <a:ext uri="{FF2B5EF4-FFF2-40B4-BE49-F238E27FC236}">
                <a16:creationId xmlns:a16="http://schemas.microsoft.com/office/drawing/2014/main" id="{F39C564D-62F7-4C0A-904A-868F35A07EE7}"/>
              </a:ext>
            </a:extLst>
          </p:cNvPr>
          <p:cNvSpPr>
            <a:spLocks noGrp="1"/>
          </p:cNvSpPr>
          <p:nvPr>
            <p:ph sz="quarter" idx="39" hasCustomPrompt="1"/>
          </p:nvPr>
        </p:nvSpPr>
        <p:spPr>
          <a:xfrm>
            <a:off x="8112083" y="1665288"/>
            <a:ext cx="3455988" cy="4319586"/>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5">
            <a:extLst>
              <a:ext uri="{FF2B5EF4-FFF2-40B4-BE49-F238E27FC236}">
                <a16:creationId xmlns:a16="http://schemas.microsoft.com/office/drawing/2014/main" id="{CB93961C-EF04-47CD-89B9-C3B273EB2801}"/>
              </a:ext>
            </a:extLst>
          </p:cNvPr>
          <p:cNvSpPr>
            <a:spLocks noGrp="1"/>
          </p:cNvSpPr>
          <p:nvPr>
            <p:ph type="title" hasCustomPrompt="1"/>
          </p:nvPr>
        </p:nvSpPr>
        <p:spPr/>
        <p:txBody>
          <a:bodyPr vert="horz"/>
          <a:lstStyle/>
          <a:p>
            <a:r>
              <a:rPr lang="en-US" dirty="0"/>
              <a:t>Click to edit headline in color</a:t>
            </a:r>
          </a:p>
        </p:txBody>
      </p:sp>
      <p:sp>
        <p:nvSpPr>
          <p:cNvPr id="2" name="Footer Placeholder 1">
            <a:extLst>
              <a:ext uri="{FF2B5EF4-FFF2-40B4-BE49-F238E27FC236}">
                <a16:creationId xmlns:a16="http://schemas.microsoft.com/office/drawing/2014/main" id="{909112BC-76C3-4CC6-A732-9CF30A93090A}"/>
              </a:ext>
            </a:extLst>
          </p:cNvPr>
          <p:cNvSpPr>
            <a:spLocks noGrp="1"/>
          </p:cNvSpPr>
          <p:nvPr>
            <p:ph type="ftr" sz="quarter" idx="40"/>
          </p:nvPr>
        </p:nvSpPr>
        <p:spPr/>
        <p:txBody>
          <a:bodyPr/>
          <a:lstStyle/>
          <a:p>
            <a:r>
              <a:rPr lang="en-US" dirty="0"/>
              <a:t>Footer</a:t>
            </a:r>
          </a:p>
        </p:txBody>
      </p:sp>
      <p:sp>
        <p:nvSpPr>
          <p:cNvPr id="3" name="Slide Number Placeholder 2">
            <a:extLst>
              <a:ext uri="{FF2B5EF4-FFF2-40B4-BE49-F238E27FC236}">
                <a16:creationId xmlns:a16="http://schemas.microsoft.com/office/drawing/2014/main" id="{BE6A2175-E6E7-4C49-A650-85AD2BC82B71}"/>
              </a:ext>
            </a:extLst>
          </p:cNvPr>
          <p:cNvSpPr>
            <a:spLocks noGrp="1"/>
          </p:cNvSpPr>
          <p:nvPr>
            <p:ph type="sldNum" sz="quarter" idx="41"/>
          </p:nvPr>
        </p:nvSpPr>
        <p:spPr/>
        <p:txBody>
          <a:bodyPr/>
          <a:lstStyle/>
          <a:p>
            <a:fld id="{C7446611-5CCE-4358-B11C-6E11814D5C0C}" type="slidenum">
              <a:rPr lang="en-US" smtClean="0"/>
              <a:pPr/>
              <a:t>‹#›</a:t>
            </a:fld>
            <a:endParaRPr lang="en-US" dirty="0"/>
          </a:p>
        </p:txBody>
      </p:sp>
    </p:spTree>
    <p:extLst>
      <p:ext uri="{BB962C8B-B14F-4D97-AF65-F5344CB8AC3E}">
        <p14:creationId xmlns:p14="http://schemas.microsoft.com/office/powerpoint/2010/main" val="4011876776"/>
      </p:ext>
    </p:extLst>
  </p:cSld>
  <p:clrMapOvr>
    <a:masterClrMapping/>
  </p:clrMapOvr>
  <p:hf sldNum="0" hdr="0"/>
  <p:extLst>
    <p:ext uri="{DCECCB84-F9BA-43D5-87BE-67443E8EF086}">
      <p15:sldGuideLst xmlns:p15="http://schemas.microsoft.com/office/powerpoint/2012/main">
        <p15:guide id="10" pos="2751">
          <p15:clr>
            <a:srgbClr val="FBAE40"/>
          </p15:clr>
        </p15:guide>
        <p15:guide id="11" pos="5110">
          <p15:clr>
            <a:srgbClr val="FBAE40"/>
          </p15:clr>
        </p15:guide>
        <p15:guide id="12" pos="2570">
          <p15:clr>
            <a:srgbClr val="FBAE40"/>
          </p15:clr>
        </p15:guide>
        <p15:guide id="13" pos="492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our Content vertical" preserve="1" userDrawn="1">
  <p:cSld name="Four Content vertical">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AF2BFFF3-3EB8-46F8-87F3-643E34A92E47}"/>
              </a:ext>
            </a:extLst>
          </p:cNvPr>
          <p:cNvSpPr>
            <a:spLocks noGrp="1"/>
          </p:cNvSpPr>
          <p:nvPr>
            <p:ph type="subTitle" idx="15" hasCustomPrompt="1"/>
          </p:nvPr>
        </p:nvSpPr>
        <p:spPr>
          <a:xfrm>
            <a:off x="623887" y="787751"/>
            <a:ext cx="8964613" cy="39846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t>
            </a:r>
            <a:r>
              <a:rPr lang="en-US" dirty="0" err="1"/>
              <a:t>subheadline</a:t>
            </a:r>
            <a:r>
              <a:rPr lang="en-US" dirty="0"/>
              <a:t> in black</a:t>
            </a:r>
          </a:p>
        </p:txBody>
      </p:sp>
      <p:sp>
        <p:nvSpPr>
          <p:cNvPr id="21" name="TextBox 20">
            <a:extLst>
              <a:ext uri="{FF2B5EF4-FFF2-40B4-BE49-F238E27FC236}">
                <a16:creationId xmlns:a16="http://schemas.microsoft.com/office/drawing/2014/main" id="{BB3950A3-B2BA-42EB-9707-6988330743B1}"/>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dirty="0">
                <a:solidFill>
                  <a:schemeClr val="bg1"/>
                </a:solidFill>
              </a:rPr>
              <a:t>©Condair</a:t>
            </a:r>
          </a:p>
        </p:txBody>
      </p:sp>
      <p:sp>
        <p:nvSpPr>
          <p:cNvPr id="5" name="Content Placeholder 4">
            <a:extLst>
              <a:ext uri="{FF2B5EF4-FFF2-40B4-BE49-F238E27FC236}">
                <a16:creationId xmlns:a16="http://schemas.microsoft.com/office/drawing/2014/main" id="{BC2D8686-9E78-4295-A0C4-991B65885420}"/>
              </a:ext>
            </a:extLst>
          </p:cNvPr>
          <p:cNvSpPr>
            <a:spLocks noGrp="1"/>
          </p:cNvSpPr>
          <p:nvPr>
            <p:ph sz="quarter" idx="37" hasCustomPrompt="1"/>
          </p:nvPr>
        </p:nvSpPr>
        <p:spPr>
          <a:xfrm>
            <a:off x="623886" y="1665287"/>
            <a:ext cx="2520000" cy="4320000"/>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a:extLst>
              <a:ext uri="{FF2B5EF4-FFF2-40B4-BE49-F238E27FC236}">
                <a16:creationId xmlns:a16="http://schemas.microsoft.com/office/drawing/2014/main" id="{39812B30-822E-41A6-B8F1-A80BF6971BD1}"/>
              </a:ext>
            </a:extLst>
          </p:cNvPr>
          <p:cNvSpPr>
            <a:spLocks noGrp="1"/>
          </p:cNvSpPr>
          <p:nvPr>
            <p:ph sz="quarter" idx="38" hasCustomPrompt="1"/>
          </p:nvPr>
        </p:nvSpPr>
        <p:spPr>
          <a:xfrm>
            <a:off x="3431493" y="1665289"/>
            <a:ext cx="2520000" cy="4320000"/>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4">
            <a:extLst>
              <a:ext uri="{FF2B5EF4-FFF2-40B4-BE49-F238E27FC236}">
                <a16:creationId xmlns:a16="http://schemas.microsoft.com/office/drawing/2014/main" id="{F39C564D-62F7-4C0A-904A-868F35A07EE7}"/>
              </a:ext>
            </a:extLst>
          </p:cNvPr>
          <p:cNvSpPr>
            <a:spLocks noGrp="1"/>
          </p:cNvSpPr>
          <p:nvPr>
            <p:ph sz="quarter" idx="39" hasCustomPrompt="1"/>
          </p:nvPr>
        </p:nvSpPr>
        <p:spPr>
          <a:xfrm>
            <a:off x="6239100" y="1665288"/>
            <a:ext cx="2520000" cy="4320000"/>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5">
            <a:extLst>
              <a:ext uri="{FF2B5EF4-FFF2-40B4-BE49-F238E27FC236}">
                <a16:creationId xmlns:a16="http://schemas.microsoft.com/office/drawing/2014/main" id="{CB93961C-EF04-47CD-89B9-C3B273EB2801}"/>
              </a:ext>
            </a:extLst>
          </p:cNvPr>
          <p:cNvSpPr>
            <a:spLocks noGrp="1"/>
          </p:cNvSpPr>
          <p:nvPr>
            <p:ph type="title" hasCustomPrompt="1"/>
          </p:nvPr>
        </p:nvSpPr>
        <p:spPr/>
        <p:txBody>
          <a:bodyPr vert="horz"/>
          <a:lstStyle/>
          <a:p>
            <a:r>
              <a:rPr lang="en-US" dirty="0"/>
              <a:t>Click to edit headline in color</a:t>
            </a:r>
          </a:p>
        </p:txBody>
      </p:sp>
      <p:sp>
        <p:nvSpPr>
          <p:cNvPr id="2" name="Footer Placeholder 1">
            <a:extLst>
              <a:ext uri="{FF2B5EF4-FFF2-40B4-BE49-F238E27FC236}">
                <a16:creationId xmlns:a16="http://schemas.microsoft.com/office/drawing/2014/main" id="{DF22C96C-6D14-48B1-B5AC-27B195D073DD}"/>
              </a:ext>
            </a:extLst>
          </p:cNvPr>
          <p:cNvSpPr>
            <a:spLocks noGrp="1"/>
          </p:cNvSpPr>
          <p:nvPr>
            <p:ph type="ftr" sz="quarter" idx="40"/>
          </p:nvPr>
        </p:nvSpPr>
        <p:spPr/>
        <p:txBody>
          <a:bodyPr/>
          <a:lstStyle/>
          <a:p>
            <a:r>
              <a:rPr lang="en-US" dirty="0"/>
              <a:t>Footer</a:t>
            </a:r>
          </a:p>
        </p:txBody>
      </p:sp>
      <p:sp>
        <p:nvSpPr>
          <p:cNvPr id="3" name="Slide Number Placeholder 2">
            <a:extLst>
              <a:ext uri="{FF2B5EF4-FFF2-40B4-BE49-F238E27FC236}">
                <a16:creationId xmlns:a16="http://schemas.microsoft.com/office/drawing/2014/main" id="{685E7D1F-30E8-4E2C-B6E1-7220F489B0DA}"/>
              </a:ext>
            </a:extLst>
          </p:cNvPr>
          <p:cNvSpPr>
            <a:spLocks noGrp="1"/>
          </p:cNvSpPr>
          <p:nvPr>
            <p:ph type="sldNum" sz="quarter" idx="41"/>
          </p:nvPr>
        </p:nvSpPr>
        <p:spPr/>
        <p:txBody>
          <a:bodyPr/>
          <a:lstStyle/>
          <a:p>
            <a:fld id="{731666FA-AC4F-4DED-9AB0-C5ABFFF9CEDE}" type="slidenum">
              <a:rPr lang="en-US" smtClean="0"/>
              <a:pPr/>
              <a:t>‹#›</a:t>
            </a:fld>
            <a:endParaRPr lang="en-US" dirty="0"/>
          </a:p>
        </p:txBody>
      </p:sp>
      <p:sp>
        <p:nvSpPr>
          <p:cNvPr id="13" name="Content Placeholder 14">
            <a:extLst>
              <a:ext uri="{FF2B5EF4-FFF2-40B4-BE49-F238E27FC236}">
                <a16:creationId xmlns:a16="http://schemas.microsoft.com/office/drawing/2014/main" id="{5CB89D91-A3F9-4F22-ACC2-4A15A47C9BDA}"/>
              </a:ext>
            </a:extLst>
          </p:cNvPr>
          <p:cNvSpPr>
            <a:spLocks noGrp="1"/>
          </p:cNvSpPr>
          <p:nvPr>
            <p:ph sz="quarter" idx="42" hasCustomPrompt="1"/>
          </p:nvPr>
        </p:nvSpPr>
        <p:spPr>
          <a:xfrm>
            <a:off x="9046707" y="1665288"/>
            <a:ext cx="2520000" cy="4320000"/>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4415026"/>
      </p:ext>
    </p:extLst>
  </p:cSld>
  <p:clrMapOvr>
    <a:masterClrMapping/>
  </p:clrMapOvr>
  <p:hf sldNum="0" hdr="0"/>
  <p:extLst>
    <p:ext uri="{DCECCB84-F9BA-43D5-87BE-67443E8EF086}">
      <p15:sldGuideLst xmlns:p15="http://schemas.microsoft.com/office/powerpoint/2012/main">
        <p15:guide id="10" pos="2162">
          <p15:clr>
            <a:srgbClr val="FBAE40"/>
          </p15:clr>
        </p15:guide>
        <p15:guide id="11" pos="5699">
          <p15:clr>
            <a:srgbClr val="FBAE40"/>
          </p15:clr>
        </p15:guide>
        <p15:guide id="12" pos="1982">
          <p15:clr>
            <a:srgbClr val="FBAE40"/>
          </p15:clr>
        </p15:guide>
        <p15:guide id="13" pos="3750">
          <p15:clr>
            <a:srgbClr val="FBAE40"/>
          </p15:clr>
        </p15:guide>
        <p15:guide id="14" pos="5518">
          <p15:clr>
            <a:srgbClr val="FBAE40"/>
          </p15:clr>
        </p15:guide>
        <p15:guide id="15" pos="393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our Content" preserve="1" userDrawn="1">
  <p:cSld name="Four Content">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A3E30882-9D8C-4F6C-A732-2A67C2A594F8}"/>
              </a:ext>
            </a:extLst>
          </p:cNvPr>
          <p:cNvSpPr>
            <a:spLocks noGrp="1"/>
          </p:cNvSpPr>
          <p:nvPr>
            <p:ph type="subTitle" idx="15" hasCustomPrompt="1"/>
          </p:nvPr>
        </p:nvSpPr>
        <p:spPr>
          <a:xfrm>
            <a:off x="623887" y="787751"/>
            <a:ext cx="8964613" cy="39846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t>
            </a:r>
            <a:r>
              <a:rPr lang="en-US" dirty="0" err="1"/>
              <a:t>subheadline</a:t>
            </a:r>
            <a:r>
              <a:rPr lang="en-US" dirty="0"/>
              <a:t> in black</a:t>
            </a:r>
          </a:p>
        </p:txBody>
      </p:sp>
      <p:sp>
        <p:nvSpPr>
          <p:cNvPr id="23" name="TextBox 22">
            <a:extLst>
              <a:ext uri="{FF2B5EF4-FFF2-40B4-BE49-F238E27FC236}">
                <a16:creationId xmlns:a16="http://schemas.microsoft.com/office/drawing/2014/main" id="{46C8C623-9AED-45B8-9D5A-AB7F5EB0C71C}"/>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dirty="0">
                <a:solidFill>
                  <a:schemeClr val="bg1"/>
                </a:solidFill>
              </a:rPr>
              <a:t>©Condair</a:t>
            </a:r>
          </a:p>
        </p:txBody>
      </p:sp>
      <p:sp>
        <p:nvSpPr>
          <p:cNvPr id="10" name="Content Placeholder 9">
            <a:extLst>
              <a:ext uri="{FF2B5EF4-FFF2-40B4-BE49-F238E27FC236}">
                <a16:creationId xmlns:a16="http://schemas.microsoft.com/office/drawing/2014/main" id="{E960BC3F-C0E0-41A4-AE03-FBC1FAEC287F}"/>
              </a:ext>
            </a:extLst>
          </p:cNvPr>
          <p:cNvSpPr>
            <a:spLocks noGrp="1"/>
          </p:cNvSpPr>
          <p:nvPr>
            <p:ph sz="quarter" idx="26" hasCustomPrompt="1"/>
          </p:nvPr>
        </p:nvSpPr>
        <p:spPr>
          <a:xfrm>
            <a:off x="623887" y="1665289"/>
            <a:ext cx="5299200" cy="1996279"/>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a:extLst>
              <a:ext uri="{FF2B5EF4-FFF2-40B4-BE49-F238E27FC236}">
                <a16:creationId xmlns:a16="http://schemas.microsoft.com/office/drawing/2014/main" id="{54760D73-BC2C-40D9-8CF5-CC7E8C7BCDCB}"/>
              </a:ext>
            </a:extLst>
          </p:cNvPr>
          <p:cNvSpPr>
            <a:spLocks noGrp="1"/>
          </p:cNvSpPr>
          <p:nvPr>
            <p:ph sz="quarter" idx="27" hasCustomPrompt="1"/>
          </p:nvPr>
        </p:nvSpPr>
        <p:spPr>
          <a:xfrm>
            <a:off x="6255052" y="1665288"/>
            <a:ext cx="5313061" cy="1996280"/>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4">
            <a:extLst>
              <a:ext uri="{FF2B5EF4-FFF2-40B4-BE49-F238E27FC236}">
                <a16:creationId xmlns:a16="http://schemas.microsoft.com/office/drawing/2014/main" id="{B57A2DF6-C837-4DB7-A0DB-A5BA4E010F61}"/>
              </a:ext>
            </a:extLst>
          </p:cNvPr>
          <p:cNvSpPr>
            <a:spLocks noGrp="1"/>
          </p:cNvSpPr>
          <p:nvPr>
            <p:ph type="title" hasCustomPrompt="1"/>
          </p:nvPr>
        </p:nvSpPr>
        <p:spPr/>
        <p:txBody>
          <a:bodyPr vert="horz"/>
          <a:lstStyle/>
          <a:p>
            <a:r>
              <a:rPr lang="en-US" dirty="0"/>
              <a:t>Click to edit headline in color</a:t>
            </a:r>
          </a:p>
        </p:txBody>
      </p:sp>
      <p:sp>
        <p:nvSpPr>
          <p:cNvPr id="2" name="Footer Placeholder 1">
            <a:extLst>
              <a:ext uri="{FF2B5EF4-FFF2-40B4-BE49-F238E27FC236}">
                <a16:creationId xmlns:a16="http://schemas.microsoft.com/office/drawing/2014/main" id="{3F3D40B8-1907-46A2-892A-A810059D2DFA}"/>
              </a:ext>
            </a:extLst>
          </p:cNvPr>
          <p:cNvSpPr>
            <a:spLocks noGrp="1"/>
          </p:cNvSpPr>
          <p:nvPr>
            <p:ph type="ftr" sz="quarter" idx="28"/>
          </p:nvPr>
        </p:nvSpPr>
        <p:spPr/>
        <p:txBody>
          <a:bodyPr/>
          <a:lstStyle/>
          <a:p>
            <a:r>
              <a:rPr lang="en-US" dirty="0"/>
              <a:t>Footer</a:t>
            </a:r>
          </a:p>
        </p:txBody>
      </p:sp>
      <p:sp>
        <p:nvSpPr>
          <p:cNvPr id="3" name="Slide Number Placeholder 2">
            <a:extLst>
              <a:ext uri="{FF2B5EF4-FFF2-40B4-BE49-F238E27FC236}">
                <a16:creationId xmlns:a16="http://schemas.microsoft.com/office/drawing/2014/main" id="{44B3A5D6-2B51-4558-8B15-802A592D1C54}"/>
              </a:ext>
            </a:extLst>
          </p:cNvPr>
          <p:cNvSpPr>
            <a:spLocks noGrp="1"/>
          </p:cNvSpPr>
          <p:nvPr>
            <p:ph type="sldNum" sz="quarter" idx="29"/>
          </p:nvPr>
        </p:nvSpPr>
        <p:spPr/>
        <p:txBody>
          <a:bodyPr/>
          <a:lstStyle/>
          <a:p>
            <a:fld id="{C0A0BAA8-00A7-484E-87D9-892EE6444AED}" type="slidenum">
              <a:rPr lang="en-US" smtClean="0"/>
              <a:pPr/>
              <a:t>‹#›</a:t>
            </a:fld>
            <a:endParaRPr lang="en-US" dirty="0"/>
          </a:p>
        </p:txBody>
      </p:sp>
      <p:sp>
        <p:nvSpPr>
          <p:cNvPr id="9" name="Content Placeholder 9">
            <a:extLst>
              <a:ext uri="{FF2B5EF4-FFF2-40B4-BE49-F238E27FC236}">
                <a16:creationId xmlns:a16="http://schemas.microsoft.com/office/drawing/2014/main" id="{8354E589-92EB-4E2B-8771-5CCF4EE5FF27}"/>
              </a:ext>
            </a:extLst>
          </p:cNvPr>
          <p:cNvSpPr>
            <a:spLocks noGrp="1"/>
          </p:cNvSpPr>
          <p:nvPr>
            <p:ph sz="quarter" idx="30" hasCustomPrompt="1"/>
          </p:nvPr>
        </p:nvSpPr>
        <p:spPr>
          <a:xfrm>
            <a:off x="623887" y="3988594"/>
            <a:ext cx="5299200" cy="1996281"/>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2">
            <a:extLst>
              <a:ext uri="{FF2B5EF4-FFF2-40B4-BE49-F238E27FC236}">
                <a16:creationId xmlns:a16="http://schemas.microsoft.com/office/drawing/2014/main" id="{4FB15F8D-C8EB-41DD-ABA1-13E476C3AA13}"/>
              </a:ext>
            </a:extLst>
          </p:cNvPr>
          <p:cNvSpPr>
            <a:spLocks noGrp="1"/>
          </p:cNvSpPr>
          <p:nvPr>
            <p:ph sz="quarter" idx="31" hasCustomPrompt="1"/>
          </p:nvPr>
        </p:nvSpPr>
        <p:spPr>
          <a:xfrm>
            <a:off x="6255052" y="3988594"/>
            <a:ext cx="5313061" cy="1996281"/>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4037881"/>
      </p:ext>
    </p:extLst>
  </p:cSld>
  <p:clrMapOvr>
    <a:masterClrMapping/>
  </p:clrMapOvr>
  <p:hf sldNum="0" hdr="0" ftr="0"/>
  <p:extLst>
    <p:ext uri="{DCECCB84-F9BA-43D5-87BE-67443E8EF086}">
      <p15:sldGuideLst xmlns:p15="http://schemas.microsoft.com/office/powerpoint/2012/main">
        <p15:guide id="1" pos="3732">
          <p15:clr>
            <a:srgbClr val="FBAE40"/>
          </p15:clr>
        </p15:guide>
        <p15:guide id="10" pos="393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sclaimer" preserve="1" userDrawn="1">
  <p:cSld name="Disclaimer">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34F14BA4-6817-46AD-AA92-B88A21EAA68B}"/>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t>
            </a:r>
            <a:r>
              <a:rPr lang="en-US" dirty="0" err="1"/>
              <a:t>subheadline</a:t>
            </a:r>
            <a:r>
              <a:rPr lang="en-US" dirty="0"/>
              <a:t> in black</a:t>
            </a:r>
          </a:p>
        </p:txBody>
      </p:sp>
      <p:sp>
        <p:nvSpPr>
          <p:cNvPr id="14" name="TextBox 13">
            <a:extLst>
              <a:ext uri="{FF2B5EF4-FFF2-40B4-BE49-F238E27FC236}">
                <a16:creationId xmlns:a16="http://schemas.microsoft.com/office/drawing/2014/main" id="{CA127596-7FAF-46A3-ACD4-7E4AF99B5181}"/>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dirty="0">
                <a:solidFill>
                  <a:schemeClr val="bg1"/>
                </a:solidFill>
              </a:rPr>
              <a:t>©Condair</a:t>
            </a:r>
          </a:p>
        </p:txBody>
      </p:sp>
      <p:sp>
        <p:nvSpPr>
          <p:cNvPr id="10" name="Title 9">
            <a:extLst>
              <a:ext uri="{FF2B5EF4-FFF2-40B4-BE49-F238E27FC236}">
                <a16:creationId xmlns:a16="http://schemas.microsoft.com/office/drawing/2014/main" id="{37E85BA0-8DA3-4798-9FF0-B99F56AEB71C}"/>
              </a:ext>
            </a:extLst>
          </p:cNvPr>
          <p:cNvSpPr>
            <a:spLocks noGrp="1"/>
          </p:cNvSpPr>
          <p:nvPr>
            <p:ph type="title" hasCustomPrompt="1"/>
          </p:nvPr>
        </p:nvSpPr>
        <p:spPr/>
        <p:txBody>
          <a:bodyPr vert="horz"/>
          <a:lstStyle/>
          <a:p>
            <a:r>
              <a:rPr lang="en-US" dirty="0"/>
              <a:t>Click to edit headline in color</a:t>
            </a:r>
          </a:p>
        </p:txBody>
      </p:sp>
      <p:sp>
        <p:nvSpPr>
          <p:cNvPr id="3" name="Text Placeholder 2">
            <a:extLst>
              <a:ext uri="{FF2B5EF4-FFF2-40B4-BE49-F238E27FC236}">
                <a16:creationId xmlns:a16="http://schemas.microsoft.com/office/drawing/2014/main" id="{931D2E9C-DA17-4E46-9990-B2994C2C1CE2}"/>
              </a:ext>
            </a:extLst>
          </p:cNvPr>
          <p:cNvSpPr>
            <a:spLocks noGrp="1"/>
          </p:cNvSpPr>
          <p:nvPr>
            <p:ph type="body" sz="quarter" idx="20"/>
          </p:nvPr>
        </p:nvSpPr>
        <p:spPr>
          <a:xfrm>
            <a:off x="623888" y="1665287"/>
            <a:ext cx="10944225" cy="4319587"/>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9EB8CB69-8CFB-44B0-9E13-9177D3BF94F2}"/>
              </a:ext>
            </a:extLst>
          </p:cNvPr>
          <p:cNvSpPr>
            <a:spLocks noGrp="1"/>
          </p:cNvSpPr>
          <p:nvPr>
            <p:ph type="ftr" sz="quarter" idx="21"/>
          </p:nvPr>
        </p:nvSpPr>
        <p:spPr/>
        <p:txBody>
          <a:bodyPr/>
          <a:lstStyle/>
          <a:p>
            <a:r>
              <a:rPr lang="en-US" dirty="0"/>
              <a:t>Footer</a:t>
            </a:r>
          </a:p>
        </p:txBody>
      </p:sp>
      <p:sp>
        <p:nvSpPr>
          <p:cNvPr id="4" name="Slide Number Placeholder 3">
            <a:extLst>
              <a:ext uri="{FF2B5EF4-FFF2-40B4-BE49-F238E27FC236}">
                <a16:creationId xmlns:a16="http://schemas.microsoft.com/office/drawing/2014/main" id="{4DE9914F-23F2-4180-BB2F-3291626A545B}"/>
              </a:ext>
            </a:extLst>
          </p:cNvPr>
          <p:cNvSpPr>
            <a:spLocks noGrp="1"/>
          </p:cNvSpPr>
          <p:nvPr>
            <p:ph type="sldNum" sz="quarter" idx="22"/>
          </p:nvPr>
        </p:nvSpPr>
        <p:spPr/>
        <p:txBody>
          <a:bodyPr/>
          <a:lstStyle/>
          <a:p>
            <a:fld id="{B859A335-356D-4EC3-984A-FCF91ECB2A12}" type="slidenum">
              <a:rPr lang="en-US" smtClean="0"/>
              <a:pPr/>
              <a:t>‹#›</a:t>
            </a:fld>
            <a:endParaRPr lang="en-US" dirty="0"/>
          </a:p>
        </p:txBody>
      </p:sp>
    </p:spTree>
    <p:extLst>
      <p:ext uri="{BB962C8B-B14F-4D97-AF65-F5344CB8AC3E}">
        <p14:creationId xmlns:p14="http://schemas.microsoft.com/office/powerpoint/2010/main" val="549166496"/>
      </p:ext>
    </p:extLst>
  </p:cSld>
  <p:clrMapOvr>
    <a:masterClrMapping/>
  </p:clrMapOvr>
  <p:hf sldNum="0" hdr="0"/>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reserve="1" userDrawn="1">
  <p:cSld name="Blank">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34F14BA4-6817-46AD-AA92-B88A21EAA68B}"/>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t>
            </a:r>
            <a:r>
              <a:rPr lang="en-US" dirty="0" err="1"/>
              <a:t>subheadline</a:t>
            </a:r>
            <a:r>
              <a:rPr lang="en-US" dirty="0"/>
              <a:t> in black</a:t>
            </a:r>
          </a:p>
        </p:txBody>
      </p:sp>
      <p:sp>
        <p:nvSpPr>
          <p:cNvPr id="14" name="TextBox 13">
            <a:extLst>
              <a:ext uri="{FF2B5EF4-FFF2-40B4-BE49-F238E27FC236}">
                <a16:creationId xmlns:a16="http://schemas.microsoft.com/office/drawing/2014/main" id="{CA127596-7FAF-46A3-ACD4-7E4AF99B5181}"/>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dirty="0">
                <a:solidFill>
                  <a:schemeClr val="bg1"/>
                </a:solidFill>
              </a:rPr>
              <a:t>©Condair</a:t>
            </a:r>
          </a:p>
        </p:txBody>
      </p:sp>
      <p:sp>
        <p:nvSpPr>
          <p:cNvPr id="3" name="Title 2">
            <a:extLst>
              <a:ext uri="{FF2B5EF4-FFF2-40B4-BE49-F238E27FC236}">
                <a16:creationId xmlns:a16="http://schemas.microsoft.com/office/drawing/2014/main" id="{EF2FC6F3-3BE5-43EA-AC97-DEDB6161D60B}"/>
              </a:ext>
            </a:extLst>
          </p:cNvPr>
          <p:cNvSpPr>
            <a:spLocks noGrp="1"/>
          </p:cNvSpPr>
          <p:nvPr>
            <p:ph type="title" hasCustomPrompt="1"/>
          </p:nvPr>
        </p:nvSpPr>
        <p:spPr/>
        <p:txBody>
          <a:bodyPr vert="horz"/>
          <a:lstStyle>
            <a:lvl1pPr>
              <a:defRPr/>
            </a:lvl1pPr>
          </a:lstStyle>
          <a:p>
            <a:r>
              <a:rPr lang="en-US" dirty="0"/>
              <a:t>Click to edit headline in color</a:t>
            </a:r>
          </a:p>
        </p:txBody>
      </p:sp>
      <p:sp>
        <p:nvSpPr>
          <p:cNvPr id="2" name="Footer Placeholder 1">
            <a:extLst>
              <a:ext uri="{FF2B5EF4-FFF2-40B4-BE49-F238E27FC236}">
                <a16:creationId xmlns:a16="http://schemas.microsoft.com/office/drawing/2014/main" id="{7C1CC0CF-AD92-4A67-8244-CAD4C8184206}"/>
              </a:ext>
            </a:extLst>
          </p:cNvPr>
          <p:cNvSpPr>
            <a:spLocks noGrp="1"/>
          </p:cNvSpPr>
          <p:nvPr>
            <p:ph type="ftr" sz="quarter" idx="16"/>
          </p:nvPr>
        </p:nvSpPr>
        <p:spPr/>
        <p:txBody>
          <a:bodyPr/>
          <a:lstStyle/>
          <a:p>
            <a:r>
              <a:rPr lang="en-US" dirty="0"/>
              <a:t>Footer</a:t>
            </a:r>
          </a:p>
        </p:txBody>
      </p:sp>
      <p:sp>
        <p:nvSpPr>
          <p:cNvPr id="4" name="Slide Number Placeholder 3">
            <a:extLst>
              <a:ext uri="{FF2B5EF4-FFF2-40B4-BE49-F238E27FC236}">
                <a16:creationId xmlns:a16="http://schemas.microsoft.com/office/drawing/2014/main" id="{1AD733C5-EB3F-4326-B8C2-9BBD8EBE3FFC}"/>
              </a:ext>
            </a:extLst>
          </p:cNvPr>
          <p:cNvSpPr>
            <a:spLocks noGrp="1"/>
          </p:cNvSpPr>
          <p:nvPr>
            <p:ph type="sldNum" sz="quarter" idx="17"/>
          </p:nvPr>
        </p:nvSpPr>
        <p:spPr/>
        <p:txBody>
          <a:bodyPr/>
          <a:lstStyle/>
          <a:p>
            <a:fld id="{BC417428-348E-4E34-B178-C08FAFE59160}" type="slidenum">
              <a:rPr lang="en-US" smtClean="0"/>
              <a:pPr/>
              <a:t>‹#›</a:t>
            </a:fld>
            <a:endParaRPr lang="en-US" dirty="0"/>
          </a:p>
        </p:txBody>
      </p:sp>
    </p:spTree>
    <p:extLst>
      <p:ext uri="{BB962C8B-B14F-4D97-AF65-F5344CB8AC3E}">
        <p14:creationId xmlns:p14="http://schemas.microsoft.com/office/powerpoint/2010/main" val="2882435109"/>
      </p:ext>
    </p:extLst>
  </p:cSld>
  <p:clrMapOvr>
    <a:masterClrMapping/>
  </p:clrMapOvr>
  <p:hf sldNum="0" hdr="0"/>
  <p:extLst>
    <p:ext uri="{DCECCB84-F9BA-43D5-87BE-67443E8EF086}">
      <p15:sldGuideLst xmlns:p15="http://schemas.microsoft.com/office/powerpoint/2012/main">
        <p15:guide id="1" pos="3758">
          <p15:clr>
            <a:srgbClr val="FBAE40"/>
          </p15:clr>
        </p15:guide>
        <p15:guide id="10" pos="39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hank you Slide" preserve="1" userDrawn="1">
  <p:cSld name="Thank you Slid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07CB2F2-93E0-42ED-A313-1E3ACC87539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957792"/>
            <a:ext cx="12192000" cy="4768850"/>
          </a:xfrm>
          <a:prstGeom prst="rect">
            <a:avLst/>
          </a:prstGeom>
        </p:spPr>
      </p:pic>
      <p:sp>
        <p:nvSpPr>
          <p:cNvPr id="12" name="Text Placeholder 10"/>
          <p:cNvSpPr>
            <a:spLocks noGrp="1"/>
          </p:cNvSpPr>
          <p:nvPr>
            <p:ph type="body" sz="quarter" idx="14" hasCustomPrompt="1"/>
          </p:nvPr>
        </p:nvSpPr>
        <p:spPr bwMode="white">
          <a:xfrm>
            <a:off x="623888" y="4685094"/>
            <a:ext cx="4845094" cy="848497"/>
          </a:xfrm>
        </p:spPr>
        <p:txBody>
          <a:bodyPr lIns="0" tIns="0" rIns="0" bIns="0">
            <a:noAutofit/>
          </a:bodyPr>
          <a:lstStyle>
            <a:lvl1pPr marL="0" indent="0">
              <a:spcAft>
                <a:spcPts val="0"/>
              </a:spcAft>
              <a:buNone/>
              <a:defRPr sz="1800" baseline="0">
                <a:solidFill>
                  <a:schemeClr val="bg1"/>
                </a:solidFill>
              </a:defRPr>
            </a:lvl1pPr>
            <a:lvl2pPr marL="457200" indent="0">
              <a:buNone/>
              <a:defRPr sz="3600">
                <a:solidFill>
                  <a:srgbClr val="006AB3"/>
                </a:solidFill>
              </a:defRPr>
            </a:lvl2pPr>
            <a:lvl3pPr marL="914400" indent="0">
              <a:buNone/>
              <a:defRPr sz="3600">
                <a:solidFill>
                  <a:srgbClr val="006AB3"/>
                </a:solidFill>
              </a:defRPr>
            </a:lvl3pPr>
            <a:lvl4pPr marL="1371600" indent="0">
              <a:buNone/>
              <a:defRPr sz="3600">
                <a:solidFill>
                  <a:srgbClr val="006AB3"/>
                </a:solidFill>
              </a:defRPr>
            </a:lvl4pPr>
            <a:lvl5pPr marL="1828800" indent="0">
              <a:buNone/>
              <a:defRPr sz="3600">
                <a:solidFill>
                  <a:srgbClr val="006AB3"/>
                </a:solidFill>
              </a:defRPr>
            </a:lvl5pPr>
          </a:lstStyle>
          <a:p>
            <a:pPr lvl="0"/>
            <a:r>
              <a:rPr lang="en-US" dirty="0"/>
              <a:t>Click to add contact information</a:t>
            </a:r>
          </a:p>
        </p:txBody>
      </p:sp>
      <p:sp>
        <p:nvSpPr>
          <p:cNvPr id="14" name="Rectangle 13">
            <a:extLst>
              <a:ext uri="{FF2B5EF4-FFF2-40B4-BE49-F238E27FC236}">
                <a16:creationId xmlns:a16="http://schemas.microsoft.com/office/drawing/2014/main" id="{865E95A0-2769-904E-98E7-F052743C6FA2}"/>
              </a:ext>
            </a:extLst>
          </p:cNvPr>
          <p:cNvSpPr/>
          <p:nvPr userDrawn="1"/>
        </p:nvSpPr>
        <p:spPr>
          <a:xfrm>
            <a:off x="8797718" y="5720148"/>
            <a:ext cx="2840655" cy="338554"/>
          </a:xfrm>
          <a:prstGeom prst="rect">
            <a:avLst/>
          </a:prstGeom>
        </p:spPr>
        <p:txBody>
          <a:bodyPr wrap="square" lIns="0" tIns="0" rIns="0" bIns="0" anchor="b">
            <a:spAutoFit/>
          </a:bodyPr>
          <a:lstStyle/>
          <a:p>
            <a:pPr algn="l"/>
            <a:r>
              <a:rPr lang="en-US" sz="2200" i="1" noProof="0" dirty="0">
                <a:ln>
                  <a:noFill/>
                </a:ln>
                <a:solidFill>
                  <a:srgbClr val="006AB3"/>
                </a:solidFill>
              </a:rPr>
              <a:t>Humidity for a better life</a:t>
            </a:r>
          </a:p>
        </p:txBody>
      </p:sp>
      <p:sp>
        <p:nvSpPr>
          <p:cNvPr id="5" name="Text Placeholder 4">
            <a:extLst>
              <a:ext uri="{FF2B5EF4-FFF2-40B4-BE49-F238E27FC236}">
                <a16:creationId xmlns:a16="http://schemas.microsoft.com/office/drawing/2014/main" id="{41435D4C-E21D-4F3E-BE19-2D2EAF91E996}"/>
              </a:ext>
            </a:extLst>
          </p:cNvPr>
          <p:cNvSpPr>
            <a:spLocks noGrp="1"/>
          </p:cNvSpPr>
          <p:nvPr>
            <p:ph type="body" sz="quarter" idx="15" hasCustomPrompt="1"/>
          </p:nvPr>
        </p:nvSpPr>
        <p:spPr bwMode="white">
          <a:xfrm>
            <a:off x="623887" y="4368866"/>
            <a:ext cx="4845094" cy="271984"/>
          </a:xfrm>
        </p:spPr>
        <p:txBody>
          <a:bodyPr tIns="0" anchor="b"/>
          <a:lstStyle>
            <a:lvl1pPr marL="0" indent="0">
              <a:spcBef>
                <a:spcPts val="1000"/>
              </a:spcBef>
              <a:spcAft>
                <a:spcPts val="0"/>
              </a:spcAft>
              <a:buNone/>
              <a:defRPr sz="1800" b="1">
                <a:solidFill>
                  <a:schemeClr val="bg2"/>
                </a:solidFill>
              </a:defRPr>
            </a:lvl1pPr>
          </a:lstStyle>
          <a:p>
            <a:pPr lvl="0"/>
            <a:r>
              <a:rPr lang="en-US" dirty="0"/>
              <a:t>Click to add contact title</a:t>
            </a:r>
          </a:p>
        </p:txBody>
      </p:sp>
      <p:sp>
        <p:nvSpPr>
          <p:cNvPr id="11" name="Slide Number Placeholder 10">
            <a:extLst>
              <a:ext uri="{FF2B5EF4-FFF2-40B4-BE49-F238E27FC236}">
                <a16:creationId xmlns:a16="http://schemas.microsoft.com/office/drawing/2014/main" id="{2E23C8D5-6E93-4776-A098-C59E26204968}"/>
              </a:ext>
            </a:extLst>
          </p:cNvPr>
          <p:cNvSpPr>
            <a:spLocks noGrp="1"/>
          </p:cNvSpPr>
          <p:nvPr>
            <p:ph type="sldNum" sz="quarter" idx="18"/>
          </p:nvPr>
        </p:nvSpPr>
        <p:spPr/>
        <p:txBody>
          <a:bodyPr/>
          <a:lstStyle/>
          <a:p>
            <a:fld id="{17F81788-FB4D-4F9E-8A8D-BDD69537F16C}" type="slidenum">
              <a:rPr lang="en-US" smtClean="0"/>
              <a:pPr/>
              <a:t>‹#›</a:t>
            </a:fld>
            <a:endParaRPr lang="en-US" dirty="0"/>
          </a:p>
        </p:txBody>
      </p:sp>
      <p:sp>
        <p:nvSpPr>
          <p:cNvPr id="2" name="Title 1">
            <a:extLst>
              <a:ext uri="{FF2B5EF4-FFF2-40B4-BE49-F238E27FC236}">
                <a16:creationId xmlns:a16="http://schemas.microsoft.com/office/drawing/2014/main" id="{9095F55F-98E4-40DF-8830-836AD9FB952D}"/>
              </a:ext>
            </a:extLst>
          </p:cNvPr>
          <p:cNvSpPr>
            <a:spLocks noGrp="1"/>
          </p:cNvSpPr>
          <p:nvPr>
            <p:ph type="title" hasCustomPrompt="1"/>
          </p:nvPr>
        </p:nvSpPr>
        <p:spPr bwMode="white">
          <a:xfrm>
            <a:off x="623889" y="3017839"/>
            <a:ext cx="7597620" cy="514501"/>
          </a:xfrm>
        </p:spPr>
        <p:txBody>
          <a:bodyPr vert="horz"/>
          <a:lstStyle>
            <a:lvl1pPr>
              <a:lnSpc>
                <a:spcPct val="90000"/>
              </a:lnSpc>
              <a:spcAft>
                <a:spcPts val="800"/>
              </a:spcAft>
              <a:defRPr sz="3800">
                <a:solidFill>
                  <a:schemeClr val="bg2"/>
                </a:solidFill>
              </a:defRPr>
            </a:lvl1pPr>
          </a:lstStyle>
          <a:p>
            <a:r>
              <a:rPr lang="en-US" dirty="0"/>
              <a:t>Thank you for working as a team.</a:t>
            </a:r>
          </a:p>
        </p:txBody>
      </p:sp>
      <p:pic>
        <p:nvPicPr>
          <p:cNvPr id="7" name="Picture 6">
            <a:extLst>
              <a:ext uri="{FF2B5EF4-FFF2-40B4-BE49-F238E27FC236}">
                <a16:creationId xmlns:a16="http://schemas.microsoft.com/office/drawing/2014/main" id="{0DA418F0-89D0-439B-A9D6-4256630A30AB}"/>
              </a:ext>
            </a:extLst>
          </p:cNvPr>
          <p:cNvPicPr>
            <a:picLocks noChangeAspect="1"/>
          </p:cNvPicPr>
          <p:nvPr userDrawn="1">
            <p:custDataLst>
              <p:tags r:id="rId2"/>
            </p:custDataLst>
          </p:nvPr>
        </p:nvPicPr>
        <p:blipFill>
          <a:blip r:embed="rId6">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616061214"/>
      </p:ext>
    </p:extLst>
  </p:cSld>
  <p:clrMapOvr>
    <a:masterClrMapping/>
  </p:clrMapOvr>
  <p:hf sldNum="0" hdr="0"/>
  <p:extLst>
    <p:ext uri="{DCECCB84-F9BA-43D5-87BE-67443E8EF086}">
      <p15:sldGuideLst xmlns:p15="http://schemas.microsoft.com/office/powerpoint/2012/main">
        <p15:guide id="3" orient="horz" pos="272">
          <p15:clr>
            <a:srgbClr val="FBAE40"/>
          </p15:clr>
        </p15:guide>
        <p15:guide id="8" pos="5654">
          <p15:clr>
            <a:srgbClr val="FBAE40"/>
          </p15:clr>
        </p15:guide>
        <p15:guide id="9" orient="horz" pos="104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hank you Slide with Image" preserve="1" userDrawn="1">
  <p:cSld name="Thank you Slide with Imag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B04982F-F52C-44E4-9847-91BBC6D10BA0}"/>
              </a:ext>
            </a:extLst>
          </p:cNvPr>
          <p:cNvSpPr/>
          <p:nvPr userDrawn="1"/>
        </p:nvSpPr>
        <p:spPr>
          <a:xfrm>
            <a:off x="2" y="1041399"/>
            <a:ext cx="12191999" cy="5816600"/>
          </a:xfrm>
          <a:custGeom>
            <a:avLst/>
            <a:gdLst>
              <a:gd name="connsiteX0" fmla="*/ 12064999 w 12191999"/>
              <a:gd name="connsiteY0" fmla="*/ 0 h 5816600"/>
              <a:gd name="connsiteX1" fmla="*/ 12191999 w 12191999"/>
              <a:gd name="connsiteY1" fmla="*/ 0 h 5816600"/>
              <a:gd name="connsiteX2" fmla="*/ 12191999 w 12191999"/>
              <a:gd name="connsiteY2" fmla="*/ 758523 h 5816600"/>
              <a:gd name="connsiteX3" fmla="*/ 12191999 w 12191999"/>
              <a:gd name="connsiteY3" fmla="*/ 931779 h 5816600"/>
              <a:gd name="connsiteX4" fmla="*/ 12191999 w 12191999"/>
              <a:gd name="connsiteY4" fmla="*/ 5261912 h 5816600"/>
              <a:gd name="connsiteX5" fmla="*/ 12191999 w 12191999"/>
              <a:gd name="connsiteY5" fmla="*/ 5816600 h 5816600"/>
              <a:gd name="connsiteX6" fmla="*/ 12128499 w 12191999"/>
              <a:gd name="connsiteY6" fmla="*/ 5816600 h 5816600"/>
              <a:gd name="connsiteX7" fmla="*/ 11391899 w 12191999"/>
              <a:gd name="connsiteY7" fmla="*/ 5816600 h 5816600"/>
              <a:gd name="connsiteX8" fmla="*/ 7141944 w 12191999"/>
              <a:gd name="connsiteY8" fmla="*/ 5816600 h 5816600"/>
              <a:gd name="connsiteX9" fmla="*/ 0 w 12191999"/>
              <a:gd name="connsiteY9" fmla="*/ 5816600 h 5816600"/>
              <a:gd name="connsiteX10" fmla="*/ 0 w 12191999"/>
              <a:gd name="connsiteY10" fmla="*/ 931779 h 5816600"/>
              <a:gd name="connsiteX11" fmla="*/ 7141944 w 12191999"/>
              <a:gd name="connsiteY11" fmla="*/ 931779 h 5816600"/>
              <a:gd name="connsiteX12" fmla="*/ 7141944 w 12191999"/>
              <a:gd name="connsiteY12" fmla="*/ 758523 h 5816600"/>
              <a:gd name="connsiteX13" fmla="*/ 7754470 w 12191999"/>
              <a:gd name="connsiteY13" fmla="*/ 758523 h 5816600"/>
              <a:gd name="connsiteX14" fmla="*/ 7754470 w 12191999"/>
              <a:gd name="connsiteY14" fmla="*/ 692171 h 5816600"/>
              <a:gd name="connsiteX15" fmla="*/ 10903987 w 12191999"/>
              <a:gd name="connsiteY15" fmla="*/ 60324 h 5816600"/>
              <a:gd name="connsiteX16" fmla="*/ 11391899 w 12191999"/>
              <a:gd name="connsiteY16" fmla="*/ 60324 h 5816600"/>
              <a:gd name="connsiteX17" fmla="*/ 11391899 w 12191999"/>
              <a:gd name="connsiteY17" fmla="*/ 31749 h 5816600"/>
              <a:gd name="connsiteX18" fmla="*/ 12064999 w 12191999"/>
              <a:gd name="connsiteY18" fmla="*/ 31749 h 581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1999" h="5816600">
                <a:moveTo>
                  <a:pt x="12064999" y="0"/>
                </a:moveTo>
                <a:lnTo>
                  <a:pt x="12191999" y="0"/>
                </a:lnTo>
                <a:lnTo>
                  <a:pt x="12191999" y="758523"/>
                </a:lnTo>
                <a:lnTo>
                  <a:pt x="12191999" y="931779"/>
                </a:lnTo>
                <a:lnTo>
                  <a:pt x="12191999" y="5261912"/>
                </a:lnTo>
                <a:lnTo>
                  <a:pt x="12191999" y="5816600"/>
                </a:lnTo>
                <a:lnTo>
                  <a:pt x="12128499" y="5816600"/>
                </a:lnTo>
                <a:lnTo>
                  <a:pt x="11391899" y="5816600"/>
                </a:lnTo>
                <a:lnTo>
                  <a:pt x="7141944" y="5816600"/>
                </a:lnTo>
                <a:lnTo>
                  <a:pt x="0" y="5816600"/>
                </a:lnTo>
                <a:lnTo>
                  <a:pt x="0" y="931779"/>
                </a:lnTo>
                <a:lnTo>
                  <a:pt x="7141944" y="931779"/>
                </a:lnTo>
                <a:lnTo>
                  <a:pt x="7141944" y="758523"/>
                </a:lnTo>
                <a:lnTo>
                  <a:pt x="7754470" y="758523"/>
                </a:lnTo>
                <a:lnTo>
                  <a:pt x="7754470" y="692171"/>
                </a:lnTo>
                <a:lnTo>
                  <a:pt x="10903987" y="60324"/>
                </a:lnTo>
                <a:lnTo>
                  <a:pt x="11391899" y="60324"/>
                </a:lnTo>
                <a:lnTo>
                  <a:pt x="11391899" y="31749"/>
                </a:lnTo>
                <a:lnTo>
                  <a:pt x="12064999" y="317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 name="Picture Placeholder 37">
            <a:extLst>
              <a:ext uri="{FF2B5EF4-FFF2-40B4-BE49-F238E27FC236}">
                <a16:creationId xmlns:a16="http://schemas.microsoft.com/office/drawing/2014/main" id="{1BF19413-AAD0-47B5-9438-0FCE844ABB45}"/>
              </a:ext>
            </a:extLst>
          </p:cNvPr>
          <p:cNvSpPr>
            <a:spLocks noGrp="1"/>
          </p:cNvSpPr>
          <p:nvPr userDrawn="1">
            <p:ph type="pic" sz="quarter" idx="19"/>
          </p:nvPr>
        </p:nvSpPr>
        <p:spPr bwMode="gray">
          <a:xfrm>
            <a:off x="0" y="824892"/>
            <a:ext cx="12192000" cy="6033108"/>
          </a:xfrm>
          <a:custGeom>
            <a:avLst/>
            <a:gdLst>
              <a:gd name="connsiteX0" fmla="*/ 0 w 12192890"/>
              <a:gd name="connsiteY0" fmla="*/ 0 h 6033108"/>
              <a:gd name="connsiteX1" fmla="*/ 889 w 12192890"/>
              <a:gd name="connsiteY1" fmla="*/ 0 h 6033108"/>
              <a:gd name="connsiteX2" fmla="*/ 889 w 12192890"/>
              <a:gd name="connsiteY2" fmla="*/ 394404 h 6033108"/>
              <a:gd name="connsiteX3" fmla="*/ 889 w 12192890"/>
              <a:gd name="connsiteY3" fmla="*/ 1486000 h 6033108"/>
              <a:gd name="connsiteX4" fmla="*/ 889 w 12192890"/>
              <a:gd name="connsiteY4" fmla="*/ 1899579 h 6033108"/>
              <a:gd name="connsiteX5" fmla="*/ 2027301 w 12192890"/>
              <a:gd name="connsiteY5" fmla="*/ 1998179 h 6033108"/>
              <a:gd name="connsiteX6" fmla="*/ 6104827 w 12192890"/>
              <a:gd name="connsiteY6" fmla="*/ 1463206 h 6033108"/>
              <a:gd name="connsiteX7" fmla="*/ 6150483 w 12192890"/>
              <a:gd name="connsiteY7" fmla="*/ 1451524 h 6033108"/>
              <a:gd name="connsiteX8" fmla="*/ 11738858 w 12192890"/>
              <a:gd name="connsiteY8" fmla="*/ 279475 h 6033108"/>
              <a:gd name="connsiteX9" fmla="*/ 12192889 w 12192890"/>
              <a:gd name="connsiteY9" fmla="*/ 262315 h 6033108"/>
              <a:gd name="connsiteX10" fmla="*/ 12192889 w 12192890"/>
              <a:gd name="connsiteY10" fmla="*/ 5025046 h 6033108"/>
              <a:gd name="connsiteX11" fmla="*/ 12192890 w 12192890"/>
              <a:gd name="connsiteY11" fmla="*/ 5025046 h 6033108"/>
              <a:gd name="connsiteX12" fmla="*/ 12192890 w 12192890"/>
              <a:gd name="connsiteY12" fmla="*/ 6033108 h 6033108"/>
              <a:gd name="connsiteX13" fmla="*/ 890 w 12192890"/>
              <a:gd name="connsiteY13" fmla="*/ 6033108 h 6033108"/>
              <a:gd name="connsiteX14" fmla="*/ 890 w 12192890"/>
              <a:gd name="connsiteY14" fmla="*/ 5433033 h 6033108"/>
              <a:gd name="connsiteX15" fmla="*/ 0 w 12192890"/>
              <a:gd name="connsiteY15" fmla="*/ 5433033 h 603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890" h="6033108">
                <a:moveTo>
                  <a:pt x="0" y="0"/>
                </a:moveTo>
                <a:lnTo>
                  <a:pt x="889" y="0"/>
                </a:lnTo>
                <a:lnTo>
                  <a:pt x="889" y="394404"/>
                </a:lnTo>
                <a:lnTo>
                  <a:pt x="889" y="1486000"/>
                </a:lnTo>
                <a:lnTo>
                  <a:pt x="889" y="1899579"/>
                </a:lnTo>
                <a:cubicBezTo>
                  <a:pt x="889" y="1899579"/>
                  <a:pt x="1045210" y="1998179"/>
                  <a:pt x="2027301" y="1998179"/>
                </a:cubicBezTo>
                <a:cubicBezTo>
                  <a:pt x="3651314" y="1998179"/>
                  <a:pt x="4927411" y="1761740"/>
                  <a:pt x="6104827" y="1463206"/>
                </a:cubicBezTo>
                <a:lnTo>
                  <a:pt x="6150483" y="1451524"/>
                </a:lnTo>
                <a:cubicBezTo>
                  <a:pt x="7940767" y="994272"/>
                  <a:pt x="9509593" y="398184"/>
                  <a:pt x="11738858" y="279475"/>
                </a:cubicBezTo>
                <a:lnTo>
                  <a:pt x="12192889" y="262315"/>
                </a:lnTo>
                <a:lnTo>
                  <a:pt x="12192889" y="5025046"/>
                </a:lnTo>
                <a:lnTo>
                  <a:pt x="12192890" y="5025046"/>
                </a:lnTo>
                <a:lnTo>
                  <a:pt x="12192890" y="6033108"/>
                </a:lnTo>
                <a:lnTo>
                  <a:pt x="890" y="6033108"/>
                </a:lnTo>
                <a:lnTo>
                  <a:pt x="890" y="5433033"/>
                </a:lnTo>
                <a:lnTo>
                  <a:pt x="0" y="5433033"/>
                </a:lnTo>
                <a:close/>
              </a:path>
            </a:pathLst>
          </a:custGeom>
          <a:solidFill>
            <a:schemeClr val="bg1">
              <a:lumMod val="65000"/>
            </a:schemeClr>
          </a:solidFill>
        </p:spPr>
        <p:txBody>
          <a:bodyPr wrap="square" bIns="72000" anchor="b">
            <a:noAutofit/>
          </a:bodyPr>
          <a:lstStyle>
            <a:lvl1pPr marL="0" indent="0" algn="ctr">
              <a:buNone/>
              <a:defRPr>
                <a:solidFill>
                  <a:schemeClr val="bg1"/>
                </a:solidFill>
              </a:defRPr>
            </a:lvl1pPr>
          </a:lstStyle>
          <a:p>
            <a:r>
              <a:rPr lang="en-US" dirty="0"/>
              <a:t>Click icon to add picture</a:t>
            </a:r>
          </a:p>
        </p:txBody>
      </p:sp>
      <p:sp>
        <p:nvSpPr>
          <p:cNvPr id="17" name="Rectangle 16">
            <a:extLst>
              <a:ext uri="{FF2B5EF4-FFF2-40B4-BE49-F238E27FC236}">
                <a16:creationId xmlns:a16="http://schemas.microsoft.com/office/drawing/2014/main" id="{F02B7BD8-8150-B144-9667-4F5D3C1D8D7A}"/>
              </a:ext>
            </a:extLst>
          </p:cNvPr>
          <p:cNvSpPr/>
          <p:nvPr userDrawn="1">
            <p:custDataLst>
              <p:tags r:id="rId2"/>
            </p:custDataLst>
          </p:nvPr>
        </p:nvSpPr>
        <p:spPr bwMode="white">
          <a:xfrm>
            <a:off x="8801552" y="5720148"/>
            <a:ext cx="2840655" cy="338554"/>
          </a:xfrm>
          <a:prstGeom prst="rect">
            <a:avLst/>
          </a:prstGeom>
        </p:spPr>
        <p:txBody>
          <a:bodyPr wrap="square" lIns="0" tIns="0" rIns="0" bIns="0" anchor="b">
            <a:spAutoFit/>
          </a:bodyPr>
          <a:lstStyle/>
          <a:p>
            <a:pPr algn="l"/>
            <a:r>
              <a:rPr lang="en-US" sz="2200" i="1" noProof="0" dirty="0">
                <a:ln>
                  <a:noFill/>
                </a:ln>
                <a:solidFill>
                  <a:schemeClr val="bg1"/>
                </a:solidFill>
              </a:rPr>
              <a:t>Humidity for a better life</a:t>
            </a:r>
          </a:p>
        </p:txBody>
      </p:sp>
      <p:sp>
        <p:nvSpPr>
          <p:cNvPr id="56" name="Text Placeholder 10"/>
          <p:cNvSpPr>
            <a:spLocks noGrp="1"/>
          </p:cNvSpPr>
          <p:nvPr userDrawn="1">
            <p:ph type="body" sz="quarter" idx="14" hasCustomPrompt="1"/>
          </p:nvPr>
        </p:nvSpPr>
        <p:spPr bwMode="white">
          <a:xfrm>
            <a:off x="623888" y="4685094"/>
            <a:ext cx="4845094" cy="848497"/>
          </a:xfrm>
        </p:spPr>
        <p:txBody>
          <a:bodyPr lIns="0" tIns="0" rIns="0" bIns="0">
            <a:noAutofit/>
          </a:bodyPr>
          <a:lstStyle>
            <a:lvl1pPr marL="0" indent="0">
              <a:spcAft>
                <a:spcPts val="0"/>
              </a:spcAft>
              <a:buNone/>
              <a:defRPr sz="1800" baseline="0">
                <a:solidFill>
                  <a:schemeClr val="bg1"/>
                </a:solidFill>
              </a:defRPr>
            </a:lvl1pPr>
            <a:lvl2pPr marL="457200" indent="0">
              <a:buNone/>
              <a:defRPr sz="3600">
                <a:solidFill>
                  <a:srgbClr val="006AB3"/>
                </a:solidFill>
              </a:defRPr>
            </a:lvl2pPr>
            <a:lvl3pPr marL="914400" indent="0">
              <a:buNone/>
              <a:defRPr sz="3600">
                <a:solidFill>
                  <a:srgbClr val="006AB3"/>
                </a:solidFill>
              </a:defRPr>
            </a:lvl3pPr>
            <a:lvl4pPr marL="1371600" indent="0">
              <a:buNone/>
              <a:defRPr sz="3600">
                <a:solidFill>
                  <a:srgbClr val="006AB3"/>
                </a:solidFill>
              </a:defRPr>
            </a:lvl4pPr>
            <a:lvl5pPr marL="1828800" indent="0">
              <a:buNone/>
              <a:defRPr sz="3600">
                <a:solidFill>
                  <a:srgbClr val="006AB3"/>
                </a:solidFill>
              </a:defRPr>
            </a:lvl5pPr>
          </a:lstStyle>
          <a:p>
            <a:pPr lvl="0"/>
            <a:r>
              <a:rPr lang="en-US" dirty="0"/>
              <a:t>Click to add contact information</a:t>
            </a:r>
          </a:p>
        </p:txBody>
      </p:sp>
      <p:sp>
        <p:nvSpPr>
          <p:cNvPr id="7" name="Slide Number Placeholder 6">
            <a:extLst>
              <a:ext uri="{FF2B5EF4-FFF2-40B4-BE49-F238E27FC236}">
                <a16:creationId xmlns:a16="http://schemas.microsoft.com/office/drawing/2014/main" id="{CCD7A0AC-82E9-41DE-8189-0E5396C3197A}"/>
              </a:ext>
            </a:extLst>
          </p:cNvPr>
          <p:cNvSpPr>
            <a:spLocks noGrp="1"/>
          </p:cNvSpPr>
          <p:nvPr userDrawn="1">
            <p:ph type="sldNum" sz="quarter" idx="17"/>
          </p:nvPr>
        </p:nvSpPr>
        <p:spPr bwMode="white"/>
        <p:txBody>
          <a:bodyPr/>
          <a:lstStyle>
            <a:lvl1pPr>
              <a:defRPr>
                <a:solidFill>
                  <a:schemeClr val="bg2"/>
                </a:solidFill>
              </a:defRPr>
            </a:lvl1pPr>
          </a:lstStyle>
          <a:p>
            <a:fld id="{F19D649C-65E9-496F-93F2-5BCE98CF88D4}" type="slidenum">
              <a:rPr lang="en-US" smtClean="0"/>
              <a:pPr/>
              <a:t>‹#›</a:t>
            </a:fld>
            <a:endParaRPr lang="en-US" dirty="0"/>
          </a:p>
        </p:txBody>
      </p:sp>
      <p:sp>
        <p:nvSpPr>
          <p:cNvPr id="26" name="Text Placeholder 4">
            <a:extLst>
              <a:ext uri="{FF2B5EF4-FFF2-40B4-BE49-F238E27FC236}">
                <a16:creationId xmlns:a16="http://schemas.microsoft.com/office/drawing/2014/main" id="{60AF22BA-D87C-43CC-8F07-93BAA9D9A21B}"/>
              </a:ext>
            </a:extLst>
          </p:cNvPr>
          <p:cNvSpPr>
            <a:spLocks noGrp="1"/>
          </p:cNvSpPr>
          <p:nvPr userDrawn="1">
            <p:ph type="body" sz="quarter" idx="15" hasCustomPrompt="1"/>
          </p:nvPr>
        </p:nvSpPr>
        <p:spPr bwMode="white">
          <a:xfrm>
            <a:off x="623887" y="4368866"/>
            <a:ext cx="4845094" cy="271984"/>
          </a:xfrm>
        </p:spPr>
        <p:txBody>
          <a:bodyPr tIns="0" anchor="b"/>
          <a:lstStyle>
            <a:lvl1pPr marL="0" indent="0">
              <a:spcBef>
                <a:spcPts val="1000"/>
              </a:spcBef>
              <a:spcAft>
                <a:spcPts val="0"/>
              </a:spcAft>
              <a:buNone/>
              <a:defRPr sz="1800" b="1">
                <a:solidFill>
                  <a:schemeClr val="bg2"/>
                </a:solidFill>
              </a:defRPr>
            </a:lvl1pPr>
          </a:lstStyle>
          <a:p>
            <a:pPr lvl="0"/>
            <a:r>
              <a:rPr lang="en-US" dirty="0"/>
              <a:t>Click to add contact title</a:t>
            </a:r>
          </a:p>
        </p:txBody>
      </p:sp>
      <p:pic>
        <p:nvPicPr>
          <p:cNvPr id="31" name="Graphic 30">
            <a:extLst>
              <a:ext uri="{FF2B5EF4-FFF2-40B4-BE49-F238E27FC236}">
                <a16:creationId xmlns:a16="http://schemas.microsoft.com/office/drawing/2014/main" id="{0A1DE9A2-33AB-4C02-8F3D-B9E2E5CA7D4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431800"/>
            <a:ext cx="12192000" cy="2393950"/>
          </a:xfrm>
          <a:prstGeom prst="rect">
            <a:avLst/>
          </a:prstGeom>
        </p:spPr>
      </p:pic>
      <p:sp>
        <p:nvSpPr>
          <p:cNvPr id="2" name="Title 1">
            <a:extLst>
              <a:ext uri="{FF2B5EF4-FFF2-40B4-BE49-F238E27FC236}">
                <a16:creationId xmlns:a16="http://schemas.microsoft.com/office/drawing/2014/main" id="{345D2BE7-4E10-457A-8F83-4C39186C9BB9}"/>
              </a:ext>
            </a:extLst>
          </p:cNvPr>
          <p:cNvSpPr>
            <a:spLocks noGrp="1"/>
          </p:cNvSpPr>
          <p:nvPr userDrawn="1">
            <p:ph type="title" hasCustomPrompt="1"/>
          </p:nvPr>
        </p:nvSpPr>
        <p:spPr bwMode="white">
          <a:xfrm>
            <a:off x="623888" y="3017839"/>
            <a:ext cx="8351837" cy="514501"/>
          </a:xfrm>
        </p:spPr>
        <p:txBody>
          <a:bodyPr vert="horz"/>
          <a:lstStyle>
            <a:lvl1pPr>
              <a:lnSpc>
                <a:spcPct val="90000"/>
              </a:lnSpc>
              <a:spcAft>
                <a:spcPts val="800"/>
              </a:spcAft>
              <a:defRPr sz="3800">
                <a:solidFill>
                  <a:schemeClr val="bg2"/>
                </a:solidFill>
              </a:defRPr>
            </a:lvl1pPr>
          </a:lstStyle>
          <a:p>
            <a:r>
              <a:rPr lang="en-US" dirty="0"/>
              <a:t>Thank you for working as a team.</a:t>
            </a:r>
          </a:p>
        </p:txBody>
      </p:sp>
      <p:pic>
        <p:nvPicPr>
          <p:cNvPr id="5" name="Picture 4">
            <a:extLst>
              <a:ext uri="{FF2B5EF4-FFF2-40B4-BE49-F238E27FC236}">
                <a16:creationId xmlns:a16="http://schemas.microsoft.com/office/drawing/2014/main" id="{5EB2818A-A5B1-4A71-C019-E696ECEBC35E}"/>
              </a:ext>
            </a:extLst>
          </p:cNvPr>
          <p:cNvPicPr>
            <a:picLocks noChangeAspect="1"/>
          </p:cNvPicPr>
          <p:nvPr userDrawn="1">
            <p:custDataLst>
              <p:tags r:id="rId3"/>
            </p:custDataLst>
          </p:nvPr>
        </p:nvPicPr>
        <p:blipFill>
          <a:blip r:embed="rId7">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3460333755"/>
      </p:ext>
    </p:extLst>
  </p:cSld>
  <p:clrMapOvr>
    <a:masterClrMapping/>
  </p:clrMapOvr>
  <p:hf sldNum="0" hdr="0"/>
  <p:extLst>
    <p:ext uri="{DCECCB84-F9BA-43D5-87BE-67443E8EF086}">
      <p15:sldGuideLst xmlns:p15="http://schemas.microsoft.com/office/powerpoint/2012/main">
        <p15:guide id="3" orient="horz" pos="272">
          <p15:clr>
            <a:srgbClr val="FBAE40"/>
          </p15:clr>
        </p15:guide>
        <p15:guide id="8" pos="565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Blank" preserve="1" userDrawn="1">
  <p:cSld name="Title Slide Blank">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481791E7-44DD-7A48-B802-7F816B4E886C}"/>
              </a:ext>
            </a:extLst>
          </p:cNvPr>
          <p:cNvSpPr/>
          <p:nvPr userDrawn="1"/>
        </p:nvSpPr>
        <p:spPr bwMode="white">
          <a:xfrm>
            <a:off x="0" y="27137"/>
            <a:ext cx="12192000" cy="2226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Text Placeholder 10">
            <a:extLst>
              <a:ext uri="{FF2B5EF4-FFF2-40B4-BE49-F238E27FC236}">
                <a16:creationId xmlns:a16="http://schemas.microsoft.com/office/drawing/2014/main" id="{FAA8B699-7C22-4B48-9D01-C3F62673BCBD}"/>
              </a:ext>
            </a:extLst>
          </p:cNvPr>
          <p:cNvSpPr>
            <a:spLocks noGrp="1"/>
          </p:cNvSpPr>
          <p:nvPr>
            <p:ph type="body" sz="quarter" idx="11" hasCustomPrompt="1"/>
          </p:nvPr>
        </p:nvSpPr>
        <p:spPr>
          <a:xfrm>
            <a:off x="623888" y="1118969"/>
            <a:ext cx="8339137" cy="249299"/>
          </a:xfrm>
        </p:spPr>
        <p:txBody>
          <a:bodyPr lIns="0" tIns="0" rIns="0" bIns="0">
            <a:noAutofit/>
          </a:bodyPr>
          <a:lstStyle>
            <a:lvl1pPr marL="0" indent="0">
              <a:spcBef>
                <a:spcPts val="200"/>
              </a:spcBef>
              <a:buNone/>
              <a:defRPr sz="1800" b="1" baseline="0">
                <a:solidFill>
                  <a:schemeClr val="tx1"/>
                </a:solidFill>
              </a:defRPr>
            </a:lvl1pPr>
            <a:lvl2pPr marL="457200" indent="0">
              <a:buNone/>
              <a:defRPr sz="3600">
                <a:solidFill>
                  <a:srgbClr val="006AB3"/>
                </a:solidFill>
              </a:defRPr>
            </a:lvl2pPr>
            <a:lvl3pPr marL="914400" indent="0">
              <a:buNone/>
              <a:defRPr sz="3600">
                <a:solidFill>
                  <a:srgbClr val="006AB3"/>
                </a:solidFill>
              </a:defRPr>
            </a:lvl3pPr>
            <a:lvl4pPr marL="1371600" indent="0">
              <a:buNone/>
              <a:defRPr sz="3600">
                <a:solidFill>
                  <a:srgbClr val="006AB3"/>
                </a:solidFill>
              </a:defRPr>
            </a:lvl4pPr>
            <a:lvl5pPr marL="1828800" indent="0">
              <a:buNone/>
              <a:defRPr sz="3600">
                <a:solidFill>
                  <a:srgbClr val="006AB3"/>
                </a:solidFill>
              </a:defRPr>
            </a:lvl5pPr>
          </a:lstStyle>
          <a:p>
            <a:pPr lvl="0"/>
            <a:r>
              <a:rPr lang="en-US" dirty="0"/>
              <a:t>Click to add text</a:t>
            </a:r>
          </a:p>
        </p:txBody>
      </p:sp>
      <p:sp>
        <p:nvSpPr>
          <p:cNvPr id="144" name="Text Placeholder 10">
            <a:extLst>
              <a:ext uri="{FF2B5EF4-FFF2-40B4-BE49-F238E27FC236}">
                <a16:creationId xmlns:a16="http://schemas.microsoft.com/office/drawing/2014/main" id="{07E61089-0F11-2E41-8BA0-05B2C90C9771}"/>
              </a:ext>
            </a:extLst>
          </p:cNvPr>
          <p:cNvSpPr>
            <a:spLocks noGrp="1"/>
          </p:cNvSpPr>
          <p:nvPr>
            <p:ph type="body" sz="quarter" idx="14" hasCustomPrompt="1"/>
          </p:nvPr>
        </p:nvSpPr>
        <p:spPr>
          <a:xfrm>
            <a:off x="623893" y="1390954"/>
            <a:ext cx="8347982" cy="249299"/>
          </a:xfrm>
        </p:spPr>
        <p:txBody>
          <a:bodyPr lIns="0" tIns="0" rIns="0" bIns="0">
            <a:noAutofit/>
          </a:bodyPr>
          <a:lstStyle>
            <a:lvl1pPr marL="0" indent="0">
              <a:spcBef>
                <a:spcPts val="200"/>
              </a:spcBef>
              <a:buNone/>
              <a:defRPr sz="1800" baseline="0">
                <a:solidFill>
                  <a:schemeClr val="tx1"/>
                </a:solidFill>
              </a:defRPr>
            </a:lvl1pPr>
            <a:lvl2pPr marL="457200" indent="0">
              <a:buNone/>
              <a:defRPr sz="3600">
                <a:solidFill>
                  <a:srgbClr val="006AB3"/>
                </a:solidFill>
              </a:defRPr>
            </a:lvl2pPr>
            <a:lvl3pPr marL="914400" indent="0">
              <a:buNone/>
              <a:defRPr sz="3600">
                <a:solidFill>
                  <a:srgbClr val="006AB3"/>
                </a:solidFill>
              </a:defRPr>
            </a:lvl3pPr>
            <a:lvl4pPr marL="1371600" indent="0">
              <a:buNone/>
              <a:defRPr sz="3600">
                <a:solidFill>
                  <a:srgbClr val="006AB3"/>
                </a:solidFill>
              </a:defRPr>
            </a:lvl4pPr>
            <a:lvl5pPr marL="1828800" indent="0">
              <a:buNone/>
              <a:defRPr sz="3600">
                <a:solidFill>
                  <a:srgbClr val="006AB3"/>
                </a:solidFill>
              </a:defRPr>
            </a:lvl5pPr>
          </a:lstStyle>
          <a:p>
            <a:pPr lvl="0"/>
            <a:r>
              <a:rPr lang="en-US" dirty="0"/>
              <a:t>Click to add text</a:t>
            </a:r>
          </a:p>
        </p:txBody>
      </p:sp>
      <p:sp>
        <p:nvSpPr>
          <p:cNvPr id="2" name="Title 1">
            <a:extLst>
              <a:ext uri="{FF2B5EF4-FFF2-40B4-BE49-F238E27FC236}">
                <a16:creationId xmlns:a16="http://schemas.microsoft.com/office/drawing/2014/main" id="{95BB54A8-2532-4AC3-BC6D-1799C48AA5CB}"/>
              </a:ext>
            </a:extLst>
          </p:cNvPr>
          <p:cNvSpPr>
            <a:spLocks noGrp="1"/>
          </p:cNvSpPr>
          <p:nvPr>
            <p:ph type="title" hasCustomPrompt="1"/>
          </p:nvPr>
        </p:nvSpPr>
        <p:spPr>
          <a:xfrm>
            <a:off x="623888" y="354527"/>
            <a:ext cx="8339136" cy="687170"/>
          </a:xfrm>
        </p:spPr>
        <p:txBody>
          <a:bodyPr vert="horz">
            <a:noAutofit/>
          </a:bodyPr>
          <a:lstStyle>
            <a:lvl1pPr>
              <a:lnSpc>
                <a:spcPct val="90000"/>
              </a:lnSpc>
              <a:defRPr sz="4800"/>
            </a:lvl1pPr>
          </a:lstStyle>
          <a:p>
            <a:r>
              <a:rPr lang="en-US" dirty="0"/>
              <a:t>Title Headline</a:t>
            </a:r>
          </a:p>
        </p:txBody>
      </p:sp>
      <p:pic>
        <p:nvPicPr>
          <p:cNvPr id="21" name="Graphic 20">
            <a:extLst>
              <a:ext uri="{FF2B5EF4-FFF2-40B4-BE49-F238E27FC236}">
                <a16:creationId xmlns:a16="http://schemas.microsoft.com/office/drawing/2014/main" id="{470F70B2-C275-44AA-BB72-A373241C3548}"/>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1630667"/>
            <a:ext cx="12192000" cy="2393950"/>
          </a:xfrm>
          <a:prstGeom prst="rect">
            <a:avLst/>
          </a:prstGeom>
        </p:spPr>
      </p:pic>
      <p:sp>
        <p:nvSpPr>
          <p:cNvPr id="23" name="Rectangle 22">
            <a:extLst>
              <a:ext uri="{FF2B5EF4-FFF2-40B4-BE49-F238E27FC236}">
                <a16:creationId xmlns:a16="http://schemas.microsoft.com/office/drawing/2014/main" id="{708E712D-2235-4E43-9C7A-BE2AC5796B9A}"/>
              </a:ext>
            </a:extLst>
          </p:cNvPr>
          <p:cNvSpPr/>
          <p:nvPr userDrawn="1"/>
        </p:nvSpPr>
        <p:spPr>
          <a:xfrm>
            <a:off x="8795421" y="1789319"/>
            <a:ext cx="2788383" cy="307777"/>
          </a:xfrm>
          <a:prstGeom prst="rect">
            <a:avLst/>
          </a:prstGeom>
        </p:spPr>
        <p:txBody>
          <a:bodyPr wrap="square" lIns="0" tIns="0" rIns="0" bIns="0" anchor="b">
            <a:spAutoFit/>
          </a:bodyPr>
          <a:lstStyle/>
          <a:p>
            <a:pPr algn="r"/>
            <a:r>
              <a:rPr lang="en-US" sz="2000" i="1" noProof="0" dirty="0">
                <a:solidFill>
                  <a:srgbClr val="0069B3"/>
                </a:solidFill>
              </a:rPr>
              <a:t>Humidity for a better life</a:t>
            </a:r>
          </a:p>
        </p:txBody>
      </p:sp>
      <p:pic>
        <p:nvPicPr>
          <p:cNvPr id="5" name="Picture 4">
            <a:extLst>
              <a:ext uri="{FF2B5EF4-FFF2-40B4-BE49-F238E27FC236}">
                <a16:creationId xmlns:a16="http://schemas.microsoft.com/office/drawing/2014/main" id="{76BB1C59-6A7B-E524-5FD3-796AA2259B07}"/>
              </a:ext>
            </a:extLst>
          </p:cNvPr>
          <p:cNvPicPr>
            <a:picLocks noChangeAspect="1"/>
          </p:cNvPicPr>
          <p:nvPr userDrawn="1">
            <p:custDataLst>
              <p:tags r:id="rId2"/>
            </p:custDataLst>
          </p:nvPr>
        </p:nvPicPr>
        <p:blipFill>
          <a:blip r:embed="rId6">
            <a:extLst>
              <a:ext uri="{28A0092B-C50C-407E-A947-70E740481C1C}">
                <a14:useLocalDpi xmlns:a14="http://schemas.microsoft.com/office/drawing/2010/main" val="0"/>
              </a:ext>
            </a:extLst>
          </a:blip>
          <a:stretch>
            <a:fillRect/>
          </a:stretch>
        </p:blipFill>
        <p:spPr bwMode="gray">
          <a:xfrm>
            <a:off x="9291829" y="421181"/>
            <a:ext cx="2448000" cy="473280"/>
          </a:xfrm>
          <a:prstGeom prst="rect">
            <a:avLst/>
          </a:prstGeom>
        </p:spPr>
      </p:pic>
    </p:spTree>
    <p:extLst>
      <p:ext uri="{BB962C8B-B14F-4D97-AF65-F5344CB8AC3E}">
        <p14:creationId xmlns:p14="http://schemas.microsoft.com/office/powerpoint/2010/main" val="1089177863"/>
      </p:ext>
    </p:extLst>
  </p:cSld>
  <p:clrMapOvr>
    <a:masterClrMapping/>
  </p:clrMapOvr>
  <p:hf sldNum="0" hdr="0"/>
  <p:extLst>
    <p:ext uri="{DCECCB84-F9BA-43D5-87BE-67443E8EF086}">
      <p15:sldGuideLst xmlns:p15="http://schemas.microsoft.com/office/powerpoint/2012/main">
        <p15:guide id="1" pos="564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hapter with Image" preserve="1" userDrawn="1">
  <p:cSld name="Chapter with Image">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C7AFF423-FD6A-4C92-874B-50B5D41EEF5E}"/>
              </a:ext>
            </a:extLst>
          </p:cNvPr>
          <p:cNvSpPr/>
          <p:nvPr userDrawn="1"/>
        </p:nvSpPr>
        <p:spPr>
          <a:xfrm rot="21356661">
            <a:off x="5937286" y="1468029"/>
            <a:ext cx="6412693" cy="5077841"/>
          </a:xfrm>
          <a:custGeom>
            <a:avLst/>
            <a:gdLst>
              <a:gd name="connsiteX0" fmla="*/ 1178376 w 6412693"/>
              <a:gd name="connsiteY0" fmla="*/ 47589 h 5077841"/>
              <a:gd name="connsiteX1" fmla="*/ 1178375 w 6412693"/>
              <a:gd name="connsiteY1" fmla="*/ 47591 h 5077841"/>
              <a:gd name="connsiteX2" fmla="*/ 6412693 w 6412693"/>
              <a:gd name="connsiteY2" fmla="*/ 418720 h 5077841"/>
              <a:gd name="connsiteX3" fmla="*/ 6110108 w 6412693"/>
              <a:gd name="connsiteY3" fmla="*/ 4686318 h 5077841"/>
              <a:gd name="connsiteX4" fmla="*/ 6110110 w 6412693"/>
              <a:gd name="connsiteY4" fmla="*/ 4686318 h 5077841"/>
              <a:gd name="connsiteX5" fmla="*/ 6083282 w 6412693"/>
              <a:gd name="connsiteY5" fmla="*/ 5064697 h 5077841"/>
              <a:gd name="connsiteX6" fmla="*/ 6082751 w 6412693"/>
              <a:gd name="connsiteY6" fmla="*/ 5072187 h 5077841"/>
              <a:gd name="connsiteX7" fmla="*/ 6082350 w 6412693"/>
              <a:gd name="connsiteY7" fmla="*/ 5077841 h 5077841"/>
              <a:gd name="connsiteX8" fmla="*/ 3877380 w 6412693"/>
              <a:gd name="connsiteY8" fmla="*/ 4904176 h 5077841"/>
              <a:gd name="connsiteX9" fmla="*/ 1864008 w 6412693"/>
              <a:gd name="connsiteY9" fmla="*/ 4814229 h 5077841"/>
              <a:gd name="connsiteX10" fmla="*/ 842608 w 6412693"/>
              <a:gd name="connsiteY10" fmla="*/ 4783186 h 5077841"/>
              <a:gd name="connsiteX11" fmla="*/ 842098 w 6412693"/>
              <a:gd name="connsiteY11" fmla="*/ 4790384 h 5077841"/>
              <a:gd name="connsiteX12" fmla="*/ 664046 w 6412693"/>
              <a:gd name="connsiteY12" fmla="*/ 4777759 h 5077841"/>
              <a:gd name="connsiteX13" fmla="*/ 32123 w 6412693"/>
              <a:gd name="connsiteY13" fmla="*/ 4758554 h 5077841"/>
              <a:gd name="connsiteX14" fmla="*/ 32123 w 6412693"/>
              <a:gd name="connsiteY14" fmla="*/ 4757558 h 5077841"/>
              <a:gd name="connsiteX15" fmla="*/ 0 w 6412693"/>
              <a:gd name="connsiteY15" fmla="*/ 4756724 h 5077841"/>
              <a:gd name="connsiteX16" fmla="*/ 2294 w 6412693"/>
              <a:gd name="connsiteY16" fmla="*/ 4668428 h 5077841"/>
              <a:gd name="connsiteX17" fmla="*/ 32123 w 6412693"/>
              <a:gd name="connsiteY17" fmla="*/ 4669203 h 5077841"/>
              <a:gd name="connsiteX18" fmla="*/ 32123 w 6412693"/>
              <a:gd name="connsiteY18" fmla="*/ 4584722 h 5077841"/>
              <a:gd name="connsiteX19" fmla="*/ 182108 w 6412693"/>
              <a:gd name="connsiteY19" fmla="*/ 4584722 h 5077841"/>
              <a:gd name="connsiteX20" fmla="*/ 183789 w 6412693"/>
              <a:gd name="connsiteY20" fmla="*/ 4561015 h 5077841"/>
              <a:gd name="connsiteX21" fmla="*/ 507178 w 6412693"/>
              <a:gd name="connsiteY21" fmla="*/ 2 h 5077841"/>
              <a:gd name="connsiteX22" fmla="*/ 507179 w 6412693"/>
              <a:gd name="connsiteY22" fmla="*/ 0 h 5077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12693" h="5077841">
                <a:moveTo>
                  <a:pt x="1178376" y="47589"/>
                </a:moveTo>
                <a:lnTo>
                  <a:pt x="1178375" y="47591"/>
                </a:lnTo>
                <a:lnTo>
                  <a:pt x="6412693" y="418720"/>
                </a:lnTo>
                <a:lnTo>
                  <a:pt x="6110108" y="4686318"/>
                </a:lnTo>
                <a:lnTo>
                  <a:pt x="6110110" y="4686318"/>
                </a:lnTo>
                <a:lnTo>
                  <a:pt x="6083282" y="5064697"/>
                </a:lnTo>
                <a:lnTo>
                  <a:pt x="6082751" y="5072187"/>
                </a:lnTo>
                <a:lnTo>
                  <a:pt x="6082350" y="5077841"/>
                </a:lnTo>
                <a:lnTo>
                  <a:pt x="3877380" y="4904176"/>
                </a:lnTo>
                <a:lnTo>
                  <a:pt x="1864008" y="4814229"/>
                </a:lnTo>
                <a:lnTo>
                  <a:pt x="842608" y="4783186"/>
                </a:lnTo>
                <a:lnTo>
                  <a:pt x="842098" y="4790384"/>
                </a:lnTo>
                <a:lnTo>
                  <a:pt x="664046" y="4777759"/>
                </a:lnTo>
                <a:lnTo>
                  <a:pt x="32123" y="4758554"/>
                </a:lnTo>
                <a:lnTo>
                  <a:pt x="32123" y="4757558"/>
                </a:lnTo>
                <a:lnTo>
                  <a:pt x="0" y="4756724"/>
                </a:lnTo>
                <a:lnTo>
                  <a:pt x="2294" y="4668428"/>
                </a:lnTo>
                <a:lnTo>
                  <a:pt x="32123" y="4669203"/>
                </a:lnTo>
                <a:lnTo>
                  <a:pt x="32123" y="4584722"/>
                </a:lnTo>
                <a:lnTo>
                  <a:pt x="182108" y="4584722"/>
                </a:lnTo>
                <a:lnTo>
                  <a:pt x="183789" y="4561015"/>
                </a:lnTo>
                <a:lnTo>
                  <a:pt x="507178" y="2"/>
                </a:lnTo>
                <a:lnTo>
                  <a:pt x="50717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7F7CD530-3C5C-4B56-ABBF-B9B51606BEA1}"/>
              </a:ext>
            </a:extLst>
          </p:cNvPr>
          <p:cNvSpPr/>
          <p:nvPr userDrawn="1"/>
        </p:nvSpPr>
        <p:spPr>
          <a:xfrm rot="21445476">
            <a:off x="4979236" y="1634540"/>
            <a:ext cx="1692767" cy="4817401"/>
          </a:xfrm>
          <a:custGeom>
            <a:avLst/>
            <a:gdLst>
              <a:gd name="connsiteX0" fmla="*/ 216299 w 1692767"/>
              <a:gd name="connsiteY0" fmla="*/ 0 h 4817401"/>
              <a:gd name="connsiteX1" fmla="*/ 1692767 w 1692767"/>
              <a:gd name="connsiteY1" fmla="*/ 66410 h 4817401"/>
              <a:gd name="connsiteX2" fmla="*/ 1479454 w 1692767"/>
              <a:gd name="connsiteY2" fmla="*/ 4808858 h 4817401"/>
              <a:gd name="connsiteX3" fmla="*/ 1118881 w 1692767"/>
              <a:gd name="connsiteY3" fmla="*/ 4792640 h 4817401"/>
              <a:gd name="connsiteX4" fmla="*/ 1119573 w 1692767"/>
              <a:gd name="connsiteY4" fmla="*/ 4812154 h 4817401"/>
              <a:gd name="connsiteX5" fmla="*/ 971553 w 1692767"/>
              <a:gd name="connsiteY5" fmla="*/ 4817401 h 4817401"/>
              <a:gd name="connsiteX6" fmla="*/ 971516 w 1692767"/>
              <a:gd name="connsiteY6" fmla="*/ 4816357 h 4817401"/>
              <a:gd name="connsiteX7" fmla="*/ 889257 w 1692767"/>
              <a:gd name="connsiteY7" fmla="*/ 4812657 h 4817401"/>
              <a:gd name="connsiteX8" fmla="*/ 889257 w 1692767"/>
              <a:gd name="connsiteY8" fmla="*/ 4814049 h 4817401"/>
              <a:gd name="connsiteX9" fmla="*/ 741144 w 1692767"/>
              <a:gd name="connsiteY9" fmla="*/ 4814048 h 4817401"/>
              <a:gd name="connsiteX10" fmla="*/ 741144 w 1692767"/>
              <a:gd name="connsiteY10" fmla="*/ 4811934 h 4817401"/>
              <a:gd name="connsiteX11" fmla="*/ 641126 w 1692767"/>
              <a:gd name="connsiteY11" fmla="*/ 4811934 h 4817401"/>
              <a:gd name="connsiteX12" fmla="*/ 641126 w 1692767"/>
              <a:gd name="connsiteY12" fmla="*/ 4809001 h 4817401"/>
              <a:gd name="connsiteX13" fmla="*/ 525612 w 1692767"/>
              <a:gd name="connsiteY13" fmla="*/ 4809000 h 4817401"/>
              <a:gd name="connsiteX14" fmla="*/ 525439 w 1692767"/>
              <a:gd name="connsiteY14" fmla="*/ 4812838 h 4817401"/>
              <a:gd name="connsiteX15" fmla="*/ 304172 w 1692767"/>
              <a:gd name="connsiteY15" fmla="*/ 4802885 h 4817401"/>
              <a:gd name="connsiteX16" fmla="*/ 167917 w 1692767"/>
              <a:gd name="connsiteY16" fmla="*/ 4802886 h 4817401"/>
              <a:gd name="connsiteX17" fmla="*/ 167312 w 1692767"/>
              <a:gd name="connsiteY17" fmla="*/ 4816340 h 4817401"/>
              <a:gd name="connsiteX18" fmla="*/ 0 w 1692767"/>
              <a:gd name="connsiteY18" fmla="*/ 4808814 h 4817401"/>
              <a:gd name="connsiteX19" fmla="*/ 2986 w 1692767"/>
              <a:gd name="connsiteY19" fmla="*/ 4742448 h 4817401"/>
              <a:gd name="connsiteX20" fmla="*/ 3969 w 1692767"/>
              <a:gd name="connsiteY20" fmla="*/ 4720579 h 481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2767" h="4817401">
                <a:moveTo>
                  <a:pt x="216299" y="0"/>
                </a:moveTo>
                <a:lnTo>
                  <a:pt x="1692767" y="66410"/>
                </a:lnTo>
                <a:lnTo>
                  <a:pt x="1479454" y="4808858"/>
                </a:lnTo>
                <a:lnTo>
                  <a:pt x="1118881" y="4792640"/>
                </a:lnTo>
                <a:lnTo>
                  <a:pt x="1119573" y="4812154"/>
                </a:lnTo>
                <a:lnTo>
                  <a:pt x="971553" y="4817401"/>
                </a:lnTo>
                <a:lnTo>
                  <a:pt x="971516" y="4816357"/>
                </a:lnTo>
                <a:lnTo>
                  <a:pt x="889257" y="4812657"/>
                </a:lnTo>
                <a:lnTo>
                  <a:pt x="889257" y="4814049"/>
                </a:lnTo>
                <a:lnTo>
                  <a:pt x="741144" y="4814048"/>
                </a:lnTo>
                <a:lnTo>
                  <a:pt x="741144" y="4811934"/>
                </a:lnTo>
                <a:lnTo>
                  <a:pt x="641126" y="4811934"/>
                </a:lnTo>
                <a:lnTo>
                  <a:pt x="641126" y="4809001"/>
                </a:lnTo>
                <a:lnTo>
                  <a:pt x="525612" y="4809000"/>
                </a:lnTo>
                <a:lnTo>
                  <a:pt x="525439" y="4812838"/>
                </a:lnTo>
                <a:lnTo>
                  <a:pt x="304172" y="4802885"/>
                </a:lnTo>
                <a:lnTo>
                  <a:pt x="167917" y="4802886"/>
                </a:lnTo>
                <a:lnTo>
                  <a:pt x="167312" y="4816340"/>
                </a:lnTo>
                <a:lnTo>
                  <a:pt x="0" y="4808814"/>
                </a:lnTo>
                <a:lnTo>
                  <a:pt x="2986" y="4742448"/>
                </a:lnTo>
                <a:lnTo>
                  <a:pt x="3969" y="472057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Picture Placeholder 26">
            <a:extLst>
              <a:ext uri="{FF2B5EF4-FFF2-40B4-BE49-F238E27FC236}">
                <a16:creationId xmlns:a16="http://schemas.microsoft.com/office/drawing/2014/main" id="{C2C2D4E5-4025-4B47-89E4-7533D0D19F02}"/>
              </a:ext>
            </a:extLst>
          </p:cNvPr>
          <p:cNvSpPr>
            <a:spLocks noGrp="1"/>
          </p:cNvSpPr>
          <p:nvPr userDrawn="1">
            <p:ph type="pic" sz="quarter" idx="13"/>
          </p:nvPr>
        </p:nvSpPr>
        <p:spPr bwMode="gray">
          <a:xfrm>
            <a:off x="5087938" y="0"/>
            <a:ext cx="7104062" cy="6458184"/>
          </a:xfrm>
          <a:custGeom>
            <a:avLst/>
            <a:gdLst>
              <a:gd name="connsiteX0" fmla="*/ 0 w 7104062"/>
              <a:gd name="connsiteY0" fmla="*/ 0 h 6458184"/>
              <a:gd name="connsiteX1" fmla="*/ 7104062 w 7104062"/>
              <a:gd name="connsiteY1" fmla="*/ 0 h 6458184"/>
              <a:gd name="connsiteX2" fmla="*/ 7104062 w 7104062"/>
              <a:gd name="connsiteY2" fmla="*/ 6327521 h 6458184"/>
              <a:gd name="connsiteX3" fmla="*/ 6672349 w 7104062"/>
              <a:gd name="connsiteY3" fmla="*/ 6318780 h 6458184"/>
              <a:gd name="connsiteX4" fmla="*/ 6586474 w 7104062"/>
              <a:gd name="connsiteY4" fmla="*/ 6317583 h 6458184"/>
              <a:gd name="connsiteX5" fmla="*/ 6523333 w 7104062"/>
              <a:gd name="connsiteY5" fmla="*/ 6316371 h 6458184"/>
              <a:gd name="connsiteX6" fmla="*/ 6426548 w 7104062"/>
              <a:gd name="connsiteY6" fmla="*/ 6315354 h 6458184"/>
              <a:gd name="connsiteX7" fmla="*/ 6217205 w 7104062"/>
              <a:gd name="connsiteY7" fmla="*/ 6312437 h 6458184"/>
              <a:gd name="connsiteX8" fmla="*/ 6010664 w 7104062"/>
              <a:gd name="connsiteY8" fmla="*/ 6310988 h 6458184"/>
              <a:gd name="connsiteX9" fmla="*/ 5899801 w 7104062"/>
              <a:gd name="connsiteY9" fmla="*/ 6309825 h 6458184"/>
              <a:gd name="connsiteX10" fmla="*/ 5836925 w 7104062"/>
              <a:gd name="connsiteY10" fmla="*/ 6309770 h 6458184"/>
              <a:gd name="connsiteX11" fmla="*/ 5736694 w 7104062"/>
              <a:gd name="connsiteY11" fmla="*/ 6309066 h 6458184"/>
              <a:gd name="connsiteX12" fmla="*/ 5228969 w 7104062"/>
              <a:gd name="connsiteY12" fmla="*/ 6309238 h 6458184"/>
              <a:gd name="connsiteX13" fmla="*/ 5228884 w 7104062"/>
              <a:gd name="connsiteY13" fmla="*/ 6309238 h 6458184"/>
              <a:gd name="connsiteX14" fmla="*/ 4874224 w 7104062"/>
              <a:gd name="connsiteY14" fmla="*/ 6311602 h 6458184"/>
              <a:gd name="connsiteX15" fmla="*/ 4822901 w 7104062"/>
              <a:gd name="connsiteY15" fmla="*/ 6312210 h 6458184"/>
              <a:gd name="connsiteX16" fmla="*/ 4783463 w 7104062"/>
              <a:gd name="connsiteY16" fmla="*/ 6312499 h 6458184"/>
              <a:gd name="connsiteX17" fmla="*/ 4692745 w 7104062"/>
              <a:gd name="connsiteY17" fmla="*/ 6313752 h 6458184"/>
              <a:gd name="connsiteX18" fmla="*/ 4505999 w 7104062"/>
              <a:gd name="connsiteY18" fmla="*/ 6315964 h 6458184"/>
              <a:gd name="connsiteX19" fmla="*/ 4393395 w 7104062"/>
              <a:gd name="connsiteY19" fmla="*/ 6317887 h 6458184"/>
              <a:gd name="connsiteX20" fmla="*/ 4316621 w 7104062"/>
              <a:gd name="connsiteY20" fmla="*/ 6318948 h 6458184"/>
              <a:gd name="connsiteX21" fmla="*/ 4240509 w 7104062"/>
              <a:gd name="connsiteY21" fmla="*/ 6320498 h 6458184"/>
              <a:gd name="connsiteX22" fmla="*/ 4123636 w 7104062"/>
              <a:gd name="connsiteY22" fmla="*/ 6322493 h 6458184"/>
              <a:gd name="connsiteX23" fmla="*/ 3927510 w 7104062"/>
              <a:gd name="connsiteY23" fmla="*/ 6326872 h 6458184"/>
              <a:gd name="connsiteX24" fmla="*/ 3827242 w 7104062"/>
              <a:gd name="connsiteY24" fmla="*/ 6328914 h 6458184"/>
              <a:gd name="connsiteX25" fmla="*/ 3784518 w 7104062"/>
              <a:gd name="connsiteY25" fmla="*/ 6330065 h 6458184"/>
              <a:gd name="connsiteX26" fmla="*/ 3726562 w 7104062"/>
              <a:gd name="connsiteY26" fmla="*/ 6331359 h 6458184"/>
              <a:gd name="connsiteX27" fmla="*/ 2885990 w 7104062"/>
              <a:gd name="connsiteY27" fmla="*/ 6356775 h 6458184"/>
              <a:gd name="connsiteX28" fmla="*/ 2823633 w 7104062"/>
              <a:gd name="connsiteY28" fmla="*/ 6359144 h 6458184"/>
              <a:gd name="connsiteX29" fmla="*/ 2776393 w 7104062"/>
              <a:gd name="connsiteY29" fmla="*/ 6360724 h 6458184"/>
              <a:gd name="connsiteX30" fmla="*/ 2666072 w 7104062"/>
              <a:gd name="connsiteY30" fmla="*/ 6365128 h 6458184"/>
              <a:gd name="connsiteX31" fmla="*/ 2441347 w 7104062"/>
              <a:gd name="connsiteY31" fmla="*/ 6373665 h 6458184"/>
              <a:gd name="connsiteX32" fmla="*/ 2304840 w 7104062"/>
              <a:gd name="connsiteY32" fmla="*/ 6379550 h 6458184"/>
              <a:gd name="connsiteX33" fmla="*/ 2212685 w 7104062"/>
              <a:gd name="connsiteY33" fmla="*/ 6383229 h 6458184"/>
              <a:gd name="connsiteX34" fmla="*/ 2120179 w 7104062"/>
              <a:gd name="connsiteY34" fmla="*/ 6387511 h 6458184"/>
              <a:gd name="connsiteX35" fmla="*/ 1979700 w 7104062"/>
              <a:gd name="connsiteY35" fmla="*/ 6393568 h 6458184"/>
              <a:gd name="connsiteX36" fmla="*/ 1742418 w 7104062"/>
              <a:gd name="connsiteY36" fmla="*/ 6404998 h 6458184"/>
              <a:gd name="connsiteX37" fmla="*/ 1621964 w 7104062"/>
              <a:gd name="connsiteY37" fmla="*/ 6410574 h 6458184"/>
              <a:gd name="connsiteX38" fmla="*/ 1570100 w 7104062"/>
              <a:gd name="connsiteY38" fmla="*/ 6413300 h 6458184"/>
              <a:gd name="connsiteX39" fmla="*/ 1500479 w 7104062"/>
              <a:gd name="connsiteY39" fmla="*/ 6416653 h 6458184"/>
              <a:gd name="connsiteX40" fmla="*/ 1027084 w 7104062"/>
              <a:gd name="connsiteY40" fmla="*/ 6441818 h 6458184"/>
              <a:gd name="connsiteX41" fmla="*/ 984099 w 7104062"/>
              <a:gd name="connsiteY41" fmla="*/ 6442046 h 6458184"/>
              <a:gd name="connsiteX42" fmla="*/ 988378 w 7104062"/>
              <a:gd name="connsiteY42" fmla="*/ 6441757 h 6458184"/>
              <a:gd name="connsiteX43" fmla="*/ 1028700 w 7104062"/>
              <a:gd name="connsiteY43" fmla="*/ 6438964 h 6458184"/>
              <a:gd name="connsiteX44" fmla="*/ 106388 w 7104062"/>
              <a:gd name="connsiteY44" fmla="*/ 6457258 h 6458184"/>
              <a:gd name="connsiteX45" fmla="*/ 105154 w 7104062"/>
              <a:gd name="connsiteY45" fmla="*/ 6457269 h 6458184"/>
              <a:gd name="connsiteX46" fmla="*/ 0 w 7104062"/>
              <a:gd name="connsiteY46" fmla="*/ 6458184 h 645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104062" h="6458184">
                <a:moveTo>
                  <a:pt x="0" y="0"/>
                </a:moveTo>
                <a:lnTo>
                  <a:pt x="7104062" y="0"/>
                </a:lnTo>
                <a:lnTo>
                  <a:pt x="7104062" y="6327521"/>
                </a:lnTo>
                <a:cubicBezTo>
                  <a:pt x="6963848" y="6324271"/>
                  <a:pt x="6820051" y="6321325"/>
                  <a:pt x="6672349" y="6318780"/>
                </a:cubicBezTo>
                <a:lnTo>
                  <a:pt x="6586474" y="6317583"/>
                </a:lnTo>
                <a:lnTo>
                  <a:pt x="6523333" y="6316371"/>
                </a:lnTo>
                <a:lnTo>
                  <a:pt x="6426548" y="6315354"/>
                </a:lnTo>
                <a:lnTo>
                  <a:pt x="6217205" y="6312437"/>
                </a:lnTo>
                <a:lnTo>
                  <a:pt x="6010664" y="6310988"/>
                </a:lnTo>
                <a:lnTo>
                  <a:pt x="5899801" y="6309825"/>
                </a:lnTo>
                <a:lnTo>
                  <a:pt x="5836925" y="6309770"/>
                </a:lnTo>
                <a:lnTo>
                  <a:pt x="5736694" y="6309066"/>
                </a:lnTo>
                <a:lnTo>
                  <a:pt x="5228969" y="6309238"/>
                </a:lnTo>
                <a:lnTo>
                  <a:pt x="5228884" y="6309238"/>
                </a:lnTo>
                <a:cubicBezTo>
                  <a:pt x="5112861" y="6309712"/>
                  <a:pt x="4994673" y="6310491"/>
                  <a:pt x="4874224" y="6311602"/>
                </a:cubicBezTo>
                <a:lnTo>
                  <a:pt x="4822901" y="6312210"/>
                </a:lnTo>
                <a:lnTo>
                  <a:pt x="4783463" y="6312499"/>
                </a:lnTo>
                <a:lnTo>
                  <a:pt x="4692745" y="6313752"/>
                </a:lnTo>
                <a:lnTo>
                  <a:pt x="4505999" y="6315964"/>
                </a:lnTo>
                <a:lnTo>
                  <a:pt x="4393395" y="6317887"/>
                </a:lnTo>
                <a:lnTo>
                  <a:pt x="4316621" y="6318948"/>
                </a:lnTo>
                <a:lnTo>
                  <a:pt x="4240509" y="6320498"/>
                </a:lnTo>
                <a:lnTo>
                  <a:pt x="4123636" y="6322493"/>
                </a:lnTo>
                <a:lnTo>
                  <a:pt x="3927510" y="6326872"/>
                </a:lnTo>
                <a:lnTo>
                  <a:pt x="3827242" y="6328914"/>
                </a:lnTo>
                <a:lnTo>
                  <a:pt x="3784518" y="6330065"/>
                </a:lnTo>
                <a:lnTo>
                  <a:pt x="3726562" y="6331359"/>
                </a:lnTo>
                <a:cubicBezTo>
                  <a:pt x="3456815" y="6338085"/>
                  <a:pt x="3176879" y="6346482"/>
                  <a:pt x="2885990" y="6356775"/>
                </a:cubicBezTo>
                <a:lnTo>
                  <a:pt x="2823633" y="6359144"/>
                </a:lnTo>
                <a:lnTo>
                  <a:pt x="2776393" y="6360724"/>
                </a:lnTo>
                <a:lnTo>
                  <a:pt x="2666072" y="6365128"/>
                </a:lnTo>
                <a:lnTo>
                  <a:pt x="2441347" y="6373665"/>
                </a:lnTo>
                <a:lnTo>
                  <a:pt x="2304840" y="6379550"/>
                </a:lnTo>
                <a:lnTo>
                  <a:pt x="2212685" y="6383229"/>
                </a:lnTo>
                <a:lnTo>
                  <a:pt x="2120179" y="6387511"/>
                </a:lnTo>
                <a:lnTo>
                  <a:pt x="1979700" y="6393568"/>
                </a:lnTo>
                <a:lnTo>
                  <a:pt x="1742418" y="6404998"/>
                </a:lnTo>
                <a:lnTo>
                  <a:pt x="1621964" y="6410574"/>
                </a:lnTo>
                <a:lnTo>
                  <a:pt x="1570100" y="6413300"/>
                </a:lnTo>
                <a:lnTo>
                  <a:pt x="1500479" y="6416653"/>
                </a:lnTo>
                <a:lnTo>
                  <a:pt x="1027084" y="6441818"/>
                </a:lnTo>
                <a:lnTo>
                  <a:pt x="984099" y="6442046"/>
                </a:lnTo>
                <a:lnTo>
                  <a:pt x="988378" y="6441757"/>
                </a:lnTo>
                <a:lnTo>
                  <a:pt x="1028700" y="6438964"/>
                </a:lnTo>
                <a:cubicBezTo>
                  <a:pt x="705390" y="6447124"/>
                  <a:pt x="398998" y="6453451"/>
                  <a:pt x="106388" y="6457258"/>
                </a:cubicBezTo>
                <a:lnTo>
                  <a:pt x="105154" y="6457269"/>
                </a:lnTo>
                <a:lnTo>
                  <a:pt x="0" y="6458184"/>
                </a:lnTo>
                <a:close/>
              </a:path>
            </a:pathLst>
          </a:custGeom>
          <a:solidFill>
            <a:schemeClr val="bg1">
              <a:lumMod val="65000"/>
            </a:schemeClr>
          </a:solidFill>
        </p:spPr>
        <p:txBody>
          <a:bodyPr wrap="square">
            <a:noAutofit/>
          </a:bodyPr>
          <a:lstStyle>
            <a:lvl1pPr marL="0" indent="0" algn="ctr">
              <a:buNone/>
              <a:defRPr>
                <a:solidFill>
                  <a:schemeClr val="bg1"/>
                </a:solidFill>
              </a:defRPr>
            </a:lvl1pPr>
          </a:lstStyle>
          <a:p>
            <a:r>
              <a:rPr lang="en-US" dirty="0"/>
              <a:t>Click icon to add picture</a:t>
            </a:r>
          </a:p>
        </p:txBody>
      </p:sp>
      <p:sp>
        <p:nvSpPr>
          <p:cNvPr id="26" name="TextBox 25">
            <a:extLst>
              <a:ext uri="{FF2B5EF4-FFF2-40B4-BE49-F238E27FC236}">
                <a16:creationId xmlns:a16="http://schemas.microsoft.com/office/drawing/2014/main" id="{7E7C1D9B-FAC0-E043-BEAD-462C77E07257}"/>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dirty="0">
                <a:solidFill>
                  <a:schemeClr val="bg1"/>
                </a:solidFill>
              </a:rPr>
              <a:t>©Condair</a:t>
            </a:r>
          </a:p>
        </p:txBody>
      </p:sp>
      <p:sp>
        <p:nvSpPr>
          <p:cNvPr id="2" name="Title 1">
            <a:extLst>
              <a:ext uri="{FF2B5EF4-FFF2-40B4-BE49-F238E27FC236}">
                <a16:creationId xmlns:a16="http://schemas.microsoft.com/office/drawing/2014/main" id="{1AF5060F-3A57-4907-868B-A7D2F3B35A30}"/>
              </a:ext>
            </a:extLst>
          </p:cNvPr>
          <p:cNvSpPr>
            <a:spLocks noGrp="1"/>
          </p:cNvSpPr>
          <p:nvPr userDrawn="1">
            <p:ph type="title" hasCustomPrompt="1"/>
          </p:nvPr>
        </p:nvSpPr>
        <p:spPr>
          <a:xfrm>
            <a:off x="623888" y="2403567"/>
            <a:ext cx="4231141" cy="1128774"/>
          </a:xfrm>
        </p:spPr>
        <p:txBody>
          <a:bodyPr vert="horz" bIns="0" anchor="b">
            <a:noAutofit/>
          </a:bodyPr>
          <a:lstStyle>
            <a:lvl1pPr>
              <a:lnSpc>
                <a:spcPct val="90000"/>
              </a:lnSpc>
              <a:spcBef>
                <a:spcPts val="1000"/>
              </a:spcBef>
              <a:spcAft>
                <a:spcPts val="0"/>
              </a:spcAft>
              <a:defRPr sz="3800"/>
            </a:lvl1pPr>
          </a:lstStyle>
          <a:p>
            <a:r>
              <a:rPr lang="en-US" dirty="0"/>
              <a:t>Chapter Title</a:t>
            </a:r>
          </a:p>
        </p:txBody>
      </p:sp>
      <p:sp>
        <p:nvSpPr>
          <p:cNvPr id="23" name="Subtitle 2">
            <a:extLst>
              <a:ext uri="{FF2B5EF4-FFF2-40B4-BE49-F238E27FC236}">
                <a16:creationId xmlns:a16="http://schemas.microsoft.com/office/drawing/2014/main" id="{F86F7E22-9F9D-41E3-99F2-E44EB53A25D9}"/>
              </a:ext>
            </a:extLst>
          </p:cNvPr>
          <p:cNvSpPr>
            <a:spLocks noGrp="1"/>
          </p:cNvSpPr>
          <p:nvPr userDrawn="1">
            <p:ph type="subTitle" idx="1" hasCustomPrompt="1"/>
          </p:nvPr>
        </p:nvSpPr>
        <p:spPr>
          <a:xfrm>
            <a:off x="623889" y="3532188"/>
            <a:ext cx="4231122" cy="714135"/>
          </a:xfrm>
        </p:spPr>
        <p:txBody>
          <a:bodyPr>
            <a:noAutofit/>
          </a:bodyPr>
          <a:lstStyle>
            <a:lvl1pPr marL="0" indent="0" algn="l">
              <a:spcAft>
                <a:spcPts val="600"/>
              </a:spcAft>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Subheadline</a:t>
            </a:r>
            <a:endParaRPr lang="en-US" dirty="0"/>
          </a:p>
        </p:txBody>
      </p:sp>
      <p:sp>
        <p:nvSpPr>
          <p:cNvPr id="6" name="Footer Placeholder 5">
            <a:extLst>
              <a:ext uri="{FF2B5EF4-FFF2-40B4-BE49-F238E27FC236}">
                <a16:creationId xmlns:a16="http://schemas.microsoft.com/office/drawing/2014/main" id="{DF85BE43-658A-4D34-B05D-AFCB9DC2A0A4}"/>
              </a:ext>
            </a:extLst>
          </p:cNvPr>
          <p:cNvSpPr>
            <a:spLocks noGrp="1"/>
          </p:cNvSpPr>
          <p:nvPr userDrawn="1">
            <p:ph type="ftr" sz="quarter" idx="14"/>
          </p:nvPr>
        </p:nvSpPr>
        <p:spPr/>
        <p:txBody>
          <a:bodyPr/>
          <a:lstStyle/>
          <a:p>
            <a:r>
              <a:rPr lang="en-US" dirty="0"/>
              <a:t>Footer</a:t>
            </a:r>
          </a:p>
        </p:txBody>
      </p:sp>
      <p:sp>
        <p:nvSpPr>
          <p:cNvPr id="7" name="Slide Number Placeholder 6">
            <a:extLst>
              <a:ext uri="{FF2B5EF4-FFF2-40B4-BE49-F238E27FC236}">
                <a16:creationId xmlns:a16="http://schemas.microsoft.com/office/drawing/2014/main" id="{538BDA62-3DBF-4D90-8BE4-4FAB996874E3}"/>
              </a:ext>
            </a:extLst>
          </p:cNvPr>
          <p:cNvSpPr>
            <a:spLocks noGrp="1"/>
          </p:cNvSpPr>
          <p:nvPr userDrawn="1">
            <p:ph type="sldNum" sz="quarter" idx="15"/>
          </p:nvPr>
        </p:nvSpPr>
        <p:spPr/>
        <p:txBody>
          <a:bodyPr/>
          <a:lstStyle/>
          <a:p>
            <a:fld id="{9E318193-BC29-462C-902D-B147B5BC0FCA}" type="slidenum">
              <a:rPr lang="en-US" smtClean="0"/>
              <a:pPr/>
              <a:t>‹#›</a:t>
            </a:fld>
            <a:endParaRPr lang="en-US" dirty="0"/>
          </a:p>
        </p:txBody>
      </p:sp>
      <p:pic>
        <p:nvPicPr>
          <p:cNvPr id="5" name="Picture 4">
            <a:extLst>
              <a:ext uri="{FF2B5EF4-FFF2-40B4-BE49-F238E27FC236}">
                <a16:creationId xmlns:a16="http://schemas.microsoft.com/office/drawing/2014/main" id="{0F908D39-44C5-05CA-8519-7F4D2F91F5EF}"/>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3044953086"/>
      </p:ext>
    </p:extLst>
  </p:cSld>
  <p:clrMapOvr>
    <a:masterClrMapping/>
  </p:clrMapOvr>
  <p:hf sldNum="0" hdr="0"/>
  <p:extLst>
    <p:ext uri="{DCECCB84-F9BA-43D5-87BE-67443E8EF086}">
      <p15:sldGuideLst xmlns:p15="http://schemas.microsoft.com/office/powerpoint/2012/main">
        <p15:guide id="1" pos="320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hapter with Image White Logo" preserve="1" userDrawn="1">
  <p:cSld name="Chapter with Image White Logo">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D36E8A96-32CA-4A43-A98A-67F304A17A0C}"/>
              </a:ext>
            </a:extLst>
          </p:cNvPr>
          <p:cNvSpPr/>
          <p:nvPr userDrawn="1"/>
        </p:nvSpPr>
        <p:spPr>
          <a:xfrm rot="21356661">
            <a:off x="5937286" y="1468029"/>
            <a:ext cx="6412693" cy="5077841"/>
          </a:xfrm>
          <a:custGeom>
            <a:avLst/>
            <a:gdLst>
              <a:gd name="connsiteX0" fmla="*/ 1178376 w 6412693"/>
              <a:gd name="connsiteY0" fmla="*/ 47589 h 5077841"/>
              <a:gd name="connsiteX1" fmla="*/ 1178375 w 6412693"/>
              <a:gd name="connsiteY1" fmla="*/ 47591 h 5077841"/>
              <a:gd name="connsiteX2" fmla="*/ 6412693 w 6412693"/>
              <a:gd name="connsiteY2" fmla="*/ 418720 h 5077841"/>
              <a:gd name="connsiteX3" fmla="*/ 6110108 w 6412693"/>
              <a:gd name="connsiteY3" fmla="*/ 4686318 h 5077841"/>
              <a:gd name="connsiteX4" fmla="*/ 6110110 w 6412693"/>
              <a:gd name="connsiteY4" fmla="*/ 4686318 h 5077841"/>
              <a:gd name="connsiteX5" fmla="*/ 6083282 w 6412693"/>
              <a:gd name="connsiteY5" fmla="*/ 5064697 h 5077841"/>
              <a:gd name="connsiteX6" fmla="*/ 6082751 w 6412693"/>
              <a:gd name="connsiteY6" fmla="*/ 5072187 h 5077841"/>
              <a:gd name="connsiteX7" fmla="*/ 6082350 w 6412693"/>
              <a:gd name="connsiteY7" fmla="*/ 5077841 h 5077841"/>
              <a:gd name="connsiteX8" fmla="*/ 3877380 w 6412693"/>
              <a:gd name="connsiteY8" fmla="*/ 4904176 h 5077841"/>
              <a:gd name="connsiteX9" fmla="*/ 1864008 w 6412693"/>
              <a:gd name="connsiteY9" fmla="*/ 4814229 h 5077841"/>
              <a:gd name="connsiteX10" fmla="*/ 842608 w 6412693"/>
              <a:gd name="connsiteY10" fmla="*/ 4783186 h 5077841"/>
              <a:gd name="connsiteX11" fmla="*/ 842098 w 6412693"/>
              <a:gd name="connsiteY11" fmla="*/ 4790384 h 5077841"/>
              <a:gd name="connsiteX12" fmla="*/ 664046 w 6412693"/>
              <a:gd name="connsiteY12" fmla="*/ 4777759 h 5077841"/>
              <a:gd name="connsiteX13" fmla="*/ 32123 w 6412693"/>
              <a:gd name="connsiteY13" fmla="*/ 4758554 h 5077841"/>
              <a:gd name="connsiteX14" fmla="*/ 32123 w 6412693"/>
              <a:gd name="connsiteY14" fmla="*/ 4757558 h 5077841"/>
              <a:gd name="connsiteX15" fmla="*/ 0 w 6412693"/>
              <a:gd name="connsiteY15" fmla="*/ 4756724 h 5077841"/>
              <a:gd name="connsiteX16" fmla="*/ 2294 w 6412693"/>
              <a:gd name="connsiteY16" fmla="*/ 4668428 h 5077841"/>
              <a:gd name="connsiteX17" fmla="*/ 32123 w 6412693"/>
              <a:gd name="connsiteY17" fmla="*/ 4669203 h 5077841"/>
              <a:gd name="connsiteX18" fmla="*/ 32123 w 6412693"/>
              <a:gd name="connsiteY18" fmla="*/ 4584722 h 5077841"/>
              <a:gd name="connsiteX19" fmla="*/ 182108 w 6412693"/>
              <a:gd name="connsiteY19" fmla="*/ 4584722 h 5077841"/>
              <a:gd name="connsiteX20" fmla="*/ 183789 w 6412693"/>
              <a:gd name="connsiteY20" fmla="*/ 4561015 h 5077841"/>
              <a:gd name="connsiteX21" fmla="*/ 507178 w 6412693"/>
              <a:gd name="connsiteY21" fmla="*/ 2 h 5077841"/>
              <a:gd name="connsiteX22" fmla="*/ 507179 w 6412693"/>
              <a:gd name="connsiteY22" fmla="*/ 0 h 5077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12693" h="5077841">
                <a:moveTo>
                  <a:pt x="1178376" y="47589"/>
                </a:moveTo>
                <a:lnTo>
                  <a:pt x="1178375" y="47591"/>
                </a:lnTo>
                <a:lnTo>
                  <a:pt x="6412693" y="418720"/>
                </a:lnTo>
                <a:lnTo>
                  <a:pt x="6110108" y="4686318"/>
                </a:lnTo>
                <a:lnTo>
                  <a:pt x="6110110" y="4686318"/>
                </a:lnTo>
                <a:lnTo>
                  <a:pt x="6083282" y="5064697"/>
                </a:lnTo>
                <a:lnTo>
                  <a:pt x="6082751" y="5072187"/>
                </a:lnTo>
                <a:lnTo>
                  <a:pt x="6082350" y="5077841"/>
                </a:lnTo>
                <a:lnTo>
                  <a:pt x="3877380" y="4904176"/>
                </a:lnTo>
                <a:lnTo>
                  <a:pt x="1864008" y="4814229"/>
                </a:lnTo>
                <a:lnTo>
                  <a:pt x="842608" y="4783186"/>
                </a:lnTo>
                <a:lnTo>
                  <a:pt x="842098" y="4790384"/>
                </a:lnTo>
                <a:lnTo>
                  <a:pt x="664046" y="4777759"/>
                </a:lnTo>
                <a:lnTo>
                  <a:pt x="32123" y="4758554"/>
                </a:lnTo>
                <a:lnTo>
                  <a:pt x="32123" y="4757558"/>
                </a:lnTo>
                <a:lnTo>
                  <a:pt x="0" y="4756724"/>
                </a:lnTo>
                <a:lnTo>
                  <a:pt x="2294" y="4668428"/>
                </a:lnTo>
                <a:lnTo>
                  <a:pt x="32123" y="4669203"/>
                </a:lnTo>
                <a:lnTo>
                  <a:pt x="32123" y="4584722"/>
                </a:lnTo>
                <a:lnTo>
                  <a:pt x="182108" y="4584722"/>
                </a:lnTo>
                <a:lnTo>
                  <a:pt x="183789" y="4561015"/>
                </a:lnTo>
                <a:lnTo>
                  <a:pt x="507178" y="2"/>
                </a:lnTo>
                <a:lnTo>
                  <a:pt x="50717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EAD0DB41-E0F6-41E6-AD3D-324B57ED5043}"/>
              </a:ext>
            </a:extLst>
          </p:cNvPr>
          <p:cNvSpPr/>
          <p:nvPr userDrawn="1"/>
        </p:nvSpPr>
        <p:spPr>
          <a:xfrm rot="21445476">
            <a:off x="4979236" y="1634540"/>
            <a:ext cx="1692767" cy="4817401"/>
          </a:xfrm>
          <a:custGeom>
            <a:avLst/>
            <a:gdLst>
              <a:gd name="connsiteX0" fmla="*/ 216299 w 1692767"/>
              <a:gd name="connsiteY0" fmla="*/ 0 h 4817401"/>
              <a:gd name="connsiteX1" fmla="*/ 1692767 w 1692767"/>
              <a:gd name="connsiteY1" fmla="*/ 66410 h 4817401"/>
              <a:gd name="connsiteX2" fmla="*/ 1479454 w 1692767"/>
              <a:gd name="connsiteY2" fmla="*/ 4808858 h 4817401"/>
              <a:gd name="connsiteX3" fmla="*/ 1118881 w 1692767"/>
              <a:gd name="connsiteY3" fmla="*/ 4792640 h 4817401"/>
              <a:gd name="connsiteX4" fmla="*/ 1119573 w 1692767"/>
              <a:gd name="connsiteY4" fmla="*/ 4812154 h 4817401"/>
              <a:gd name="connsiteX5" fmla="*/ 971553 w 1692767"/>
              <a:gd name="connsiteY5" fmla="*/ 4817401 h 4817401"/>
              <a:gd name="connsiteX6" fmla="*/ 971516 w 1692767"/>
              <a:gd name="connsiteY6" fmla="*/ 4816357 h 4817401"/>
              <a:gd name="connsiteX7" fmla="*/ 889257 w 1692767"/>
              <a:gd name="connsiteY7" fmla="*/ 4812657 h 4817401"/>
              <a:gd name="connsiteX8" fmla="*/ 889257 w 1692767"/>
              <a:gd name="connsiteY8" fmla="*/ 4814049 h 4817401"/>
              <a:gd name="connsiteX9" fmla="*/ 741144 w 1692767"/>
              <a:gd name="connsiteY9" fmla="*/ 4814048 h 4817401"/>
              <a:gd name="connsiteX10" fmla="*/ 741144 w 1692767"/>
              <a:gd name="connsiteY10" fmla="*/ 4811934 h 4817401"/>
              <a:gd name="connsiteX11" fmla="*/ 641126 w 1692767"/>
              <a:gd name="connsiteY11" fmla="*/ 4811934 h 4817401"/>
              <a:gd name="connsiteX12" fmla="*/ 641126 w 1692767"/>
              <a:gd name="connsiteY12" fmla="*/ 4809001 h 4817401"/>
              <a:gd name="connsiteX13" fmla="*/ 525612 w 1692767"/>
              <a:gd name="connsiteY13" fmla="*/ 4809000 h 4817401"/>
              <a:gd name="connsiteX14" fmla="*/ 525439 w 1692767"/>
              <a:gd name="connsiteY14" fmla="*/ 4812838 h 4817401"/>
              <a:gd name="connsiteX15" fmla="*/ 304172 w 1692767"/>
              <a:gd name="connsiteY15" fmla="*/ 4802885 h 4817401"/>
              <a:gd name="connsiteX16" fmla="*/ 167917 w 1692767"/>
              <a:gd name="connsiteY16" fmla="*/ 4802886 h 4817401"/>
              <a:gd name="connsiteX17" fmla="*/ 167312 w 1692767"/>
              <a:gd name="connsiteY17" fmla="*/ 4816340 h 4817401"/>
              <a:gd name="connsiteX18" fmla="*/ 0 w 1692767"/>
              <a:gd name="connsiteY18" fmla="*/ 4808814 h 4817401"/>
              <a:gd name="connsiteX19" fmla="*/ 2986 w 1692767"/>
              <a:gd name="connsiteY19" fmla="*/ 4742448 h 4817401"/>
              <a:gd name="connsiteX20" fmla="*/ 3969 w 1692767"/>
              <a:gd name="connsiteY20" fmla="*/ 4720579 h 481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2767" h="4817401">
                <a:moveTo>
                  <a:pt x="216299" y="0"/>
                </a:moveTo>
                <a:lnTo>
                  <a:pt x="1692767" y="66410"/>
                </a:lnTo>
                <a:lnTo>
                  <a:pt x="1479454" y="4808858"/>
                </a:lnTo>
                <a:lnTo>
                  <a:pt x="1118881" y="4792640"/>
                </a:lnTo>
                <a:lnTo>
                  <a:pt x="1119573" y="4812154"/>
                </a:lnTo>
                <a:lnTo>
                  <a:pt x="971553" y="4817401"/>
                </a:lnTo>
                <a:lnTo>
                  <a:pt x="971516" y="4816357"/>
                </a:lnTo>
                <a:lnTo>
                  <a:pt x="889257" y="4812657"/>
                </a:lnTo>
                <a:lnTo>
                  <a:pt x="889257" y="4814049"/>
                </a:lnTo>
                <a:lnTo>
                  <a:pt x="741144" y="4814048"/>
                </a:lnTo>
                <a:lnTo>
                  <a:pt x="741144" y="4811934"/>
                </a:lnTo>
                <a:lnTo>
                  <a:pt x="641126" y="4811934"/>
                </a:lnTo>
                <a:lnTo>
                  <a:pt x="641126" y="4809001"/>
                </a:lnTo>
                <a:lnTo>
                  <a:pt x="525612" y="4809000"/>
                </a:lnTo>
                <a:lnTo>
                  <a:pt x="525439" y="4812838"/>
                </a:lnTo>
                <a:lnTo>
                  <a:pt x="304172" y="4802885"/>
                </a:lnTo>
                <a:lnTo>
                  <a:pt x="167917" y="4802886"/>
                </a:lnTo>
                <a:lnTo>
                  <a:pt x="167312" y="4816340"/>
                </a:lnTo>
                <a:lnTo>
                  <a:pt x="0" y="4808814"/>
                </a:lnTo>
                <a:lnTo>
                  <a:pt x="2986" y="4742448"/>
                </a:lnTo>
                <a:lnTo>
                  <a:pt x="3969" y="472057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2" name="Graphic 11">
            <a:extLst>
              <a:ext uri="{FF2B5EF4-FFF2-40B4-BE49-F238E27FC236}">
                <a16:creationId xmlns:a16="http://schemas.microsoft.com/office/drawing/2014/main" id="{2BAE8707-D952-4C69-84E2-851A8FB5C8D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5930900"/>
            <a:ext cx="12192000" cy="927100"/>
          </a:xfrm>
          <a:prstGeom prst="rect">
            <a:avLst/>
          </a:prstGeom>
        </p:spPr>
      </p:pic>
      <p:sp>
        <p:nvSpPr>
          <p:cNvPr id="28" name="Picture Placeholder 27">
            <a:extLst>
              <a:ext uri="{FF2B5EF4-FFF2-40B4-BE49-F238E27FC236}">
                <a16:creationId xmlns:a16="http://schemas.microsoft.com/office/drawing/2014/main" id="{B06CB938-2572-4A98-95A1-FC46199145A7}"/>
              </a:ext>
            </a:extLst>
          </p:cNvPr>
          <p:cNvSpPr>
            <a:spLocks noGrp="1"/>
          </p:cNvSpPr>
          <p:nvPr userDrawn="1">
            <p:ph type="pic" sz="quarter" idx="13"/>
          </p:nvPr>
        </p:nvSpPr>
        <p:spPr bwMode="gray">
          <a:xfrm>
            <a:off x="5087938" y="0"/>
            <a:ext cx="7104062" cy="6458184"/>
          </a:xfrm>
          <a:custGeom>
            <a:avLst/>
            <a:gdLst>
              <a:gd name="connsiteX0" fmla="*/ 0 w 7104062"/>
              <a:gd name="connsiteY0" fmla="*/ 0 h 6458184"/>
              <a:gd name="connsiteX1" fmla="*/ 7104062 w 7104062"/>
              <a:gd name="connsiteY1" fmla="*/ 0 h 6458184"/>
              <a:gd name="connsiteX2" fmla="*/ 7104062 w 7104062"/>
              <a:gd name="connsiteY2" fmla="*/ 6327521 h 6458184"/>
              <a:gd name="connsiteX3" fmla="*/ 6672349 w 7104062"/>
              <a:gd name="connsiteY3" fmla="*/ 6318780 h 6458184"/>
              <a:gd name="connsiteX4" fmla="*/ 6586474 w 7104062"/>
              <a:gd name="connsiteY4" fmla="*/ 6317583 h 6458184"/>
              <a:gd name="connsiteX5" fmla="*/ 6523333 w 7104062"/>
              <a:gd name="connsiteY5" fmla="*/ 6316371 h 6458184"/>
              <a:gd name="connsiteX6" fmla="*/ 6426548 w 7104062"/>
              <a:gd name="connsiteY6" fmla="*/ 6315354 h 6458184"/>
              <a:gd name="connsiteX7" fmla="*/ 6217205 w 7104062"/>
              <a:gd name="connsiteY7" fmla="*/ 6312437 h 6458184"/>
              <a:gd name="connsiteX8" fmla="*/ 6010664 w 7104062"/>
              <a:gd name="connsiteY8" fmla="*/ 6310988 h 6458184"/>
              <a:gd name="connsiteX9" fmla="*/ 5899801 w 7104062"/>
              <a:gd name="connsiteY9" fmla="*/ 6309825 h 6458184"/>
              <a:gd name="connsiteX10" fmla="*/ 5836925 w 7104062"/>
              <a:gd name="connsiteY10" fmla="*/ 6309770 h 6458184"/>
              <a:gd name="connsiteX11" fmla="*/ 5736694 w 7104062"/>
              <a:gd name="connsiteY11" fmla="*/ 6309066 h 6458184"/>
              <a:gd name="connsiteX12" fmla="*/ 5228969 w 7104062"/>
              <a:gd name="connsiteY12" fmla="*/ 6309238 h 6458184"/>
              <a:gd name="connsiteX13" fmla="*/ 5228884 w 7104062"/>
              <a:gd name="connsiteY13" fmla="*/ 6309238 h 6458184"/>
              <a:gd name="connsiteX14" fmla="*/ 4874224 w 7104062"/>
              <a:gd name="connsiteY14" fmla="*/ 6311602 h 6458184"/>
              <a:gd name="connsiteX15" fmla="*/ 4822901 w 7104062"/>
              <a:gd name="connsiteY15" fmla="*/ 6312210 h 6458184"/>
              <a:gd name="connsiteX16" fmla="*/ 4783463 w 7104062"/>
              <a:gd name="connsiteY16" fmla="*/ 6312499 h 6458184"/>
              <a:gd name="connsiteX17" fmla="*/ 4692745 w 7104062"/>
              <a:gd name="connsiteY17" fmla="*/ 6313752 h 6458184"/>
              <a:gd name="connsiteX18" fmla="*/ 4505999 w 7104062"/>
              <a:gd name="connsiteY18" fmla="*/ 6315964 h 6458184"/>
              <a:gd name="connsiteX19" fmla="*/ 4393395 w 7104062"/>
              <a:gd name="connsiteY19" fmla="*/ 6317887 h 6458184"/>
              <a:gd name="connsiteX20" fmla="*/ 4316621 w 7104062"/>
              <a:gd name="connsiteY20" fmla="*/ 6318948 h 6458184"/>
              <a:gd name="connsiteX21" fmla="*/ 4240509 w 7104062"/>
              <a:gd name="connsiteY21" fmla="*/ 6320498 h 6458184"/>
              <a:gd name="connsiteX22" fmla="*/ 4123636 w 7104062"/>
              <a:gd name="connsiteY22" fmla="*/ 6322493 h 6458184"/>
              <a:gd name="connsiteX23" fmla="*/ 3927510 w 7104062"/>
              <a:gd name="connsiteY23" fmla="*/ 6326872 h 6458184"/>
              <a:gd name="connsiteX24" fmla="*/ 3827242 w 7104062"/>
              <a:gd name="connsiteY24" fmla="*/ 6328914 h 6458184"/>
              <a:gd name="connsiteX25" fmla="*/ 3784518 w 7104062"/>
              <a:gd name="connsiteY25" fmla="*/ 6330065 h 6458184"/>
              <a:gd name="connsiteX26" fmla="*/ 3726562 w 7104062"/>
              <a:gd name="connsiteY26" fmla="*/ 6331359 h 6458184"/>
              <a:gd name="connsiteX27" fmla="*/ 2885990 w 7104062"/>
              <a:gd name="connsiteY27" fmla="*/ 6356775 h 6458184"/>
              <a:gd name="connsiteX28" fmla="*/ 2823633 w 7104062"/>
              <a:gd name="connsiteY28" fmla="*/ 6359144 h 6458184"/>
              <a:gd name="connsiteX29" fmla="*/ 2776393 w 7104062"/>
              <a:gd name="connsiteY29" fmla="*/ 6360724 h 6458184"/>
              <a:gd name="connsiteX30" fmla="*/ 2666072 w 7104062"/>
              <a:gd name="connsiteY30" fmla="*/ 6365128 h 6458184"/>
              <a:gd name="connsiteX31" fmla="*/ 2441347 w 7104062"/>
              <a:gd name="connsiteY31" fmla="*/ 6373665 h 6458184"/>
              <a:gd name="connsiteX32" fmla="*/ 2304840 w 7104062"/>
              <a:gd name="connsiteY32" fmla="*/ 6379550 h 6458184"/>
              <a:gd name="connsiteX33" fmla="*/ 2212685 w 7104062"/>
              <a:gd name="connsiteY33" fmla="*/ 6383229 h 6458184"/>
              <a:gd name="connsiteX34" fmla="*/ 2120179 w 7104062"/>
              <a:gd name="connsiteY34" fmla="*/ 6387511 h 6458184"/>
              <a:gd name="connsiteX35" fmla="*/ 1979700 w 7104062"/>
              <a:gd name="connsiteY35" fmla="*/ 6393568 h 6458184"/>
              <a:gd name="connsiteX36" fmla="*/ 1742418 w 7104062"/>
              <a:gd name="connsiteY36" fmla="*/ 6404998 h 6458184"/>
              <a:gd name="connsiteX37" fmla="*/ 1621964 w 7104062"/>
              <a:gd name="connsiteY37" fmla="*/ 6410574 h 6458184"/>
              <a:gd name="connsiteX38" fmla="*/ 1570100 w 7104062"/>
              <a:gd name="connsiteY38" fmla="*/ 6413300 h 6458184"/>
              <a:gd name="connsiteX39" fmla="*/ 1500479 w 7104062"/>
              <a:gd name="connsiteY39" fmla="*/ 6416653 h 6458184"/>
              <a:gd name="connsiteX40" fmla="*/ 1027084 w 7104062"/>
              <a:gd name="connsiteY40" fmla="*/ 6441818 h 6458184"/>
              <a:gd name="connsiteX41" fmla="*/ 984099 w 7104062"/>
              <a:gd name="connsiteY41" fmla="*/ 6442046 h 6458184"/>
              <a:gd name="connsiteX42" fmla="*/ 988378 w 7104062"/>
              <a:gd name="connsiteY42" fmla="*/ 6441757 h 6458184"/>
              <a:gd name="connsiteX43" fmla="*/ 1028700 w 7104062"/>
              <a:gd name="connsiteY43" fmla="*/ 6438964 h 6458184"/>
              <a:gd name="connsiteX44" fmla="*/ 106388 w 7104062"/>
              <a:gd name="connsiteY44" fmla="*/ 6457258 h 6458184"/>
              <a:gd name="connsiteX45" fmla="*/ 105154 w 7104062"/>
              <a:gd name="connsiteY45" fmla="*/ 6457269 h 6458184"/>
              <a:gd name="connsiteX46" fmla="*/ 0 w 7104062"/>
              <a:gd name="connsiteY46" fmla="*/ 6458184 h 645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104062" h="6458184">
                <a:moveTo>
                  <a:pt x="0" y="0"/>
                </a:moveTo>
                <a:lnTo>
                  <a:pt x="7104062" y="0"/>
                </a:lnTo>
                <a:lnTo>
                  <a:pt x="7104062" y="6327521"/>
                </a:lnTo>
                <a:cubicBezTo>
                  <a:pt x="6963848" y="6324271"/>
                  <a:pt x="6820051" y="6321325"/>
                  <a:pt x="6672349" y="6318780"/>
                </a:cubicBezTo>
                <a:lnTo>
                  <a:pt x="6586474" y="6317583"/>
                </a:lnTo>
                <a:lnTo>
                  <a:pt x="6523333" y="6316371"/>
                </a:lnTo>
                <a:lnTo>
                  <a:pt x="6426548" y="6315354"/>
                </a:lnTo>
                <a:lnTo>
                  <a:pt x="6217205" y="6312437"/>
                </a:lnTo>
                <a:lnTo>
                  <a:pt x="6010664" y="6310988"/>
                </a:lnTo>
                <a:lnTo>
                  <a:pt x="5899801" y="6309825"/>
                </a:lnTo>
                <a:lnTo>
                  <a:pt x="5836925" y="6309770"/>
                </a:lnTo>
                <a:lnTo>
                  <a:pt x="5736694" y="6309066"/>
                </a:lnTo>
                <a:lnTo>
                  <a:pt x="5228969" y="6309238"/>
                </a:lnTo>
                <a:lnTo>
                  <a:pt x="5228884" y="6309238"/>
                </a:lnTo>
                <a:cubicBezTo>
                  <a:pt x="5112861" y="6309712"/>
                  <a:pt x="4994673" y="6310491"/>
                  <a:pt x="4874224" y="6311602"/>
                </a:cubicBezTo>
                <a:lnTo>
                  <a:pt x="4822901" y="6312210"/>
                </a:lnTo>
                <a:lnTo>
                  <a:pt x="4783463" y="6312499"/>
                </a:lnTo>
                <a:lnTo>
                  <a:pt x="4692745" y="6313752"/>
                </a:lnTo>
                <a:lnTo>
                  <a:pt x="4505999" y="6315964"/>
                </a:lnTo>
                <a:lnTo>
                  <a:pt x="4393395" y="6317887"/>
                </a:lnTo>
                <a:lnTo>
                  <a:pt x="4316621" y="6318948"/>
                </a:lnTo>
                <a:lnTo>
                  <a:pt x="4240509" y="6320498"/>
                </a:lnTo>
                <a:lnTo>
                  <a:pt x="4123636" y="6322493"/>
                </a:lnTo>
                <a:lnTo>
                  <a:pt x="3927510" y="6326872"/>
                </a:lnTo>
                <a:lnTo>
                  <a:pt x="3827242" y="6328914"/>
                </a:lnTo>
                <a:lnTo>
                  <a:pt x="3784518" y="6330065"/>
                </a:lnTo>
                <a:lnTo>
                  <a:pt x="3726562" y="6331359"/>
                </a:lnTo>
                <a:cubicBezTo>
                  <a:pt x="3456815" y="6338085"/>
                  <a:pt x="3176879" y="6346482"/>
                  <a:pt x="2885990" y="6356775"/>
                </a:cubicBezTo>
                <a:lnTo>
                  <a:pt x="2823633" y="6359144"/>
                </a:lnTo>
                <a:lnTo>
                  <a:pt x="2776393" y="6360724"/>
                </a:lnTo>
                <a:lnTo>
                  <a:pt x="2666072" y="6365128"/>
                </a:lnTo>
                <a:lnTo>
                  <a:pt x="2441347" y="6373665"/>
                </a:lnTo>
                <a:lnTo>
                  <a:pt x="2304840" y="6379550"/>
                </a:lnTo>
                <a:lnTo>
                  <a:pt x="2212685" y="6383229"/>
                </a:lnTo>
                <a:lnTo>
                  <a:pt x="2120179" y="6387511"/>
                </a:lnTo>
                <a:lnTo>
                  <a:pt x="1979700" y="6393568"/>
                </a:lnTo>
                <a:lnTo>
                  <a:pt x="1742418" y="6404998"/>
                </a:lnTo>
                <a:lnTo>
                  <a:pt x="1621964" y="6410574"/>
                </a:lnTo>
                <a:lnTo>
                  <a:pt x="1570100" y="6413300"/>
                </a:lnTo>
                <a:lnTo>
                  <a:pt x="1500479" y="6416653"/>
                </a:lnTo>
                <a:lnTo>
                  <a:pt x="1027084" y="6441818"/>
                </a:lnTo>
                <a:lnTo>
                  <a:pt x="984099" y="6442046"/>
                </a:lnTo>
                <a:lnTo>
                  <a:pt x="988378" y="6441757"/>
                </a:lnTo>
                <a:lnTo>
                  <a:pt x="1028700" y="6438964"/>
                </a:lnTo>
                <a:cubicBezTo>
                  <a:pt x="705390" y="6447124"/>
                  <a:pt x="398998" y="6453451"/>
                  <a:pt x="106388" y="6457258"/>
                </a:cubicBezTo>
                <a:lnTo>
                  <a:pt x="105154" y="6457269"/>
                </a:lnTo>
                <a:lnTo>
                  <a:pt x="0" y="6458184"/>
                </a:lnTo>
                <a:close/>
              </a:path>
            </a:pathLst>
          </a:custGeom>
          <a:solidFill>
            <a:schemeClr val="bg1">
              <a:lumMod val="65000"/>
            </a:schemeClr>
          </a:solidFill>
        </p:spPr>
        <p:txBody>
          <a:bodyPr wrap="square">
            <a:noAutofit/>
          </a:bodyPr>
          <a:lstStyle>
            <a:lvl1pPr marL="0" indent="0" algn="ctr">
              <a:buNone/>
              <a:defRPr>
                <a:solidFill>
                  <a:schemeClr val="bg1"/>
                </a:solidFill>
              </a:defRPr>
            </a:lvl1pPr>
          </a:lstStyle>
          <a:p>
            <a:r>
              <a:rPr lang="en-US" dirty="0"/>
              <a:t>Click icon to add picture</a:t>
            </a:r>
          </a:p>
        </p:txBody>
      </p:sp>
      <p:sp>
        <p:nvSpPr>
          <p:cNvPr id="26" name="TextBox 25">
            <a:extLst>
              <a:ext uri="{FF2B5EF4-FFF2-40B4-BE49-F238E27FC236}">
                <a16:creationId xmlns:a16="http://schemas.microsoft.com/office/drawing/2014/main" id="{7E7C1D9B-FAC0-E043-BEAD-462C77E07257}"/>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dirty="0">
                <a:solidFill>
                  <a:schemeClr val="bg1"/>
                </a:solidFill>
              </a:rPr>
              <a:t>©Condair</a:t>
            </a:r>
          </a:p>
        </p:txBody>
      </p:sp>
      <p:sp>
        <p:nvSpPr>
          <p:cNvPr id="2" name="Title 1">
            <a:extLst>
              <a:ext uri="{FF2B5EF4-FFF2-40B4-BE49-F238E27FC236}">
                <a16:creationId xmlns:a16="http://schemas.microsoft.com/office/drawing/2014/main" id="{1AF5060F-3A57-4907-868B-A7D2F3B35A30}"/>
              </a:ext>
            </a:extLst>
          </p:cNvPr>
          <p:cNvSpPr>
            <a:spLocks noGrp="1"/>
          </p:cNvSpPr>
          <p:nvPr userDrawn="1">
            <p:ph type="title" hasCustomPrompt="1"/>
          </p:nvPr>
        </p:nvSpPr>
        <p:spPr>
          <a:xfrm>
            <a:off x="623888" y="2403567"/>
            <a:ext cx="4231141" cy="1128774"/>
          </a:xfrm>
        </p:spPr>
        <p:txBody>
          <a:bodyPr vert="horz" bIns="0" anchor="b">
            <a:noAutofit/>
          </a:bodyPr>
          <a:lstStyle>
            <a:lvl1pPr>
              <a:lnSpc>
                <a:spcPct val="90000"/>
              </a:lnSpc>
              <a:spcBef>
                <a:spcPts val="1000"/>
              </a:spcBef>
              <a:spcAft>
                <a:spcPts val="0"/>
              </a:spcAft>
              <a:defRPr sz="3800"/>
            </a:lvl1pPr>
          </a:lstStyle>
          <a:p>
            <a:r>
              <a:rPr lang="en-US" dirty="0"/>
              <a:t>Chapter Title</a:t>
            </a:r>
          </a:p>
        </p:txBody>
      </p:sp>
      <p:sp>
        <p:nvSpPr>
          <p:cNvPr id="23" name="Subtitle 2">
            <a:extLst>
              <a:ext uri="{FF2B5EF4-FFF2-40B4-BE49-F238E27FC236}">
                <a16:creationId xmlns:a16="http://schemas.microsoft.com/office/drawing/2014/main" id="{F86F7E22-9F9D-41E3-99F2-E44EB53A25D9}"/>
              </a:ext>
            </a:extLst>
          </p:cNvPr>
          <p:cNvSpPr>
            <a:spLocks noGrp="1"/>
          </p:cNvSpPr>
          <p:nvPr userDrawn="1">
            <p:ph type="subTitle" idx="1" hasCustomPrompt="1"/>
          </p:nvPr>
        </p:nvSpPr>
        <p:spPr>
          <a:xfrm>
            <a:off x="623889" y="3532188"/>
            <a:ext cx="4231122" cy="714135"/>
          </a:xfrm>
        </p:spPr>
        <p:txBody>
          <a:bodyPr>
            <a:noAutofit/>
          </a:bodyPr>
          <a:lstStyle>
            <a:lvl1pPr marL="0" indent="0" algn="l">
              <a:spcAft>
                <a:spcPts val="600"/>
              </a:spcAft>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Subheadline</a:t>
            </a:r>
            <a:endParaRPr lang="en-US" dirty="0"/>
          </a:p>
        </p:txBody>
      </p:sp>
      <p:sp>
        <p:nvSpPr>
          <p:cNvPr id="6" name="Footer Placeholder 5">
            <a:extLst>
              <a:ext uri="{FF2B5EF4-FFF2-40B4-BE49-F238E27FC236}">
                <a16:creationId xmlns:a16="http://schemas.microsoft.com/office/drawing/2014/main" id="{DF85BE43-658A-4D34-B05D-AFCB9DC2A0A4}"/>
              </a:ext>
            </a:extLst>
          </p:cNvPr>
          <p:cNvSpPr>
            <a:spLocks noGrp="1"/>
          </p:cNvSpPr>
          <p:nvPr userDrawn="1">
            <p:ph type="ftr" sz="quarter" idx="14"/>
          </p:nvPr>
        </p:nvSpPr>
        <p:spPr/>
        <p:txBody>
          <a:bodyPr/>
          <a:lstStyle/>
          <a:p>
            <a:r>
              <a:rPr lang="en-US" dirty="0"/>
              <a:t>Footer</a:t>
            </a:r>
          </a:p>
        </p:txBody>
      </p:sp>
      <p:sp>
        <p:nvSpPr>
          <p:cNvPr id="7" name="Slide Number Placeholder 6">
            <a:extLst>
              <a:ext uri="{FF2B5EF4-FFF2-40B4-BE49-F238E27FC236}">
                <a16:creationId xmlns:a16="http://schemas.microsoft.com/office/drawing/2014/main" id="{538BDA62-3DBF-4D90-8BE4-4FAB996874E3}"/>
              </a:ext>
            </a:extLst>
          </p:cNvPr>
          <p:cNvSpPr>
            <a:spLocks noGrp="1"/>
          </p:cNvSpPr>
          <p:nvPr userDrawn="1">
            <p:ph type="sldNum" sz="quarter" idx="15"/>
          </p:nvPr>
        </p:nvSpPr>
        <p:spPr/>
        <p:txBody>
          <a:bodyPr/>
          <a:lstStyle/>
          <a:p>
            <a:fld id="{B7E4E567-CA8C-4EDA-9801-EC870C2CE3A4}" type="slidenum">
              <a:rPr lang="en-US" smtClean="0"/>
              <a:pPr/>
              <a:t>‹#›</a:t>
            </a:fld>
            <a:endParaRPr lang="en-US" dirty="0"/>
          </a:p>
        </p:txBody>
      </p:sp>
      <p:pic>
        <p:nvPicPr>
          <p:cNvPr id="5" name="Picture 4">
            <a:extLst>
              <a:ext uri="{FF2B5EF4-FFF2-40B4-BE49-F238E27FC236}">
                <a16:creationId xmlns:a16="http://schemas.microsoft.com/office/drawing/2014/main" id="{D40DD300-5B23-259A-F7D9-FEE91A14A0EC}"/>
              </a:ext>
            </a:extLst>
          </p:cNvPr>
          <p:cNvPicPr>
            <a:picLocks noChangeAspect="1"/>
          </p:cNvPicPr>
          <p:nvPr userDrawn="1">
            <p:custDataLst>
              <p:tags r:id="rId2"/>
            </p:custDataLst>
          </p:nvPr>
        </p:nvPicPr>
        <p:blipFill>
          <a:blip r:embed="rId6">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2893587045"/>
      </p:ext>
    </p:extLst>
  </p:cSld>
  <p:clrMapOvr>
    <a:masterClrMapping/>
  </p:clrMapOvr>
  <p:hf sldNum="0" hdr="0"/>
  <p:extLst>
    <p:ext uri="{DCECCB84-F9BA-43D5-87BE-67443E8EF086}">
      <p15:sldGuideLst xmlns:p15="http://schemas.microsoft.com/office/powerpoint/2012/main">
        <p15:guide id="1" pos="320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genda" preserve="1" userDrawn="1">
  <p:cSld name="Agenda">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34F14BA4-6817-46AD-AA92-B88A21EAA68B}"/>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t>
            </a:r>
            <a:r>
              <a:rPr lang="en-US" dirty="0" err="1"/>
              <a:t>subheadline</a:t>
            </a:r>
            <a:r>
              <a:rPr lang="en-US" dirty="0"/>
              <a:t> in black</a:t>
            </a:r>
          </a:p>
        </p:txBody>
      </p:sp>
      <p:sp>
        <p:nvSpPr>
          <p:cNvPr id="14" name="TextBox 13">
            <a:extLst>
              <a:ext uri="{FF2B5EF4-FFF2-40B4-BE49-F238E27FC236}">
                <a16:creationId xmlns:a16="http://schemas.microsoft.com/office/drawing/2014/main" id="{CA127596-7FAF-46A3-ACD4-7E4AF99B5181}"/>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dirty="0">
                <a:solidFill>
                  <a:schemeClr val="bg1"/>
                </a:solidFill>
              </a:rPr>
              <a:t>©Condair</a:t>
            </a:r>
          </a:p>
        </p:txBody>
      </p:sp>
      <p:sp>
        <p:nvSpPr>
          <p:cNvPr id="10" name="Title 9">
            <a:extLst>
              <a:ext uri="{FF2B5EF4-FFF2-40B4-BE49-F238E27FC236}">
                <a16:creationId xmlns:a16="http://schemas.microsoft.com/office/drawing/2014/main" id="{37E85BA0-8DA3-4798-9FF0-B99F56AEB71C}"/>
              </a:ext>
            </a:extLst>
          </p:cNvPr>
          <p:cNvSpPr>
            <a:spLocks noGrp="1"/>
          </p:cNvSpPr>
          <p:nvPr>
            <p:ph type="title" hasCustomPrompt="1"/>
          </p:nvPr>
        </p:nvSpPr>
        <p:spPr/>
        <p:txBody>
          <a:bodyPr vert="horz"/>
          <a:lstStyle>
            <a:lvl1pPr>
              <a:defRPr/>
            </a:lvl1pPr>
          </a:lstStyle>
          <a:p>
            <a:r>
              <a:rPr lang="en-US" dirty="0"/>
              <a:t>Click to enter agenda title</a:t>
            </a:r>
          </a:p>
        </p:txBody>
      </p:sp>
      <p:sp>
        <p:nvSpPr>
          <p:cNvPr id="3" name="Text Placeholder 2">
            <a:extLst>
              <a:ext uri="{FF2B5EF4-FFF2-40B4-BE49-F238E27FC236}">
                <a16:creationId xmlns:a16="http://schemas.microsoft.com/office/drawing/2014/main" id="{DF798C52-0661-426C-9600-09447FEB3A28}"/>
              </a:ext>
            </a:extLst>
          </p:cNvPr>
          <p:cNvSpPr>
            <a:spLocks noGrp="1"/>
          </p:cNvSpPr>
          <p:nvPr>
            <p:ph type="body" sz="quarter" idx="20" hasCustomPrompt="1"/>
          </p:nvPr>
        </p:nvSpPr>
        <p:spPr>
          <a:xfrm>
            <a:off x="623888" y="1665287"/>
            <a:ext cx="10944225" cy="4319587"/>
          </a:xfrm>
        </p:spPr>
        <p:txBody>
          <a:bodyPr/>
          <a:lstStyle>
            <a:lvl1pPr>
              <a:tabLst>
                <a:tab pos="10939463" algn="r"/>
              </a:tabLst>
              <a:defRPr sz="2400"/>
            </a:lvl1pPr>
            <a:lvl2pPr>
              <a:tabLst>
                <a:tab pos="10939463" algn="r"/>
              </a:tabLst>
              <a:defRPr sz="2400"/>
            </a:lvl2pPr>
            <a:lvl3pPr>
              <a:tabLst>
                <a:tab pos="10939463" algn="r"/>
              </a:tabLst>
              <a:defRPr sz="2400"/>
            </a:lvl3pPr>
            <a:lvl4pPr>
              <a:tabLst>
                <a:tab pos="10939463" algn="r"/>
              </a:tabLst>
              <a:defRPr sz="2400"/>
            </a:lvl4pPr>
            <a:lvl5pPr>
              <a:tabLst>
                <a:tab pos="10939463" algn="r"/>
              </a:tabLst>
              <a:defRPr sz="2400"/>
            </a:lvl5pPr>
          </a:lstStyle>
          <a:p>
            <a:pPr lvl="0"/>
            <a:r>
              <a:rPr lang="en-US" dirty="0"/>
              <a:t>Insert agenda topics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C29A2636-4AA7-47D4-B400-0DFC6182CF1A}"/>
              </a:ext>
            </a:extLst>
          </p:cNvPr>
          <p:cNvSpPr>
            <a:spLocks noGrp="1"/>
          </p:cNvSpPr>
          <p:nvPr>
            <p:ph type="ftr" sz="quarter" idx="21"/>
          </p:nvPr>
        </p:nvSpPr>
        <p:spPr/>
        <p:txBody>
          <a:bodyPr/>
          <a:lstStyle/>
          <a:p>
            <a:r>
              <a:rPr lang="en-US" dirty="0"/>
              <a:t>Footer</a:t>
            </a:r>
          </a:p>
        </p:txBody>
      </p:sp>
      <p:sp>
        <p:nvSpPr>
          <p:cNvPr id="4" name="Slide Number Placeholder 3">
            <a:extLst>
              <a:ext uri="{FF2B5EF4-FFF2-40B4-BE49-F238E27FC236}">
                <a16:creationId xmlns:a16="http://schemas.microsoft.com/office/drawing/2014/main" id="{AC00F173-5C2B-460F-A623-F2567CAF368E}"/>
              </a:ext>
            </a:extLst>
          </p:cNvPr>
          <p:cNvSpPr>
            <a:spLocks noGrp="1"/>
          </p:cNvSpPr>
          <p:nvPr>
            <p:ph type="sldNum" sz="quarter" idx="22"/>
          </p:nvPr>
        </p:nvSpPr>
        <p:spPr/>
        <p:txBody>
          <a:bodyPr/>
          <a:lstStyle/>
          <a:p>
            <a:fld id="{9F672FED-92FD-4016-868B-A957D826D5A1}" type="slidenum">
              <a:rPr lang="en-US" smtClean="0"/>
              <a:pPr/>
              <a:t>‹#›</a:t>
            </a:fld>
            <a:endParaRPr lang="en-US" dirty="0"/>
          </a:p>
        </p:txBody>
      </p:sp>
    </p:spTree>
    <p:extLst>
      <p:ext uri="{BB962C8B-B14F-4D97-AF65-F5344CB8AC3E}">
        <p14:creationId xmlns:p14="http://schemas.microsoft.com/office/powerpoint/2010/main" val="3114859261"/>
      </p:ext>
    </p:extLst>
  </p:cSld>
  <p:clrMapOvr>
    <a:masterClrMapping/>
  </p:clrMapOvr>
  <p:hf sldNum="0" hdr="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34F14BA4-6817-46AD-AA92-B88A21EAA68B}"/>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t>
            </a:r>
            <a:r>
              <a:rPr lang="en-US" dirty="0" err="1"/>
              <a:t>subheadline</a:t>
            </a:r>
            <a:r>
              <a:rPr lang="en-US" dirty="0"/>
              <a:t> in black</a:t>
            </a:r>
          </a:p>
        </p:txBody>
      </p:sp>
      <p:sp>
        <p:nvSpPr>
          <p:cNvPr id="14" name="TextBox 13">
            <a:extLst>
              <a:ext uri="{FF2B5EF4-FFF2-40B4-BE49-F238E27FC236}">
                <a16:creationId xmlns:a16="http://schemas.microsoft.com/office/drawing/2014/main" id="{CA127596-7FAF-46A3-ACD4-7E4AF99B5181}"/>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dirty="0">
                <a:solidFill>
                  <a:schemeClr val="bg1"/>
                </a:solidFill>
              </a:rPr>
              <a:t>©Condair</a:t>
            </a:r>
          </a:p>
        </p:txBody>
      </p:sp>
      <p:sp>
        <p:nvSpPr>
          <p:cNvPr id="4" name="Content Placeholder 3">
            <a:extLst>
              <a:ext uri="{FF2B5EF4-FFF2-40B4-BE49-F238E27FC236}">
                <a16:creationId xmlns:a16="http://schemas.microsoft.com/office/drawing/2014/main" id="{03865F91-2CED-4148-BF8E-CCC9E6C9FFF9}"/>
              </a:ext>
            </a:extLst>
          </p:cNvPr>
          <p:cNvSpPr>
            <a:spLocks noGrp="1"/>
          </p:cNvSpPr>
          <p:nvPr>
            <p:ph sz="quarter" idx="20" hasCustomPrompt="1"/>
          </p:nvPr>
        </p:nvSpPr>
        <p:spPr>
          <a:xfrm>
            <a:off x="623888" y="1665287"/>
            <a:ext cx="10944225" cy="4319587"/>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a:extLst>
              <a:ext uri="{FF2B5EF4-FFF2-40B4-BE49-F238E27FC236}">
                <a16:creationId xmlns:a16="http://schemas.microsoft.com/office/drawing/2014/main" id="{37E85BA0-8DA3-4798-9FF0-B99F56AEB71C}"/>
              </a:ext>
            </a:extLst>
          </p:cNvPr>
          <p:cNvSpPr>
            <a:spLocks noGrp="1"/>
          </p:cNvSpPr>
          <p:nvPr>
            <p:ph type="title" hasCustomPrompt="1"/>
          </p:nvPr>
        </p:nvSpPr>
        <p:spPr/>
        <p:txBody>
          <a:bodyPr vert="horz"/>
          <a:lstStyle/>
          <a:p>
            <a:r>
              <a:rPr lang="en-US" dirty="0"/>
              <a:t>Click to edit headline in color</a:t>
            </a:r>
          </a:p>
        </p:txBody>
      </p:sp>
      <p:sp>
        <p:nvSpPr>
          <p:cNvPr id="2" name="Footer Placeholder 1">
            <a:extLst>
              <a:ext uri="{FF2B5EF4-FFF2-40B4-BE49-F238E27FC236}">
                <a16:creationId xmlns:a16="http://schemas.microsoft.com/office/drawing/2014/main" id="{AF9B160A-521B-495E-835E-6FCBAE63DEF4}"/>
              </a:ext>
            </a:extLst>
          </p:cNvPr>
          <p:cNvSpPr>
            <a:spLocks noGrp="1"/>
          </p:cNvSpPr>
          <p:nvPr>
            <p:ph type="ftr" sz="quarter" idx="21"/>
          </p:nvPr>
        </p:nvSpPr>
        <p:spPr/>
        <p:txBody>
          <a:bodyPr/>
          <a:lstStyle/>
          <a:p>
            <a:r>
              <a:rPr lang="en-US" dirty="0"/>
              <a:t>Footer</a:t>
            </a:r>
          </a:p>
        </p:txBody>
      </p:sp>
      <p:sp>
        <p:nvSpPr>
          <p:cNvPr id="3" name="Slide Number Placeholder 2">
            <a:extLst>
              <a:ext uri="{FF2B5EF4-FFF2-40B4-BE49-F238E27FC236}">
                <a16:creationId xmlns:a16="http://schemas.microsoft.com/office/drawing/2014/main" id="{9AB94D8C-D600-4D8B-9F53-37F4E0660F00}"/>
              </a:ext>
            </a:extLst>
          </p:cNvPr>
          <p:cNvSpPr>
            <a:spLocks noGrp="1"/>
          </p:cNvSpPr>
          <p:nvPr>
            <p:ph type="sldNum" sz="quarter" idx="22"/>
          </p:nvPr>
        </p:nvSpPr>
        <p:spPr/>
        <p:txBody>
          <a:bodyPr/>
          <a:lstStyle/>
          <a:p>
            <a:fld id="{DF3E3F7D-5F06-46CB-BDA3-7FBF04541E27}" type="slidenum">
              <a:rPr lang="en-US" smtClean="0"/>
              <a:pPr/>
              <a:t>‹#›</a:t>
            </a:fld>
            <a:endParaRPr lang="en-US" dirty="0"/>
          </a:p>
        </p:txBody>
      </p:sp>
    </p:spTree>
    <p:extLst>
      <p:ext uri="{BB962C8B-B14F-4D97-AF65-F5344CB8AC3E}">
        <p14:creationId xmlns:p14="http://schemas.microsoft.com/office/powerpoint/2010/main" val="1202436796"/>
      </p:ext>
    </p:extLst>
  </p:cSld>
  <p:clrMapOvr>
    <a:masterClrMapping/>
  </p:clrMapOvr>
  <p:hf sldNum="0" hdr="0"/>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and Image" preserve="1" userDrawn="1">
  <p:cSld name="Content and Image">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A7BB32D7-30F1-40C2-8B62-5C665068ED11}"/>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t>
            </a:r>
            <a:r>
              <a:rPr lang="en-US" dirty="0" err="1"/>
              <a:t>subheadline</a:t>
            </a:r>
            <a:r>
              <a:rPr lang="en-US" dirty="0"/>
              <a:t> in black</a:t>
            </a:r>
          </a:p>
        </p:txBody>
      </p:sp>
      <p:sp>
        <p:nvSpPr>
          <p:cNvPr id="8" name="Picture Placeholder 7">
            <a:extLst>
              <a:ext uri="{FF2B5EF4-FFF2-40B4-BE49-F238E27FC236}">
                <a16:creationId xmlns:a16="http://schemas.microsoft.com/office/drawing/2014/main" id="{ECABA465-5676-4248-8114-5124831825F1}"/>
              </a:ext>
            </a:extLst>
          </p:cNvPr>
          <p:cNvSpPr>
            <a:spLocks noGrp="1"/>
          </p:cNvSpPr>
          <p:nvPr>
            <p:ph type="pic" sz="quarter" idx="17" hasCustomPrompt="1"/>
          </p:nvPr>
        </p:nvSpPr>
        <p:spPr bwMode="gray">
          <a:xfrm>
            <a:off x="7447443" y="1662735"/>
            <a:ext cx="4120670" cy="4321985"/>
          </a:xfrm>
          <a:solidFill>
            <a:schemeClr val="bg1">
              <a:lumMod val="65000"/>
            </a:schemeClr>
          </a:solidFill>
        </p:spPr>
        <p:txBody>
          <a:bodyPr lIns="72000"/>
          <a:lstStyle>
            <a:lvl1pPr marL="0" indent="0" algn="ctr">
              <a:buNone/>
              <a:defRPr>
                <a:solidFill>
                  <a:schemeClr val="bg1"/>
                </a:solidFill>
              </a:defRPr>
            </a:lvl1pPr>
          </a:lstStyle>
          <a:p>
            <a:r>
              <a:rPr lang="en-US" dirty="0"/>
              <a:t>Insert picture</a:t>
            </a:r>
          </a:p>
        </p:txBody>
      </p:sp>
      <p:sp>
        <p:nvSpPr>
          <p:cNvPr id="21" name="TextBox 20">
            <a:extLst>
              <a:ext uri="{FF2B5EF4-FFF2-40B4-BE49-F238E27FC236}">
                <a16:creationId xmlns:a16="http://schemas.microsoft.com/office/drawing/2014/main" id="{45DD859A-80FF-4681-B009-69E7109A9062}"/>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dirty="0">
                <a:solidFill>
                  <a:schemeClr val="bg1"/>
                </a:solidFill>
              </a:rPr>
              <a:t>©Condair</a:t>
            </a:r>
          </a:p>
        </p:txBody>
      </p:sp>
      <p:sp>
        <p:nvSpPr>
          <p:cNvPr id="4" name="Content Placeholder 3">
            <a:extLst>
              <a:ext uri="{FF2B5EF4-FFF2-40B4-BE49-F238E27FC236}">
                <a16:creationId xmlns:a16="http://schemas.microsoft.com/office/drawing/2014/main" id="{12B72096-D230-4E2B-95F8-15BC44E147DE}"/>
              </a:ext>
            </a:extLst>
          </p:cNvPr>
          <p:cNvSpPr>
            <a:spLocks noGrp="1"/>
          </p:cNvSpPr>
          <p:nvPr>
            <p:ph sz="quarter" idx="21" hasCustomPrompt="1"/>
          </p:nvPr>
        </p:nvSpPr>
        <p:spPr>
          <a:xfrm>
            <a:off x="623889" y="1665287"/>
            <a:ext cx="6572249" cy="4319587"/>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18B9F3A4-465F-4AE0-8818-C5337259E6D4}"/>
              </a:ext>
            </a:extLst>
          </p:cNvPr>
          <p:cNvSpPr>
            <a:spLocks noGrp="1"/>
          </p:cNvSpPr>
          <p:nvPr>
            <p:ph type="title" hasCustomPrompt="1"/>
          </p:nvPr>
        </p:nvSpPr>
        <p:spPr/>
        <p:txBody>
          <a:bodyPr vert="horz"/>
          <a:lstStyle/>
          <a:p>
            <a:r>
              <a:rPr lang="en-US" dirty="0"/>
              <a:t>Click to edit headline in color</a:t>
            </a:r>
          </a:p>
        </p:txBody>
      </p:sp>
      <p:sp>
        <p:nvSpPr>
          <p:cNvPr id="2" name="Footer Placeholder 1">
            <a:extLst>
              <a:ext uri="{FF2B5EF4-FFF2-40B4-BE49-F238E27FC236}">
                <a16:creationId xmlns:a16="http://schemas.microsoft.com/office/drawing/2014/main" id="{45090D46-621F-43EC-985D-0C80886844E7}"/>
              </a:ext>
            </a:extLst>
          </p:cNvPr>
          <p:cNvSpPr>
            <a:spLocks noGrp="1"/>
          </p:cNvSpPr>
          <p:nvPr>
            <p:ph type="ftr" sz="quarter" idx="22"/>
          </p:nvPr>
        </p:nvSpPr>
        <p:spPr/>
        <p:txBody>
          <a:bodyPr/>
          <a:lstStyle/>
          <a:p>
            <a:r>
              <a:rPr lang="en-US" dirty="0"/>
              <a:t>Footer</a:t>
            </a:r>
          </a:p>
        </p:txBody>
      </p:sp>
      <p:sp>
        <p:nvSpPr>
          <p:cNvPr id="3" name="Slide Number Placeholder 2">
            <a:extLst>
              <a:ext uri="{FF2B5EF4-FFF2-40B4-BE49-F238E27FC236}">
                <a16:creationId xmlns:a16="http://schemas.microsoft.com/office/drawing/2014/main" id="{A8A8EF36-624B-4A56-89E7-34456CF41430}"/>
              </a:ext>
            </a:extLst>
          </p:cNvPr>
          <p:cNvSpPr>
            <a:spLocks noGrp="1"/>
          </p:cNvSpPr>
          <p:nvPr>
            <p:ph type="sldNum" sz="quarter" idx="23"/>
          </p:nvPr>
        </p:nvSpPr>
        <p:spPr/>
        <p:txBody>
          <a:bodyPr/>
          <a:lstStyle/>
          <a:p>
            <a:fld id="{1C213BF5-488F-4020-9081-A4C6C0A6B1BC}" type="slidenum">
              <a:rPr lang="en-US" smtClean="0"/>
              <a:pPr/>
              <a:t>‹#›</a:t>
            </a:fld>
            <a:endParaRPr lang="en-US" dirty="0"/>
          </a:p>
        </p:txBody>
      </p:sp>
    </p:spTree>
    <p:extLst>
      <p:ext uri="{BB962C8B-B14F-4D97-AF65-F5344CB8AC3E}">
        <p14:creationId xmlns:p14="http://schemas.microsoft.com/office/powerpoint/2010/main" val="458445846"/>
      </p:ext>
    </p:extLst>
  </p:cSld>
  <p:clrMapOvr>
    <a:masterClrMapping/>
  </p:clrMapOvr>
  <p:hf sldNum="0" hdr="0"/>
  <p:extLst>
    <p:ext uri="{DCECCB84-F9BA-43D5-87BE-67443E8EF086}">
      <p15:sldGuideLst xmlns:p15="http://schemas.microsoft.com/office/powerpoint/2012/main">
        <p15:guide id="1" pos="4533" userDrawn="1">
          <p15:clr>
            <a:srgbClr val="FBAE40"/>
          </p15:clr>
        </p15:guide>
        <p15:guide id="10" pos="469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and Image small" preserve="1" userDrawn="1">
  <p:cSld name="Content and Image small">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A7BB32D7-30F1-40C2-8B62-5C665068ED11}"/>
              </a:ext>
            </a:extLst>
          </p:cNvPr>
          <p:cNvSpPr>
            <a:spLocks noGrp="1"/>
          </p:cNvSpPr>
          <p:nvPr>
            <p:ph type="subTitle" idx="15" hasCustomPrompt="1"/>
          </p:nvPr>
        </p:nvSpPr>
        <p:spPr>
          <a:xfrm>
            <a:off x="623887" y="787751"/>
            <a:ext cx="8964613" cy="39846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t>
            </a:r>
            <a:r>
              <a:rPr lang="en-US" dirty="0" err="1"/>
              <a:t>subheadline</a:t>
            </a:r>
            <a:r>
              <a:rPr lang="en-US" dirty="0"/>
              <a:t> in black</a:t>
            </a:r>
          </a:p>
        </p:txBody>
      </p:sp>
      <p:sp>
        <p:nvSpPr>
          <p:cNvPr id="8" name="Picture Placeholder 7">
            <a:extLst>
              <a:ext uri="{FF2B5EF4-FFF2-40B4-BE49-F238E27FC236}">
                <a16:creationId xmlns:a16="http://schemas.microsoft.com/office/drawing/2014/main" id="{ECABA465-5676-4248-8114-5124831825F1}"/>
              </a:ext>
            </a:extLst>
          </p:cNvPr>
          <p:cNvSpPr>
            <a:spLocks noGrp="1"/>
          </p:cNvSpPr>
          <p:nvPr>
            <p:ph type="pic" sz="quarter" idx="17" hasCustomPrompt="1"/>
          </p:nvPr>
        </p:nvSpPr>
        <p:spPr bwMode="gray">
          <a:xfrm>
            <a:off x="8759825" y="1662889"/>
            <a:ext cx="2824163" cy="4321985"/>
          </a:xfrm>
          <a:solidFill>
            <a:schemeClr val="bg1">
              <a:lumMod val="65000"/>
            </a:schemeClr>
          </a:solidFill>
        </p:spPr>
        <p:txBody>
          <a:bodyPr lIns="72000"/>
          <a:lstStyle>
            <a:lvl1pPr marL="0" indent="0" algn="ctr">
              <a:buNone/>
              <a:defRPr>
                <a:solidFill>
                  <a:schemeClr val="bg1"/>
                </a:solidFill>
              </a:defRPr>
            </a:lvl1pPr>
          </a:lstStyle>
          <a:p>
            <a:r>
              <a:rPr lang="en-US" dirty="0"/>
              <a:t>Insert picture</a:t>
            </a:r>
          </a:p>
        </p:txBody>
      </p:sp>
      <p:sp>
        <p:nvSpPr>
          <p:cNvPr id="21" name="TextBox 20">
            <a:extLst>
              <a:ext uri="{FF2B5EF4-FFF2-40B4-BE49-F238E27FC236}">
                <a16:creationId xmlns:a16="http://schemas.microsoft.com/office/drawing/2014/main" id="{45DD859A-80FF-4681-B009-69E7109A9062}"/>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dirty="0">
                <a:solidFill>
                  <a:schemeClr val="bg1"/>
                </a:solidFill>
              </a:rPr>
              <a:t>©Condair</a:t>
            </a:r>
          </a:p>
        </p:txBody>
      </p:sp>
      <p:sp>
        <p:nvSpPr>
          <p:cNvPr id="4" name="Content Placeholder 3">
            <a:extLst>
              <a:ext uri="{FF2B5EF4-FFF2-40B4-BE49-F238E27FC236}">
                <a16:creationId xmlns:a16="http://schemas.microsoft.com/office/drawing/2014/main" id="{12B72096-D230-4E2B-95F8-15BC44E147DE}"/>
              </a:ext>
            </a:extLst>
          </p:cNvPr>
          <p:cNvSpPr>
            <a:spLocks noGrp="1"/>
          </p:cNvSpPr>
          <p:nvPr>
            <p:ph sz="quarter" idx="21" hasCustomPrompt="1"/>
          </p:nvPr>
        </p:nvSpPr>
        <p:spPr>
          <a:xfrm>
            <a:off x="623889" y="1665287"/>
            <a:ext cx="7885111" cy="4319587"/>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18B9F3A4-465F-4AE0-8818-C5337259E6D4}"/>
              </a:ext>
            </a:extLst>
          </p:cNvPr>
          <p:cNvSpPr>
            <a:spLocks noGrp="1"/>
          </p:cNvSpPr>
          <p:nvPr>
            <p:ph type="title" hasCustomPrompt="1"/>
          </p:nvPr>
        </p:nvSpPr>
        <p:spPr/>
        <p:txBody>
          <a:bodyPr vert="horz"/>
          <a:lstStyle/>
          <a:p>
            <a:r>
              <a:rPr lang="en-US" dirty="0"/>
              <a:t>Click to edit headline in color</a:t>
            </a:r>
          </a:p>
        </p:txBody>
      </p:sp>
      <p:sp>
        <p:nvSpPr>
          <p:cNvPr id="2" name="Footer Placeholder 1">
            <a:extLst>
              <a:ext uri="{FF2B5EF4-FFF2-40B4-BE49-F238E27FC236}">
                <a16:creationId xmlns:a16="http://schemas.microsoft.com/office/drawing/2014/main" id="{3D60FB97-7CB8-4851-AE99-5FA22E9741F8}"/>
              </a:ext>
            </a:extLst>
          </p:cNvPr>
          <p:cNvSpPr>
            <a:spLocks noGrp="1"/>
          </p:cNvSpPr>
          <p:nvPr>
            <p:ph type="ftr" sz="quarter" idx="22"/>
          </p:nvPr>
        </p:nvSpPr>
        <p:spPr/>
        <p:txBody>
          <a:bodyPr/>
          <a:lstStyle/>
          <a:p>
            <a:r>
              <a:rPr lang="en-US" dirty="0"/>
              <a:t>Footer</a:t>
            </a:r>
          </a:p>
        </p:txBody>
      </p:sp>
      <p:sp>
        <p:nvSpPr>
          <p:cNvPr id="3" name="Slide Number Placeholder 2">
            <a:extLst>
              <a:ext uri="{FF2B5EF4-FFF2-40B4-BE49-F238E27FC236}">
                <a16:creationId xmlns:a16="http://schemas.microsoft.com/office/drawing/2014/main" id="{FFAF99ED-3D60-4938-815A-8069E83CD2D0}"/>
              </a:ext>
            </a:extLst>
          </p:cNvPr>
          <p:cNvSpPr>
            <a:spLocks noGrp="1"/>
          </p:cNvSpPr>
          <p:nvPr>
            <p:ph type="sldNum" sz="quarter" idx="23"/>
          </p:nvPr>
        </p:nvSpPr>
        <p:spPr/>
        <p:txBody>
          <a:bodyPr/>
          <a:lstStyle/>
          <a:p>
            <a:fld id="{FDF04FF2-1C58-4C72-B70C-68A28C08732C}" type="slidenum">
              <a:rPr lang="en-US" smtClean="0"/>
              <a:pPr/>
              <a:t>‹#›</a:t>
            </a:fld>
            <a:endParaRPr lang="en-US" dirty="0"/>
          </a:p>
        </p:txBody>
      </p:sp>
    </p:spTree>
    <p:extLst>
      <p:ext uri="{BB962C8B-B14F-4D97-AF65-F5344CB8AC3E}">
        <p14:creationId xmlns:p14="http://schemas.microsoft.com/office/powerpoint/2010/main" val="2725719402"/>
      </p:ext>
    </p:extLst>
  </p:cSld>
  <p:clrMapOvr>
    <a:masterClrMapping/>
  </p:clrMapOvr>
  <p:hf sldNum="0" hdr="0"/>
  <p:extLst>
    <p:ext uri="{DCECCB84-F9BA-43D5-87BE-67443E8EF086}">
      <p15:sldGuideLst xmlns:p15="http://schemas.microsoft.com/office/powerpoint/2012/main">
        <p15:guide id="1" pos="5360">
          <p15:clr>
            <a:srgbClr val="FBAE40"/>
          </p15:clr>
        </p15:guide>
        <p15:guide id="10" pos="551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with Title" preserve="1" userDrawn="1">
  <p:cSld name="Two Content with Title">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A3E30882-9D8C-4F6C-A732-2A67C2A594F8}"/>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t>
            </a:r>
            <a:r>
              <a:rPr lang="en-US" dirty="0" err="1"/>
              <a:t>subheadline</a:t>
            </a:r>
            <a:r>
              <a:rPr lang="en-US" dirty="0"/>
              <a:t> in black</a:t>
            </a:r>
          </a:p>
        </p:txBody>
      </p:sp>
      <p:sp>
        <p:nvSpPr>
          <p:cNvPr id="23" name="TextBox 22">
            <a:extLst>
              <a:ext uri="{FF2B5EF4-FFF2-40B4-BE49-F238E27FC236}">
                <a16:creationId xmlns:a16="http://schemas.microsoft.com/office/drawing/2014/main" id="{46C8C623-9AED-45B8-9D5A-AB7F5EB0C71C}"/>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dirty="0">
                <a:solidFill>
                  <a:schemeClr val="bg1"/>
                </a:solidFill>
              </a:rPr>
              <a:t>©Condair</a:t>
            </a:r>
          </a:p>
        </p:txBody>
      </p:sp>
      <p:sp>
        <p:nvSpPr>
          <p:cNvPr id="5" name="Text Placeholder 4">
            <a:extLst>
              <a:ext uri="{FF2B5EF4-FFF2-40B4-BE49-F238E27FC236}">
                <a16:creationId xmlns:a16="http://schemas.microsoft.com/office/drawing/2014/main" id="{08E8EC0B-BAE6-4703-ACCA-6D064D11DCC2}"/>
              </a:ext>
            </a:extLst>
          </p:cNvPr>
          <p:cNvSpPr>
            <a:spLocks noGrp="1"/>
          </p:cNvSpPr>
          <p:nvPr>
            <p:ph type="body" sz="quarter" idx="24" hasCustomPrompt="1"/>
          </p:nvPr>
        </p:nvSpPr>
        <p:spPr>
          <a:xfrm>
            <a:off x="623888" y="1665288"/>
            <a:ext cx="5299049" cy="774063"/>
          </a:xfrm>
        </p:spPr>
        <p:txBody>
          <a:bodyPr bIns="36000" anchor="b"/>
          <a:lstStyle>
            <a:lvl1pPr marL="0" indent="0">
              <a:lnSpc>
                <a:spcPct val="100000"/>
              </a:lnSpc>
              <a:spcAft>
                <a:spcPts val="600"/>
              </a:spcAft>
              <a:buNone/>
              <a:defRPr sz="1800" b="1">
                <a:solidFill>
                  <a:schemeClr val="accent1"/>
                </a:solidFill>
              </a:defRPr>
            </a:lvl1pPr>
          </a:lstStyle>
          <a:p>
            <a:pPr lvl="0"/>
            <a:r>
              <a:rPr lang="en-US" dirty="0"/>
              <a:t>Insert content here</a:t>
            </a:r>
          </a:p>
        </p:txBody>
      </p:sp>
      <p:sp>
        <p:nvSpPr>
          <p:cNvPr id="14" name="Text Placeholder 4">
            <a:extLst>
              <a:ext uri="{FF2B5EF4-FFF2-40B4-BE49-F238E27FC236}">
                <a16:creationId xmlns:a16="http://schemas.microsoft.com/office/drawing/2014/main" id="{EDD68DA8-C87D-427F-90B5-8785845516AF}"/>
              </a:ext>
            </a:extLst>
          </p:cNvPr>
          <p:cNvSpPr>
            <a:spLocks noGrp="1"/>
          </p:cNvSpPr>
          <p:nvPr>
            <p:ph type="body" sz="quarter" idx="25" hasCustomPrompt="1"/>
          </p:nvPr>
        </p:nvSpPr>
        <p:spPr>
          <a:xfrm>
            <a:off x="6255053" y="1665288"/>
            <a:ext cx="5299049" cy="774063"/>
          </a:xfrm>
        </p:spPr>
        <p:txBody>
          <a:bodyPr bIns="36000" anchor="b"/>
          <a:lstStyle>
            <a:lvl1pPr marL="0" indent="0">
              <a:lnSpc>
                <a:spcPct val="100000"/>
              </a:lnSpc>
              <a:spcAft>
                <a:spcPts val="600"/>
              </a:spcAft>
              <a:buNone/>
              <a:defRPr sz="1800" b="1">
                <a:solidFill>
                  <a:schemeClr val="accent1"/>
                </a:solidFill>
              </a:defRPr>
            </a:lvl1pPr>
          </a:lstStyle>
          <a:p>
            <a:pPr lvl="0"/>
            <a:r>
              <a:rPr lang="en-US" dirty="0"/>
              <a:t>Insert content here</a:t>
            </a:r>
          </a:p>
        </p:txBody>
      </p:sp>
      <p:sp>
        <p:nvSpPr>
          <p:cNvPr id="10" name="Content Placeholder 9">
            <a:extLst>
              <a:ext uri="{FF2B5EF4-FFF2-40B4-BE49-F238E27FC236}">
                <a16:creationId xmlns:a16="http://schemas.microsoft.com/office/drawing/2014/main" id="{E960BC3F-C0E0-41A4-AE03-FBC1FAEC287F}"/>
              </a:ext>
            </a:extLst>
          </p:cNvPr>
          <p:cNvSpPr>
            <a:spLocks noGrp="1"/>
          </p:cNvSpPr>
          <p:nvPr>
            <p:ph sz="quarter" idx="26" hasCustomPrompt="1"/>
          </p:nvPr>
        </p:nvSpPr>
        <p:spPr>
          <a:xfrm>
            <a:off x="623887" y="2485189"/>
            <a:ext cx="5299200" cy="3499685"/>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a:extLst>
              <a:ext uri="{FF2B5EF4-FFF2-40B4-BE49-F238E27FC236}">
                <a16:creationId xmlns:a16="http://schemas.microsoft.com/office/drawing/2014/main" id="{54760D73-BC2C-40D9-8CF5-CC7E8C7BCDCB}"/>
              </a:ext>
            </a:extLst>
          </p:cNvPr>
          <p:cNvSpPr>
            <a:spLocks noGrp="1"/>
          </p:cNvSpPr>
          <p:nvPr>
            <p:ph sz="quarter" idx="27" hasCustomPrompt="1"/>
          </p:nvPr>
        </p:nvSpPr>
        <p:spPr>
          <a:xfrm>
            <a:off x="6255052" y="2485190"/>
            <a:ext cx="5313061" cy="3499684"/>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4">
            <a:extLst>
              <a:ext uri="{FF2B5EF4-FFF2-40B4-BE49-F238E27FC236}">
                <a16:creationId xmlns:a16="http://schemas.microsoft.com/office/drawing/2014/main" id="{B57A2DF6-C837-4DB7-A0DB-A5BA4E010F61}"/>
              </a:ext>
            </a:extLst>
          </p:cNvPr>
          <p:cNvSpPr>
            <a:spLocks noGrp="1"/>
          </p:cNvSpPr>
          <p:nvPr>
            <p:ph type="title" hasCustomPrompt="1"/>
          </p:nvPr>
        </p:nvSpPr>
        <p:spPr/>
        <p:txBody>
          <a:bodyPr vert="horz"/>
          <a:lstStyle/>
          <a:p>
            <a:r>
              <a:rPr lang="en-US" dirty="0"/>
              <a:t>Click to edit headline in color</a:t>
            </a:r>
          </a:p>
        </p:txBody>
      </p:sp>
      <p:sp>
        <p:nvSpPr>
          <p:cNvPr id="2" name="Footer Placeholder 1">
            <a:extLst>
              <a:ext uri="{FF2B5EF4-FFF2-40B4-BE49-F238E27FC236}">
                <a16:creationId xmlns:a16="http://schemas.microsoft.com/office/drawing/2014/main" id="{772AC2AA-7F24-4A9B-9F60-9E2C74D47E0A}"/>
              </a:ext>
            </a:extLst>
          </p:cNvPr>
          <p:cNvSpPr>
            <a:spLocks noGrp="1"/>
          </p:cNvSpPr>
          <p:nvPr>
            <p:ph type="ftr" sz="quarter" idx="28"/>
          </p:nvPr>
        </p:nvSpPr>
        <p:spPr/>
        <p:txBody>
          <a:bodyPr/>
          <a:lstStyle/>
          <a:p>
            <a:r>
              <a:rPr lang="en-US" dirty="0"/>
              <a:t>Footer</a:t>
            </a:r>
          </a:p>
        </p:txBody>
      </p:sp>
      <p:sp>
        <p:nvSpPr>
          <p:cNvPr id="3" name="Slide Number Placeholder 2">
            <a:extLst>
              <a:ext uri="{FF2B5EF4-FFF2-40B4-BE49-F238E27FC236}">
                <a16:creationId xmlns:a16="http://schemas.microsoft.com/office/drawing/2014/main" id="{3B6FC87A-07B8-457A-95FD-75B0EE998B0D}"/>
              </a:ext>
            </a:extLst>
          </p:cNvPr>
          <p:cNvSpPr>
            <a:spLocks noGrp="1"/>
          </p:cNvSpPr>
          <p:nvPr>
            <p:ph type="sldNum" sz="quarter" idx="29"/>
          </p:nvPr>
        </p:nvSpPr>
        <p:spPr/>
        <p:txBody>
          <a:bodyPr/>
          <a:lstStyle/>
          <a:p>
            <a:fld id="{38CE4026-55EE-49E9-B86C-0C4E87EA6072}" type="slidenum">
              <a:rPr lang="en-US" smtClean="0"/>
              <a:pPr/>
              <a:t>‹#›</a:t>
            </a:fld>
            <a:endParaRPr lang="en-US" dirty="0"/>
          </a:p>
        </p:txBody>
      </p:sp>
    </p:spTree>
    <p:extLst>
      <p:ext uri="{BB962C8B-B14F-4D97-AF65-F5344CB8AC3E}">
        <p14:creationId xmlns:p14="http://schemas.microsoft.com/office/powerpoint/2010/main" val="2461071279"/>
      </p:ext>
    </p:extLst>
  </p:cSld>
  <p:clrMapOvr>
    <a:masterClrMapping/>
  </p:clrMapOvr>
  <p:hf sldNum="0" hdr="0"/>
  <p:extLst>
    <p:ext uri="{DCECCB84-F9BA-43D5-87BE-67443E8EF086}">
      <p15:sldGuideLst xmlns:p15="http://schemas.microsoft.com/office/powerpoint/2012/main">
        <p15:guide id="1" pos="3732" userDrawn="1">
          <p15:clr>
            <a:srgbClr val="FBAE40"/>
          </p15:clr>
        </p15:guide>
        <p15:guide id="10" pos="39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D71D12E-DC1B-4054-99C0-2DD8C7F5F7EF}"/>
              </a:ext>
            </a:extLst>
          </p:cNvPr>
          <p:cNvPicPr>
            <a:picLocks noChangeAspect="1"/>
          </p:cNvPicPr>
          <p:nvPr userDrawn="1"/>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0" y="5930900"/>
            <a:ext cx="12192000" cy="927100"/>
          </a:xfrm>
          <a:prstGeom prst="rect">
            <a:avLst/>
          </a:prstGeom>
        </p:spPr>
      </p:pic>
      <p:sp>
        <p:nvSpPr>
          <p:cNvPr id="2" name="Title Placeholder 1"/>
          <p:cNvSpPr>
            <a:spLocks noGrp="1"/>
          </p:cNvSpPr>
          <p:nvPr>
            <p:ph type="title"/>
          </p:nvPr>
        </p:nvSpPr>
        <p:spPr>
          <a:xfrm>
            <a:off x="623888" y="350069"/>
            <a:ext cx="8964613" cy="467239"/>
          </a:xfrm>
          <a:prstGeom prst="rect">
            <a:avLst/>
          </a:prstGeom>
        </p:spPr>
        <p:txBody>
          <a:bodyPr vert="horz" lIns="0" tIns="0" rIns="0" bIns="36000" rtlCol="0" anchor="t">
            <a:noAutofit/>
          </a:bodyPr>
          <a:lstStyle/>
          <a:p>
            <a:endParaRPr lang="en-US" dirty="0"/>
          </a:p>
        </p:txBody>
      </p:sp>
      <p:sp>
        <p:nvSpPr>
          <p:cNvPr id="3" name="Text Placeholder 2"/>
          <p:cNvSpPr>
            <a:spLocks noGrp="1"/>
          </p:cNvSpPr>
          <p:nvPr>
            <p:ph type="body" idx="1"/>
          </p:nvPr>
        </p:nvSpPr>
        <p:spPr>
          <a:xfrm>
            <a:off x="623888" y="1665287"/>
            <a:ext cx="10944225" cy="4319587"/>
          </a:xfrm>
          <a:prstGeom prst="rect">
            <a:avLst/>
          </a:prstGeom>
        </p:spPr>
        <p:txBody>
          <a:bodyPr vert="horz" lIns="0" tIns="72000" rIns="0" bIns="0" rtlCol="0">
            <a:noAutofit/>
          </a:body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Nineth level</a:t>
            </a:r>
          </a:p>
        </p:txBody>
      </p:sp>
      <p:sp>
        <p:nvSpPr>
          <p:cNvPr id="5" name="Footer Placeholder 4"/>
          <p:cNvSpPr>
            <a:spLocks noGrp="1"/>
          </p:cNvSpPr>
          <p:nvPr>
            <p:ph type="ftr" sz="quarter" idx="3"/>
          </p:nvPr>
        </p:nvSpPr>
        <p:spPr>
          <a:xfrm>
            <a:off x="5355771" y="6576681"/>
            <a:ext cx="5690848" cy="137325"/>
          </a:xfrm>
          <a:prstGeom prst="rect">
            <a:avLst/>
          </a:prstGeom>
        </p:spPr>
        <p:txBody>
          <a:bodyPr vert="horz" lIns="0" tIns="0" rIns="0" bIns="0" rtlCol="0" anchor="t"/>
          <a:lstStyle>
            <a:lvl1pPr algn="r">
              <a:defRPr sz="900">
                <a:solidFill>
                  <a:schemeClr val="tx1"/>
                </a:solidFill>
              </a:defRPr>
            </a:lvl1pPr>
          </a:lstStyle>
          <a:p>
            <a:r>
              <a:rPr lang="en-US" dirty="0"/>
              <a:t>Footer</a:t>
            </a:r>
          </a:p>
        </p:txBody>
      </p:sp>
      <p:sp>
        <p:nvSpPr>
          <p:cNvPr id="6" name="Slide Number Placeholder 5"/>
          <p:cNvSpPr>
            <a:spLocks noGrp="1"/>
          </p:cNvSpPr>
          <p:nvPr>
            <p:ph type="sldNum" sz="quarter" idx="4"/>
          </p:nvPr>
        </p:nvSpPr>
        <p:spPr>
          <a:xfrm>
            <a:off x="11208544" y="6576681"/>
            <a:ext cx="359569" cy="137325"/>
          </a:xfrm>
          <a:prstGeom prst="rect">
            <a:avLst/>
          </a:prstGeom>
        </p:spPr>
        <p:txBody>
          <a:bodyPr vert="horz" lIns="0" tIns="0" rIns="0" bIns="0" rtlCol="0" anchor="t"/>
          <a:lstStyle>
            <a:lvl1pPr algn="r">
              <a:defRPr sz="900">
                <a:solidFill>
                  <a:schemeClr val="tx1"/>
                </a:solidFill>
              </a:defRPr>
            </a:lvl1pPr>
          </a:lstStyle>
          <a:p>
            <a:fld id="{156E0E39-E159-4ADF-9F50-2787C523CB67}" type="slidenum">
              <a:rPr lang="en-US" smtClean="0"/>
              <a:pPr/>
              <a:t>‹#›</a:t>
            </a:fld>
            <a:endParaRPr lang="en-US" dirty="0"/>
          </a:p>
        </p:txBody>
      </p:sp>
      <p:pic>
        <p:nvPicPr>
          <p:cNvPr id="8" name="Picture 7">
            <a:extLst>
              <a:ext uri="{FF2B5EF4-FFF2-40B4-BE49-F238E27FC236}">
                <a16:creationId xmlns:a16="http://schemas.microsoft.com/office/drawing/2014/main" id="{4DAADF2D-FD18-C80D-31A9-5FB32EDAA2D3}"/>
              </a:ext>
            </a:extLst>
          </p:cNvPr>
          <p:cNvPicPr>
            <a:picLocks noChangeAspect="1"/>
          </p:cNvPicPr>
          <p:nvPr userDrawn="1">
            <p:custDataLst>
              <p:tags r:id="rId20"/>
            </p:custDataLst>
          </p:nvPr>
        </p:nvPicPr>
        <p:blipFill>
          <a:blip r:embed="rId23">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2083679555"/>
      </p:ext>
    </p:extLst>
  </p:cSld>
  <p:clrMap bg1="lt1" tx1="dk1" bg2="lt2" tx2="dk2" accent1="accent1" accent2="accent2" accent3="accent3" accent4="accent4" accent5="accent5" accent6="accent6" hlink="hlink" folHlink="folHlink"/>
  <p:sldLayoutIdLst>
    <p:sldLayoutId id="2147483699" r:id="rId1"/>
    <p:sldLayoutId id="2147483806" r:id="rId2"/>
    <p:sldLayoutId id="2147483762" r:id="rId3"/>
    <p:sldLayoutId id="2147483809" r:id="rId4"/>
    <p:sldLayoutId id="2147483807" r:id="rId5"/>
    <p:sldLayoutId id="2147483792" r:id="rId6"/>
    <p:sldLayoutId id="2147483793" r:id="rId7"/>
    <p:sldLayoutId id="2147483811" r:id="rId8"/>
    <p:sldLayoutId id="2147483805" r:id="rId9"/>
    <p:sldLayoutId id="2147483794" r:id="rId10"/>
    <p:sldLayoutId id="2147483795" r:id="rId11"/>
    <p:sldLayoutId id="2147483796" r:id="rId12"/>
    <p:sldLayoutId id="2147483812" r:id="rId13"/>
    <p:sldLayoutId id="2147483810" r:id="rId14"/>
    <p:sldLayoutId id="2147483808" r:id="rId15"/>
    <p:sldLayoutId id="2147483797" r:id="rId16"/>
    <p:sldLayoutId id="2147483803" r:id="rId17"/>
    <p:sldLayoutId id="2147483804" r:id="rId18"/>
  </p:sldLayoutIdLst>
  <p:hf sldNum="0" hdr="0"/>
  <p:txStyles>
    <p:titleStyle>
      <a:lvl1pPr algn="l" defTabSz="914400" rtl="0" eaLnBrk="1" latinLnBrk="0" hangingPunct="1">
        <a:lnSpc>
          <a:spcPct val="100000"/>
        </a:lnSpc>
        <a:spcBef>
          <a:spcPts val="300"/>
        </a:spcBef>
        <a:spcAft>
          <a:spcPts val="600"/>
        </a:spcAft>
        <a:buNone/>
        <a:defRPr sz="2800" kern="1200">
          <a:solidFill>
            <a:schemeClr val="accent1"/>
          </a:solidFill>
          <a:latin typeface="+mj-lt"/>
          <a:ea typeface="+mj-ea"/>
          <a:cs typeface="+mj-cs"/>
        </a:defRPr>
      </a:lvl1pPr>
    </p:titleStyle>
    <p:bodyStyle>
      <a:lvl1pPr marL="216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080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5pPr>
      <a:lvl6pPr marL="1296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6pPr>
      <a:lvl7pPr marL="1512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7pPr>
      <a:lvl8pPr marL="1728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8pPr>
      <a:lvl9pPr marL="1944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3" userDrawn="1">
          <p15:clr>
            <a:srgbClr val="F26B43"/>
          </p15:clr>
        </p15:guide>
        <p15:guide id="2" pos="7287" userDrawn="1">
          <p15:clr>
            <a:srgbClr val="F26B43"/>
          </p15:clr>
        </p15:guide>
        <p15:guide id="3" orient="horz" pos="1049" userDrawn="1">
          <p15:clr>
            <a:srgbClr val="F26B43"/>
          </p15:clr>
        </p15:guide>
        <p15:guide id="4" orient="horz" pos="3770" userDrawn="1">
          <p15:clr>
            <a:srgbClr val="F26B43"/>
          </p15:clr>
        </p15:guide>
        <p15:guide id="5" orient="horz" pos="27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ncbi.nlm.nih.gov/pmc/articles/PMC2863430/" TargetMode="Externa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hyperlink" Target="https://journals.plos.org/plosone/article?id=10.1371/journal.pone.0204337" TargetMode="Externa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hyperlink" Target="https://journals.plos.org/plosone/article?id=10.1371/journal.pone.0204337" TargetMode="Externa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pnas.org/content/116/22/10905" TargetMode="Externa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s://doi.org/10.1093/cid/ciac006" TargetMode="Externa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6.xml"/><Relationship Id="rId5" Type="http://schemas.openxmlformats.org/officeDocument/2006/relationships/hyperlink" Target="https://www.canada.ca/en/public-health/services/diseases/2019-novel-coronavirus-infection/guidance-documents/guide-ltch-ventilation-covid-19-pandemic.html" TargetMode="External"/><Relationship Id="rId4" Type="http://schemas.openxmlformats.org/officeDocument/2006/relationships/hyperlink" Target="https://www.canada.ca/en/public-health/services/diseases/2019-novel-coronavirus-infection/guidance-documents/guide-home-ventilation-covid-19-pandemic.htm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51.png"/><Relationship Id="rId1" Type="http://schemas.openxmlformats.org/officeDocument/2006/relationships/slideLayout" Target="../slideLayouts/slideLayout16.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5.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16.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4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hyperlink" Target="http://www.ashrae.org/joinatc" TargetMode="External"/><Relationship Id="rId7" Type="http://schemas.openxmlformats.org/officeDocument/2006/relationships/image" Target="../media/image68.jpeg"/><Relationship Id="rId2" Type="http://schemas.openxmlformats.org/officeDocument/2006/relationships/hyperlink" Target="http://www.ashrae.org/" TargetMode="External"/><Relationship Id="rId1" Type="http://schemas.openxmlformats.org/officeDocument/2006/relationships/slideLayout" Target="../slideLayouts/slideLayout16.xml"/><Relationship Id="rId6" Type="http://schemas.openxmlformats.org/officeDocument/2006/relationships/hyperlink" Target="ahrinet.org/humidifiers" TargetMode="External"/><Relationship Id="rId5" Type="http://schemas.openxmlformats.org/officeDocument/2006/relationships/hyperlink" Target="https://ashraem.confex.com/ashraem/w20/meetingapp.cgi" TargetMode="External"/><Relationship Id="rId4" Type="http://schemas.openxmlformats.org/officeDocument/2006/relationships/hyperlink" Target="https://www.techstreet.com/ashrae/standards/seminar-56-humidity-is-health?product_id=2035403" TargetMode="External"/><Relationship Id="rId9" Type="http://schemas.openxmlformats.org/officeDocument/2006/relationships/image" Target="../media/image7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6.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67124F0-AB54-42DE-AEEB-2A1AA7A14B29}"/>
              </a:ext>
            </a:extLst>
          </p:cNvPr>
          <p:cNvSpPr>
            <a:spLocks noGrp="1"/>
          </p:cNvSpPr>
          <p:nvPr>
            <p:ph type="body" sz="quarter" idx="11"/>
          </p:nvPr>
        </p:nvSpPr>
        <p:spPr/>
        <p:txBody>
          <a:bodyPr/>
          <a:lstStyle/>
          <a:p>
            <a:r>
              <a:rPr lang="en-US" dirty="0"/>
              <a:t>Stanley Tom &amp; Marlee Spiegelberg</a:t>
            </a:r>
          </a:p>
        </p:txBody>
      </p:sp>
      <p:sp>
        <p:nvSpPr>
          <p:cNvPr id="13" name="Text Placeholder 12">
            <a:extLst>
              <a:ext uri="{FF2B5EF4-FFF2-40B4-BE49-F238E27FC236}">
                <a16:creationId xmlns:a16="http://schemas.microsoft.com/office/drawing/2014/main" id="{0CA91E94-B88A-4E5B-BCAF-63BBBD877282}"/>
              </a:ext>
            </a:extLst>
          </p:cNvPr>
          <p:cNvSpPr>
            <a:spLocks noGrp="1"/>
          </p:cNvSpPr>
          <p:nvPr>
            <p:ph type="body" sz="quarter" idx="14"/>
          </p:nvPr>
        </p:nvSpPr>
        <p:spPr/>
        <p:txBody>
          <a:bodyPr/>
          <a:lstStyle/>
          <a:p>
            <a:endParaRPr lang="en-US" dirty="0"/>
          </a:p>
        </p:txBody>
      </p:sp>
      <p:sp>
        <p:nvSpPr>
          <p:cNvPr id="5" name="Title 4">
            <a:extLst>
              <a:ext uri="{FF2B5EF4-FFF2-40B4-BE49-F238E27FC236}">
                <a16:creationId xmlns:a16="http://schemas.microsoft.com/office/drawing/2014/main" id="{4C7F897F-2EFF-43ED-8F66-B221B83A9157}"/>
              </a:ext>
            </a:extLst>
          </p:cNvPr>
          <p:cNvSpPr>
            <a:spLocks noGrp="1"/>
          </p:cNvSpPr>
          <p:nvPr>
            <p:ph type="title"/>
          </p:nvPr>
        </p:nvSpPr>
        <p:spPr/>
        <p:txBody>
          <a:bodyPr vert="horz"/>
          <a:lstStyle/>
          <a:p>
            <a:r>
              <a:rPr lang="en-US" dirty="0"/>
              <a:t>Humidity 101</a:t>
            </a:r>
          </a:p>
        </p:txBody>
      </p:sp>
      <p:pic>
        <p:nvPicPr>
          <p:cNvPr id="35" name="Picture Placeholder 34" descr="Cascade of waterfalls">
            <a:extLst>
              <a:ext uri="{FF2B5EF4-FFF2-40B4-BE49-F238E27FC236}">
                <a16:creationId xmlns:a16="http://schemas.microsoft.com/office/drawing/2014/main" id="{51869D8A-1949-9955-5E13-A116376E6EE8}"/>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21903" b="21903"/>
          <a:stretch>
            <a:fillRect/>
          </a:stretch>
        </p:blipFill>
        <p:spPr/>
      </p:pic>
    </p:spTree>
    <p:extLst>
      <p:ext uri="{BB962C8B-B14F-4D97-AF65-F5344CB8AC3E}">
        <p14:creationId xmlns:p14="http://schemas.microsoft.com/office/powerpoint/2010/main" val="2631390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1693B319-4168-B7EC-ACD6-079C17A8165F}"/>
              </a:ext>
            </a:extLst>
          </p:cNvPr>
          <p:cNvSpPr>
            <a:spLocks noGrp="1"/>
          </p:cNvSpPr>
          <p:nvPr>
            <p:ph type="subTitle" idx="15"/>
          </p:nvPr>
        </p:nvSpPr>
        <p:spPr>
          <a:xfrm>
            <a:off x="623887" y="787751"/>
            <a:ext cx="8964613" cy="405683"/>
          </a:xfrm>
        </p:spPr>
        <p:txBody>
          <a:bodyPr/>
          <a:lstStyle/>
          <a:p>
            <a:endParaRPr lang="en-US" dirty="0">
              <a:latin typeface="Calibri" panose="020F0502020204030204" pitchFamily="34" charset="0"/>
            </a:endParaRPr>
          </a:p>
        </p:txBody>
      </p:sp>
      <p:sp>
        <p:nvSpPr>
          <p:cNvPr id="4" name="Title 1"/>
          <p:cNvSpPr>
            <a:spLocks noGrp="1"/>
          </p:cNvSpPr>
          <p:nvPr>
            <p:ph type="title"/>
          </p:nvPr>
        </p:nvSpPr>
        <p:spPr>
          <a:xfrm>
            <a:off x="623888" y="350069"/>
            <a:ext cx="8964613" cy="467239"/>
          </a:xfrm>
        </p:spPr>
        <p:txBody>
          <a:bodyPr>
            <a:normAutofit/>
          </a:bodyPr>
          <a:lstStyle>
            <a:lvl1pPr>
              <a:defRPr lang="en-US" sz="2475" b="1" smtClean="0">
                <a:solidFill>
                  <a:schemeClr val="bg1"/>
                </a:solidFill>
              </a:defRPr>
            </a:lvl1pPr>
          </a:lstStyle>
          <a:p>
            <a:r>
              <a:rPr lang="en-US" sz="2800" dirty="0">
                <a:solidFill>
                  <a:schemeClr val="accent1"/>
                </a:solidFill>
                <a:latin typeface="Calibri" panose="020F0502020204030204" pitchFamily="34" charset="0"/>
              </a:rPr>
              <a:t>Evaporation Rates and Drying</a:t>
            </a:r>
          </a:p>
        </p:txBody>
      </p:sp>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723" y="1004853"/>
            <a:ext cx="3600000" cy="5049231"/>
          </a:xfrm>
          <a:prstGeom prst="rect">
            <a:avLst/>
          </a:prstGeom>
        </p:spPr>
      </p:pic>
      <p:sp>
        <p:nvSpPr>
          <p:cNvPr id="33" name="TextBox 32"/>
          <p:cNvSpPr txBox="1"/>
          <p:nvPr/>
        </p:nvSpPr>
        <p:spPr>
          <a:xfrm>
            <a:off x="525711" y="6054083"/>
            <a:ext cx="870751" cy="184666"/>
          </a:xfrm>
          <a:prstGeom prst="rect">
            <a:avLst/>
          </a:prstGeom>
          <a:noFill/>
        </p:spPr>
        <p:txBody>
          <a:bodyPr wrap="none" rtlCol="0">
            <a:spAutoFit/>
          </a:bodyPr>
          <a:lstStyle/>
          <a:p>
            <a:r>
              <a:rPr lang="en-US" sz="600" dirty="0">
                <a:solidFill>
                  <a:schemeClr val="bg1">
                    <a:lumMod val="50000"/>
                  </a:schemeClr>
                </a:solidFill>
              </a:rPr>
              <a:t>iStock: 000002955937</a:t>
            </a:r>
          </a:p>
        </p:txBody>
      </p:sp>
      <p:sp>
        <p:nvSpPr>
          <p:cNvPr id="2" name="TextBox 1"/>
          <p:cNvSpPr txBox="1"/>
          <p:nvPr/>
        </p:nvSpPr>
        <p:spPr>
          <a:xfrm>
            <a:off x="4325736" y="1004852"/>
            <a:ext cx="5124166" cy="3970318"/>
          </a:xfrm>
          <a:prstGeom prst="rect">
            <a:avLst/>
          </a:prstGeom>
          <a:noFill/>
        </p:spPr>
        <p:txBody>
          <a:bodyPr wrap="square" rtlCol="0">
            <a:spAutoFit/>
          </a:bodyPr>
          <a:lstStyle/>
          <a:p>
            <a:pPr>
              <a:lnSpc>
                <a:spcPct val="150000"/>
              </a:lnSpc>
            </a:pPr>
            <a:r>
              <a:rPr lang="en-US" sz="2400" b="1" dirty="0"/>
              <a:t>Vapor pressure differential drives moisture flow</a:t>
            </a:r>
          </a:p>
          <a:p>
            <a:pPr>
              <a:lnSpc>
                <a:spcPct val="150000"/>
              </a:lnSpc>
            </a:pPr>
            <a:r>
              <a:rPr lang="en-US" sz="2400" dirty="0"/>
              <a:t>Quality concerns:</a:t>
            </a:r>
          </a:p>
          <a:p>
            <a:pPr marL="742950" lvl="1" indent="-285750">
              <a:lnSpc>
                <a:spcPct val="150000"/>
              </a:lnSpc>
              <a:buFont typeface="Arial" panose="020B0604020202020204" pitchFamily="34" charset="0"/>
              <a:buChar char="•"/>
            </a:pPr>
            <a:r>
              <a:rPr lang="en-US" sz="2400" dirty="0"/>
              <a:t>Water based sprays / paint</a:t>
            </a:r>
          </a:p>
          <a:p>
            <a:pPr marL="742950" lvl="1" indent="-285750">
              <a:lnSpc>
                <a:spcPct val="150000"/>
              </a:lnSpc>
              <a:buFont typeface="Arial" panose="020B0604020202020204" pitchFamily="34" charset="0"/>
              <a:buChar char="•"/>
            </a:pPr>
            <a:r>
              <a:rPr lang="en-US" sz="2400" dirty="0"/>
              <a:t>Shrinkage</a:t>
            </a:r>
          </a:p>
          <a:p>
            <a:pPr marL="742950" lvl="1" indent="-285750">
              <a:lnSpc>
                <a:spcPct val="150000"/>
              </a:lnSpc>
              <a:buFont typeface="Arial" panose="020B0604020202020204" pitchFamily="34" charset="0"/>
              <a:buChar char="•"/>
            </a:pPr>
            <a:r>
              <a:rPr lang="en-US" sz="2400" dirty="0"/>
              <a:t>Adhesion</a:t>
            </a:r>
          </a:p>
          <a:p>
            <a:pPr marL="742950" lvl="1" indent="-285750">
              <a:lnSpc>
                <a:spcPct val="150000"/>
              </a:lnSpc>
              <a:buFont typeface="Arial" panose="020B0604020202020204" pitchFamily="34" charset="0"/>
              <a:buChar char="•"/>
            </a:pPr>
            <a:r>
              <a:rPr lang="en-US" sz="2400" dirty="0"/>
              <a:t>Runs / Drips</a:t>
            </a:r>
          </a:p>
        </p:txBody>
      </p:sp>
    </p:spTree>
    <p:extLst>
      <p:ext uri="{BB962C8B-B14F-4D97-AF65-F5344CB8AC3E}">
        <p14:creationId xmlns:p14="http://schemas.microsoft.com/office/powerpoint/2010/main" val="2172098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5EC16349-C1FE-DB84-BD98-9F78871E1D0E}"/>
              </a:ext>
            </a:extLst>
          </p:cNvPr>
          <p:cNvSpPr>
            <a:spLocks noGrp="1"/>
          </p:cNvSpPr>
          <p:nvPr>
            <p:ph type="subTitle" idx="15"/>
          </p:nvPr>
        </p:nvSpPr>
        <p:spPr>
          <a:xfrm>
            <a:off x="623887" y="787751"/>
            <a:ext cx="8964613" cy="405683"/>
          </a:xfrm>
        </p:spPr>
        <p:txBody>
          <a:bodyPr/>
          <a:lstStyle/>
          <a:p>
            <a:endParaRPr lang="en-US" dirty="0">
              <a:latin typeface="Calibri" panose="020F0502020204030204" pitchFamily="34" charset="0"/>
            </a:endParaRPr>
          </a:p>
        </p:txBody>
      </p:sp>
      <p:sp>
        <p:nvSpPr>
          <p:cNvPr id="2" name="Title 1"/>
          <p:cNvSpPr>
            <a:spLocks noGrp="1"/>
          </p:cNvSpPr>
          <p:nvPr>
            <p:ph type="title"/>
          </p:nvPr>
        </p:nvSpPr>
        <p:spPr>
          <a:xfrm>
            <a:off x="623888" y="350069"/>
            <a:ext cx="8964613" cy="467239"/>
          </a:xfrm>
        </p:spPr>
        <p:txBody>
          <a:bodyPr/>
          <a:lstStyle/>
          <a:p>
            <a:r>
              <a:rPr lang="en-US" dirty="0">
                <a:latin typeface="Calibri" panose="020F0502020204030204" pitchFamily="34" charset="0"/>
              </a:rPr>
              <a:t>Hygroscopic Materials </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52261" t="34184"/>
          <a:stretch/>
        </p:blipFill>
        <p:spPr>
          <a:xfrm>
            <a:off x="1690369" y="2980592"/>
            <a:ext cx="3600000" cy="3305908"/>
          </a:xfrm>
          <a:prstGeom prst="rect">
            <a:avLst/>
          </a:prstGeom>
        </p:spPr>
      </p:pic>
      <p:sp>
        <p:nvSpPr>
          <p:cNvPr id="5" name="TextBox 4"/>
          <p:cNvSpPr txBox="1"/>
          <p:nvPr/>
        </p:nvSpPr>
        <p:spPr>
          <a:xfrm>
            <a:off x="1690370" y="6286500"/>
            <a:ext cx="611065" cy="184666"/>
          </a:xfrm>
          <a:prstGeom prst="rect">
            <a:avLst/>
          </a:prstGeom>
          <a:noFill/>
        </p:spPr>
        <p:txBody>
          <a:bodyPr wrap="none" rtlCol="0">
            <a:spAutoFit/>
          </a:bodyPr>
          <a:lstStyle/>
          <a:p>
            <a:r>
              <a:rPr lang="en-US" sz="600" dirty="0">
                <a:solidFill>
                  <a:schemeClr val="bg1">
                    <a:lumMod val="50000"/>
                  </a:schemeClr>
                </a:solidFill>
              </a:rPr>
              <a:t>iStock Images</a:t>
            </a:r>
          </a:p>
        </p:txBody>
      </p:sp>
      <p:sp>
        <p:nvSpPr>
          <p:cNvPr id="6" name="TextBox 5"/>
          <p:cNvSpPr txBox="1"/>
          <p:nvPr/>
        </p:nvSpPr>
        <p:spPr>
          <a:xfrm>
            <a:off x="5553075" y="1300521"/>
            <a:ext cx="5124166" cy="5078313"/>
          </a:xfrm>
          <a:prstGeom prst="rect">
            <a:avLst/>
          </a:prstGeom>
          <a:noFill/>
        </p:spPr>
        <p:txBody>
          <a:bodyPr wrap="square" rtlCol="0">
            <a:spAutoFit/>
          </a:bodyPr>
          <a:lstStyle/>
          <a:p>
            <a:pPr>
              <a:lnSpc>
                <a:spcPct val="150000"/>
              </a:lnSpc>
            </a:pPr>
            <a:r>
              <a:rPr lang="en-US" sz="2400" b="1" dirty="0"/>
              <a:t>Moisture absorbs/desorbs in hygroscopic materials</a:t>
            </a:r>
          </a:p>
          <a:p>
            <a:pPr>
              <a:lnSpc>
                <a:spcPct val="150000"/>
              </a:lnSpc>
            </a:pPr>
            <a:r>
              <a:rPr lang="en-US" sz="2400" dirty="0"/>
              <a:t>Quality concerns:</a:t>
            </a:r>
          </a:p>
          <a:p>
            <a:pPr marL="742950" lvl="1" indent="-285750">
              <a:lnSpc>
                <a:spcPct val="150000"/>
              </a:lnSpc>
              <a:buFont typeface="Arial" panose="020B0604020202020204" pitchFamily="34" charset="0"/>
              <a:buChar char="•"/>
            </a:pPr>
            <a:r>
              <a:rPr lang="en-US" sz="2400" dirty="0"/>
              <a:t>Dimensional instability</a:t>
            </a:r>
          </a:p>
          <a:p>
            <a:pPr marL="742950" lvl="1" indent="-285750">
              <a:lnSpc>
                <a:spcPct val="150000"/>
              </a:lnSpc>
              <a:buFont typeface="Arial" panose="020B0604020202020204" pitchFamily="34" charset="0"/>
              <a:buChar char="•"/>
            </a:pPr>
            <a:r>
              <a:rPr lang="en-US" sz="2400" dirty="0"/>
              <a:t>Cracking / deterioration</a:t>
            </a:r>
          </a:p>
          <a:p>
            <a:pPr marL="742950" lvl="1" indent="-285750">
              <a:lnSpc>
                <a:spcPct val="150000"/>
              </a:lnSpc>
              <a:buFont typeface="Arial" panose="020B0604020202020204" pitchFamily="34" charset="0"/>
              <a:buChar char="•"/>
            </a:pPr>
            <a:r>
              <a:rPr lang="en-US" sz="2400" dirty="0"/>
              <a:t>Coating delamination</a:t>
            </a:r>
          </a:p>
          <a:p>
            <a:pPr>
              <a:lnSpc>
                <a:spcPct val="150000"/>
              </a:lnSpc>
            </a:pPr>
            <a:r>
              <a:rPr lang="en-US" sz="2400" dirty="0"/>
              <a:t>Examples</a:t>
            </a:r>
          </a:p>
          <a:p>
            <a:pPr marL="742950" lvl="1" indent="-285750">
              <a:lnSpc>
                <a:spcPct val="150000"/>
              </a:lnSpc>
              <a:buFont typeface="Arial" panose="020B0604020202020204" pitchFamily="34" charset="0"/>
              <a:buChar char="•"/>
            </a:pPr>
            <a:r>
              <a:rPr lang="en-US" sz="2400" dirty="0"/>
              <a:t>Printing</a:t>
            </a:r>
          </a:p>
          <a:p>
            <a:pPr marL="742950" lvl="1" indent="-285750">
              <a:lnSpc>
                <a:spcPct val="150000"/>
              </a:lnSpc>
              <a:buFont typeface="Arial" panose="020B0604020202020204" pitchFamily="34" charset="0"/>
              <a:buChar char="•"/>
            </a:pPr>
            <a:r>
              <a:rPr lang="en-US" sz="2400" dirty="0"/>
              <a:t>Building Finishes</a:t>
            </a:r>
          </a:p>
        </p:txBody>
      </p:sp>
      <p:pic>
        <p:nvPicPr>
          <p:cNvPr id="7" name="Animation_Hygroskopie_Woo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3407" t="22507" r="15034" b="11201"/>
          <a:stretch/>
        </p:blipFill>
        <p:spPr>
          <a:xfrm>
            <a:off x="1690369" y="1349936"/>
            <a:ext cx="3600000" cy="1465091"/>
          </a:xfrm>
          <a:prstGeom prst="rect">
            <a:avLst/>
          </a:prstGeom>
        </p:spPr>
      </p:pic>
      <p:sp>
        <p:nvSpPr>
          <p:cNvPr id="8" name="TextBox 7"/>
          <p:cNvSpPr txBox="1"/>
          <p:nvPr/>
        </p:nvSpPr>
        <p:spPr>
          <a:xfrm>
            <a:off x="1694080" y="2703593"/>
            <a:ext cx="1390124" cy="184666"/>
          </a:xfrm>
          <a:prstGeom prst="rect">
            <a:avLst/>
          </a:prstGeom>
          <a:noFill/>
        </p:spPr>
        <p:txBody>
          <a:bodyPr wrap="none" rtlCol="0">
            <a:spAutoFit/>
          </a:bodyPr>
          <a:lstStyle/>
          <a:p>
            <a:r>
              <a:rPr lang="en-US" sz="600" dirty="0">
                <a:solidFill>
                  <a:schemeClr val="bg1">
                    <a:lumMod val="50000"/>
                  </a:schemeClr>
                </a:solidFill>
              </a:rPr>
              <a:t>Animation Courtesy Condair Group AG</a:t>
            </a:r>
          </a:p>
        </p:txBody>
      </p:sp>
    </p:spTree>
    <p:extLst>
      <p:ext uri="{BB962C8B-B14F-4D97-AF65-F5344CB8AC3E}">
        <p14:creationId xmlns:p14="http://schemas.microsoft.com/office/powerpoint/2010/main" val="136852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D0126317-4462-0CB7-5FAD-895BAE6105F3}"/>
              </a:ext>
            </a:extLst>
          </p:cNvPr>
          <p:cNvSpPr>
            <a:spLocks noGrp="1"/>
          </p:cNvSpPr>
          <p:nvPr>
            <p:ph type="subTitle" idx="15"/>
          </p:nvPr>
        </p:nvSpPr>
        <p:spPr>
          <a:xfrm>
            <a:off x="623887" y="787751"/>
            <a:ext cx="8964613" cy="405683"/>
          </a:xfrm>
        </p:spPr>
        <p:txBody>
          <a:bodyPr/>
          <a:lstStyle/>
          <a:p>
            <a:endParaRPr lang="en-US" dirty="0">
              <a:latin typeface="Calibri" panose="020F0502020204030204" pitchFamily="34" charset="0"/>
            </a:endParaRPr>
          </a:p>
        </p:txBody>
      </p:sp>
      <p:sp>
        <p:nvSpPr>
          <p:cNvPr id="4" name="Title 1"/>
          <p:cNvSpPr>
            <a:spLocks noGrp="1"/>
          </p:cNvSpPr>
          <p:nvPr>
            <p:ph type="title"/>
          </p:nvPr>
        </p:nvSpPr>
        <p:spPr>
          <a:xfrm>
            <a:off x="623888" y="350069"/>
            <a:ext cx="8964613" cy="467239"/>
          </a:xfrm>
        </p:spPr>
        <p:txBody>
          <a:bodyPr>
            <a:normAutofit/>
          </a:bodyPr>
          <a:lstStyle>
            <a:lvl1pPr>
              <a:defRPr lang="en-US" sz="2475" b="1" smtClean="0">
                <a:solidFill>
                  <a:schemeClr val="bg1"/>
                </a:solidFill>
              </a:defRPr>
            </a:lvl1pPr>
          </a:lstStyle>
          <a:p>
            <a:r>
              <a:rPr lang="en-US" sz="2800" dirty="0">
                <a:solidFill>
                  <a:schemeClr val="accent1"/>
                </a:solidFill>
                <a:latin typeface="Calibri" panose="020F0502020204030204" pitchFamily="34" charset="0"/>
              </a:rPr>
              <a:t>Static Electricity</a:t>
            </a:r>
          </a:p>
        </p:txBody>
      </p:sp>
      <p:sp>
        <p:nvSpPr>
          <p:cNvPr id="2" name="TextBox 1"/>
          <p:cNvSpPr txBox="1"/>
          <p:nvPr/>
        </p:nvSpPr>
        <p:spPr>
          <a:xfrm>
            <a:off x="4385445" y="988074"/>
            <a:ext cx="5124166" cy="4524315"/>
          </a:xfrm>
          <a:prstGeom prst="rect">
            <a:avLst/>
          </a:prstGeom>
          <a:noFill/>
        </p:spPr>
        <p:txBody>
          <a:bodyPr wrap="square" rtlCol="0">
            <a:spAutoFit/>
          </a:bodyPr>
          <a:lstStyle/>
          <a:p>
            <a:pPr>
              <a:lnSpc>
                <a:spcPct val="150000"/>
              </a:lnSpc>
            </a:pPr>
            <a:r>
              <a:rPr lang="en-US" sz="2400" b="1" dirty="0"/>
              <a:t>Moisture provides conductive path for electrons</a:t>
            </a:r>
            <a:endParaRPr lang="en-US" sz="2400" b="1" baseline="30000" dirty="0"/>
          </a:p>
          <a:p>
            <a:pPr>
              <a:lnSpc>
                <a:spcPct val="150000"/>
              </a:lnSpc>
            </a:pPr>
            <a:r>
              <a:rPr lang="en-US" sz="2400" dirty="0"/>
              <a:t>Quality concerns:</a:t>
            </a:r>
          </a:p>
          <a:p>
            <a:pPr marL="742950" lvl="1" indent="-285750">
              <a:lnSpc>
                <a:spcPct val="150000"/>
              </a:lnSpc>
              <a:buFont typeface="Arial" panose="020B0604020202020204" pitchFamily="34" charset="0"/>
              <a:buChar char="•"/>
            </a:pPr>
            <a:r>
              <a:rPr lang="en-US" sz="2400" dirty="0"/>
              <a:t>Component damage</a:t>
            </a:r>
          </a:p>
          <a:p>
            <a:pPr marL="742950" lvl="1" indent="-285750">
              <a:lnSpc>
                <a:spcPct val="150000"/>
              </a:lnSpc>
              <a:buFont typeface="Arial" panose="020B0604020202020204" pitchFamily="34" charset="0"/>
              <a:buChar char="•"/>
            </a:pPr>
            <a:r>
              <a:rPr lang="en-US" sz="2400" dirty="0"/>
              <a:t>Static cling</a:t>
            </a:r>
          </a:p>
          <a:p>
            <a:pPr marL="742950" lvl="1" indent="-285750">
              <a:lnSpc>
                <a:spcPct val="150000"/>
              </a:lnSpc>
              <a:buFont typeface="Arial" panose="020B0604020202020204" pitchFamily="34" charset="0"/>
              <a:buChar char="•"/>
            </a:pPr>
            <a:r>
              <a:rPr lang="en-US" sz="2400" dirty="0"/>
              <a:t>Unpredictable spray pattern</a:t>
            </a:r>
          </a:p>
          <a:p>
            <a:pPr marL="742950" lvl="1" indent="-285750">
              <a:lnSpc>
                <a:spcPct val="150000"/>
              </a:lnSpc>
              <a:buFont typeface="Arial" panose="020B0604020202020204" pitchFamily="34" charset="0"/>
              <a:buChar char="•"/>
            </a:pPr>
            <a:r>
              <a:rPr lang="en-US" sz="2400" dirty="0"/>
              <a:t>Paint Defects</a:t>
            </a:r>
          </a:p>
          <a:p>
            <a:pPr marL="742950" lvl="1" indent="-285750">
              <a:lnSpc>
                <a:spcPct val="150000"/>
              </a:lnSpc>
              <a:buFont typeface="Arial" panose="020B0604020202020204" pitchFamily="34" charset="0"/>
              <a:buChar char="•"/>
            </a:pPr>
            <a:r>
              <a:rPr lang="en-US" sz="2400" dirty="0"/>
              <a:t>Ignition of volatile compounds</a:t>
            </a:r>
          </a:p>
        </p:txBody>
      </p:sp>
      <p:sp>
        <p:nvSpPr>
          <p:cNvPr id="6" name="TextBox 5"/>
          <p:cNvSpPr txBox="1"/>
          <p:nvPr/>
        </p:nvSpPr>
        <p:spPr>
          <a:xfrm>
            <a:off x="623886" y="6072931"/>
            <a:ext cx="870751" cy="184666"/>
          </a:xfrm>
          <a:prstGeom prst="rect">
            <a:avLst/>
          </a:prstGeom>
          <a:noFill/>
        </p:spPr>
        <p:txBody>
          <a:bodyPr wrap="none" rtlCol="0">
            <a:spAutoFit/>
          </a:bodyPr>
          <a:lstStyle/>
          <a:p>
            <a:r>
              <a:rPr lang="en-US" sz="600" dirty="0">
                <a:solidFill>
                  <a:schemeClr val="bg1">
                    <a:lumMod val="50000"/>
                  </a:schemeClr>
                </a:solidFill>
              </a:rPr>
              <a:t>iStock: 000002955937</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9668" r="40772"/>
          <a:stretch/>
        </p:blipFill>
        <p:spPr>
          <a:xfrm rot="5400000">
            <a:off x="-60580" y="1842909"/>
            <a:ext cx="4687870" cy="3318939"/>
          </a:xfrm>
          <a:prstGeom prst="rect">
            <a:avLst/>
          </a:prstGeom>
        </p:spPr>
      </p:pic>
      <p:sp>
        <p:nvSpPr>
          <p:cNvPr id="8" name="Rectangle 7"/>
          <p:cNvSpPr/>
          <p:nvPr/>
        </p:nvSpPr>
        <p:spPr>
          <a:xfrm>
            <a:off x="4385446" y="5811321"/>
            <a:ext cx="5285725" cy="261610"/>
          </a:xfrm>
          <a:prstGeom prst="rect">
            <a:avLst/>
          </a:prstGeom>
        </p:spPr>
        <p:txBody>
          <a:bodyPr wrap="square">
            <a:spAutoFit/>
          </a:bodyPr>
          <a:lstStyle/>
          <a:p>
            <a:r>
              <a:rPr lang="en-US" sz="1050" baseline="30000" dirty="0"/>
              <a:t>1</a:t>
            </a:r>
            <a:r>
              <a:rPr lang="en-US" sz="1050" dirty="0"/>
              <a:t> Graham Hearn, Wolfson Electrostatics, </a:t>
            </a:r>
            <a:r>
              <a:rPr lang="en-US" sz="1050" i="1" dirty="0"/>
              <a:t>Controlling Static Electricity in Modern Buildings</a:t>
            </a:r>
            <a:endParaRPr lang="en-US" sz="1050" dirty="0"/>
          </a:p>
        </p:txBody>
      </p:sp>
      <p:sp>
        <p:nvSpPr>
          <p:cNvPr id="9" name="TextBox 8"/>
          <p:cNvSpPr txBox="1"/>
          <p:nvPr/>
        </p:nvSpPr>
        <p:spPr>
          <a:xfrm>
            <a:off x="5595120" y="1607198"/>
            <a:ext cx="310378" cy="320024"/>
          </a:xfrm>
          <a:prstGeom prst="rect">
            <a:avLst/>
          </a:prstGeom>
          <a:noFill/>
        </p:spPr>
        <p:txBody>
          <a:bodyPr wrap="square" rtlCol="0">
            <a:spAutoFit/>
          </a:bodyPr>
          <a:lstStyle/>
          <a:p>
            <a:pPr>
              <a:lnSpc>
                <a:spcPct val="150000"/>
              </a:lnSpc>
            </a:pPr>
            <a:r>
              <a:rPr lang="en-US" sz="1050" b="1" dirty="0"/>
              <a:t>1</a:t>
            </a:r>
            <a:endParaRPr lang="en-US" sz="1050" dirty="0"/>
          </a:p>
        </p:txBody>
      </p:sp>
    </p:spTree>
    <p:extLst>
      <p:ext uri="{BB962C8B-B14F-4D97-AF65-F5344CB8AC3E}">
        <p14:creationId xmlns:p14="http://schemas.microsoft.com/office/powerpoint/2010/main" val="2428115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93FE5BB0-A47A-C5A7-7511-85B3987CCC59}"/>
              </a:ext>
            </a:extLst>
          </p:cNvPr>
          <p:cNvSpPr>
            <a:spLocks noGrp="1"/>
          </p:cNvSpPr>
          <p:nvPr>
            <p:ph type="subTitle" idx="15"/>
          </p:nvPr>
        </p:nvSpPr>
        <p:spPr>
          <a:xfrm>
            <a:off x="623887" y="787751"/>
            <a:ext cx="8964613" cy="405683"/>
          </a:xfrm>
        </p:spPr>
        <p:txBody>
          <a:bodyPr/>
          <a:lstStyle/>
          <a:p>
            <a:endParaRPr lang="en-US" dirty="0">
              <a:latin typeface="Calibri" panose="020F0502020204030204" pitchFamily="34" charset="0"/>
            </a:endParaRPr>
          </a:p>
        </p:txBody>
      </p:sp>
      <p:sp>
        <p:nvSpPr>
          <p:cNvPr id="2" name="Title 1"/>
          <p:cNvSpPr>
            <a:spLocks noGrp="1"/>
          </p:cNvSpPr>
          <p:nvPr>
            <p:ph type="title"/>
          </p:nvPr>
        </p:nvSpPr>
        <p:spPr>
          <a:xfrm>
            <a:off x="623888" y="350069"/>
            <a:ext cx="8964613" cy="467239"/>
          </a:xfrm>
        </p:spPr>
        <p:txBody>
          <a:bodyPr/>
          <a:lstStyle/>
          <a:p>
            <a:pPr algn="ctr"/>
            <a:r>
              <a:rPr lang="en-US" dirty="0">
                <a:latin typeface="Calibri" panose="020F0502020204030204" pitchFamily="34" charset="0"/>
              </a:rPr>
              <a:t>Humidity and Building Occupants</a:t>
            </a:r>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1" t="13806" r="36589"/>
          <a:stretch/>
        </p:blipFill>
        <p:spPr>
          <a:xfrm>
            <a:off x="3867028" y="1254990"/>
            <a:ext cx="4457944" cy="4765305"/>
          </a:xfrm>
          <a:prstGeom prst="rect">
            <a:avLst/>
          </a:prstGeom>
        </p:spPr>
      </p:pic>
    </p:spTree>
    <p:extLst>
      <p:ext uri="{BB962C8B-B14F-4D97-AF65-F5344CB8AC3E}">
        <p14:creationId xmlns:p14="http://schemas.microsoft.com/office/powerpoint/2010/main" val="1313882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248C9EEF-25EE-43D9-BFD3-2FDE8ACB6575}"/>
              </a:ext>
            </a:extLst>
          </p:cNvPr>
          <p:cNvSpPr>
            <a:spLocks noGrp="1"/>
          </p:cNvSpPr>
          <p:nvPr>
            <p:ph type="subTitle" idx="15"/>
          </p:nvPr>
        </p:nvSpPr>
        <p:spPr>
          <a:xfrm>
            <a:off x="623887" y="787751"/>
            <a:ext cx="8964613" cy="405683"/>
          </a:xfrm>
        </p:spPr>
        <p:txBody>
          <a:bodyPr/>
          <a:lstStyle/>
          <a:p>
            <a:endParaRPr lang="en-US" dirty="0">
              <a:latin typeface="Calibri" panose="020F0502020204030204" pitchFamily="34" charset="0"/>
            </a:endParaRPr>
          </a:p>
        </p:txBody>
      </p:sp>
      <p:sp>
        <p:nvSpPr>
          <p:cNvPr id="2" name="Title 1"/>
          <p:cNvSpPr>
            <a:spLocks noGrp="1"/>
          </p:cNvSpPr>
          <p:nvPr>
            <p:ph type="title"/>
          </p:nvPr>
        </p:nvSpPr>
        <p:spPr>
          <a:xfrm>
            <a:off x="623888" y="350069"/>
            <a:ext cx="8964613" cy="467239"/>
          </a:xfrm>
        </p:spPr>
        <p:txBody>
          <a:bodyPr/>
          <a:lstStyle/>
          <a:p>
            <a:r>
              <a:rPr lang="en-US" dirty="0">
                <a:latin typeface="Calibri" panose="020F0502020204030204" pitchFamily="34" charset="0"/>
              </a:rPr>
              <a:t>Occupant Health and Wellness</a:t>
            </a:r>
          </a:p>
        </p:txBody>
      </p:sp>
      <p:sp>
        <p:nvSpPr>
          <p:cNvPr id="13" name="Content Placeholder 5"/>
          <p:cNvSpPr txBox="1">
            <a:spLocks/>
          </p:cNvSpPr>
          <p:nvPr/>
        </p:nvSpPr>
        <p:spPr>
          <a:xfrm>
            <a:off x="623887" y="1420656"/>
            <a:ext cx="4876800" cy="481966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itchFamily="2" charset="2"/>
              <a:buChar char="Ø"/>
              <a:defRPr sz="2400" b="1" kern="1200">
                <a:solidFill>
                  <a:srgbClr val="D47706"/>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rgbClr val="0079C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rgbClr val="0079C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9C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9C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chemeClr val="tx1">
                    <a:lumMod val="85000"/>
                    <a:lumOff val="15000"/>
                  </a:schemeClr>
                </a:solidFill>
              </a:rPr>
              <a:t>Human Body Response</a:t>
            </a:r>
          </a:p>
          <a:p>
            <a:pPr marL="401638" lvl="1" indent="-230188">
              <a:buFont typeface="Arial" pitchFamily="34" charset="0"/>
              <a:buChar char="•"/>
            </a:pPr>
            <a:r>
              <a:rPr lang="en-US" dirty="0">
                <a:solidFill>
                  <a:schemeClr val="tx1">
                    <a:lumMod val="85000"/>
                    <a:lumOff val="15000"/>
                  </a:schemeClr>
                </a:solidFill>
              </a:rPr>
              <a:t>Human body is ~60% water</a:t>
            </a:r>
          </a:p>
          <a:p>
            <a:pPr marL="401638" lvl="1" indent="-230188">
              <a:buFont typeface="Arial" pitchFamily="34" charset="0"/>
              <a:buChar char="•"/>
            </a:pPr>
            <a:r>
              <a:rPr lang="en-US" dirty="0">
                <a:solidFill>
                  <a:schemeClr val="tx1">
                    <a:lumMod val="85000"/>
                    <a:lumOff val="15000"/>
                  </a:schemeClr>
                </a:solidFill>
              </a:rPr>
              <a:t>Body doesn’t sense moisture well</a:t>
            </a:r>
          </a:p>
          <a:p>
            <a:pPr marL="0" indent="0">
              <a:buNone/>
            </a:pPr>
            <a:endParaRPr lang="en-US" sz="2200" dirty="0">
              <a:solidFill>
                <a:schemeClr val="tx1">
                  <a:lumMod val="85000"/>
                  <a:lumOff val="15000"/>
                </a:schemeClr>
              </a:solidFill>
            </a:endParaRPr>
          </a:p>
          <a:p>
            <a:pPr marL="0" indent="0">
              <a:buNone/>
            </a:pPr>
            <a:r>
              <a:rPr lang="en-US" dirty="0">
                <a:solidFill>
                  <a:schemeClr val="tx1">
                    <a:lumMod val="85000"/>
                    <a:lumOff val="15000"/>
                  </a:schemeClr>
                </a:solidFill>
              </a:rPr>
              <a:t>Ambient Humidity Affects:</a:t>
            </a:r>
          </a:p>
          <a:p>
            <a:pPr marL="401638" lvl="1" indent="-230188">
              <a:buFont typeface="Arial" pitchFamily="34" charset="0"/>
              <a:buChar char="•"/>
            </a:pPr>
            <a:r>
              <a:rPr lang="en-US" dirty="0">
                <a:solidFill>
                  <a:schemeClr val="tx1">
                    <a:lumMod val="85000"/>
                    <a:lumOff val="15000"/>
                  </a:schemeClr>
                </a:solidFill>
              </a:rPr>
              <a:t>Eyes</a:t>
            </a:r>
          </a:p>
          <a:p>
            <a:pPr marL="401638" lvl="1" indent="-230188">
              <a:buFont typeface="Arial" pitchFamily="34" charset="0"/>
              <a:buChar char="•"/>
            </a:pPr>
            <a:r>
              <a:rPr lang="en-US" dirty="0">
                <a:solidFill>
                  <a:schemeClr val="tx1">
                    <a:lumMod val="85000"/>
                    <a:lumOff val="15000"/>
                  </a:schemeClr>
                </a:solidFill>
              </a:rPr>
              <a:t>Skin</a:t>
            </a:r>
          </a:p>
          <a:p>
            <a:pPr marL="401638" lvl="1" indent="-230188">
              <a:buFont typeface="Arial" pitchFamily="34" charset="0"/>
              <a:buChar char="•"/>
            </a:pPr>
            <a:r>
              <a:rPr lang="en-US" dirty="0">
                <a:solidFill>
                  <a:schemeClr val="tx1">
                    <a:lumMod val="85000"/>
                    <a:lumOff val="15000"/>
                  </a:schemeClr>
                </a:solidFill>
              </a:rPr>
              <a:t>Throat</a:t>
            </a:r>
          </a:p>
          <a:p>
            <a:pPr marL="401638" lvl="1" indent="-230188">
              <a:buFont typeface="Arial" pitchFamily="34" charset="0"/>
              <a:buChar char="•"/>
            </a:pPr>
            <a:r>
              <a:rPr lang="en-US" dirty="0">
                <a:solidFill>
                  <a:schemeClr val="tx1">
                    <a:lumMod val="85000"/>
                    <a:lumOff val="15000"/>
                  </a:schemeClr>
                </a:solidFill>
              </a:rPr>
              <a:t>Nose</a:t>
            </a:r>
          </a:p>
          <a:p>
            <a:pPr marL="401638" lvl="1" indent="-230188">
              <a:buFont typeface="Arial" pitchFamily="34" charset="0"/>
              <a:buChar char="•"/>
            </a:pPr>
            <a:r>
              <a:rPr lang="en-US" dirty="0">
                <a:solidFill>
                  <a:schemeClr val="tx1">
                    <a:lumMod val="85000"/>
                    <a:lumOff val="15000"/>
                  </a:schemeClr>
                </a:solidFill>
              </a:rPr>
              <a:t>Hydration</a:t>
            </a:r>
          </a:p>
          <a:p>
            <a:pPr marL="401638" lvl="1" indent="-230188">
              <a:buFont typeface="Arial" pitchFamily="34" charset="0"/>
              <a:buChar char="•"/>
            </a:pPr>
            <a:r>
              <a:rPr lang="en-US" dirty="0">
                <a:solidFill>
                  <a:schemeClr val="tx1">
                    <a:lumMod val="85000"/>
                    <a:lumOff val="15000"/>
                  </a:schemeClr>
                </a:solidFill>
              </a:rPr>
              <a:t>Immune System</a:t>
            </a:r>
          </a:p>
          <a:p>
            <a:pPr marL="0" indent="0">
              <a:buNone/>
            </a:pPr>
            <a:endParaRPr lang="en-US" sz="2200" dirty="0">
              <a:solidFill>
                <a:schemeClr val="tx1">
                  <a:lumMod val="85000"/>
                  <a:lumOff val="15000"/>
                </a:schemeClr>
              </a:solidFill>
            </a:endParaRPr>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1" t="13806" r="36589"/>
          <a:stretch/>
        </p:blipFill>
        <p:spPr>
          <a:xfrm>
            <a:off x="6914679" y="1420656"/>
            <a:ext cx="4267846" cy="4562100"/>
          </a:xfrm>
          <a:prstGeom prst="rect">
            <a:avLst/>
          </a:prstGeom>
        </p:spPr>
      </p:pic>
    </p:spTree>
    <p:extLst>
      <p:ext uri="{BB962C8B-B14F-4D97-AF65-F5344CB8AC3E}">
        <p14:creationId xmlns:p14="http://schemas.microsoft.com/office/powerpoint/2010/main" val="3392363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D9F544D1-A325-6443-9323-DACB2AAFBA6D}"/>
              </a:ext>
            </a:extLst>
          </p:cNvPr>
          <p:cNvSpPr>
            <a:spLocks noGrp="1"/>
          </p:cNvSpPr>
          <p:nvPr>
            <p:ph type="subTitle" idx="15"/>
          </p:nvPr>
        </p:nvSpPr>
        <p:spPr>
          <a:xfrm>
            <a:off x="623887" y="787751"/>
            <a:ext cx="8964613" cy="405683"/>
          </a:xfrm>
        </p:spPr>
        <p:txBody>
          <a:bodyPr/>
          <a:lstStyle/>
          <a:p>
            <a:endParaRPr lang="en-US" dirty="0">
              <a:latin typeface="Calibri" panose="020F0502020204030204" pitchFamily="34" charset="0"/>
            </a:endParaRPr>
          </a:p>
        </p:txBody>
      </p:sp>
      <p:sp>
        <p:nvSpPr>
          <p:cNvPr id="2" name="Title 1"/>
          <p:cNvSpPr>
            <a:spLocks noGrp="1"/>
          </p:cNvSpPr>
          <p:nvPr>
            <p:ph type="title"/>
          </p:nvPr>
        </p:nvSpPr>
        <p:spPr>
          <a:xfrm>
            <a:off x="623888" y="350069"/>
            <a:ext cx="8964613" cy="467239"/>
          </a:xfrm>
        </p:spPr>
        <p:txBody>
          <a:bodyPr/>
          <a:lstStyle/>
          <a:p>
            <a:r>
              <a:rPr lang="en-US" dirty="0">
                <a:latin typeface="Calibri" panose="020F0502020204030204" pitchFamily="34" charset="0"/>
              </a:rPr>
              <a:t>Human Body: Eyes</a:t>
            </a:r>
          </a:p>
        </p:txBody>
      </p:sp>
      <p:sp>
        <p:nvSpPr>
          <p:cNvPr id="13" name="Content Placeholder 5"/>
          <p:cNvSpPr txBox="1">
            <a:spLocks/>
          </p:cNvSpPr>
          <p:nvPr/>
        </p:nvSpPr>
        <p:spPr>
          <a:xfrm>
            <a:off x="623887" y="1295034"/>
            <a:ext cx="5913119" cy="481966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itchFamily="2" charset="2"/>
              <a:buChar char="Ø"/>
              <a:defRPr sz="2400" b="1" kern="1200">
                <a:solidFill>
                  <a:srgbClr val="D47706"/>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rgbClr val="0079C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rgbClr val="0079C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9C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9C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chemeClr val="tx1">
                    <a:lumMod val="85000"/>
                    <a:lumOff val="15000"/>
                  </a:schemeClr>
                </a:solidFill>
              </a:rPr>
              <a:t>Our Eyes</a:t>
            </a:r>
          </a:p>
          <a:p>
            <a:pPr marL="401638" lvl="1" indent="-230188">
              <a:buFont typeface="Arial" pitchFamily="34" charset="0"/>
              <a:buChar char="•"/>
            </a:pPr>
            <a:r>
              <a:rPr lang="en-US" dirty="0">
                <a:solidFill>
                  <a:schemeClr val="tx1">
                    <a:lumMod val="85000"/>
                    <a:lumOff val="15000"/>
                  </a:schemeClr>
                </a:solidFill>
              </a:rPr>
              <a:t>Protected by thin tear film</a:t>
            </a:r>
          </a:p>
          <a:p>
            <a:pPr marL="401638" lvl="1" indent="-230188">
              <a:buFont typeface="Arial" pitchFamily="34" charset="0"/>
              <a:buChar char="•"/>
            </a:pPr>
            <a:r>
              <a:rPr lang="en-US" dirty="0">
                <a:solidFill>
                  <a:schemeClr val="tx1">
                    <a:lumMod val="85000"/>
                    <a:lumOff val="15000"/>
                  </a:schemeClr>
                </a:solidFill>
              </a:rPr>
              <a:t>Dry air causes increased desiccation</a:t>
            </a:r>
          </a:p>
          <a:p>
            <a:pPr marL="401638" lvl="1" indent="-230188">
              <a:buFont typeface="Arial" pitchFamily="34" charset="0"/>
              <a:buChar char="•"/>
            </a:pPr>
            <a:r>
              <a:rPr lang="en-US" dirty="0">
                <a:solidFill>
                  <a:schemeClr val="tx1">
                    <a:lumMod val="85000"/>
                    <a:lumOff val="15000"/>
                  </a:schemeClr>
                </a:solidFill>
              </a:rPr>
              <a:t>Compounded by computer use</a:t>
            </a:r>
          </a:p>
          <a:p>
            <a:pPr marL="401638" lvl="1" indent="-230188">
              <a:buFont typeface="Arial" pitchFamily="34" charset="0"/>
              <a:buChar char="•"/>
            </a:pPr>
            <a:r>
              <a:rPr lang="en-US" dirty="0">
                <a:solidFill>
                  <a:schemeClr val="tx1">
                    <a:lumMod val="85000"/>
                    <a:lumOff val="15000"/>
                  </a:schemeClr>
                </a:solidFill>
              </a:rPr>
              <a:t>Discomfort increases with time if dew point is below 26°</a:t>
            </a:r>
            <a:r>
              <a:rPr lang="en-US" baseline="30000" dirty="0">
                <a:solidFill>
                  <a:schemeClr val="tx1">
                    <a:lumMod val="85000"/>
                    <a:lumOff val="15000"/>
                  </a:schemeClr>
                </a:solidFill>
              </a:rPr>
              <a:t>F [1]</a:t>
            </a:r>
          </a:p>
          <a:p>
            <a:pPr marL="0" indent="0">
              <a:buNone/>
            </a:pPr>
            <a:endParaRPr lang="en-US" sz="2200" dirty="0">
              <a:solidFill>
                <a:schemeClr val="tx1">
                  <a:lumMod val="85000"/>
                  <a:lumOff val="15000"/>
                </a:schemeClr>
              </a:solidFill>
            </a:endParaRPr>
          </a:p>
          <a:p>
            <a:pPr marL="0" indent="0">
              <a:buNone/>
            </a:pPr>
            <a:r>
              <a:rPr lang="en-US" dirty="0">
                <a:solidFill>
                  <a:schemeClr val="tx1">
                    <a:lumMod val="85000"/>
                    <a:lumOff val="15000"/>
                  </a:schemeClr>
                </a:solidFill>
              </a:rPr>
              <a:t>Typical Symptoms</a:t>
            </a:r>
          </a:p>
          <a:p>
            <a:pPr marL="401638" lvl="1" indent="-230188">
              <a:buFont typeface="Arial" pitchFamily="34" charset="0"/>
              <a:buChar char="•"/>
            </a:pPr>
            <a:r>
              <a:rPr lang="en-US" dirty="0">
                <a:solidFill>
                  <a:schemeClr val="tx1">
                    <a:lumMod val="85000"/>
                    <a:lumOff val="15000"/>
                  </a:schemeClr>
                </a:solidFill>
              </a:rPr>
              <a:t>Eye discomfort</a:t>
            </a:r>
          </a:p>
          <a:p>
            <a:pPr marL="401638" lvl="1" indent="-230188">
              <a:buFont typeface="Arial" pitchFamily="34" charset="0"/>
              <a:buChar char="•"/>
            </a:pPr>
            <a:r>
              <a:rPr lang="en-US" dirty="0">
                <a:solidFill>
                  <a:schemeClr val="tx1">
                    <a:lumMod val="85000"/>
                    <a:lumOff val="15000"/>
                  </a:schemeClr>
                </a:solidFill>
              </a:rPr>
              <a:t>Redness</a:t>
            </a:r>
          </a:p>
          <a:p>
            <a:pPr marL="401638" lvl="1" indent="-230188">
              <a:buFont typeface="Arial" pitchFamily="34" charset="0"/>
              <a:buChar char="•"/>
            </a:pPr>
            <a:r>
              <a:rPr lang="en-US" dirty="0">
                <a:solidFill>
                  <a:schemeClr val="tx1">
                    <a:lumMod val="85000"/>
                    <a:lumOff val="15000"/>
                  </a:schemeClr>
                </a:solidFill>
              </a:rPr>
              <a:t>Photosensitivity</a:t>
            </a:r>
          </a:p>
          <a:p>
            <a:pPr marL="0" indent="0">
              <a:buNone/>
            </a:pPr>
            <a:endParaRPr lang="en-US" dirty="0">
              <a:solidFill>
                <a:schemeClr val="tx1">
                  <a:lumMod val="85000"/>
                  <a:lumOff val="15000"/>
                </a:schemeClr>
              </a:solidFill>
            </a:endParaRPr>
          </a:p>
          <a:p>
            <a:pPr marL="0" indent="0">
              <a:buNone/>
            </a:pPr>
            <a:endParaRPr lang="en-US" sz="2200" dirty="0">
              <a:solidFill>
                <a:schemeClr val="tx1"/>
              </a:solidFill>
            </a:endParaRPr>
          </a:p>
        </p:txBody>
      </p:sp>
      <p:pic>
        <p:nvPicPr>
          <p:cNvPr id="6" name="Grafik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19017" y="1193434"/>
            <a:ext cx="1944216" cy="1872208"/>
          </a:xfrm>
          <a:prstGeom prst="rect">
            <a:avLst/>
          </a:prstGeom>
        </p:spPr>
      </p:pic>
      <p:sp>
        <p:nvSpPr>
          <p:cNvPr id="7" name="Rectangle 6"/>
          <p:cNvSpPr/>
          <p:nvPr/>
        </p:nvSpPr>
        <p:spPr>
          <a:xfrm>
            <a:off x="8733869" y="5745369"/>
            <a:ext cx="3094609" cy="369332"/>
          </a:xfrm>
          <a:prstGeom prst="rect">
            <a:avLst/>
          </a:prstGeom>
        </p:spPr>
        <p:txBody>
          <a:bodyPr wrap="square">
            <a:spAutoFit/>
          </a:bodyPr>
          <a:lstStyle/>
          <a:p>
            <a:pPr marL="114300" lvl="1"/>
            <a:r>
              <a:rPr lang="en-US" sz="900" baseline="30000" dirty="0"/>
              <a:t> 1 </a:t>
            </a:r>
            <a:r>
              <a:rPr lang="en-US" sz="900" dirty="0"/>
              <a:t>J.E. </a:t>
            </a:r>
            <a:r>
              <a:rPr lang="en-US" sz="900" dirty="0" err="1"/>
              <a:t>Laviana</a:t>
            </a:r>
            <a:r>
              <a:rPr lang="en-US" sz="900" dirty="0"/>
              <a:t>, F.H. </a:t>
            </a:r>
            <a:r>
              <a:rPr lang="en-US" sz="900" dirty="0" err="1"/>
              <a:t>Rohles</a:t>
            </a:r>
            <a:r>
              <a:rPr lang="en-US" sz="900" dirty="0"/>
              <a:t>, Jr. and P.E. Bullock, </a:t>
            </a:r>
            <a:r>
              <a:rPr lang="en-US" sz="900" i="1" dirty="0"/>
              <a:t>Humidity Comfort and Contact Lenses</a:t>
            </a:r>
            <a:r>
              <a:rPr lang="en-US" sz="900" dirty="0"/>
              <a:t> (ASHRAE, 1988) 94(1), 3-11.</a:t>
            </a:r>
          </a:p>
        </p:txBody>
      </p:sp>
      <p:graphicFrame>
        <p:nvGraphicFramePr>
          <p:cNvPr id="9" name="Chart 8"/>
          <p:cNvGraphicFramePr>
            <a:graphicFrameLocks/>
          </p:cNvGraphicFramePr>
          <p:nvPr>
            <p:extLst>
              <p:ext uri="{D42A27DB-BD31-4B8C-83A1-F6EECF244321}">
                <p14:modId xmlns:p14="http://schemas.microsoft.com/office/powerpoint/2010/main" val="3050431865"/>
              </p:ext>
            </p:extLst>
          </p:nvPr>
        </p:nvGraphicFramePr>
        <p:xfrm>
          <a:off x="7587701" y="3022469"/>
          <a:ext cx="3638981" cy="25058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27113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87FEF2F3-C6DE-5FD3-A600-54E7E5200033}"/>
              </a:ext>
            </a:extLst>
          </p:cNvPr>
          <p:cNvSpPr>
            <a:spLocks noGrp="1"/>
          </p:cNvSpPr>
          <p:nvPr>
            <p:ph type="subTitle" idx="15"/>
          </p:nvPr>
        </p:nvSpPr>
        <p:spPr>
          <a:xfrm>
            <a:off x="623887" y="787751"/>
            <a:ext cx="8964613" cy="405683"/>
          </a:xfrm>
        </p:spPr>
        <p:txBody>
          <a:bodyPr/>
          <a:lstStyle/>
          <a:p>
            <a:endParaRPr lang="en-US" dirty="0">
              <a:latin typeface="Calibri" panose="020F0502020204030204" pitchFamily="34" charset="0"/>
            </a:endParaRPr>
          </a:p>
        </p:txBody>
      </p:sp>
      <p:sp>
        <p:nvSpPr>
          <p:cNvPr id="2" name="Title 1"/>
          <p:cNvSpPr>
            <a:spLocks noGrp="1"/>
          </p:cNvSpPr>
          <p:nvPr>
            <p:ph type="title"/>
          </p:nvPr>
        </p:nvSpPr>
        <p:spPr>
          <a:xfrm>
            <a:off x="623888" y="350069"/>
            <a:ext cx="8964613" cy="467239"/>
          </a:xfrm>
        </p:spPr>
        <p:txBody>
          <a:bodyPr/>
          <a:lstStyle/>
          <a:p>
            <a:r>
              <a:rPr lang="en-US" dirty="0">
                <a:latin typeface="Calibri" panose="020F0502020204030204" pitchFamily="34" charset="0"/>
              </a:rPr>
              <a:t>Human Body: Skin</a:t>
            </a:r>
          </a:p>
        </p:txBody>
      </p:sp>
      <p:sp>
        <p:nvSpPr>
          <p:cNvPr id="3" name="TextBox 2"/>
          <p:cNvSpPr txBox="1"/>
          <p:nvPr/>
        </p:nvSpPr>
        <p:spPr>
          <a:xfrm>
            <a:off x="507748" y="1325936"/>
            <a:ext cx="6454588" cy="4585871"/>
          </a:xfrm>
          <a:prstGeom prst="rect">
            <a:avLst/>
          </a:prstGeom>
          <a:noFill/>
        </p:spPr>
        <p:txBody>
          <a:bodyPr wrap="square" rtlCol="0">
            <a:spAutoFit/>
          </a:bodyPr>
          <a:lstStyle/>
          <a:p>
            <a:pPr>
              <a:spcAft>
                <a:spcPts val="600"/>
              </a:spcAft>
            </a:pPr>
            <a:r>
              <a:rPr lang="en-US" sz="2200" b="1" dirty="0">
                <a:solidFill>
                  <a:schemeClr val="tx1">
                    <a:lumMod val="85000"/>
                    <a:lumOff val="15000"/>
                  </a:schemeClr>
                </a:solidFill>
              </a:rPr>
              <a:t>Our Skin</a:t>
            </a:r>
          </a:p>
          <a:p>
            <a:pPr marL="401638" lvl="1" indent="-230188">
              <a:spcAft>
                <a:spcPts val="600"/>
              </a:spcAft>
              <a:buFont typeface="Arial" pitchFamily="34" charset="0"/>
              <a:buChar char="•"/>
            </a:pPr>
            <a:r>
              <a:rPr lang="en-US" sz="2200" dirty="0">
                <a:solidFill>
                  <a:schemeClr val="tx1">
                    <a:lumMod val="85000"/>
                    <a:lumOff val="15000"/>
                  </a:schemeClr>
                </a:solidFill>
              </a:rPr>
              <a:t>Skin provides protection and thermal regulation</a:t>
            </a:r>
          </a:p>
          <a:p>
            <a:pPr marL="401638" lvl="1" indent="-230188">
              <a:spcAft>
                <a:spcPts val="600"/>
              </a:spcAft>
              <a:buFont typeface="Arial" pitchFamily="34" charset="0"/>
              <a:buChar char="•"/>
            </a:pPr>
            <a:r>
              <a:rPr lang="en-US" sz="2200" dirty="0">
                <a:solidFill>
                  <a:schemeClr val="tx1">
                    <a:lumMod val="85000"/>
                    <a:lumOff val="15000"/>
                  </a:schemeClr>
                </a:solidFill>
              </a:rPr>
              <a:t>Thermal regulation via evaporative cooling</a:t>
            </a:r>
          </a:p>
          <a:p>
            <a:pPr marL="401638" lvl="1" indent="-230188">
              <a:spcAft>
                <a:spcPts val="600"/>
              </a:spcAft>
              <a:buFont typeface="Arial" pitchFamily="34" charset="0"/>
              <a:buChar char="•"/>
            </a:pPr>
            <a:r>
              <a:rPr lang="en-US" sz="2200" dirty="0">
                <a:solidFill>
                  <a:schemeClr val="tx1">
                    <a:lumMod val="85000"/>
                    <a:lumOff val="15000"/>
                  </a:schemeClr>
                </a:solidFill>
              </a:rPr>
              <a:t>Dry environments disrupt moisture balance</a:t>
            </a:r>
          </a:p>
          <a:p>
            <a:pPr marL="858838" lvl="2" indent="-230188">
              <a:spcAft>
                <a:spcPts val="600"/>
              </a:spcAft>
              <a:buFont typeface="Arial" pitchFamily="34" charset="0"/>
              <a:buChar char="•"/>
            </a:pPr>
            <a:r>
              <a:rPr lang="en-US" sz="2200" dirty="0">
                <a:solidFill>
                  <a:schemeClr val="tx1">
                    <a:lumMod val="85000"/>
                    <a:lumOff val="15000"/>
                  </a:schemeClr>
                </a:solidFill>
              </a:rPr>
              <a:t>Increased evaporation rates </a:t>
            </a:r>
          </a:p>
          <a:p>
            <a:pPr marL="401638" lvl="1" indent="-230188">
              <a:spcAft>
                <a:spcPts val="600"/>
              </a:spcAft>
              <a:buFont typeface="Arial" pitchFamily="34" charset="0"/>
              <a:buChar char="•"/>
            </a:pPr>
            <a:r>
              <a:rPr lang="en-US" sz="2200" dirty="0">
                <a:solidFill>
                  <a:schemeClr val="tx1">
                    <a:lumMod val="85000"/>
                    <a:lumOff val="15000"/>
                  </a:schemeClr>
                </a:solidFill>
              </a:rPr>
              <a:t>Below 30% RH skin becomes dry</a:t>
            </a:r>
            <a:r>
              <a:rPr lang="en-US" sz="2200" baseline="30000" dirty="0">
                <a:solidFill>
                  <a:schemeClr val="tx1">
                    <a:lumMod val="85000"/>
                    <a:lumOff val="15000"/>
                  </a:schemeClr>
                </a:solidFill>
              </a:rPr>
              <a:t> [1]</a:t>
            </a:r>
          </a:p>
          <a:p>
            <a:pPr>
              <a:spcAft>
                <a:spcPts val="600"/>
              </a:spcAft>
            </a:pPr>
            <a:endParaRPr lang="en-US" sz="2200" dirty="0">
              <a:solidFill>
                <a:schemeClr val="tx1">
                  <a:lumMod val="85000"/>
                  <a:lumOff val="15000"/>
                </a:schemeClr>
              </a:solidFill>
            </a:endParaRPr>
          </a:p>
          <a:p>
            <a:pPr>
              <a:spcAft>
                <a:spcPts val="600"/>
              </a:spcAft>
            </a:pPr>
            <a:r>
              <a:rPr lang="en-US" sz="2200" b="1" dirty="0">
                <a:solidFill>
                  <a:schemeClr val="tx1">
                    <a:lumMod val="85000"/>
                    <a:lumOff val="15000"/>
                  </a:schemeClr>
                </a:solidFill>
              </a:rPr>
              <a:t>Typical Symptoms</a:t>
            </a:r>
          </a:p>
          <a:p>
            <a:pPr marL="401638" lvl="1" indent="-230188">
              <a:spcAft>
                <a:spcPts val="600"/>
              </a:spcAft>
              <a:buFont typeface="Arial" pitchFamily="34" charset="0"/>
              <a:buChar char="•"/>
            </a:pPr>
            <a:r>
              <a:rPr lang="en-US" sz="2200" dirty="0">
                <a:solidFill>
                  <a:schemeClr val="tx1">
                    <a:lumMod val="85000"/>
                    <a:lumOff val="15000"/>
                  </a:schemeClr>
                </a:solidFill>
              </a:rPr>
              <a:t>Thermal discomfort</a:t>
            </a:r>
          </a:p>
          <a:p>
            <a:pPr marL="401638" lvl="1" indent="-230188">
              <a:spcAft>
                <a:spcPts val="600"/>
              </a:spcAft>
              <a:buFont typeface="Arial" pitchFamily="34" charset="0"/>
              <a:buChar char="•"/>
            </a:pPr>
            <a:r>
              <a:rPr lang="en-US" sz="2200" dirty="0">
                <a:solidFill>
                  <a:schemeClr val="tx1">
                    <a:lumMod val="85000"/>
                    <a:lumOff val="15000"/>
                  </a:schemeClr>
                </a:solidFill>
              </a:rPr>
              <a:t>Dryness of skin surface</a:t>
            </a:r>
          </a:p>
          <a:p>
            <a:pPr marL="401638" lvl="1" indent="-230188">
              <a:spcAft>
                <a:spcPts val="600"/>
              </a:spcAft>
              <a:buFont typeface="Arial" pitchFamily="34" charset="0"/>
              <a:buChar char="•"/>
            </a:pPr>
            <a:r>
              <a:rPr lang="en-US" sz="2200" dirty="0">
                <a:solidFill>
                  <a:schemeClr val="tx1">
                    <a:lumMod val="85000"/>
                    <a:lumOff val="15000"/>
                  </a:schemeClr>
                </a:solidFill>
              </a:rPr>
              <a:t>Inflammation / aggravation of skin conditions</a:t>
            </a:r>
          </a:p>
        </p:txBody>
      </p:sp>
      <p:sp>
        <p:nvSpPr>
          <p:cNvPr id="8" name="Rectangle 7"/>
          <p:cNvSpPr/>
          <p:nvPr/>
        </p:nvSpPr>
        <p:spPr>
          <a:xfrm>
            <a:off x="8947953" y="5839416"/>
            <a:ext cx="2888913" cy="461665"/>
          </a:xfrm>
          <a:prstGeom prst="rect">
            <a:avLst/>
          </a:prstGeom>
        </p:spPr>
        <p:txBody>
          <a:bodyPr wrap="square">
            <a:spAutoFit/>
          </a:bodyPr>
          <a:lstStyle/>
          <a:p>
            <a:r>
              <a:rPr lang="en-US" sz="800" baseline="30000" dirty="0"/>
              <a:t>1</a:t>
            </a:r>
            <a:r>
              <a:rPr lang="en-US" sz="800" dirty="0"/>
              <a:t> </a:t>
            </a:r>
            <a:r>
              <a:rPr lang="en-US" sz="800" dirty="0" err="1"/>
              <a:t>Sunwoo</a:t>
            </a:r>
            <a:r>
              <a:rPr lang="en-US" sz="800" dirty="0"/>
              <a:t> Y, </a:t>
            </a:r>
            <a:r>
              <a:rPr lang="en-US" sz="800" i="1" dirty="0"/>
              <a:t>Physiological and Subjective Responses to Low Relative Humidity in Young and Elderly Men</a:t>
            </a:r>
            <a:r>
              <a:rPr lang="en-US" sz="800" dirty="0"/>
              <a:t>, (J Physio </a:t>
            </a:r>
            <a:r>
              <a:rPr lang="en-US" sz="800" dirty="0" err="1"/>
              <a:t>Anthropol</a:t>
            </a:r>
            <a:r>
              <a:rPr lang="en-US" sz="800" dirty="0"/>
              <a:t>, 2006 May), 25(3):229-38.</a:t>
            </a:r>
          </a:p>
        </p:txBody>
      </p:sp>
      <p:pic>
        <p:nvPicPr>
          <p:cNvPr id="9" name="Picture 8">
            <a:extLst>
              <a:ext uri="{FF2B5EF4-FFF2-40B4-BE49-F238E27FC236}">
                <a16:creationId xmlns:a16="http://schemas.microsoft.com/office/drawing/2014/main" id="{32497CD1-C2C4-0F14-23AD-E68C54647045}"/>
              </a:ext>
            </a:extLst>
          </p:cNvPr>
          <p:cNvPicPr>
            <a:picLocks noChangeAspect="1"/>
          </p:cNvPicPr>
          <p:nvPr/>
        </p:nvPicPr>
        <p:blipFill>
          <a:blip r:embed="rId2"/>
          <a:stretch>
            <a:fillRect/>
          </a:stretch>
        </p:blipFill>
        <p:spPr>
          <a:xfrm>
            <a:off x="6962336" y="1271592"/>
            <a:ext cx="4514982" cy="4226792"/>
          </a:xfrm>
          <a:prstGeom prst="rect">
            <a:avLst/>
          </a:prstGeom>
        </p:spPr>
      </p:pic>
    </p:spTree>
    <p:extLst>
      <p:ext uri="{BB962C8B-B14F-4D97-AF65-F5344CB8AC3E}">
        <p14:creationId xmlns:p14="http://schemas.microsoft.com/office/powerpoint/2010/main" val="483713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CD4CED99-0D84-1DDD-EAE2-8FC6CA33F0F5}"/>
              </a:ext>
            </a:extLst>
          </p:cNvPr>
          <p:cNvSpPr>
            <a:spLocks noGrp="1"/>
          </p:cNvSpPr>
          <p:nvPr>
            <p:ph type="subTitle" idx="15"/>
          </p:nvPr>
        </p:nvSpPr>
        <p:spPr>
          <a:xfrm>
            <a:off x="623887" y="787751"/>
            <a:ext cx="8964613" cy="405683"/>
          </a:xfrm>
        </p:spPr>
        <p:txBody>
          <a:bodyPr/>
          <a:lstStyle/>
          <a:p>
            <a:endParaRPr lang="en-US" dirty="0">
              <a:latin typeface="Calibri" panose="020F0502020204030204" pitchFamily="34" charset="0"/>
            </a:endParaRPr>
          </a:p>
        </p:txBody>
      </p:sp>
      <p:sp>
        <p:nvSpPr>
          <p:cNvPr id="2" name="Title 1"/>
          <p:cNvSpPr>
            <a:spLocks noGrp="1"/>
          </p:cNvSpPr>
          <p:nvPr>
            <p:ph type="title"/>
          </p:nvPr>
        </p:nvSpPr>
        <p:spPr>
          <a:xfrm>
            <a:off x="623888" y="350069"/>
            <a:ext cx="8964613" cy="467239"/>
          </a:xfrm>
        </p:spPr>
        <p:txBody>
          <a:bodyPr/>
          <a:lstStyle/>
          <a:p>
            <a:r>
              <a:rPr lang="en-US" dirty="0">
                <a:latin typeface="Calibri" panose="020F0502020204030204" pitchFamily="34" charset="0"/>
              </a:rPr>
              <a:t>Human Body: Throat</a:t>
            </a:r>
          </a:p>
        </p:txBody>
      </p:sp>
      <p:sp>
        <p:nvSpPr>
          <p:cNvPr id="3" name="TextBox 2"/>
          <p:cNvSpPr txBox="1"/>
          <p:nvPr/>
        </p:nvSpPr>
        <p:spPr>
          <a:xfrm>
            <a:off x="583249" y="1601170"/>
            <a:ext cx="6454588" cy="3339376"/>
          </a:xfrm>
          <a:prstGeom prst="rect">
            <a:avLst/>
          </a:prstGeom>
          <a:noFill/>
        </p:spPr>
        <p:txBody>
          <a:bodyPr wrap="square" rtlCol="0">
            <a:spAutoFit/>
          </a:bodyPr>
          <a:lstStyle/>
          <a:p>
            <a:pPr>
              <a:spcAft>
                <a:spcPts val="600"/>
              </a:spcAft>
            </a:pPr>
            <a:r>
              <a:rPr lang="en-US" sz="2200" b="1" dirty="0">
                <a:solidFill>
                  <a:schemeClr val="tx1">
                    <a:lumMod val="85000"/>
                    <a:lumOff val="15000"/>
                  </a:schemeClr>
                </a:solidFill>
              </a:rPr>
              <a:t>Our Throat</a:t>
            </a:r>
          </a:p>
          <a:p>
            <a:pPr marL="401638" lvl="1" indent="-230188">
              <a:spcAft>
                <a:spcPts val="600"/>
              </a:spcAft>
              <a:buFont typeface="Arial" pitchFamily="34" charset="0"/>
              <a:buChar char="•"/>
            </a:pPr>
            <a:r>
              <a:rPr lang="en-US" sz="2200" dirty="0">
                <a:solidFill>
                  <a:schemeClr val="tx1">
                    <a:lumMod val="85000"/>
                    <a:lumOff val="15000"/>
                  </a:schemeClr>
                </a:solidFill>
              </a:rPr>
              <a:t>Provides channel for air to enter lungs</a:t>
            </a:r>
          </a:p>
          <a:p>
            <a:pPr marL="401638" lvl="1" indent="-230188">
              <a:spcAft>
                <a:spcPts val="600"/>
              </a:spcAft>
              <a:buFont typeface="Arial" pitchFamily="34" charset="0"/>
              <a:buChar char="•"/>
            </a:pPr>
            <a:r>
              <a:rPr lang="en-US" sz="2200" dirty="0">
                <a:solidFill>
                  <a:schemeClr val="tx1">
                    <a:lumMod val="85000"/>
                    <a:lumOff val="15000"/>
                  </a:schemeClr>
                </a:solidFill>
              </a:rPr>
              <a:t>Conditions air we breathe</a:t>
            </a:r>
          </a:p>
          <a:p>
            <a:pPr marL="401638" lvl="1" indent="-230188">
              <a:spcAft>
                <a:spcPts val="600"/>
              </a:spcAft>
              <a:buFont typeface="Arial" pitchFamily="34" charset="0"/>
              <a:buChar char="•"/>
            </a:pPr>
            <a:r>
              <a:rPr lang="en-US" sz="2200" dirty="0">
                <a:solidFill>
                  <a:schemeClr val="tx1">
                    <a:lumMod val="85000"/>
                    <a:lumOff val="15000"/>
                  </a:schemeClr>
                </a:solidFill>
              </a:rPr>
              <a:t>Dry air draws requires more moisture</a:t>
            </a:r>
          </a:p>
          <a:p>
            <a:pPr>
              <a:spcAft>
                <a:spcPts val="600"/>
              </a:spcAft>
            </a:pPr>
            <a:endParaRPr lang="en-US" sz="2200" dirty="0">
              <a:solidFill>
                <a:schemeClr val="tx1">
                  <a:lumMod val="85000"/>
                  <a:lumOff val="15000"/>
                </a:schemeClr>
              </a:solidFill>
            </a:endParaRPr>
          </a:p>
          <a:p>
            <a:pPr>
              <a:spcAft>
                <a:spcPts val="600"/>
              </a:spcAft>
            </a:pPr>
            <a:r>
              <a:rPr lang="en-US" sz="2200" b="1" dirty="0">
                <a:solidFill>
                  <a:schemeClr val="tx1">
                    <a:lumMod val="85000"/>
                    <a:lumOff val="15000"/>
                  </a:schemeClr>
                </a:solidFill>
              </a:rPr>
              <a:t>Typical Symptoms</a:t>
            </a:r>
          </a:p>
          <a:p>
            <a:pPr marL="401638" lvl="1" indent="-230188">
              <a:spcAft>
                <a:spcPts val="600"/>
              </a:spcAft>
              <a:buFont typeface="Arial" pitchFamily="34" charset="0"/>
              <a:buChar char="•"/>
            </a:pPr>
            <a:r>
              <a:rPr lang="en-US" sz="2200" dirty="0">
                <a:solidFill>
                  <a:schemeClr val="tx1">
                    <a:lumMod val="85000"/>
                    <a:lumOff val="15000"/>
                  </a:schemeClr>
                </a:solidFill>
              </a:rPr>
              <a:t>Increased need to swallow</a:t>
            </a:r>
          </a:p>
          <a:p>
            <a:pPr marL="401638" lvl="1" indent="-230188">
              <a:spcAft>
                <a:spcPts val="600"/>
              </a:spcAft>
              <a:buFont typeface="Arial" pitchFamily="34" charset="0"/>
              <a:buChar char="•"/>
            </a:pPr>
            <a:r>
              <a:rPr lang="en-US" sz="2200" dirty="0">
                <a:solidFill>
                  <a:schemeClr val="tx1">
                    <a:lumMod val="85000"/>
                    <a:lumOff val="15000"/>
                  </a:schemeClr>
                </a:solidFill>
              </a:rPr>
              <a:t>Vocal chord irritation</a:t>
            </a:r>
            <a:r>
              <a:rPr lang="en-US" sz="2200" baseline="30000" dirty="0">
                <a:solidFill>
                  <a:schemeClr val="tx1">
                    <a:lumMod val="85000"/>
                    <a:lumOff val="15000"/>
                  </a:schemeClr>
                </a:solidFill>
              </a:rPr>
              <a:t>[1]</a:t>
            </a:r>
          </a:p>
        </p:txBody>
      </p:sp>
      <p:sp>
        <p:nvSpPr>
          <p:cNvPr id="6" name="Rectangle 5"/>
          <p:cNvSpPr/>
          <p:nvPr/>
        </p:nvSpPr>
        <p:spPr>
          <a:xfrm>
            <a:off x="8919332" y="5839416"/>
            <a:ext cx="3272668" cy="461665"/>
          </a:xfrm>
          <a:prstGeom prst="rect">
            <a:avLst/>
          </a:prstGeom>
        </p:spPr>
        <p:txBody>
          <a:bodyPr wrap="square">
            <a:spAutoFit/>
          </a:bodyPr>
          <a:lstStyle/>
          <a:p>
            <a:pPr marL="114300" lvl="1"/>
            <a:r>
              <a:rPr lang="en-US" sz="800" baseline="30000" dirty="0"/>
              <a:t>1 </a:t>
            </a:r>
            <a:r>
              <a:rPr lang="en-US" sz="800" dirty="0"/>
              <a:t>National Institute on Deafness and Other Communication Disorders, </a:t>
            </a:r>
            <a:r>
              <a:rPr lang="en-US" sz="800" i="1" dirty="0"/>
              <a:t>Taking Care of Your Voice</a:t>
            </a:r>
            <a:r>
              <a:rPr lang="en-US" sz="800" dirty="0"/>
              <a:t>, https://www.nidcd.nih.gov/health/taking-care-your-voice (December 14, 2016)</a:t>
            </a:r>
          </a:p>
        </p:txBody>
      </p:sp>
      <p:sp>
        <p:nvSpPr>
          <p:cNvPr id="4" name="Rectangle 3"/>
          <p:cNvSpPr/>
          <p:nvPr/>
        </p:nvSpPr>
        <p:spPr>
          <a:xfrm>
            <a:off x="345253" y="5257664"/>
            <a:ext cx="8421280" cy="430887"/>
          </a:xfrm>
          <a:prstGeom prst="rect">
            <a:avLst/>
          </a:prstGeom>
        </p:spPr>
        <p:txBody>
          <a:bodyPr wrap="none">
            <a:spAutoFit/>
          </a:bodyPr>
          <a:lstStyle/>
          <a:p>
            <a:pPr marL="171450" lvl="1">
              <a:spcAft>
                <a:spcPts val="600"/>
              </a:spcAft>
            </a:pPr>
            <a:r>
              <a:rPr lang="en-US" sz="2200" dirty="0">
                <a:solidFill>
                  <a:schemeClr val="tx1">
                    <a:lumMod val="85000"/>
                    <a:lumOff val="15000"/>
                  </a:schemeClr>
                </a:solidFill>
              </a:rPr>
              <a:t>US National Institute of Health recommends &gt;30% RH + drinking water</a:t>
            </a:r>
          </a:p>
        </p:txBody>
      </p:sp>
      <p:pic>
        <p:nvPicPr>
          <p:cNvPr id="3074" name="Picture 2">
            <a:extLst>
              <a:ext uri="{FF2B5EF4-FFF2-40B4-BE49-F238E27FC236}">
                <a16:creationId xmlns:a16="http://schemas.microsoft.com/office/drawing/2014/main" id="{1DE3C21C-E818-A314-4FC2-B02FADFF74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4369" y="990592"/>
            <a:ext cx="3589926" cy="419078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F4DA63E0-1585-F560-B638-8D4903BAD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427" y="1445792"/>
            <a:ext cx="6275612" cy="3247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18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07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279D111A-622A-F1C0-FA8A-C4E32826B4B2}"/>
              </a:ext>
            </a:extLst>
          </p:cNvPr>
          <p:cNvSpPr>
            <a:spLocks noGrp="1"/>
          </p:cNvSpPr>
          <p:nvPr>
            <p:ph type="subTitle" idx="15"/>
          </p:nvPr>
        </p:nvSpPr>
        <p:spPr>
          <a:xfrm>
            <a:off x="623887" y="787751"/>
            <a:ext cx="8964613" cy="405683"/>
          </a:xfrm>
        </p:spPr>
        <p:txBody>
          <a:bodyPr/>
          <a:lstStyle/>
          <a:p>
            <a:endParaRPr lang="en-US" dirty="0">
              <a:latin typeface="Calibri" panose="020F0502020204030204" pitchFamily="34" charset="0"/>
            </a:endParaRPr>
          </a:p>
        </p:txBody>
      </p:sp>
      <p:sp>
        <p:nvSpPr>
          <p:cNvPr id="2" name="Title 1"/>
          <p:cNvSpPr>
            <a:spLocks noGrp="1"/>
          </p:cNvSpPr>
          <p:nvPr>
            <p:ph type="title"/>
          </p:nvPr>
        </p:nvSpPr>
        <p:spPr>
          <a:xfrm>
            <a:off x="623888" y="350069"/>
            <a:ext cx="8964613" cy="467239"/>
          </a:xfrm>
        </p:spPr>
        <p:txBody>
          <a:bodyPr/>
          <a:lstStyle/>
          <a:p>
            <a:r>
              <a:rPr lang="en-US" dirty="0">
                <a:latin typeface="Calibri" panose="020F0502020204030204" pitchFamily="34" charset="0"/>
              </a:rPr>
              <a:t>Human Body: Hydration</a:t>
            </a:r>
          </a:p>
        </p:txBody>
      </p:sp>
      <p:sp>
        <p:nvSpPr>
          <p:cNvPr id="3" name="TextBox 2"/>
          <p:cNvSpPr txBox="1"/>
          <p:nvPr/>
        </p:nvSpPr>
        <p:spPr>
          <a:xfrm>
            <a:off x="623887" y="1631116"/>
            <a:ext cx="6454588" cy="3754874"/>
          </a:xfrm>
          <a:prstGeom prst="rect">
            <a:avLst/>
          </a:prstGeom>
          <a:noFill/>
        </p:spPr>
        <p:txBody>
          <a:bodyPr wrap="square" rtlCol="0">
            <a:spAutoFit/>
          </a:bodyPr>
          <a:lstStyle/>
          <a:p>
            <a:pPr>
              <a:spcAft>
                <a:spcPts val="600"/>
              </a:spcAft>
            </a:pPr>
            <a:r>
              <a:rPr lang="en-US" sz="2200" b="1" dirty="0">
                <a:solidFill>
                  <a:schemeClr val="tx1">
                    <a:lumMod val="85000"/>
                    <a:lumOff val="15000"/>
                  </a:schemeClr>
                </a:solidFill>
              </a:rPr>
              <a:t>Our Body and Brain</a:t>
            </a:r>
          </a:p>
          <a:p>
            <a:pPr marL="401638" lvl="1" indent="-230188">
              <a:spcAft>
                <a:spcPts val="600"/>
              </a:spcAft>
              <a:buFont typeface="Arial" pitchFamily="34" charset="0"/>
              <a:buChar char="•"/>
            </a:pPr>
            <a:r>
              <a:rPr lang="en-US" sz="2200" dirty="0">
                <a:solidFill>
                  <a:schemeClr val="tx1">
                    <a:lumMod val="85000"/>
                    <a:lumOff val="15000"/>
                  </a:schemeClr>
                </a:solidFill>
              </a:rPr>
              <a:t>Rely on water for many processes</a:t>
            </a:r>
          </a:p>
          <a:p>
            <a:pPr marL="401638" lvl="1" indent="-230188">
              <a:spcAft>
                <a:spcPts val="600"/>
              </a:spcAft>
              <a:buFont typeface="Arial" pitchFamily="34" charset="0"/>
              <a:buChar char="•"/>
            </a:pPr>
            <a:r>
              <a:rPr lang="en-US" sz="2200" dirty="0">
                <a:solidFill>
                  <a:schemeClr val="tx1">
                    <a:lumMod val="85000"/>
                    <a:lumOff val="15000"/>
                  </a:schemeClr>
                </a:solidFill>
              </a:rPr>
              <a:t>Brain is ~85% water</a:t>
            </a:r>
          </a:p>
          <a:p>
            <a:pPr marL="401638" lvl="1" indent="-230188">
              <a:spcAft>
                <a:spcPts val="600"/>
              </a:spcAft>
              <a:buFont typeface="Arial" pitchFamily="34" charset="0"/>
              <a:buChar char="•"/>
            </a:pPr>
            <a:r>
              <a:rPr lang="en-US" sz="2200" dirty="0">
                <a:solidFill>
                  <a:schemeClr val="tx1">
                    <a:lumMod val="85000"/>
                    <a:lumOff val="15000"/>
                  </a:schemeClr>
                </a:solidFill>
              </a:rPr>
              <a:t>Dry environments increase water loss</a:t>
            </a:r>
          </a:p>
          <a:p>
            <a:pPr>
              <a:spcAft>
                <a:spcPts val="600"/>
              </a:spcAft>
            </a:pPr>
            <a:endParaRPr lang="en-US" sz="2200" dirty="0">
              <a:solidFill>
                <a:schemeClr val="tx1">
                  <a:lumMod val="85000"/>
                  <a:lumOff val="15000"/>
                </a:schemeClr>
              </a:solidFill>
            </a:endParaRPr>
          </a:p>
          <a:p>
            <a:pPr>
              <a:spcAft>
                <a:spcPts val="600"/>
              </a:spcAft>
            </a:pPr>
            <a:r>
              <a:rPr lang="en-US" sz="2200" b="1" dirty="0">
                <a:solidFill>
                  <a:schemeClr val="tx1">
                    <a:lumMod val="85000"/>
                    <a:lumOff val="15000"/>
                  </a:schemeClr>
                </a:solidFill>
              </a:rPr>
              <a:t>Possible Symptoms</a:t>
            </a:r>
          </a:p>
          <a:p>
            <a:pPr marL="401638" lvl="1" indent="-230188">
              <a:spcAft>
                <a:spcPts val="600"/>
              </a:spcAft>
              <a:buFont typeface="Arial" pitchFamily="34" charset="0"/>
              <a:buChar char="•"/>
            </a:pPr>
            <a:r>
              <a:rPr lang="en-US" sz="2200" dirty="0">
                <a:solidFill>
                  <a:schemeClr val="tx1">
                    <a:lumMod val="85000"/>
                    <a:lumOff val="15000"/>
                  </a:schemeClr>
                </a:solidFill>
              </a:rPr>
              <a:t>Decreased cognitive function at 2% dehydrated</a:t>
            </a:r>
          </a:p>
          <a:p>
            <a:pPr marL="401638" lvl="1" indent="-230188">
              <a:spcAft>
                <a:spcPts val="600"/>
              </a:spcAft>
              <a:buFont typeface="Arial" pitchFamily="34" charset="0"/>
              <a:buChar char="•"/>
            </a:pPr>
            <a:r>
              <a:rPr lang="en-US" sz="2200" dirty="0">
                <a:solidFill>
                  <a:schemeClr val="tx1">
                    <a:lumMod val="85000"/>
                    <a:lumOff val="15000"/>
                  </a:schemeClr>
                </a:solidFill>
              </a:rPr>
              <a:t>Reduced short term memory</a:t>
            </a:r>
          </a:p>
          <a:p>
            <a:pPr marL="401638" lvl="1" indent="-230188">
              <a:spcAft>
                <a:spcPts val="600"/>
              </a:spcAft>
              <a:buFont typeface="Arial" pitchFamily="34" charset="0"/>
              <a:buChar char="•"/>
            </a:pPr>
            <a:r>
              <a:rPr lang="en-US" sz="2200" dirty="0">
                <a:solidFill>
                  <a:schemeClr val="tx1">
                    <a:lumMod val="85000"/>
                    <a:lumOff val="15000"/>
                  </a:schemeClr>
                </a:solidFill>
              </a:rPr>
              <a:t>Increased fatigue and moodiness</a:t>
            </a:r>
          </a:p>
        </p:txBody>
      </p:sp>
      <p:pic>
        <p:nvPicPr>
          <p:cNvPr id="5124" name="Picture 4" descr="The Water in You: Water and the Human Body | U.S. Geological Survey">
            <a:extLst>
              <a:ext uri="{FF2B5EF4-FFF2-40B4-BE49-F238E27FC236}">
                <a16:creationId xmlns:a16="http://schemas.microsoft.com/office/drawing/2014/main" id="{97DD89F6-2EFE-34E5-2F35-BF96BF9CB4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1115" y="1400175"/>
            <a:ext cx="4343400" cy="40576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00F3FA8-E977-41EE-305A-E4D5F141F8FA}"/>
              </a:ext>
            </a:extLst>
          </p:cNvPr>
          <p:cNvSpPr txBox="1"/>
          <p:nvPr/>
        </p:nvSpPr>
        <p:spPr>
          <a:xfrm>
            <a:off x="9825606" y="5280682"/>
            <a:ext cx="1616978" cy="523220"/>
          </a:xfrm>
          <a:prstGeom prst="rect">
            <a:avLst/>
          </a:prstGeom>
          <a:noFill/>
        </p:spPr>
        <p:txBody>
          <a:bodyPr wrap="square">
            <a:spAutoFit/>
          </a:bodyPr>
          <a:lstStyle/>
          <a:p>
            <a:r>
              <a:rPr lang="en-US" sz="700" dirty="0"/>
              <a:t>https://www.usgs.gov/special-topics/water-science-school/science/water-you-water-and-human-body</a:t>
            </a:r>
          </a:p>
        </p:txBody>
      </p:sp>
    </p:spTree>
    <p:extLst>
      <p:ext uri="{BB962C8B-B14F-4D97-AF65-F5344CB8AC3E}">
        <p14:creationId xmlns:p14="http://schemas.microsoft.com/office/powerpoint/2010/main" val="215829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350069"/>
            <a:ext cx="8964613" cy="467239"/>
          </a:xfrm>
        </p:spPr>
        <p:txBody>
          <a:bodyPr/>
          <a:lstStyle/>
          <a:p>
            <a:r>
              <a:rPr lang="en-US" sz="2400" dirty="0">
                <a:latin typeface="Calibri" panose="020F0502020204030204" pitchFamily="34" charset="0"/>
              </a:rPr>
              <a:t>Fraunhofer Study: Air Humidity in the Office Workplace (2014)</a:t>
            </a:r>
          </a:p>
        </p:txBody>
      </p:sp>
      <p:sp>
        <p:nvSpPr>
          <p:cNvPr id="3" name="TextBox 2"/>
          <p:cNvSpPr txBox="1"/>
          <p:nvPr/>
        </p:nvSpPr>
        <p:spPr>
          <a:xfrm>
            <a:off x="2917579" y="2770763"/>
            <a:ext cx="5888070" cy="3046988"/>
          </a:xfrm>
          <a:prstGeom prst="rect">
            <a:avLst/>
          </a:prstGeom>
          <a:noFill/>
        </p:spPr>
        <p:txBody>
          <a:bodyPr wrap="square" rtlCol="0">
            <a:spAutoFit/>
          </a:bodyPr>
          <a:lstStyle/>
          <a:p>
            <a:r>
              <a:rPr lang="en-US" i="1" dirty="0"/>
              <a:t>“Air humidity at the workplace can thus be assessed as a building block for increasing a person's well-being and for possibly reducing health risks.”</a:t>
            </a:r>
            <a:r>
              <a:rPr lang="en-US" b="1" baseline="30000" dirty="0"/>
              <a:t> [1]</a:t>
            </a:r>
          </a:p>
          <a:p>
            <a:endParaRPr lang="en-US" i="1" dirty="0"/>
          </a:p>
          <a:p>
            <a:pPr marL="800100" lvl="1" indent="-342900">
              <a:buFont typeface="Arial" panose="020B0604020202020204" pitchFamily="34" charset="0"/>
              <a:buChar char="•"/>
            </a:pPr>
            <a:r>
              <a:rPr lang="en-US" sz="2000" dirty="0"/>
              <a:t>Reduced eye strain</a:t>
            </a:r>
          </a:p>
          <a:p>
            <a:pPr marL="800100" lvl="1" indent="-342900">
              <a:buFont typeface="Arial" panose="020B0604020202020204" pitchFamily="34" charset="0"/>
              <a:buChar char="•"/>
            </a:pPr>
            <a:r>
              <a:rPr lang="en-US" sz="2000" dirty="0"/>
              <a:t>Reduced vocal strain</a:t>
            </a:r>
          </a:p>
          <a:p>
            <a:pPr marL="800100" lvl="1" indent="-342900">
              <a:buFont typeface="Arial" panose="020B0604020202020204" pitchFamily="34" charset="0"/>
              <a:buChar char="•"/>
            </a:pPr>
            <a:r>
              <a:rPr lang="en-US" sz="2000" dirty="0"/>
              <a:t>Reduced allergy and asthma impact</a:t>
            </a:r>
          </a:p>
          <a:p>
            <a:pPr marL="800100" lvl="1" indent="-342900">
              <a:buFont typeface="Arial" panose="020B0604020202020204" pitchFamily="34" charset="0"/>
              <a:buChar char="•"/>
            </a:pPr>
            <a:r>
              <a:rPr lang="en-US" sz="2000" dirty="0"/>
              <a:t>Increased employee performance</a:t>
            </a:r>
          </a:p>
          <a:p>
            <a:pPr marL="800100" lvl="1" indent="-342900">
              <a:buFont typeface="Arial" panose="020B0604020202020204" pitchFamily="34" charset="0"/>
              <a:buChar char="•"/>
            </a:pPr>
            <a:r>
              <a:rPr lang="en-US" sz="2000" dirty="0"/>
              <a:t>Mental acuity </a:t>
            </a:r>
          </a:p>
          <a:p>
            <a:pPr marL="800100" lvl="1" indent="-342900">
              <a:buFont typeface="Arial" panose="020B0604020202020204" pitchFamily="34" charset="0"/>
              <a:buChar char="•"/>
            </a:pPr>
            <a:r>
              <a:rPr lang="en-US" sz="2000" dirty="0"/>
              <a:t>Improved perceived comfort (“humidex”)</a:t>
            </a:r>
          </a:p>
        </p:txBody>
      </p:sp>
      <p:sp>
        <p:nvSpPr>
          <p:cNvPr id="4" name="TextBox 3"/>
          <p:cNvSpPr txBox="1"/>
          <p:nvPr/>
        </p:nvSpPr>
        <p:spPr>
          <a:xfrm>
            <a:off x="7661750" y="6018649"/>
            <a:ext cx="4394152" cy="246221"/>
          </a:xfrm>
          <a:prstGeom prst="rect">
            <a:avLst/>
          </a:prstGeom>
          <a:noFill/>
        </p:spPr>
        <p:txBody>
          <a:bodyPr wrap="none" rtlCol="0">
            <a:spAutoFit/>
          </a:bodyPr>
          <a:lstStyle/>
          <a:p>
            <a:r>
              <a:rPr lang="en-US" sz="1000" b="1" baseline="30000" dirty="0">
                <a:solidFill>
                  <a:schemeClr val="tx1">
                    <a:lumMod val="65000"/>
                    <a:lumOff val="35000"/>
                  </a:schemeClr>
                </a:solidFill>
              </a:rPr>
              <a:t>[1] </a:t>
            </a:r>
            <a:r>
              <a:rPr lang="en-US" sz="1000" b="1" dirty="0" err="1">
                <a:solidFill>
                  <a:schemeClr val="tx1">
                    <a:lumMod val="65000"/>
                    <a:lumOff val="35000"/>
                  </a:schemeClr>
                </a:solidFill>
              </a:rPr>
              <a:t>Rief</a:t>
            </a:r>
            <a:r>
              <a:rPr lang="en-US" sz="1000" b="1" dirty="0">
                <a:solidFill>
                  <a:schemeClr val="tx1">
                    <a:lumMod val="65000"/>
                    <a:lumOff val="35000"/>
                  </a:schemeClr>
                </a:solidFill>
              </a:rPr>
              <a:t> S and </a:t>
            </a:r>
            <a:r>
              <a:rPr lang="en-US" sz="1000" b="1" dirty="0" err="1">
                <a:solidFill>
                  <a:schemeClr val="tx1">
                    <a:lumMod val="65000"/>
                    <a:lumOff val="35000"/>
                  </a:schemeClr>
                </a:solidFill>
              </a:rPr>
              <a:t>Juric</a:t>
            </a:r>
            <a:r>
              <a:rPr lang="en-US" sz="1000" b="1" dirty="0">
                <a:solidFill>
                  <a:schemeClr val="tx1">
                    <a:lumMod val="65000"/>
                    <a:lumOff val="35000"/>
                  </a:schemeClr>
                </a:solidFill>
              </a:rPr>
              <a:t> M</a:t>
            </a:r>
            <a:r>
              <a:rPr lang="en-US" sz="1000" dirty="0">
                <a:solidFill>
                  <a:schemeClr val="tx1">
                    <a:lumMod val="65000"/>
                    <a:lumOff val="35000"/>
                  </a:schemeClr>
                </a:solidFill>
              </a:rPr>
              <a:t>, Air Humidity in the Office Workplace, Fraunhofer IAO, 2014</a:t>
            </a:r>
            <a:endParaRPr lang="en-US" sz="1400" dirty="0">
              <a:solidFill>
                <a:schemeClr val="tx1">
                  <a:lumMod val="65000"/>
                  <a:lumOff val="35000"/>
                </a:schemeClr>
              </a:solidFill>
            </a:endParaRPr>
          </a:p>
        </p:txBody>
      </p:sp>
      <p:pic>
        <p:nvPicPr>
          <p:cNvPr id="5" name="Picture 4"/>
          <p:cNvPicPr>
            <a:picLocks noChangeAspect="1"/>
          </p:cNvPicPr>
          <p:nvPr/>
        </p:nvPicPr>
        <p:blipFill>
          <a:blip r:embed="rId2"/>
          <a:stretch>
            <a:fillRect/>
          </a:stretch>
        </p:blipFill>
        <p:spPr>
          <a:xfrm>
            <a:off x="673344" y="1300261"/>
            <a:ext cx="2065668" cy="2941007"/>
          </a:xfrm>
          <a:prstGeom prst="rect">
            <a:avLst/>
          </a:prstGeom>
        </p:spPr>
      </p:pic>
      <p:sp>
        <p:nvSpPr>
          <p:cNvPr id="6" name="TextBox 5"/>
          <p:cNvSpPr txBox="1"/>
          <p:nvPr/>
        </p:nvSpPr>
        <p:spPr>
          <a:xfrm>
            <a:off x="2917580" y="1276350"/>
            <a:ext cx="6356839" cy="116955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Research started with occupant surveys via internet</a:t>
            </a:r>
          </a:p>
          <a:p>
            <a:pPr marL="285750" indent="-285750">
              <a:spcAft>
                <a:spcPts val="600"/>
              </a:spcAft>
              <a:buFont typeface="Arial" panose="020B0604020202020204" pitchFamily="34" charset="0"/>
              <a:buChar char="•"/>
            </a:pPr>
            <a:r>
              <a:rPr lang="en-US" sz="2000" dirty="0"/>
              <a:t>Experiment related to “I feel air is often too dry”</a:t>
            </a:r>
          </a:p>
          <a:p>
            <a:pPr marL="742950" lvl="1" indent="-285750">
              <a:spcAft>
                <a:spcPts val="600"/>
              </a:spcAft>
              <a:buFont typeface="Arial" panose="020B0604020202020204" pitchFamily="34" charset="0"/>
              <a:buChar char="•"/>
            </a:pPr>
            <a:r>
              <a:rPr lang="en-US" sz="2000" dirty="0"/>
              <a:t>No Humidifier, Placebo Humidifier, Active Humidifier</a:t>
            </a:r>
          </a:p>
        </p:txBody>
      </p:sp>
    </p:spTree>
    <p:extLst>
      <p:ext uri="{BB962C8B-B14F-4D97-AF65-F5344CB8AC3E}">
        <p14:creationId xmlns:p14="http://schemas.microsoft.com/office/powerpoint/2010/main" val="1737411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2E24C5DA-E1E2-AA9C-EDF4-D4FAEBF48C19}"/>
              </a:ext>
            </a:extLst>
          </p:cNvPr>
          <p:cNvSpPr>
            <a:spLocks noGrp="1"/>
          </p:cNvSpPr>
          <p:nvPr>
            <p:ph type="subTitle" idx="15"/>
          </p:nvPr>
        </p:nvSpPr>
        <p:spPr>
          <a:xfrm>
            <a:off x="623887" y="787751"/>
            <a:ext cx="8964613" cy="405683"/>
          </a:xfrm>
        </p:spPr>
        <p:txBody>
          <a:bodyPr/>
          <a:lstStyle/>
          <a:p>
            <a:endParaRPr lang="en-US" dirty="0">
              <a:latin typeface="Calibri" panose="020F0502020204030204" pitchFamily="34" charset="0"/>
            </a:endParaRPr>
          </a:p>
        </p:txBody>
      </p:sp>
      <p:sp>
        <p:nvSpPr>
          <p:cNvPr id="4" name="Title 1"/>
          <p:cNvSpPr>
            <a:spLocks noGrp="1"/>
          </p:cNvSpPr>
          <p:nvPr>
            <p:ph type="title"/>
          </p:nvPr>
        </p:nvSpPr>
        <p:spPr>
          <a:xfrm>
            <a:off x="623888" y="350069"/>
            <a:ext cx="8964613" cy="467239"/>
          </a:xfrm>
        </p:spPr>
        <p:txBody>
          <a:bodyPr>
            <a:normAutofit/>
          </a:bodyPr>
          <a:lstStyle>
            <a:lvl1pPr>
              <a:defRPr lang="en-US" sz="2475" b="1" smtClean="0">
                <a:solidFill>
                  <a:schemeClr val="bg1"/>
                </a:solidFill>
              </a:defRPr>
            </a:lvl1pPr>
          </a:lstStyle>
          <a:p>
            <a:r>
              <a:rPr lang="en-US" sz="2800" dirty="0">
                <a:solidFill>
                  <a:schemeClr val="accent1"/>
                </a:solidFill>
                <a:latin typeface="Calibri" panose="020F0502020204030204" pitchFamily="34" charset="0"/>
              </a:rPr>
              <a:t>Outline/Agenda</a:t>
            </a:r>
          </a:p>
        </p:txBody>
      </p:sp>
      <p:sp>
        <p:nvSpPr>
          <p:cNvPr id="2" name="Rectangle 1"/>
          <p:cNvSpPr/>
          <p:nvPr/>
        </p:nvSpPr>
        <p:spPr>
          <a:xfrm>
            <a:off x="927495" y="2074783"/>
            <a:ext cx="4062047" cy="2708434"/>
          </a:xfrm>
          <a:prstGeom prst="rect">
            <a:avLst/>
          </a:prstGeom>
        </p:spPr>
        <p:txBody>
          <a:bodyPr wrap="square">
            <a:spAutoFit/>
          </a:bodyPr>
          <a:lstStyle/>
          <a:p>
            <a:pPr marL="457200" indent="-457200">
              <a:spcAft>
                <a:spcPts val="600"/>
              </a:spcAft>
              <a:buAutoNum type="arabicPeriod"/>
            </a:pPr>
            <a:r>
              <a:rPr lang="en-US" sz="2000" dirty="0">
                <a:latin typeface="Calibri" panose="020F0502020204030204" pitchFamily="34" charset="0"/>
                <a:ea typeface="Calibri" panose="020F0502020204030204" pitchFamily="34" charset="0"/>
              </a:rPr>
              <a:t>Humidity 101</a:t>
            </a:r>
          </a:p>
          <a:p>
            <a:pPr marL="457200" indent="-457200">
              <a:spcAft>
                <a:spcPts val="600"/>
              </a:spcAft>
              <a:buAutoNum type="arabicPeriod"/>
            </a:pPr>
            <a:r>
              <a:rPr lang="en-US" sz="2000" dirty="0">
                <a:latin typeface="Calibri" panose="020F0502020204030204" pitchFamily="34" charset="0"/>
                <a:ea typeface="Calibri" panose="020F0502020204030204" pitchFamily="34" charset="0"/>
              </a:rPr>
              <a:t>Why Buildings Get Dry</a:t>
            </a:r>
          </a:p>
          <a:p>
            <a:pPr marL="457200" indent="-457200">
              <a:spcAft>
                <a:spcPts val="600"/>
              </a:spcAft>
              <a:buAutoNum type="arabicPeriod"/>
            </a:pPr>
            <a:r>
              <a:rPr lang="en-US" sz="2000" dirty="0">
                <a:latin typeface="Calibri" panose="020F0502020204030204" pitchFamily="34" charset="0"/>
                <a:ea typeface="Calibri" panose="020F0502020204030204" pitchFamily="34" charset="0"/>
              </a:rPr>
              <a:t>Dryness and Seasonality</a:t>
            </a:r>
          </a:p>
          <a:p>
            <a:pPr marL="457200" indent="-457200">
              <a:spcAft>
                <a:spcPts val="600"/>
              </a:spcAft>
              <a:buAutoNum type="arabicPeriod"/>
            </a:pPr>
            <a:r>
              <a:rPr lang="en-US" sz="2000" dirty="0">
                <a:latin typeface="Calibri" panose="020F0502020204030204" pitchFamily="34" charset="0"/>
                <a:ea typeface="Calibri" panose="020F0502020204030204" pitchFamily="34" charset="0"/>
              </a:rPr>
              <a:t>Dryness in Process</a:t>
            </a:r>
          </a:p>
          <a:p>
            <a:pPr marL="457200" indent="-457200">
              <a:spcAft>
                <a:spcPts val="600"/>
              </a:spcAft>
              <a:buAutoNum type="arabicPeriod"/>
            </a:pPr>
            <a:r>
              <a:rPr lang="en-US" sz="2000" dirty="0">
                <a:latin typeface="Calibri" panose="020F0502020204030204" pitchFamily="34" charset="0"/>
                <a:ea typeface="Calibri" panose="020F0502020204030204" pitchFamily="34" charset="0"/>
              </a:rPr>
              <a:t>Dryness and People</a:t>
            </a:r>
          </a:p>
          <a:p>
            <a:pPr marL="457200" indent="-457200">
              <a:spcAft>
                <a:spcPts val="600"/>
              </a:spcAft>
              <a:buAutoNum type="arabicPeriod"/>
            </a:pPr>
            <a:r>
              <a:rPr lang="en-US" sz="2000" dirty="0">
                <a:latin typeface="Calibri" panose="020F0502020204030204" pitchFamily="34" charset="0"/>
                <a:ea typeface="Calibri" panose="020F0502020204030204" pitchFamily="34" charset="0"/>
              </a:rPr>
              <a:t>The Latest in Humidity Research</a:t>
            </a:r>
          </a:p>
          <a:p>
            <a:pPr marL="457200" indent="-457200">
              <a:spcAft>
                <a:spcPts val="600"/>
              </a:spcAft>
              <a:buAutoNum type="arabicPeriod"/>
            </a:pPr>
            <a:r>
              <a:rPr lang="en-US" sz="2000" dirty="0">
                <a:latin typeface="Calibri" panose="020F0502020204030204" pitchFamily="34" charset="0"/>
                <a:ea typeface="Calibri" panose="020F0502020204030204" pitchFamily="34" charset="0"/>
              </a:rPr>
              <a:t>Practical Humidity Control</a:t>
            </a:r>
          </a:p>
        </p:txBody>
      </p:sp>
      <p:pic>
        <p:nvPicPr>
          <p:cNvPr id="1028" name="Picture 4" descr="Hygrometer">
            <a:extLst>
              <a:ext uri="{FF2B5EF4-FFF2-40B4-BE49-F238E27FC236}">
                <a16:creationId xmlns:a16="http://schemas.microsoft.com/office/drawing/2014/main" id="{7C3281D8-4149-DF7C-7778-C770884450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9827" y="1715005"/>
            <a:ext cx="3947020" cy="3552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505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FB4C5D30-AC68-BDC2-D370-1CE16CDF2252}"/>
              </a:ext>
            </a:extLst>
          </p:cNvPr>
          <p:cNvSpPr>
            <a:spLocks noGrp="1"/>
          </p:cNvSpPr>
          <p:nvPr>
            <p:ph type="subTitle" idx="15"/>
          </p:nvPr>
        </p:nvSpPr>
        <p:spPr>
          <a:xfrm>
            <a:off x="623887" y="787751"/>
            <a:ext cx="8964613" cy="405683"/>
          </a:xfrm>
        </p:spPr>
        <p:txBody>
          <a:bodyPr/>
          <a:lstStyle/>
          <a:p>
            <a:endParaRPr lang="en-US" dirty="0">
              <a:latin typeface="Calibri" panose="020F0502020204030204" pitchFamily="34" charset="0"/>
            </a:endParaRPr>
          </a:p>
        </p:txBody>
      </p:sp>
      <p:sp>
        <p:nvSpPr>
          <p:cNvPr id="2" name="Title 1"/>
          <p:cNvSpPr>
            <a:spLocks noGrp="1"/>
          </p:cNvSpPr>
          <p:nvPr>
            <p:ph type="title"/>
          </p:nvPr>
        </p:nvSpPr>
        <p:spPr>
          <a:xfrm>
            <a:off x="623888" y="350069"/>
            <a:ext cx="8964613" cy="467239"/>
          </a:xfrm>
        </p:spPr>
        <p:txBody>
          <a:bodyPr/>
          <a:lstStyle/>
          <a:p>
            <a:r>
              <a:rPr lang="en-US" dirty="0">
                <a:latin typeface="Calibri" panose="020F0502020204030204" pitchFamily="34" charset="0"/>
              </a:rPr>
              <a:t>What Does ASHRAE Say?</a:t>
            </a:r>
          </a:p>
        </p:txBody>
      </p:sp>
      <p:sp>
        <p:nvSpPr>
          <p:cNvPr id="42" name="Content Placeholder 5"/>
          <p:cNvSpPr txBox="1">
            <a:spLocks/>
          </p:cNvSpPr>
          <p:nvPr/>
        </p:nvSpPr>
        <p:spPr>
          <a:xfrm>
            <a:off x="5473466" y="3357898"/>
            <a:ext cx="5767782" cy="219509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Wingdings" pitchFamily="2" charset="2"/>
              <a:buChar char="Ø"/>
              <a:defRPr sz="2400" b="1" kern="1200">
                <a:solidFill>
                  <a:srgbClr val="D47706"/>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rgbClr val="0079C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rgbClr val="0079C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9C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9C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solidFill>
                  <a:schemeClr val="tx1">
                    <a:lumMod val="85000"/>
                    <a:lumOff val="15000"/>
                  </a:schemeClr>
                </a:solidFill>
              </a:rPr>
              <a:t>ASHRAE Standard 55</a:t>
            </a:r>
          </a:p>
          <a:p>
            <a:pPr marL="171450" lvl="1" indent="0">
              <a:buNone/>
            </a:pPr>
            <a:r>
              <a:rPr lang="en-US" sz="1600" dirty="0">
                <a:solidFill>
                  <a:schemeClr val="tx1">
                    <a:lumMod val="85000"/>
                    <a:lumOff val="15000"/>
                  </a:schemeClr>
                </a:solidFill>
              </a:rPr>
              <a:t>“There are no established lower level humidity limits for thermal comfort, consequently, this standard does not specify a minimum humidity level.  </a:t>
            </a:r>
            <a:br>
              <a:rPr lang="en-US" sz="1600" dirty="0">
                <a:solidFill>
                  <a:schemeClr val="tx1">
                    <a:lumMod val="85000"/>
                    <a:lumOff val="15000"/>
                  </a:schemeClr>
                </a:solidFill>
              </a:rPr>
            </a:br>
            <a:br>
              <a:rPr lang="en-US" sz="1600" dirty="0">
                <a:solidFill>
                  <a:schemeClr val="tx1">
                    <a:lumMod val="85000"/>
                    <a:lumOff val="15000"/>
                  </a:schemeClr>
                </a:solidFill>
              </a:rPr>
            </a:br>
            <a:r>
              <a:rPr lang="en-US" sz="1600" dirty="0">
                <a:solidFill>
                  <a:schemeClr val="tx1">
                    <a:lumMod val="85000"/>
                    <a:lumOff val="15000"/>
                  </a:schemeClr>
                </a:solidFill>
              </a:rPr>
              <a:t>NOTE: Non-thermal comfort factors such as skin drying, irritation of mucous membranes, dryness of the eyes, and static electricity generation  may place limits of the acceptability of very low humidity environments.”</a:t>
            </a:r>
          </a:p>
          <a:p>
            <a:pPr marL="401638" lvl="1" indent="-230188">
              <a:buFont typeface="Arial" pitchFamily="34" charset="0"/>
              <a:buChar char="•"/>
            </a:pPr>
            <a:endParaRPr lang="en-US" sz="1600" dirty="0">
              <a:solidFill>
                <a:schemeClr val="tx1">
                  <a:lumMod val="85000"/>
                  <a:lumOff val="15000"/>
                </a:schemeClr>
              </a:solidFill>
            </a:endParaRPr>
          </a:p>
          <a:p>
            <a:pPr marL="401638" lvl="1" indent="-230188">
              <a:buFont typeface="Arial" pitchFamily="34" charset="0"/>
              <a:buChar char="•"/>
            </a:pPr>
            <a:endParaRPr lang="en-US" sz="1600" dirty="0">
              <a:solidFill>
                <a:schemeClr val="tx1">
                  <a:lumMod val="85000"/>
                  <a:lumOff val="15000"/>
                </a:schemeClr>
              </a:solidFill>
            </a:endParaRPr>
          </a:p>
          <a:p>
            <a:pPr marL="0" indent="0">
              <a:buNone/>
            </a:pPr>
            <a:endParaRPr lang="en-US" sz="1600" dirty="0">
              <a:solidFill>
                <a:schemeClr val="tx1">
                  <a:lumMod val="85000"/>
                  <a:lumOff val="15000"/>
                </a:schemeClr>
              </a:solidFill>
            </a:endParaRPr>
          </a:p>
          <a:p>
            <a:pPr marL="0" indent="0">
              <a:buNone/>
            </a:pPr>
            <a:endParaRPr lang="en-US" sz="1600" dirty="0">
              <a:solidFill>
                <a:schemeClr val="tx1">
                  <a:lumMod val="85000"/>
                  <a:lumOff val="15000"/>
                </a:schemeClr>
              </a:solidFill>
            </a:endParaRPr>
          </a:p>
        </p:txBody>
      </p:sp>
      <p:sp>
        <p:nvSpPr>
          <p:cNvPr id="43" name="Content Placeholder 5"/>
          <p:cNvSpPr txBox="1">
            <a:spLocks/>
          </p:cNvSpPr>
          <p:nvPr/>
        </p:nvSpPr>
        <p:spPr>
          <a:xfrm>
            <a:off x="5473465" y="1631116"/>
            <a:ext cx="3505199" cy="1548917"/>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Wingdings" pitchFamily="2" charset="2"/>
              <a:buChar char="Ø"/>
              <a:defRPr sz="2400" b="1" kern="1200">
                <a:solidFill>
                  <a:srgbClr val="D47706"/>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rgbClr val="0079C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rgbClr val="0079C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9C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9C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solidFill>
                  <a:schemeClr val="tx1">
                    <a:lumMod val="85000"/>
                    <a:lumOff val="15000"/>
                  </a:schemeClr>
                </a:solidFill>
              </a:rPr>
              <a:t>The Sterling Chart</a:t>
            </a:r>
            <a:br>
              <a:rPr lang="en-US" sz="1800" dirty="0">
                <a:solidFill>
                  <a:schemeClr val="tx1">
                    <a:lumMod val="85000"/>
                    <a:lumOff val="15000"/>
                  </a:schemeClr>
                </a:solidFill>
              </a:rPr>
            </a:br>
            <a:endParaRPr lang="en-US" sz="1800" dirty="0">
              <a:solidFill>
                <a:schemeClr val="tx1">
                  <a:lumMod val="85000"/>
                  <a:lumOff val="15000"/>
                </a:schemeClr>
              </a:solidFill>
            </a:endParaRPr>
          </a:p>
          <a:p>
            <a:pPr marL="401638" lvl="1" indent="-230188">
              <a:buFont typeface="Arial" pitchFamily="34" charset="0"/>
              <a:buChar char="•"/>
            </a:pPr>
            <a:r>
              <a:rPr lang="en-US" sz="1800" dirty="0">
                <a:solidFill>
                  <a:schemeClr val="tx1">
                    <a:lumMod val="85000"/>
                    <a:lumOff val="15000"/>
                  </a:schemeClr>
                </a:solidFill>
              </a:rPr>
              <a:t>Common design reference</a:t>
            </a:r>
            <a:br>
              <a:rPr lang="en-US" sz="1800" dirty="0">
                <a:solidFill>
                  <a:schemeClr val="tx1">
                    <a:lumMod val="85000"/>
                    <a:lumOff val="15000"/>
                  </a:schemeClr>
                </a:solidFill>
              </a:rPr>
            </a:br>
            <a:endParaRPr lang="en-US" sz="1800" dirty="0">
              <a:solidFill>
                <a:schemeClr val="tx1">
                  <a:lumMod val="85000"/>
                  <a:lumOff val="15000"/>
                </a:schemeClr>
              </a:solidFill>
            </a:endParaRPr>
          </a:p>
          <a:p>
            <a:pPr marL="401638" lvl="1" indent="-230188">
              <a:buFont typeface="Arial" pitchFamily="34" charset="0"/>
              <a:buChar char="•"/>
            </a:pPr>
            <a:r>
              <a:rPr lang="en-US" sz="1800" dirty="0">
                <a:solidFill>
                  <a:schemeClr val="tx1">
                    <a:lumMod val="85000"/>
                    <a:lumOff val="15000"/>
                  </a:schemeClr>
                </a:solidFill>
              </a:rPr>
              <a:t>Optimal mid-range 40 - 60%</a:t>
            </a:r>
          </a:p>
        </p:txBody>
      </p:sp>
      <p:pic>
        <p:nvPicPr>
          <p:cNvPr id="9" name="Picture 2" descr="Humidification for health – is it worth the energy">
            <a:extLst>
              <a:ext uri="{FF2B5EF4-FFF2-40B4-BE49-F238E27FC236}">
                <a16:creationId xmlns:a16="http://schemas.microsoft.com/office/drawing/2014/main" id="{35F3CDD4-5915-20F2-BF2B-C6C4CC27CB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696" y="1803835"/>
            <a:ext cx="5012769" cy="3620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059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6"/>
          <p:cNvSpPr>
            <a:spLocks noGrp="1"/>
          </p:cNvSpPr>
          <p:nvPr>
            <p:ph type="subTitle" idx="15"/>
          </p:nvPr>
        </p:nvSpPr>
        <p:spPr>
          <a:xfrm>
            <a:off x="623887" y="787751"/>
            <a:ext cx="8964613" cy="405683"/>
          </a:xfrm>
          <a:prstGeom prst="rect">
            <a:avLst/>
          </a:prstGeom>
        </p:spPr>
        <p:txBody>
          <a:bodyPr>
            <a:noAutofit/>
          </a:bodyPr>
          <a:lstStyle/>
          <a:p>
            <a:pPr marL="0" indent="0">
              <a:buNone/>
            </a:pPr>
            <a:r>
              <a:rPr lang="en-US" sz="2000" b="1" dirty="0">
                <a:latin typeface="Calibri" panose="020F0502020204030204" pitchFamily="34" charset="0"/>
              </a:rPr>
              <a:t>“Update of the Scientific Evidence for Specifying Lower Limit Relative Humidity Levels for Comfort, Health and IEQ in Occupied Spaces”</a:t>
            </a:r>
            <a:br>
              <a:rPr lang="en-US" sz="2000" b="1" dirty="0">
                <a:latin typeface="Calibri" panose="020F0502020204030204" pitchFamily="34" charset="0"/>
              </a:rPr>
            </a:br>
            <a:endParaRPr lang="en-US" sz="2000" b="1" dirty="0">
              <a:latin typeface="Calibri" panose="020F0502020204030204" pitchFamily="34" charset="0"/>
            </a:endParaRPr>
          </a:p>
          <a:p>
            <a:pPr>
              <a:spcBef>
                <a:spcPts val="1200"/>
              </a:spcBef>
            </a:pPr>
            <a:r>
              <a:rPr lang="en-US" sz="2000" dirty="0">
                <a:latin typeface="Calibri" panose="020F0502020204030204" pitchFamily="34" charset="0"/>
              </a:rPr>
              <a:t>Literature Review: 600 articles of interest, 70 detailed reviews</a:t>
            </a:r>
          </a:p>
          <a:p>
            <a:pPr>
              <a:spcBef>
                <a:spcPts val="1200"/>
              </a:spcBef>
            </a:pPr>
            <a:r>
              <a:rPr lang="en-US" sz="2000" dirty="0">
                <a:latin typeface="Calibri" panose="020F0502020204030204" pitchFamily="34" charset="0"/>
              </a:rPr>
              <a:t>Focused on comfort, health, and IEQ</a:t>
            </a:r>
          </a:p>
          <a:p>
            <a:pPr>
              <a:spcBef>
                <a:spcPts val="1200"/>
              </a:spcBef>
            </a:pPr>
            <a:r>
              <a:rPr lang="en-US" sz="2000" dirty="0">
                <a:latin typeface="Calibri" panose="020F0502020204030204" pitchFamily="34" charset="0"/>
              </a:rPr>
              <a:t>Findings consistent with Sterling Chart in ASHRAE Handbook</a:t>
            </a:r>
          </a:p>
          <a:p>
            <a:pPr marL="742950" lvl="1" indent="-285750">
              <a:spcBef>
                <a:spcPts val="1200"/>
              </a:spcBef>
            </a:pPr>
            <a:r>
              <a:rPr lang="en-US" dirty="0">
                <a:latin typeface="Calibri" panose="020F0502020204030204" pitchFamily="34" charset="0"/>
              </a:rPr>
              <a:t>Lower humidity decreased house dust mite allergens </a:t>
            </a:r>
          </a:p>
          <a:p>
            <a:pPr marL="742950" lvl="1" indent="-285750">
              <a:spcBef>
                <a:spcPts val="1200"/>
              </a:spcBef>
            </a:pPr>
            <a:r>
              <a:rPr lang="en-US" dirty="0">
                <a:latin typeface="Calibri" panose="020F0502020204030204" pitchFamily="34" charset="0"/>
              </a:rPr>
              <a:t>Lower humidity increased virus survival for influenza </a:t>
            </a:r>
          </a:p>
          <a:p>
            <a:pPr marL="742950" lvl="1" indent="-285750">
              <a:spcBef>
                <a:spcPts val="1200"/>
              </a:spcBef>
            </a:pPr>
            <a:r>
              <a:rPr lang="en-US" dirty="0">
                <a:latin typeface="Calibri" panose="020F0502020204030204" pitchFamily="34" charset="0"/>
              </a:rPr>
              <a:t>Health, comfort, skin dryness, eye irritation, and static electricity increased as humidity decreased</a:t>
            </a:r>
          </a:p>
          <a:p>
            <a:endParaRPr lang="en-US" sz="2000" dirty="0">
              <a:latin typeface="Calibri" panose="020F0502020204030204" pitchFamily="34" charset="0"/>
            </a:endParaRPr>
          </a:p>
        </p:txBody>
      </p:sp>
      <p:sp>
        <p:nvSpPr>
          <p:cNvPr id="2" name="Title 1"/>
          <p:cNvSpPr>
            <a:spLocks noGrp="1"/>
          </p:cNvSpPr>
          <p:nvPr>
            <p:ph type="title"/>
          </p:nvPr>
        </p:nvSpPr>
        <p:spPr>
          <a:xfrm>
            <a:off x="623888" y="350069"/>
            <a:ext cx="8964613" cy="467239"/>
          </a:xfrm>
        </p:spPr>
        <p:txBody>
          <a:bodyPr/>
          <a:lstStyle/>
          <a:p>
            <a:r>
              <a:rPr lang="en-US" dirty="0">
                <a:latin typeface="Calibri" panose="020F0502020204030204" pitchFamily="34" charset="0"/>
              </a:rPr>
              <a:t>ASHRAE Research Project 1630</a:t>
            </a:r>
          </a:p>
        </p:txBody>
      </p:sp>
      <p:sp>
        <p:nvSpPr>
          <p:cNvPr id="6" name="TextBox 5"/>
          <p:cNvSpPr txBox="1"/>
          <p:nvPr/>
        </p:nvSpPr>
        <p:spPr>
          <a:xfrm>
            <a:off x="1905077" y="5534923"/>
            <a:ext cx="8381846" cy="400110"/>
          </a:xfrm>
          <a:prstGeom prst="rect">
            <a:avLst/>
          </a:prstGeom>
          <a:noFill/>
        </p:spPr>
        <p:txBody>
          <a:bodyPr wrap="none" rtlCol="0">
            <a:spAutoFit/>
          </a:bodyPr>
          <a:lstStyle/>
          <a:p>
            <a:r>
              <a:rPr lang="en-US" sz="2000" b="1" u="sng" dirty="0"/>
              <a:t>Low and High humidity control is important for comfort, wellness, and </a:t>
            </a:r>
            <a:r>
              <a:rPr lang="en-US" sz="2000" b="1" u="sng" dirty="0">
                <a:solidFill>
                  <a:srgbClr val="0070C0"/>
                </a:solidFill>
              </a:rPr>
              <a:t>health</a:t>
            </a:r>
            <a:endParaRPr lang="en-US" sz="2000" b="1" u="sng" dirty="0"/>
          </a:p>
        </p:txBody>
      </p:sp>
    </p:spTree>
    <p:extLst>
      <p:ext uri="{BB962C8B-B14F-4D97-AF65-F5344CB8AC3E}">
        <p14:creationId xmlns:p14="http://schemas.microsoft.com/office/powerpoint/2010/main" val="2266974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FA626393-0BA7-1643-1653-EA2D1B1DC6EA}"/>
              </a:ext>
            </a:extLst>
          </p:cNvPr>
          <p:cNvSpPr>
            <a:spLocks noGrp="1"/>
          </p:cNvSpPr>
          <p:nvPr>
            <p:ph type="subTitle" idx="15"/>
          </p:nvPr>
        </p:nvSpPr>
        <p:spPr>
          <a:xfrm>
            <a:off x="623887" y="787751"/>
            <a:ext cx="8964613" cy="405683"/>
          </a:xfrm>
        </p:spPr>
        <p:txBody>
          <a:bodyPr/>
          <a:lstStyle/>
          <a:p>
            <a:endParaRPr lang="en-US" dirty="0">
              <a:latin typeface="Calibri" panose="020F0502020204030204" pitchFamily="34" charset="0"/>
            </a:endParaRPr>
          </a:p>
        </p:txBody>
      </p:sp>
      <p:sp>
        <p:nvSpPr>
          <p:cNvPr id="2" name="Title 1"/>
          <p:cNvSpPr>
            <a:spLocks noGrp="1"/>
          </p:cNvSpPr>
          <p:nvPr>
            <p:ph type="title"/>
          </p:nvPr>
        </p:nvSpPr>
        <p:spPr>
          <a:xfrm>
            <a:off x="623888" y="350069"/>
            <a:ext cx="8964613" cy="467239"/>
          </a:xfrm>
        </p:spPr>
        <p:txBody>
          <a:bodyPr/>
          <a:lstStyle/>
          <a:p>
            <a:r>
              <a:rPr lang="en-US" dirty="0">
                <a:latin typeface="Calibri" panose="020F0502020204030204" pitchFamily="34" charset="0"/>
              </a:rPr>
              <a:t>Humidity and Health: Research</a:t>
            </a:r>
          </a:p>
        </p:txBody>
      </p:sp>
      <p:sp>
        <p:nvSpPr>
          <p:cNvPr id="13" name="Content Placeholder 5"/>
          <p:cNvSpPr txBox="1">
            <a:spLocks/>
          </p:cNvSpPr>
          <p:nvPr/>
        </p:nvSpPr>
        <p:spPr>
          <a:xfrm>
            <a:off x="4429387" y="1344349"/>
            <a:ext cx="4876800" cy="38862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itchFamily="2" charset="2"/>
              <a:buChar char="Ø"/>
              <a:defRPr sz="2400" b="1" kern="1200">
                <a:solidFill>
                  <a:srgbClr val="D47706"/>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rgbClr val="0079C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rgbClr val="0079C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9C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9C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chemeClr val="tx1">
                    <a:lumMod val="85000"/>
                    <a:lumOff val="15000"/>
                  </a:schemeClr>
                </a:solidFill>
              </a:rPr>
              <a:t>Humidity and Respiratory Infections</a:t>
            </a:r>
          </a:p>
          <a:p>
            <a:pPr marL="401638" lvl="1" indent="-230188">
              <a:buFont typeface="Arial" pitchFamily="34" charset="0"/>
              <a:buChar char="•"/>
            </a:pPr>
            <a:r>
              <a:rPr lang="en-US" dirty="0">
                <a:solidFill>
                  <a:schemeClr val="tx1">
                    <a:lumMod val="85000"/>
                    <a:lumOff val="15000"/>
                  </a:schemeClr>
                </a:solidFill>
              </a:rPr>
              <a:t>Evidence of link between moisture and cold / flu transmission</a:t>
            </a:r>
            <a:br>
              <a:rPr lang="en-US" dirty="0">
                <a:solidFill>
                  <a:schemeClr val="tx1">
                    <a:lumMod val="85000"/>
                    <a:lumOff val="15000"/>
                  </a:schemeClr>
                </a:solidFill>
              </a:rPr>
            </a:br>
            <a:endParaRPr lang="en-US" dirty="0">
              <a:solidFill>
                <a:schemeClr val="tx1">
                  <a:lumMod val="85000"/>
                  <a:lumOff val="15000"/>
                </a:schemeClr>
              </a:solidFill>
            </a:endParaRPr>
          </a:p>
          <a:p>
            <a:pPr marL="401638" lvl="1" indent="-230188">
              <a:buFont typeface="Arial" pitchFamily="34" charset="0"/>
              <a:buChar char="•"/>
            </a:pPr>
            <a:r>
              <a:rPr lang="en-US" dirty="0">
                <a:solidFill>
                  <a:schemeClr val="tx1">
                    <a:lumMod val="85000"/>
                    <a:lumOff val="15000"/>
                  </a:schemeClr>
                </a:solidFill>
              </a:rPr>
              <a:t>Clinical trials between 1963 and 1985 showed significant reduction of respiratory infections when mid-range humidity was maintained [1-5]</a:t>
            </a:r>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1" t="13806" r="36589"/>
          <a:stretch/>
        </p:blipFill>
        <p:spPr>
          <a:xfrm>
            <a:off x="623887" y="1414014"/>
            <a:ext cx="3505200" cy="3746872"/>
          </a:xfrm>
          <a:prstGeom prst="rect">
            <a:avLst/>
          </a:prstGeom>
        </p:spPr>
      </p:pic>
      <p:sp>
        <p:nvSpPr>
          <p:cNvPr id="16" name="Textfeld 12"/>
          <p:cNvSpPr txBox="1"/>
          <p:nvPr/>
        </p:nvSpPr>
        <p:spPr>
          <a:xfrm>
            <a:off x="4772376" y="4815051"/>
            <a:ext cx="7014157" cy="830997"/>
          </a:xfrm>
          <a:prstGeom prst="rect">
            <a:avLst/>
          </a:prstGeom>
          <a:noFill/>
        </p:spPr>
        <p:txBody>
          <a:bodyPr wrap="square" rtlCol="0">
            <a:spAutoFit/>
          </a:bodyPr>
          <a:lstStyle/>
          <a:p>
            <a:pPr lvl="0"/>
            <a:r>
              <a:rPr lang="en-US" sz="800" b="1" dirty="0">
                <a:solidFill>
                  <a:schemeClr val="tx1">
                    <a:lumMod val="85000"/>
                    <a:lumOff val="15000"/>
                  </a:schemeClr>
                </a:solidFill>
              </a:rPr>
              <a:t>1. </a:t>
            </a:r>
            <a:r>
              <a:rPr lang="en-US" sz="800" b="1" dirty="0" err="1">
                <a:solidFill>
                  <a:schemeClr val="tx1">
                    <a:lumMod val="85000"/>
                    <a:lumOff val="15000"/>
                  </a:schemeClr>
                </a:solidFill>
              </a:rPr>
              <a:t>Ritzel</a:t>
            </a:r>
            <a:r>
              <a:rPr lang="en-US" sz="800" b="1" dirty="0">
                <a:solidFill>
                  <a:schemeClr val="tx1">
                    <a:lumMod val="85000"/>
                    <a:lumOff val="15000"/>
                  </a:schemeClr>
                </a:solidFill>
              </a:rPr>
              <a:t> G</a:t>
            </a:r>
            <a:r>
              <a:rPr lang="en-US" sz="800" dirty="0">
                <a:solidFill>
                  <a:schemeClr val="tx1">
                    <a:lumMod val="85000"/>
                    <a:lumOff val="15000"/>
                  </a:schemeClr>
                </a:solidFill>
              </a:rPr>
              <a:t>, </a:t>
            </a:r>
            <a:r>
              <a:rPr lang="en-US" sz="800" dirty="0" err="1">
                <a:solidFill>
                  <a:schemeClr val="tx1">
                    <a:lumMod val="85000"/>
                    <a:lumOff val="15000"/>
                  </a:schemeClr>
                </a:solidFill>
              </a:rPr>
              <a:t>Sozialmedizinische</a:t>
            </a:r>
            <a:r>
              <a:rPr lang="en-US" sz="800" dirty="0">
                <a:solidFill>
                  <a:schemeClr val="tx1">
                    <a:lumMod val="85000"/>
                    <a:lumOff val="15000"/>
                  </a:schemeClr>
                </a:solidFill>
              </a:rPr>
              <a:t> </a:t>
            </a:r>
            <a:r>
              <a:rPr lang="en-US" sz="800" dirty="0" err="1">
                <a:solidFill>
                  <a:schemeClr val="tx1">
                    <a:lumMod val="85000"/>
                    <a:lumOff val="15000"/>
                  </a:schemeClr>
                </a:solidFill>
              </a:rPr>
              <a:t>Erhebung</a:t>
            </a:r>
            <a:r>
              <a:rPr lang="en-US" sz="800" dirty="0">
                <a:solidFill>
                  <a:schemeClr val="tx1">
                    <a:lumMod val="85000"/>
                    <a:lumOff val="15000"/>
                  </a:schemeClr>
                </a:solidFill>
              </a:rPr>
              <a:t> </a:t>
            </a:r>
            <a:r>
              <a:rPr lang="en-US" sz="800" dirty="0" err="1">
                <a:solidFill>
                  <a:schemeClr val="tx1">
                    <a:lumMod val="85000"/>
                    <a:lumOff val="15000"/>
                  </a:schemeClr>
                </a:solidFill>
              </a:rPr>
              <a:t>zur</a:t>
            </a:r>
            <a:r>
              <a:rPr lang="en-US" sz="800" dirty="0">
                <a:solidFill>
                  <a:schemeClr val="tx1">
                    <a:lumMod val="85000"/>
                    <a:lumOff val="15000"/>
                  </a:schemeClr>
                </a:solidFill>
              </a:rPr>
              <a:t> </a:t>
            </a:r>
            <a:r>
              <a:rPr lang="en-US" sz="800" dirty="0" err="1">
                <a:solidFill>
                  <a:schemeClr val="tx1">
                    <a:lumMod val="85000"/>
                    <a:lumOff val="15000"/>
                  </a:schemeClr>
                </a:solidFill>
              </a:rPr>
              <a:t>Pathogenese</a:t>
            </a:r>
            <a:r>
              <a:rPr lang="en-US" sz="800" dirty="0">
                <a:solidFill>
                  <a:schemeClr val="tx1">
                    <a:lumMod val="85000"/>
                    <a:lumOff val="15000"/>
                  </a:schemeClr>
                </a:solidFill>
              </a:rPr>
              <a:t> und </a:t>
            </a:r>
            <a:r>
              <a:rPr lang="en-US" sz="800" dirty="0" err="1">
                <a:solidFill>
                  <a:schemeClr val="tx1">
                    <a:lumMod val="85000"/>
                    <a:lumOff val="15000"/>
                  </a:schemeClr>
                </a:solidFill>
              </a:rPr>
              <a:t>Prophylaxe</a:t>
            </a:r>
            <a:r>
              <a:rPr lang="en-US" sz="800" dirty="0">
                <a:solidFill>
                  <a:schemeClr val="tx1">
                    <a:lumMod val="85000"/>
                    <a:lumOff val="15000"/>
                  </a:schemeClr>
                </a:solidFill>
              </a:rPr>
              <a:t> von </a:t>
            </a:r>
            <a:r>
              <a:rPr lang="en-US" sz="800" dirty="0" err="1">
                <a:solidFill>
                  <a:schemeClr val="tx1">
                    <a:lumMod val="85000"/>
                    <a:lumOff val="15000"/>
                  </a:schemeClr>
                </a:solidFill>
              </a:rPr>
              <a:t>Erkältungskrankheiten</a:t>
            </a:r>
            <a:r>
              <a:rPr lang="en-US" sz="800" dirty="0">
                <a:solidFill>
                  <a:schemeClr val="tx1">
                    <a:lumMod val="85000"/>
                    <a:lumOff val="15000"/>
                  </a:schemeClr>
                </a:solidFill>
              </a:rPr>
              <a:t>, </a:t>
            </a:r>
            <a:r>
              <a:rPr lang="en-US" sz="800" dirty="0" err="1">
                <a:solidFill>
                  <a:schemeClr val="tx1">
                    <a:lumMod val="85000"/>
                    <a:lumOff val="15000"/>
                  </a:schemeClr>
                </a:solidFill>
              </a:rPr>
              <a:t>sog</a:t>
            </a:r>
            <a:r>
              <a:rPr lang="en-US" sz="800" dirty="0">
                <a:solidFill>
                  <a:schemeClr val="tx1">
                    <a:lumMod val="85000"/>
                    <a:lumOff val="15000"/>
                  </a:schemeClr>
                </a:solidFill>
              </a:rPr>
              <a:t>. «</a:t>
            </a:r>
            <a:r>
              <a:rPr lang="en-US" sz="800" dirty="0" err="1">
                <a:solidFill>
                  <a:schemeClr val="tx1">
                    <a:lumMod val="85000"/>
                    <a:lumOff val="15000"/>
                  </a:schemeClr>
                </a:solidFill>
              </a:rPr>
              <a:t>Kindergartenstudie</a:t>
            </a:r>
            <a:r>
              <a:rPr lang="en-US" sz="800" dirty="0">
                <a:solidFill>
                  <a:schemeClr val="tx1">
                    <a:lumMod val="85000"/>
                    <a:lumOff val="15000"/>
                  </a:schemeClr>
                </a:solidFill>
              </a:rPr>
              <a:t>» </a:t>
            </a:r>
            <a:r>
              <a:rPr lang="en-US" sz="800" dirty="0" err="1">
                <a:solidFill>
                  <a:schemeClr val="tx1">
                    <a:lumMod val="85000"/>
                    <a:lumOff val="15000"/>
                  </a:schemeClr>
                </a:solidFill>
              </a:rPr>
              <a:t>Zeitschrift</a:t>
            </a:r>
            <a:r>
              <a:rPr lang="en-US" sz="800" dirty="0">
                <a:solidFill>
                  <a:schemeClr val="tx1">
                    <a:lumMod val="85000"/>
                    <a:lumOff val="15000"/>
                  </a:schemeClr>
                </a:solidFill>
              </a:rPr>
              <a:t> für </a:t>
            </a:r>
            <a:r>
              <a:rPr lang="en-US" sz="800" dirty="0" err="1">
                <a:solidFill>
                  <a:schemeClr val="tx1">
                    <a:lumMod val="85000"/>
                    <a:lumOff val="15000"/>
                  </a:schemeClr>
                </a:solidFill>
              </a:rPr>
              <a:t>Präventivmedizin</a:t>
            </a:r>
            <a:r>
              <a:rPr lang="en-US" sz="800" dirty="0">
                <a:solidFill>
                  <a:schemeClr val="tx1">
                    <a:lumMod val="85000"/>
                    <a:lumOff val="15000"/>
                  </a:schemeClr>
                </a:solidFill>
              </a:rPr>
              <a:t> 1966, 11. 9-16</a:t>
            </a:r>
          </a:p>
          <a:p>
            <a:pPr lvl="0"/>
            <a:r>
              <a:rPr lang="en-US" sz="800" b="1" dirty="0">
                <a:solidFill>
                  <a:schemeClr val="tx1">
                    <a:lumMod val="85000"/>
                    <a:lumOff val="15000"/>
                  </a:schemeClr>
                </a:solidFill>
              </a:rPr>
              <a:t>2. Sale C</a:t>
            </a:r>
            <a:r>
              <a:rPr lang="en-US" sz="800" dirty="0">
                <a:solidFill>
                  <a:schemeClr val="tx1">
                    <a:lumMod val="85000"/>
                    <a:lumOff val="15000"/>
                  </a:schemeClr>
                </a:solidFill>
              </a:rPr>
              <a:t>, Humidification to Reduce Respiratory Illnesses in Nursery School Children, Southern Medical Journal, July 1972, Vol 65</a:t>
            </a:r>
          </a:p>
          <a:p>
            <a:pPr lvl="0"/>
            <a:r>
              <a:rPr lang="en-US" sz="800" b="1" dirty="0">
                <a:solidFill>
                  <a:schemeClr val="tx1">
                    <a:lumMod val="85000"/>
                    <a:lumOff val="15000"/>
                  </a:schemeClr>
                </a:solidFill>
              </a:rPr>
              <a:t>3. Green G H</a:t>
            </a:r>
            <a:r>
              <a:rPr lang="en-US" sz="800" dirty="0">
                <a:solidFill>
                  <a:schemeClr val="tx1">
                    <a:lumMod val="85000"/>
                    <a:lumOff val="15000"/>
                  </a:schemeClr>
                </a:solidFill>
              </a:rPr>
              <a:t>, Winter humidity and related absenteeism in Canadian hospitals, Digest of the 3</a:t>
            </a:r>
            <a:r>
              <a:rPr lang="en-US" sz="800" baseline="30000" dirty="0">
                <a:solidFill>
                  <a:schemeClr val="tx1">
                    <a:lumMod val="85000"/>
                    <a:lumOff val="15000"/>
                  </a:schemeClr>
                </a:solidFill>
              </a:rPr>
              <a:t>rd</a:t>
            </a:r>
            <a:r>
              <a:rPr lang="en-US" sz="800" dirty="0">
                <a:solidFill>
                  <a:schemeClr val="tx1">
                    <a:lumMod val="85000"/>
                    <a:lumOff val="15000"/>
                  </a:schemeClr>
                </a:solidFill>
              </a:rPr>
              <a:t>. CMBES</a:t>
            </a:r>
          </a:p>
          <a:p>
            <a:pPr lvl="0"/>
            <a:r>
              <a:rPr lang="en-US" sz="800" b="1" dirty="0">
                <a:solidFill>
                  <a:schemeClr val="tx1">
                    <a:lumMod val="85000"/>
                    <a:lumOff val="15000"/>
                  </a:schemeClr>
                </a:solidFill>
              </a:rPr>
              <a:t>4. Green G H</a:t>
            </a:r>
            <a:r>
              <a:rPr lang="en-US" sz="800" dirty="0">
                <a:solidFill>
                  <a:schemeClr val="tx1">
                    <a:lumMod val="85000"/>
                    <a:lumOff val="15000"/>
                  </a:schemeClr>
                </a:solidFill>
              </a:rPr>
              <a:t>, The effect of indoor relative humidity on absenteeism and colds in schools, ASHRAE Trans., Vol. 80, Part II</a:t>
            </a:r>
          </a:p>
          <a:p>
            <a:pPr lvl="0"/>
            <a:r>
              <a:rPr lang="en-US" sz="800" b="1" dirty="0">
                <a:solidFill>
                  <a:schemeClr val="tx1">
                    <a:lumMod val="85000"/>
                    <a:lumOff val="15000"/>
                  </a:schemeClr>
                </a:solidFill>
              </a:rPr>
              <a:t>5. </a:t>
            </a:r>
            <a:r>
              <a:rPr lang="en-US" sz="800" b="1" dirty="0" err="1">
                <a:solidFill>
                  <a:schemeClr val="tx1">
                    <a:lumMod val="85000"/>
                    <a:lumOff val="15000"/>
                  </a:schemeClr>
                </a:solidFill>
              </a:rPr>
              <a:t>Gelperin</a:t>
            </a:r>
            <a:r>
              <a:rPr lang="en-US" sz="800" b="1" dirty="0">
                <a:solidFill>
                  <a:schemeClr val="tx1">
                    <a:lumMod val="85000"/>
                    <a:lumOff val="15000"/>
                  </a:schemeClr>
                </a:solidFill>
              </a:rPr>
              <a:t> A</a:t>
            </a:r>
            <a:r>
              <a:rPr lang="en-US" sz="800" dirty="0">
                <a:solidFill>
                  <a:schemeClr val="tx1">
                    <a:lumMod val="85000"/>
                    <a:lumOff val="15000"/>
                  </a:schemeClr>
                </a:solidFill>
              </a:rPr>
              <a:t>, Humidification and upper respiratory infection incidence, Heating, Piping and Air Conditioning, 45:3, 1973</a:t>
            </a:r>
          </a:p>
        </p:txBody>
      </p:sp>
    </p:spTree>
    <p:extLst>
      <p:ext uri="{BB962C8B-B14F-4D97-AF65-F5344CB8AC3E}">
        <p14:creationId xmlns:p14="http://schemas.microsoft.com/office/powerpoint/2010/main" val="1676638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B5C6014B-989C-9A8F-51E4-2FC450D1F53B}"/>
              </a:ext>
            </a:extLst>
          </p:cNvPr>
          <p:cNvSpPr>
            <a:spLocks noGrp="1"/>
          </p:cNvSpPr>
          <p:nvPr>
            <p:ph type="subTitle" idx="15"/>
          </p:nvPr>
        </p:nvSpPr>
        <p:spPr>
          <a:xfrm>
            <a:off x="623887" y="787751"/>
            <a:ext cx="8964613" cy="405683"/>
          </a:xfrm>
        </p:spPr>
        <p:txBody>
          <a:bodyPr/>
          <a:lstStyle/>
          <a:p>
            <a:endParaRPr lang="en-US" dirty="0">
              <a:latin typeface="Calibri" panose="020F0502020204030204" pitchFamily="34" charset="0"/>
            </a:endParaRPr>
          </a:p>
        </p:txBody>
      </p:sp>
      <p:sp>
        <p:nvSpPr>
          <p:cNvPr id="2" name="Title 1"/>
          <p:cNvSpPr>
            <a:spLocks noGrp="1"/>
          </p:cNvSpPr>
          <p:nvPr>
            <p:ph type="title"/>
          </p:nvPr>
        </p:nvSpPr>
        <p:spPr>
          <a:xfrm>
            <a:off x="623888" y="350069"/>
            <a:ext cx="8964613" cy="467239"/>
          </a:xfrm>
        </p:spPr>
        <p:txBody>
          <a:bodyPr/>
          <a:lstStyle/>
          <a:p>
            <a:r>
              <a:rPr lang="en-US" dirty="0">
                <a:latin typeface="Calibri" panose="020F0502020204030204" pitchFamily="34" charset="0"/>
              </a:rPr>
              <a:t>Humidity and Health: Seasonality of Influenza</a:t>
            </a:r>
          </a:p>
        </p:txBody>
      </p:sp>
      <p:pic>
        <p:nvPicPr>
          <p:cNvPr id="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4368" y="1433145"/>
            <a:ext cx="6524625"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305909" y="4785945"/>
            <a:ext cx="3315331" cy="253916"/>
          </a:xfrm>
          <a:prstGeom prst="rect">
            <a:avLst/>
          </a:prstGeom>
        </p:spPr>
        <p:txBody>
          <a:bodyPr wrap="none">
            <a:spAutoFit/>
          </a:bodyPr>
          <a:lstStyle/>
          <a:p>
            <a:r>
              <a:rPr lang="en-US" sz="1050" baseline="30000" dirty="0">
                <a:solidFill>
                  <a:schemeClr val="tx1">
                    <a:lumMod val="85000"/>
                    <a:lumOff val="15000"/>
                  </a:schemeClr>
                </a:solidFill>
              </a:rPr>
              <a:t>1</a:t>
            </a:r>
            <a:r>
              <a:rPr lang="en-US" sz="1050" dirty="0">
                <a:solidFill>
                  <a:schemeClr val="tx1">
                    <a:lumMod val="85000"/>
                    <a:lumOff val="15000"/>
                  </a:schemeClr>
                </a:solidFill>
              </a:rPr>
              <a:t> https://www.cdc.gov/flu/about/season/flu-season.htm </a:t>
            </a:r>
          </a:p>
        </p:txBody>
      </p:sp>
    </p:spTree>
    <p:extLst>
      <p:ext uri="{BB962C8B-B14F-4D97-AF65-F5344CB8AC3E}">
        <p14:creationId xmlns:p14="http://schemas.microsoft.com/office/powerpoint/2010/main" val="541455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9E12FC7B-FF20-1DEB-C5AF-F07F365FC022}"/>
              </a:ext>
            </a:extLst>
          </p:cNvPr>
          <p:cNvSpPr>
            <a:spLocks noGrp="1"/>
          </p:cNvSpPr>
          <p:nvPr>
            <p:ph type="subTitle" idx="15"/>
          </p:nvPr>
        </p:nvSpPr>
        <p:spPr>
          <a:xfrm>
            <a:off x="623887" y="787751"/>
            <a:ext cx="8964613" cy="405683"/>
          </a:xfrm>
        </p:spPr>
        <p:txBody>
          <a:bodyPr/>
          <a:lstStyle/>
          <a:p>
            <a:endParaRPr lang="en-US" dirty="0">
              <a:latin typeface="Calibri" panose="020F0502020204030204" pitchFamily="34" charset="0"/>
            </a:endParaRPr>
          </a:p>
        </p:txBody>
      </p:sp>
      <p:sp>
        <p:nvSpPr>
          <p:cNvPr id="2" name="Title 1"/>
          <p:cNvSpPr>
            <a:spLocks noGrp="1"/>
          </p:cNvSpPr>
          <p:nvPr>
            <p:ph type="title"/>
          </p:nvPr>
        </p:nvSpPr>
        <p:spPr>
          <a:xfrm>
            <a:off x="623888" y="350069"/>
            <a:ext cx="8964613" cy="467239"/>
          </a:xfrm>
        </p:spPr>
        <p:txBody>
          <a:bodyPr/>
          <a:lstStyle/>
          <a:p>
            <a:r>
              <a:rPr lang="en-US" dirty="0">
                <a:latin typeface="Calibri" panose="020F0502020204030204" pitchFamily="34" charset="0"/>
              </a:rPr>
              <a:t>Humidity and Health: Seasonality of Influenza</a:t>
            </a:r>
          </a:p>
        </p:txBody>
      </p:sp>
      <p:sp>
        <p:nvSpPr>
          <p:cNvPr id="5" name="Rectangle 4"/>
          <p:cNvSpPr/>
          <p:nvPr/>
        </p:nvSpPr>
        <p:spPr>
          <a:xfrm>
            <a:off x="2359268" y="1999181"/>
            <a:ext cx="7825153" cy="2554545"/>
          </a:xfrm>
          <a:prstGeom prst="rect">
            <a:avLst/>
          </a:prstGeom>
        </p:spPr>
        <p:txBody>
          <a:bodyPr wrap="square">
            <a:spAutoFit/>
          </a:bodyPr>
          <a:lstStyle/>
          <a:p>
            <a:r>
              <a:rPr lang="en-US" sz="2000" b="1" dirty="0"/>
              <a:t>Why?</a:t>
            </a:r>
            <a:r>
              <a:rPr lang="en-US" sz="2000" b="1" baseline="30000" dirty="0"/>
              <a:t>[1]</a:t>
            </a:r>
          </a:p>
          <a:p>
            <a:endParaRPr lang="en-US" sz="2000" b="1" dirty="0"/>
          </a:p>
          <a:p>
            <a:pPr marL="285750" indent="-285750">
              <a:spcAft>
                <a:spcPts val="600"/>
              </a:spcAft>
              <a:buFont typeface="Arial" panose="020B0604020202020204" pitchFamily="34" charset="0"/>
              <a:buChar char="•"/>
            </a:pPr>
            <a:r>
              <a:rPr lang="en-US" sz="2000" dirty="0"/>
              <a:t>More time indoors in proximity to others</a:t>
            </a:r>
          </a:p>
          <a:p>
            <a:pPr marL="285750" indent="-285750">
              <a:spcAft>
                <a:spcPts val="600"/>
              </a:spcAft>
              <a:buFont typeface="Arial" panose="020B0604020202020204" pitchFamily="34" charset="0"/>
              <a:buChar char="•"/>
            </a:pPr>
            <a:r>
              <a:rPr lang="en-US" sz="2000" dirty="0"/>
              <a:t>Drying of nasal mucous membrane weakens respiratory system</a:t>
            </a:r>
          </a:p>
          <a:p>
            <a:pPr marL="285750" indent="-285750">
              <a:spcAft>
                <a:spcPts val="600"/>
              </a:spcAft>
              <a:buFont typeface="Arial" panose="020B0604020202020204" pitchFamily="34" charset="0"/>
              <a:buChar char="•"/>
            </a:pPr>
            <a:r>
              <a:rPr lang="en-US" sz="2000" dirty="0"/>
              <a:t>Influenza virus is most stable at lower RH</a:t>
            </a:r>
            <a:r>
              <a:rPr lang="en-US" sz="2000" baseline="30000" dirty="0"/>
              <a:t>[2]</a:t>
            </a:r>
          </a:p>
          <a:p>
            <a:pPr marL="285750" indent="-285750">
              <a:spcAft>
                <a:spcPts val="600"/>
              </a:spcAft>
              <a:buFont typeface="Arial" panose="020B0604020202020204" pitchFamily="34" charset="0"/>
              <a:buChar char="•"/>
            </a:pPr>
            <a:r>
              <a:rPr lang="en-US" sz="2000" dirty="0"/>
              <a:t>Exhaled aerosols float longer in lower humidity</a:t>
            </a:r>
          </a:p>
          <a:p>
            <a:pPr marL="285750" indent="-285750">
              <a:spcAft>
                <a:spcPts val="600"/>
              </a:spcAft>
              <a:buFont typeface="Arial" panose="020B0604020202020204" pitchFamily="34" charset="0"/>
              <a:buChar char="•"/>
            </a:pPr>
            <a:endParaRPr lang="en-US" sz="2000" dirty="0"/>
          </a:p>
        </p:txBody>
      </p:sp>
      <p:sp>
        <p:nvSpPr>
          <p:cNvPr id="4" name="TextBox 3"/>
          <p:cNvSpPr txBox="1"/>
          <p:nvPr/>
        </p:nvSpPr>
        <p:spPr>
          <a:xfrm>
            <a:off x="262559" y="5520155"/>
            <a:ext cx="7162800" cy="430887"/>
          </a:xfrm>
          <a:prstGeom prst="rect">
            <a:avLst/>
          </a:prstGeom>
          <a:noFill/>
        </p:spPr>
        <p:txBody>
          <a:bodyPr wrap="square" rtlCol="0">
            <a:spAutoFit/>
          </a:bodyPr>
          <a:lstStyle/>
          <a:p>
            <a:r>
              <a:rPr lang="en-US" sz="1050" baseline="30000" dirty="0"/>
              <a:t>1 </a:t>
            </a:r>
            <a:r>
              <a:rPr lang="en-US" sz="1050" dirty="0" err="1"/>
              <a:t>Anice</a:t>
            </a:r>
            <a:r>
              <a:rPr lang="en-US" sz="1050" dirty="0"/>
              <a:t> </a:t>
            </a:r>
            <a:r>
              <a:rPr lang="en-US" sz="1050" dirty="0" err="1"/>
              <a:t>Lowen</a:t>
            </a:r>
            <a:r>
              <a:rPr lang="en-US" sz="1050" dirty="0"/>
              <a:t>, et al, </a:t>
            </a:r>
            <a:r>
              <a:rPr lang="en-US" sz="1050" i="1" dirty="0"/>
              <a:t>Influenza Virus Transmission Is Dependent on Relative Humidity and Temperature </a:t>
            </a:r>
            <a:r>
              <a:rPr lang="en-US" sz="1050" dirty="0"/>
              <a:t>(October 19, 2007)</a:t>
            </a:r>
          </a:p>
          <a:p>
            <a:r>
              <a:rPr lang="en-US" sz="1050" baseline="30000" dirty="0"/>
              <a:t>2</a:t>
            </a:r>
            <a:r>
              <a:rPr lang="en-US" sz="1050" dirty="0"/>
              <a:t>J. Metz, et al, </a:t>
            </a:r>
            <a:r>
              <a:rPr lang="en-US" sz="1050" i="1" dirty="0"/>
              <a:t>Influenza and Humidity – Why a bit more damp may be good for you! </a:t>
            </a:r>
            <a:r>
              <a:rPr lang="en-US" sz="1050" dirty="0"/>
              <a:t>(June 2015)</a:t>
            </a:r>
          </a:p>
        </p:txBody>
      </p:sp>
    </p:spTree>
    <p:extLst>
      <p:ext uri="{BB962C8B-B14F-4D97-AF65-F5344CB8AC3E}">
        <p14:creationId xmlns:p14="http://schemas.microsoft.com/office/powerpoint/2010/main" val="2605011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350069"/>
            <a:ext cx="8964613" cy="467239"/>
          </a:xfrm>
        </p:spPr>
        <p:txBody>
          <a:bodyPr>
            <a:normAutofit/>
          </a:bodyPr>
          <a:lstStyle/>
          <a:p>
            <a:r>
              <a:rPr lang="en-US" dirty="0">
                <a:latin typeface="Calibri" panose="020F0502020204030204" pitchFamily="34" charset="0"/>
              </a:rPr>
              <a:t>2010 CDC Funded Study on SARS-</a:t>
            </a:r>
            <a:r>
              <a:rPr lang="en-US" dirty="0" err="1">
                <a:latin typeface="Calibri" panose="020F0502020204030204" pitchFamily="34" charset="0"/>
              </a:rPr>
              <a:t>CoV</a:t>
            </a:r>
            <a:r>
              <a:rPr lang="en-US" dirty="0">
                <a:latin typeface="Calibri" panose="020F0502020204030204" pitchFamily="34" charset="0"/>
              </a:rPr>
              <a:t> Coronavirus Survival</a:t>
            </a:r>
          </a:p>
        </p:txBody>
      </p:sp>
      <p:sp>
        <p:nvSpPr>
          <p:cNvPr id="4" name="Rectangle 3"/>
          <p:cNvSpPr/>
          <p:nvPr/>
        </p:nvSpPr>
        <p:spPr>
          <a:xfrm>
            <a:off x="1636727" y="5970821"/>
            <a:ext cx="4105275" cy="276999"/>
          </a:xfrm>
          <a:prstGeom prst="rect">
            <a:avLst/>
          </a:prstGeom>
        </p:spPr>
        <p:txBody>
          <a:bodyPr wrap="square">
            <a:spAutoFit/>
          </a:bodyPr>
          <a:lstStyle/>
          <a:p>
            <a:pPr algn="ctr"/>
            <a:r>
              <a:rPr lang="en-US" sz="1200" dirty="0">
                <a:hlinkClick r:id="rId2"/>
              </a:rPr>
              <a:t>https://www.ncbi.nlm.nih.gov/pmc/articles/PMC2863430/</a:t>
            </a:r>
            <a:endParaRPr lang="en-US" sz="1200" dirty="0"/>
          </a:p>
        </p:txBody>
      </p:sp>
      <p:pic>
        <p:nvPicPr>
          <p:cNvPr id="5" name="Picture 4"/>
          <p:cNvPicPr>
            <a:picLocks noChangeAspect="1"/>
          </p:cNvPicPr>
          <p:nvPr/>
        </p:nvPicPr>
        <p:blipFill>
          <a:blip r:embed="rId3"/>
          <a:stretch>
            <a:fillRect/>
          </a:stretch>
        </p:blipFill>
        <p:spPr>
          <a:xfrm>
            <a:off x="1508823" y="928307"/>
            <a:ext cx="4600575" cy="5016221"/>
          </a:xfrm>
          <a:prstGeom prst="rect">
            <a:avLst/>
          </a:prstGeom>
          <a:ln>
            <a:solidFill>
              <a:schemeClr val="bg1">
                <a:lumMod val="50000"/>
              </a:schemeClr>
            </a:solidFill>
          </a:ln>
        </p:spPr>
      </p:pic>
      <p:sp>
        <p:nvSpPr>
          <p:cNvPr id="8" name="Rectangle 7"/>
          <p:cNvSpPr/>
          <p:nvPr/>
        </p:nvSpPr>
        <p:spPr>
          <a:xfrm>
            <a:off x="6342078" y="1153661"/>
            <a:ext cx="3781425" cy="1200329"/>
          </a:xfrm>
          <a:prstGeom prst="rect">
            <a:avLst/>
          </a:prstGeom>
        </p:spPr>
        <p:txBody>
          <a:bodyPr wrap="square">
            <a:spAutoFit/>
          </a:bodyPr>
          <a:lstStyle/>
          <a:p>
            <a:r>
              <a:rPr lang="en-US" dirty="0"/>
              <a:t>“”there was greater survival or a greater protective effect [for the virus] at low RH (20%) and high RH (80%) than at moderate RH (50%).”</a:t>
            </a:r>
          </a:p>
        </p:txBody>
      </p:sp>
      <p:sp>
        <p:nvSpPr>
          <p:cNvPr id="10" name="Rectangle 9"/>
          <p:cNvSpPr/>
          <p:nvPr/>
        </p:nvSpPr>
        <p:spPr>
          <a:xfrm>
            <a:off x="6342077" y="2654207"/>
            <a:ext cx="4133850" cy="1477328"/>
          </a:xfrm>
          <a:prstGeom prst="rect">
            <a:avLst/>
          </a:prstGeom>
        </p:spPr>
        <p:txBody>
          <a:bodyPr wrap="square">
            <a:spAutoFit/>
          </a:bodyPr>
          <a:lstStyle/>
          <a:p>
            <a:r>
              <a:rPr lang="en-US" dirty="0"/>
              <a:t>“Greater survival of other enveloped viruses, including vaccinia virus, Venezuelan equine encephalitis virus, and influenza virus, at low RH has been observed previously</a:t>
            </a:r>
            <a:r>
              <a:rPr lang="en-US" sz="1050" dirty="0"/>
              <a:t> (11, 12, 13, 26, 27)</a:t>
            </a:r>
            <a:r>
              <a:rPr lang="en-US" dirty="0"/>
              <a:t>.”</a:t>
            </a:r>
          </a:p>
        </p:txBody>
      </p:sp>
      <p:sp>
        <p:nvSpPr>
          <p:cNvPr id="11" name="Rectangle 10"/>
          <p:cNvSpPr/>
          <p:nvPr/>
        </p:nvSpPr>
        <p:spPr>
          <a:xfrm>
            <a:off x="6342078" y="4458657"/>
            <a:ext cx="4124325" cy="1754326"/>
          </a:xfrm>
          <a:prstGeom prst="rect">
            <a:avLst/>
          </a:prstGeom>
        </p:spPr>
        <p:txBody>
          <a:bodyPr wrap="square">
            <a:spAutoFit/>
          </a:bodyPr>
          <a:lstStyle/>
          <a:p>
            <a:r>
              <a:rPr lang="en-US" dirty="0"/>
              <a:t>“…maximum rates of </a:t>
            </a:r>
            <a:r>
              <a:rPr lang="en-US" dirty="0" err="1"/>
              <a:t>Maillard</a:t>
            </a:r>
            <a:r>
              <a:rPr lang="en-US" dirty="0"/>
              <a:t> reactions</a:t>
            </a:r>
          </a:p>
          <a:p>
            <a:r>
              <a:rPr lang="en-US" dirty="0"/>
              <a:t>occur when the RH is 50 to 80%) </a:t>
            </a:r>
            <a:r>
              <a:rPr lang="en-US" sz="1050" dirty="0"/>
              <a:t>(9)</a:t>
            </a:r>
            <a:r>
              <a:rPr lang="en-US" dirty="0"/>
              <a:t>, possibly providing a partial explanation for why viral inactivation appears to be more rapid at 50% RH than at 20% or 80% RH.”</a:t>
            </a:r>
          </a:p>
        </p:txBody>
      </p:sp>
    </p:spTree>
    <p:extLst>
      <p:ext uri="{BB962C8B-B14F-4D97-AF65-F5344CB8AC3E}">
        <p14:creationId xmlns:p14="http://schemas.microsoft.com/office/powerpoint/2010/main" val="1659754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350069"/>
            <a:ext cx="8964613" cy="467239"/>
          </a:xfrm>
        </p:spPr>
        <p:txBody>
          <a:bodyPr>
            <a:normAutofit/>
          </a:bodyPr>
          <a:lstStyle/>
          <a:p>
            <a:r>
              <a:rPr lang="en-US" dirty="0">
                <a:latin typeface="Calibri" panose="020F0502020204030204" pitchFamily="34" charset="0"/>
              </a:rPr>
              <a:t>Infectious Particles: NIOSH/CDC Simulated Cough Experiment</a:t>
            </a:r>
          </a:p>
        </p:txBody>
      </p:sp>
      <p:grpSp>
        <p:nvGrpSpPr>
          <p:cNvPr id="13" name="Group 12"/>
          <p:cNvGrpSpPr/>
          <p:nvPr/>
        </p:nvGrpSpPr>
        <p:grpSpPr>
          <a:xfrm>
            <a:off x="1898340" y="1193434"/>
            <a:ext cx="7985613" cy="2561078"/>
            <a:chOff x="1485900" y="3069512"/>
            <a:chExt cx="9236115" cy="2878610"/>
          </a:xfrm>
        </p:grpSpPr>
        <p:pic>
          <p:nvPicPr>
            <p:cNvPr id="14" name="Picture 13"/>
            <p:cNvPicPr>
              <a:picLocks noChangeAspect="1"/>
            </p:cNvPicPr>
            <p:nvPr/>
          </p:nvPicPr>
          <p:blipFill>
            <a:blip r:embed="rId2"/>
            <a:stretch>
              <a:fillRect/>
            </a:stretch>
          </p:blipFill>
          <p:spPr>
            <a:xfrm flipH="1">
              <a:off x="1485900" y="3175878"/>
              <a:ext cx="756791" cy="2640640"/>
            </a:xfrm>
            <a:prstGeom prst="rect">
              <a:avLst/>
            </a:prstGeom>
          </p:spPr>
        </p:pic>
        <p:sp>
          <p:nvSpPr>
            <p:cNvPr id="15" name="Right Triangle 14"/>
            <p:cNvSpPr/>
            <p:nvPr/>
          </p:nvSpPr>
          <p:spPr>
            <a:xfrm>
              <a:off x="2765082" y="5018037"/>
              <a:ext cx="6117722" cy="493453"/>
            </a:xfrm>
            <a:prstGeom prst="rtTriangle">
              <a:avLst/>
            </a:prstGeom>
            <a:solidFill>
              <a:schemeClr val="accent1"/>
            </a:solidFill>
            <a:ln>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en-US" dirty="0"/>
            </a:p>
          </p:txBody>
        </p:sp>
        <p:sp>
          <p:nvSpPr>
            <p:cNvPr id="16" name="TextBox 15"/>
            <p:cNvSpPr txBox="1"/>
            <p:nvPr/>
          </p:nvSpPr>
          <p:spPr>
            <a:xfrm>
              <a:off x="2589284" y="5532999"/>
              <a:ext cx="979297" cy="415123"/>
            </a:xfrm>
            <a:prstGeom prst="rect">
              <a:avLst/>
            </a:prstGeom>
            <a:noFill/>
          </p:spPr>
          <p:txBody>
            <a:bodyPr wrap="none" rtlCol="0">
              <a:spAutoFit/>
            </a:bodyPr>
            <a:lstStyle/>
            <a:p>
              <a:r>
                <a:rPr lang="en-US" dirty="0"/>
                <a:t>100μm</a:t>
              </a:r>
            </a:p>
          </p:txBody>
        </p:sp>
        <p:sp>
          <p:nvSpPr>
            <p:cNvPr id="17" name="TextBox 16"/>
            <p:cNvSpPr txBox="1"/>
            <p:nvPr/>
          </p:nvSpPr>
          <p:spPr>
            <a:xfrm>
              <a:off x="5602868" y="5532999"/>
              <a:ext cx="843952" cy="415123"/>
            </a:xfrm>
            <a:prstGeom prst="rect">
              <a:avLst/>
            </a:prstGeom>
            <a:noFill/>
          </p:spPr>
          <p:txBody>
            <a:bodyPr wrap="none" rtlCol="0">
              <a:spAutoFit/>
            </a:bodyPr>
            <a:lstStyle/>
            <a:p>
              <a:r>
                <a:rPr lang="en-US" dirty="0"/>
                <a:t>50μm</a:t>
              </a:r>
            </a:p>
          </p:txBody>
        </p:sp>
        <p:sp>
          <p:nvSpPr>
            <p:cNvPr id="18" name="TextBox 17"/>
            <p:cNvSpPr txBox="1"/>
            <p:nvPr/>
          </p:nvSpPr>
          <p:spPr>
            <a:xfrm>
              <a:off x="8490682" y="5532999"/>
              <a:ext cx="842098" cy="415123"/>
            </a:xfrm>
            <a:prstGeom prst="rect">
              <a:avLst/>
            </a:prstGeom>
            <a:noFill/>
          </p:spPr>
          <p:txBody>
            <a:bodyPr wrap="none" rtlCol="0">
              <a:spAutoFit/>
            </a:bodyPr>
            <a:lstStyle/>
            <a:p>
              <a:r>
                <a:rPr lang="en-US" dirty="0"/>
                <a:t>&lt;5μm</a:t>
              </a:r>
            </a:p>
          </p:txBody>
        </p:sp>
        <p:sp>
          <p:nvSpPr>
            <p:cNvPr id="19" name="Right Arrow 18"/>
            <p:cNvSpPr/>
            <p:nvPr/>
          </p:nvSpPr>
          <p:spPr>
            <a:xfrm>
              <a:off x="2742523" y="3244460"/>
              <a:ext cx="6140282" cy="65682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chemeClr val="bg1"/>
                  </a:solidFill>
                </a:rPr>
                <a:t>Travel Distance</a:t>
              </a:r>
            </a:p>
          </p:txBody>
        </p:sp>
        <p:sp>
          <p:nvSpPr>
            <p:cNvPr id="20" name="TextBox 19"/>
            <p:cNvSpPr txBox="1"/>
            <p:nvPr/>
          </p:nvSpPr>
          <p:spPr>
            <a:xfrm>
              <a:off x="2731987" y="5151588"/>
              <a:ext cx="1508954" cy="415123"/>
            </a:xfrm>
            <a:prstGeom prst="rect">
              <a:avLst/>
            </a:prstGeom>
            <a:noFill/>
          </p:spPr>
          <p:txBody>
            <a:bodyPr wrap="none" rtlCol="0">
              <a:spAutoFit/>
            </a:bodyPr>
            <a:lstStyle/>
            <a:p>
              <a:r>
                <a:rPr lang="en-US" dirty="0">
                  <a:solidFill>
                    <a:schemeClr val="bg1"/>
                  </a:solidFill>
                </a:rPr>
                <a:t>Droplet Size</a:t>
              </a:r>
            </a:p>
          </p:txBody>
        </p:sp>
        <p:sp>
          <p:nvSpPr>
            <p:cNvPr id="21" name="TextBox 20"/>
            <p:cNvSpPr txBox="1"/>
            <p:nvPr/>
          </p:nvSpPr>
          <p:spPr>
            <a:xfrm>
              <a:off x="2716893" y="3388206"/>
              <a:ext cx="562140" cy="415123"/>
            </a:xfrm>
            <a:prstGeom prst="rect">
              <a:avLst/>
            </a:prstGeom>
            <a:noFill/>
          </p:spPr>
          <p:txBody>
            <a:bodyPr wrap="none" rtlCol="0">
              <a:spAutoFit/>
            </a:bodyPr>
            <a:lstStyle/>
            <a:p>
              <a:r>
                <a:rPr lang="en-US" dirty="0">
                  <a:solidFill>
                    <a:schemeClr val="bg1"/>
                  </a:solidFill>
                </a:rPr>
                <a:t>1m</a:t>
              </a:r>
            </a:p>
          </p:txBody>
        </p:sp>
        <p:sp>
          <p:nvSpPr>
            <p:cNvPr id="22" name="TextBox 21"/>
            <p:cNvSpPr txBox="1"/>
            <p:nvPr/>
          </p:nvSpPr>
          <p:spPr>
            <a:xfrm>
              <a:off x="8004539" y="3388206"/>
              <a:ext cx="830974" cy="415123"/>
            </a:xfrm>
            <a:prstGeom prst="rect">
              <a:avLst/>
            </a:prstGeom>
            <a:noFill/>
          </p:spPr>
          <p:txBody>
            <a:bodyPr wrap="none" rtlCol="0">
              <a:spAutoFit/>
            </a:bodyPr>
            <a:lstStyle/>
            <a:p>
              <a:r>
                <a:rPr lang="en-US" dirty="0">
                  <a:solidFill>
                    <a:schemeClr val="bg1"/>
                  </a:solidFill>
                </a:rPr>
                <a:t>10+m</a:t>
              </a:r>
            </a:p>
          </p:txBody>
        </p:sp>
        <p:cxnSp>
          <p:nvCxnSpPr>
            <p:cNvPr id="23" name="Straight Connector 22"/>
            <p:cNvCxnSpPr/>
            <p:nvPr/>
          </p:nvCxnSpPr>
          <p:spPr>
            <a:xfrm flipV="1">
              <a:off x="2099144" y="3457234"/>
              <a:ext cx="313542" cy="115638"/>
            </a:xfrm>
            <a:prstGeom prst="line">
              <a:avLst/>
            </a:prstGeom>
          </p:spPr>
          <p:style>
            <a:lnRef idx="1">
              <a:schemeClr val="accent6"/>
            </a:lnRef>
            <a:fillRef idx="0">
              <a:schemeClr val="accent6"/>
            </a:fillRef>
            <a:effectRef idx="0">
              <a:schemeClr val="accent6"/>
            </a:effectRef>
            <a:fontRef idx="minor">
              <a:schemeClr val="tx1"/>
            </a:fontRef>
          </p:style>
        </p:cxnSp>
        <p:cxnSp>
          <p:nvCxnSpPr>
            <p:cNvPr id="24" name="Straight Connector 23"/>
            <p:cNvCxnSpPr/>
            <p:nvPr/>
          </p:nvCxnSpPr>
          <p:spPr>
            <a:xfrm>
              <a:off x="2097283" y="3572872"/>
              <a:ext cx="315402" cy="122234"/>
            </a:xfrm>
            <a:prstGeom prst="line">
              <a:avLst/>
            </a:prstGeom>
          </p:spPr>
          <p:style>
            <a:lnRef idx="1">
              <a:schemeClr val="accent6"/>
            </a:lnRef>
            <a:fillRef idx="0">
              <a:schemeClr val="accent6"/>
            </a:fillRef>
            <a:effectRef idx="0">
              <a:schemeClr val="accent6"/>
            </a:effectRef>
            <a:fontRef idx="minor">
              <a:schemeClr val="tx1"/>
            </a:fontRef>
          </p:style>
        </p:cxnSp>
        <p:cxnSp>
          <p:nvCxnSpPr>
            <p:cNvPr id="25" name="Straight Connector 24"/>
            <p:cNvCxnSpPr/>
            <p:nvPr/>
          </p:nvCxnSpPr>
          <p:spPr>
            <a:xfrm>
              <a:off x="2099144" y="3576204"/>
              <a:ext cx="313542" cy="0"/>
            </a:xfrm>
            <a:prstGeom prst="line">
              <a:avLst/>
            </a:prstGeom>
          </p:spPr>
          <p:style>
            <a:lnRef idx="1">
              <a:schemeClr val="accent6"/>
            </a:lnRef>
            <a:fillRef idx="0">
              <a:schemeClr val="accent6"/>
            </a:fillRef>
            <a:effectRef idx="0">
              <a:schemeClr val="accent6"/>
            </a:effectRef>
            <a:fontRef idx="minor">
              <a:schemeClr val="tx1"/>
            </a:fontRef>
          </p:style>
        </p:cxnSp>
        <p:sp>
          <p:nvSpPr>
            <p:cNvPr id="26" name="Cloud 25"/>
            <p:cNvSpPr/>
            <p:nvPr/>
          </p:nvSpPr>
          <p:spPr>
            <a:xfrm rot="16622847">
              <a:off x="2397480" y="3453661"/>
              <a:ext cx="350142" cy="238420"/>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7" name="Oval 26"/>
            <p:cNvSpPr/>
            <p:nvPr/>
          </p:nvSpPr>
          <p:spPr>
            <a:xfrm>
              <a:off x="8254818" y="3890170"/>
              <a:ext cx="61423" cy="6668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8" name="Oval 27"/>
            <p:cNvSpPr/>
            <p:nvPr/>
          </p:nvSpPr>
          <p:spPr>
            <a:xfrm>
              <a:off x="2838898" y="4790523"/>
              <a:ext cx="220484" cy="23936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9" name="Oval 28"/>
            <p:cNvSpPr/>
            <p:nvPr/>
          </p:nvSpPr>
          <p:spPr>
            <a:xfrm>
              <a:off x="8125148" y="3966441"/>
              <a:ext cx="61423" cy="6668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0" name="Oval 29"/>
            <p:cNvSpPr/>
            <p:nvPr/>
          </p:nvSpPr>
          <p:spPr>
            <a:xfrm>
              <a:off x="8377718" y="3929164"/>
              <a:ext cx="61423" cy="6668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1" name="Oval 30"/>
            <p:cNvSpPr/>
            <p:nvPr/>
          </p:nvSpPr>
          <p:spPr>
            <a:xfrm>
              <a:off x="8255678" y="3999782"/>
              <a:ext cx="61423" cy="6668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2" name="Oval 31"/>
            <p:cNvSpPr/>
            <p:nvPr/>
          </p:nvSpPr>
          <p:spPr>
            <a:xfrm>
              <a:off x="8377718" y="4066650"/>
              <a:ext cx="61423" cy="6668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pic>
          <p:nvPicPr>
            <p:cNvPr id="33" name="Picture 32"/>
            <p:cNvPicPr>
              <a:picLocks noChangeAspect="1"/>
            </p:cNvPicPr>
            <p:nvPr/>
          </p:nvPicPr>
          <p:blipFill>
            <a:blip r:embed="rId3"/>
            <a:stretch>
              <a:fillRect/>
            </a:stretch>
          </p:blipFill>
          <p:spPr>
            <a:xfrm>
              <a:off x="9169505" y="3069512"/>
              <a:ext cx="779677" cy="2688704"/>
            </a:xfrm>
            <a:prstGeom prst="rect">
              <a:avLst/>
            </a:prstGeom>
          </p:spPr>
        </p:pic>
        <p:pic>
          <p:nvPicPr>
            <p:cNvPr id="34" name="Picture 33"/>
            <p:cNvPicPr>
              <a:picLocks noChangeAspect="1"/>
            </p:cNvPicPr>
            <p:nvPr/>
          </p:nvPicPr>
          <p:blipFill>
            <a:blip r:embed="rId3"/>
            <a:stretch>
              <a:fillRect/>
            </a:stretch>
          </p:blipFill>
          <p:spPr>
            <a:xfrm>
              <a:off x="9942338" y="3151845"/>
              <a:ext cx="779677" cy="2688704"/>
            </a:xfrm>
            <a:prstGeom prst="rect">
              <a:avLst/>
            </a:prstGeom>
          </p:spPr>
        </p:pic>
        <p:sp>
          <p:nvSpPr>
            <p:cNvPr id="35" name="Oval 34"/>
            <p:cNvSpPr/>
            <p:nvPr/>
          </p:nvSpPr>
          <p:spPr>
            <a:xfrm>
              <a:off x="5980982" y="4434420"/>
              <a:ext cx="132425" cy="14376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6" name="Arc 35"/>
            <p:cNvSpPr/>
            <p:nvPr/>
          </p:nvSpPr>
          <p:spPr>
            <a:xfrm>
              <a:off x="2156760" y="3742473"/>
              <a:ext cx="796263" cy="2050151"/>
            </a:xfrm>
            <a:prstGeom prst="arc">
              <a:avLst/>
            </a:prstGeom>
            <a:ln w="254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7" name="Oval 36"/>
            <p:cNvSpPr/>
            <p:nvPr/>
          </p:nvSpPr>
          <p:spPr>
            <a:xfrm>
              <a:off x="5611045" y="4726229"/>
              <a:ext cx="132425" cy="14376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8" name="Oval 37"/>
            <p:cNvSpPr/>
            <p:nvPr/>
          </p:nvSpPr>
          <p:spPr>
            <a:xfrm>
              <a:off x="5994575" y="5043457"/>
              <a:ext cx="132425" cy="14376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9" name="Oval 38"/>
            <p:cNvSpPr/>
            <p:nvPr/>
          </p:nvSpPr>
          <p:spPr>
            <a:xfrm>
              <a:off x="8548276" y="3982644"/>
              <a:ext cx="61423" cy="6668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0" name="Oval 39"/>
            <p:cNvSpPr/>
            <p:nvPr/>
          </p:nvSpPr>
          <p:spPr>
            <a:xfrm>
              <a:off x="8681450" y="3841939"/>
              <a:ext cx="61423" cy="6668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
        <p:nvSpPr>
          <p:cNvPr id="41" name="TextBox 40"/>
          <p:cNvSpPr txBox="1"/>
          <p:nvPr/>
        </p:nvSpPr>
        <p:spPr>
          <a:xfrm>
            <a:off x="8541641" y="5922593"/>
            <a:ext cx="3470029" cy="461665"/>
          </a:xfrm>
          <a:prstGeom prst="rect">
            <a:avLst/>
          </a:prstGeom>
          <a:noFill/>
        </p:spPr>
        <p:txBody>
          <a:bodyPr wrap="square" rtlCol="0">
            <a:spAutoFit/>
          </a:bodyPr>
          <a:lstStyle/>
          <a:p>
            <a:r>
              <a:rPr lang="en-US" sz="800" dirty="0">
                <a:solidFill>
                  <a:schemeClr val="tx1">
                    <a:lumMod val="75000"/>
                    <a:lumOff val="25000"/>
                  </a:schemeClr>
                </a:solidFill>
              </a:rPr>
              <a:t>[1] </a:t>
            </a:r>
            <a:r>
              <a:rPr lang="en-US" sz="800" b="1" dirty="0" err="1">
                <a:solidFill>
                  <a:schemeClr val="tx1">
                    <a:lumMod val="75000"/>
                    <a:lumOff val="25000"/>
                  </a:schemeClr>
                </a:solidFill>
              </a:rPr>
              <a:t>Noti</a:t>
            </a:r>
            <a:r>
              <a:rPr lang="en-US" sz="800" b="1" dirty="0">
                <a:solidFill>
                  <a:schemeClr val="tx1">
                    <a:lumMod val="75000"/>
                    <a:lumOff val="25000"/>
                  </a:schemeClr>
                </a:solidFill>
              </a:rPr>
              <a:t> JD et. al,</a:t>
            </a:r>
            <a:r>
              <a:rPr lang="en-US" sz="800" dirty="0">
                <a:solidFill>
                  <a:schemeClr val="tx1">
                    <a:lumMod val="75000"/>
                    <a:lumOff val="25000"/>
                  </a:schemeClr>
                </a:solidFill>
              </a:rPr>
              <a:t> High Humidity Leads to Loss of Infectious Influenza Virus from Simulated Coughs, </a:t>
            </a:r>
            <a:r>
              <a:rPr lang="en-US" sz="800" dirty="0" err="1">
                <a:solidFill>
                  <a:schemeClr val="tx1">
                    <a:lumMod val="75000"/>
                    <a:lumOff val="25000"/>
                  </a:schemeClr>
                </a:solidFill>
              </a:rPr>
              <a:t>PLoS</a:t>
            </a:r>
            <a:r>
              <a:rPr lang="en-US" sz="800" dirty="0">
                <a:solidFill>
                  <a:schemeClr val="tx1">
                    <a:lumMod val="75000"/>
                    <a:lumOff val="25000"/>
                  </a:schemeClr>
                </a:solidFill>
              </a:rPr>
              <a:t> ONE 8(2): e57485, 2013</a:t>
            </a:r>
            <a:endParaRPr lang="en-US" sz="800" b="1" dirty="0">
              <a:solidFill>
                <a:schemeClr val="tx1">
                  <a:lumMod val="75000"/>
                  <a:lumOff val="25000"/>
                </a:schemeClr>
              </a:solidFill>
            </a:endParaRPr>
          </a:p>
          <a:p>
            <a:endParaRPr lang="en-US" sz="800" dirty="0">
              <a:solidFill>
                <a:schemeClr val="tx1">
                  <a:lumMod val="75000"/>
                  <a:lumOff val="25000"/>
                </a:schemeClr>
              </a:solidFill>
            </a:endParaRPr>
          </a:p>
        </p:txBody>
      </p:sp>
      <p:sp>
        <p:nvSpPr>
          <p:cNvPr id="3" name="Rectangle 2"/>
          <p:cNvSpPr/>
          <p:nvPr/>
        </p:nvSpPr>
        <p:spPr>
          <a:xfrm>
            <a:off x="2552666" y="3973148"/>
            <a:ext cx="7320658" cy="1754326"/>
          </a:xfrm>
          <a:prstGeom prst="rect">
            <a:avLst/>
          </a:prstGeom>
        </p:spPr>
        <p:txBody>
          <a:bodyPr wrap="square">
            <a:spAutoFit/>
          </a:bodyPr>
          <a:lstStyle/>
          <a:p>
            <a:pPr>
              <a:lnSpc>
                <a:spcPct val="150000"/>
              </a:lnSpc>
            </a:pPr>
            <a:r>
              <a:rPr lang="en-US" b="1" dirty="0"/>
              <a:t>Infectious payloads travel farther</a:t>
            </a:r>
          </a:p>
          <a:p>
            <a:pPr marL="285750" indent="-285750">
              <a:lnSpc>
                <a:spcPct val="150000"/>
              </a:lnSpc>
              <a:buFont typeface="Arial" panose="020B0604020202020204" pitchFamily="34" charset="0"/>
              <a:buChar char="•"/>
            </a:pPr>
            <a:r>
              <a:rPr lang="en-US" dirty="0"/>
              <a:t>Particles lose mass quickly in dry environment</a:t>
            </a:r>
          </a:p>
          <a:p>
            <a:pPr marL="285750" indent="-285750">
              <a:lnSpc>
                <a:spcPct val="150000"/>
              </a:lnSpc>
              <a:buFont typeface="Arial" panose="020B0604020202020204" pitchFamily="34" charset="0"/>
              <a:buChar char="•"/>
            </a:pPr>
            <a:r>
              <a:rPr lang="en-US" dirty="0"/>
              <a:t>Smaller light particles fly farther (0.5 µm particles float up to 41 hours)</a:t>
            </a:r>
          </a:p>
          <a:p>
            <a:pPr marL="285750" indent="-285750">
              <a:lnSpc>
                <a:spcPct val="150000"/>
              </a:lnSpc>
              <a:buFont typeface="Arial" panose="020B0604020202020204" pitchFamily="34" charset="0"/>
              <a:buChar char="•"/>
            </a:pPr>
            <a:r>
              <a:rPr lang="en-US" dirty="0"/>
              <a:t>Influenza Infectivity is retained</a:t>
            </a:r>
            <a:r>
              <a:rPr lang="en-US" baseline="30000" dirty="0"/>
              <a:t>[1]</a:t>
            </a:r>
          </a:p>
        </p:txBody>
      </p:sp>
    </p:spTree>
    <p:extLst>
      <p:ext uri="{BB962C8B-B14F-4D97-AF65-F5344CB8AC3E}">
        <p14:creationId xmlns:p14="http://schemas.microsoft.com/office/powerpoint/2010/main" val="753091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350069"/>
            <a:ext cx="8964613" cy="467239"/>
          </a:xfrm>
        </p:spPr>
        <p:txBody>
          <a:bodyPr/>
          <a:lstStyle/>
          <a:p>
            <a:r>
              <a:rPr lang="en-US" dirty="0">
                <a:latin typeface="Calibri" panose="020F0502020204030204" pitchFamily="34" charset="0"/>
              </a:rPr>
              <a:t>Infections: Research in LEED Silver Hospital</a:t>
            </a:r>
          </a:p>
        </p:txBody>
      </p:sp>
      <p:sp>
        <p:nvSpPr>
          <p:cNvPr id="8" name="Textfeld 5"/>
          <p:cNvSpPr txBox="1"/>
          <p:nvPr/>
        </p:nvSpPr>
        <p:spPr>
          <a:xfrm>
            <a:off x="3871707" y="1769291"/>
            <a:ext cx="3960440" cy="3616375"/>
          </a:xfrm>
          <a:prstGeom prst="rect">
            <a:avLst/>
          </a:prstGeom>
          <a:noFill/>
        </p:spPr>
        <p:txBody>
          <a:bodyPr wrap="square" rtlCol="0">
            <a:spAutoFit/>
          </a:bodyPr>
          <a:lstStyle/>
          <a:p>
            <a:r>
              <a:rPr lang="en-US" sz="1600" dirty="0">
                <a:solidFill>
                  <a:schemeClr val="tx1">
                    <a:lumMod val="85000"/>
                    <a:lumOff val="15000"/>
                  </a:schemeClr>
                </a:solidFill>
                <a:cs typeface="Arial" panose="020B0604020202020204" pitchFamily="34" charset="0"/>
              </a:rPr>
              <a:t>Room environment vs. patient infection rates</a:t>
            </a:r>
          </a:p>
          <a:p>
            <a:endParaRPr lang="en-US" sz="1600" dirty="0">
              <a:solidFill>
                <a:schemeClr val="tx1">
                  <a:lumMod val="85000"/>
                  <a:lumOff val="15000"/>
                </a:schemeClr>
              </a:solidFill>
              <a:cs typeface="Arial" panose="020B0604020202020204" pitchFamily="34" charset="0"/>
            </a:endParaRPr>
          </a:p>
          <a:p>
            <a:pPr marL="182563" indent="-182563">
              <a:spcBef>
                <a:spcPts val="600"/>
              </a:spcBef>
              <a:spcAft>
                <a:spcPts val="600"/>
              </a:spcAft>
              <a:buFont typeface="Wingdings" panose="05000000000000000000" pitchFamily="2" charset="2"/>
              <a:buChar char="§"/>
            </a:pPr>
            <a:r>
              <a:rPr lang="en-US" sz="1600" dirty="0">
                <a:solidFill>
                  <a:schemeClr val="tx1">
                    <a:lumMod val="85000"/>
                    <a:lumOff val="15000"/>
                  </a:schemeClr>
                </a:solidFill>
                <a:cs typeface="Arial" panose="020B0604020202020204" pitchFamily="34" charset="0"/>
              </a:rPr>
              <a:t>Microbiome study in a new LEED Silver hospital in the USA</a:t>
            </a:r>
          </a:p>
          <a:p>
            <a:pPr marL="182563" indent="-182563">
              <a:spcBef>
                <a:spcPts val="600"/>
              </a:spcBef>
              <a:spcAft>
                <a:spcPts val="600"/>
              </a:spcAft>
              <a:buFont typeface="Wingdings" panose="05000000000000000000" pitchFamily="2" charset="2"/>
              <a:buChar char="§"/>
            </a:pPr>
            <a:r>
              <a:rPr lang="en-US" sz="1600" dirty="0">
                <a:solidFill>
                  <a:schemeClr val="tx1">
                    <a:lumMod val="85000"/>
                    <a:lumOff val="15000"/>
                  </a:schemeClr>
                </a:solidFill>
                <a:cs typeface="Arial" panose="020B0604020202020204" pitchFamily="34" charset="0"/>
              </a:rPr>
              <a:t>240 single-occupancy inpatient rooms </a:t>
            </a:r>
          </a:p>
          <a:p>
            <a:pPr marL="182563" indent="-182563">
              <a:spcBef>
                <a:spcPts val="600"/>
              </a:spcBef>
              <a:spcAft>
                <a:spcPts val="600"/>
              </a:spcAft>
              <a:buFont typeface="Wingdings" panose="05000000000000000000" pitchFamily="2" charset="2"/>
              <a:buChar char="§"/>
            </a:pPr>
            <a:r>
              <a:rPr lang="en-US" sz="1600" dirty="0">
                <a:solidFill>
                  <a:schemeClr val="tx1">
                    <a:lumMod val="85000"/>
                    <a:lumOff val="15000"/>
                  </a:schemeClr>
                </a:solidFill>
                <a:cs typeface="Arial" panose="020B0604020202020204" pitchFamily="34" charset="0"/>
              </a:rPr>
              <a:t>52 ICU beds. 28 operating suites </a:t>
            </a:r>
          </a:p>
          <a:p>
            <a:pPr marL="182563" indent="-182563">
              <a:spcBef>
                <a:spcPts val="600"/>
              </a:spcBef>
              <a:spcAft>
                <a:spcPts val="600"/>
              </a:spcAft>
              <a:buFont typeface="Wingdings" panose="05000000000000000000" pitchFamily="2" charset="2"/>
              <a:buChar char="§"/>
            </a:pPr>
            <a:r>
              <a:rPr lang="en-US" sz="1600" dirty="0">
                <a:solidFill>
                  <a:schemeClr val="tx1">
                    <a:lumMod val="85000"/>
                    <a:lumOff val="15000"/>
                  </a:schemeClr>
                </a:solidFill>
                <a:cs typeface="Arial" panose="020B0604020202020204" pitchFamily="34" charset="0"/>
              </a:rPr>
              <a:t>A three layer study over 13 months</a:t>
            </a:r>
          </a:p>
          <a:p>
            <a:pPr marL="182563" indent="-182563">
              <a:spcBef>
                <a:spcPts val="600"/>
              </a:spcBef>
              <a:spcAft>
                <a:spcPts val="600"/>
              </a:spcAft>
              <a:buFont typeface="Wingdings" panose="05000000000000000000" pitchFamily="2" charset="2"/>
              <a:buChar char="§"/>
            </a:pPr>
            <a:r>
              <a:rPr lang="en-US" sz="1600" dirty="0">
                <a:solidFill>
                  <a:schemeClr val="tx1">
                    <a:lumMod val="85000"/>
                    <a:lumOff val="15000"/>
                  </a:schemeClr>
                </a:solidFill>
                <a:cs typeface="Arial" panose="020B0604020202020204" pitchFamily="34" charset="0"/>
              </a:rPr>
              <a:t>10 monitored patient rooms (300 patients)</a:t>
            </a:r>
          </a:p>
          <a:p>
            <a:pPr marL="182563" indent="-182563">
              <a:spcBef>
                <a:spcPts val="600"/>
              </a:spcBef>
              <a:spcAft>
                <a:spcPts val="600"/>
              </a:spcAft>
              <a:buFont typeface="Wingdings" panose="05000000000000000000" pitchFamily="2" charset="2"/>
              <a:buChar char="§"/>
            </a:pPr>
            <a:r>
              <a:rPr lang="en-US" sz="1600" dirty="0">
                <a:solidFill>
                  <a:schemeClr val="tx1">
                    <a:lumMod val="85000"/>
                    <a:lumOff val="15000"/>
                  </a:schemeClr>
                </a:solidFill>
                <a:cs typeface="Arial" panose="020B0604020202020204" pitchFamily="34" charset="0"/>
              </a:rPr>
              <a:t>9 continuously measured parameters    </a:t>
            </a:r>
            <a:br>
              <a:rPr lang="en-US" sz="1600" dirty="0">
                <a:solidFill>
                  <a:schemeClr val="tx1">
                    <a:lumMod val="85000"/>
                    <a:lumOff val="15000"/>
                  </a:schemeClr>
                </a:solidFill>
                <a:cs typeface="Arial" panose="020B0604020202020204" pitchFamily="34" charset="0"/>
              </a:rPr>
            </a:br>
            <a:r>
              <a:rPr lang="en-US" sz="1000" dirty="0">
                <a:solidFill>
                  <a:schemeClr val="tx1">
                    <a:lumMod val="85000"/>
                    <a:lumOff val="15000"/>
                  </a:schemeClr>
                </a:solidFill>
                <a:cs typeface="Arial" panose="020B0604020202020204" pitchFamily="34" charset="0"/>
              </a:rPr>
              <a:t>(Room ach, visitor traffic, outdoor air factions, room pressure, temperature, absolute humidity, relative humidity, CO</a:t>
            </a:r>
            <a:r>
              <a:rPr lang="en-US" sz="1000" baseline="-25000" dirty="0">
                <a:solidFill>
                  <a:schemeClr val="tx1">
                    <a:lumMod val="85000"/>
                    <a:lumOff val="15000"/>
                  </a:schemeClr>
                </a:solidFill>
                <a:cs typeface="Arial" panose="020B0604020202020204" pitchFamily="34" charset="0"/>
              </a:rPr>
              <a:t>2</a:t>
            </a:r>
            <a:r>
              <a:rPr lang="en-US" sz="1000" dirty="0">
                <a:solidFill>
                  <a:schemeClr val="tx1">
                    <a:lumMod val="85000"/>
                    <a:lumOff val="15000"/>
                  </a:schemeClr>
                </a:solidFill>
                <a:cs typeface="Arial" panose="020B0604020202020204" pitchFamily="34" charset="0"/>
              </a:rPr>
              <a:t>, air pressure, lux) ~8 million data points</a:t>
            </a:r>
            <a:endParaRPr lang="en-US" sz="600" dirty="0">
              <a:solidFill>
                <a:schemeClr val="tx1">
                  <a:lumMod val="85000"/>
                  <a:lumOff val="15000"/>
                </a:schemeClr>
              </a:solidFill>
              <a:cs typeface="Arial" panose="020B0604020202020204" pitchFamily="34" charset="0"/>
            </a:endParaRPr>
          </a:p>
        </p:txBody>
      </p:sp>
      <p:sp>
        <p:nvSpPr>
          <p:cNvPr id="3" name="TextBox 2"/>
          <p:cNvSpPr txBox="1"/>
          <p:nvPr/>
        </p:nvSpPr>
        <p:spPr>
          <a:xfrm>
            <a:off x="1847202" y="5811902"/>
            <a:ext cx="1327608" cy="184666"/>
          </a:xfrm>
          <a:prstGeom prst="rect">
            <a:avLst/>
          </a:prstGeom>
          <a:noFill/>
        </p:spPr>
        <p:txBody>
          <a:bodyPr wrap="none" rtlCol="0">
            <a:spAutoFit/>
          </a:bodyPr>
          <a:lstStyle/>
          <a:p>
            <a:r>
              <a:rPr lang="en-US" sz="600" dirty="0"/>
              <a:t>Image Courtesy Dr. Stephanie Taylor</a:t>
            </a:r>
          </a:p>
        </p:txBody>
      </p:sp>
      <p:sp>
        <p:nvSpPr>
          <p:cNvPr id="4" name="TextBox 3"/>
          <p:cNvSpPr txBox="1"/>
          <p:nvPr/>
        </p:nvSpPr>
        <p:spPr>
          <a:xfrm>
            <a:off x="560800" y="973723"/>
            <a:ext cx="7738850" cy="369332"/>
          </a:xfrm>
          <a:prstGeom prst="rect">
            <a:avLst/>
          </a:prstGeom>
          <a:noFill/>
        </p:spPr>
        <p:txBody>
          <a:bodyPr wrap="none" rtlCol="0">
            <a:spAutoFit/>
          </a:bodyPr>
          <a:lstStyle/>
          <a:p>
            <a:r>
              <a:rPr lang="en-US" b="1" dirty="0"/>
              <a:t>Hygiene and sanitization have gotten better, why have HAI rates not improved?</a:t>
            </a:r>
          </a:p>
        </p:txBody>
      </p:sp>
      <p:pic>
        <p:nvPicPr>
          <p:cNvPr id="9" name="Content Placeholder 3">
            <a:extLst>
              <a:ext uri="{FF2B5EF4-FFF2-40B4-BE49-F238E27FC236}">
                <a16:creationId xmlns:a16="http://schemas.microsoft.com/office/drawing/2014/main" id="{FA9332A7-E9AB-D24C-BB0F-EF73B30090B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0801" y="1520632"/>
            <a:ext cx="2572803" cy="4206026"/>
          </a:xfrm>
          <a:prstGeom prst="rect">
            <a:avLst/>
          </a:prstGeom>
        </p:spPr>
      </p:pic>
    </p:spTree>
    <p:extLst>
      <p:ext uri="{BB962C8B-B14F-4D97-AF65-F5344CB8AC3E}">
        <p14:creationId xmlns:p14="http://schemas.microsoft.com/office/powerpoint/2010/main" val="3349247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8D5E26FB-2D9E-D089-8A77-05BDEA446031}"/>
              </a:ext>
            </a:extLst>
          </p:cNvPr>
          <p:cNvSpPr>
            <a:spLocks noGrp="1"/>
          </p:cNvSpPr>
          <p:nvPr>
            <p:ph type="subTitle" idx="15"/>
          </p:nvPr>
        </p:nvSpPr>
        <p:spPr>
          <a:xfrm>
            <a:off x="623887" y="787751"/>
            <a:ext cx="8964613" cy="405683"/>
          </a:xfrm>
        </p:spPr>
        <p:txBody>
          <a:bodyPr/>
          <a:lstStyle/>
          <a:p>
            <a:endParaRPr lang="en-US" dirty="0">
              <a:latin typeface="Calibri" panose="020F0502020204030204" pitchFamily="34" charset="0"/>
            </a:endParaRPr>
          </a:p>
        </p:txBody>
      </p:sp>
      <p:sp>
        <p:nvSpPr>
          <p:cNvPr id="2" name="Title 1"/>
          <p:cNvSpPr>
            <a:spLocks noGrp="1"/>
          </p:cNvSpPr>
          <p:nvPr>
            <p:ph type="title"/>
          </p:nvPr>
        </p:nvSpPr>
        <p:spPr>
          <a:xfrm>
            <a:off x="623888" y="350069"/>
            <a:ext cx="8964613" cy="467239"/>
          </a:xfrm>
        </p:spPr>
        <p:txBody>
          <a:bodyPr/>
          <a:lstStyle/>
          <a:p>
            <a:r>
              <a:rPr lang="en-US" dirty="0">
                <a:latin typeface="Calibri" panose="020F0502020204030204" pitchFamily="34" charset="0"/>
              </a:rPr>
              <a:t>Infections: Research in LEED Silver Hospital</a:t>
            </a:r>
          </a:p>
        </p:txBody>
      </p:sp>
      <p:sp>
        <p:nvSpPr>
          <p:cNvPr id="3" name="TextBox 2"/>
          <p:cNvSpPr txBox="1"/>
          <p:nvPr/>
        </p:nvSpPr>
        <p:spPr>
          <a:xfrm>
            <a:off x="2570284" y="3389339"/>
            <a:ext cx="7446526" cy="369332"/>
          </a:xfrm>
          <a:prstGeom prst="rect">
            <a:avLst/>
          </a:prstGeom>
          <a:noFill/>
        </p:spPr>
        <p:txBody>
          <a:bodyPr wrap="none" rtlCol="0">
            <a:spAutoFit/>
          </a:bodyPr>
          <a:lstStyle/>
          <a:p>
            <a:r>
              <a:rPr lang="en-US" b="1" dirty="0"/>
              <a:t>Results: 15% of Patients contracted a “Healthcare Acquired Infection” (HAI)</a:t>
            </a:r>
          </a:p>
        </p:txBody>
      </p:sp>
    </p:spTree>
    <p:extLst>
      <p:ext uri="{BB962C8B-B14F-4D97-AF65-F5344CB8AC3E}">
        <p14:creationId xmlns:p14="http://schemas.microsoft.com/office/powerpoint/2010/main" val="1724857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350069"/>
            <a:ext cx="8964613" cy="467239"/>
          </a:xfrm>
        </p:spPr>
        <p:txBody>
          <a:bodyPr/>
          <a:lstStyle/>
          <a:p>
            <a:r>
              <a:rPr lang="en-US" dirty="0">
                <a:latin typeface="Calibri" panose="020F0502020204030204" pitchFamily="34" charset="0"/>
              </a:rPr>
              <a:t>Infections: Research in LEED Silver Hospital - Results</a:t>
            </a:r>
          </a:p>
        </p:txBody>
      </p:sp>
      <p:graphicFrame>
        <p:nvGraphicFramePr>
          <p:cNvPr id="9" name="Diagramm 22"/>
          <p:cNvGraphicFramePr/>
          <p:nvPr>
            <p:extLst>
              <p:ext uri="{D42A27DB-BD31-4B8C-83A1-F6EECF244321}">
                <p14:modId xmlns:p14="http://schemas.microsoft.com/office/powerpoint/2010/main" val="3286088957"/>
              </p:ext>
            </p:extLst>
          </p:nvPr>
        </p:nvGraphicFramePr>
        <p:xfrm>
          <a:off x="2868092" y="1631116"/>
          <a:ext cx="6096000" cy="304800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feld 3"/>
          <p:cNvSpPr txBox="1"/>
          <p:nvPr/>
        </p:nvSpPr>
        <p:spPr>
          <a:xfrm>
            <a:off x="1941040" y="1221393"/>
            <a:ext cx="2232248" cy="430887"/>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Indoor</a:t>
            </a:r>
          </a:p>
          <a:p>
            <a:pPr algn="ctr"/>
            <a:r>
              <a:rPr lang="en-US" sz="1100" dirty="0">
                <a:latin typeface="Arial" panose="020B0604020202020204" pitchFamily="34" charset="0"/>
                <a:cs typeface="Arial" panose="020B0604020202020204" pitchFamily="34" charset="0"/>
              </a:rPr>
              <a:t>Relative Humidity</a:t>
            </a:r>
          </a:p>
        </p:txBody>
      </p:sp>
      <p:sp>
        <p:nvSpPr>
          <p:cNvPr id="11" name="Textfeld 7"/>
          <p:cNvSpPr txBox="1"/>
          <p:nvPr/>
        </p:nvSpPr>
        <p:spPr>
          <a:xfrm>
            <a:off x="8076332" y="1129470"/>
            <a:ext cx="1512168" cy="577081"/>
          </a:xfrm>
          <a:prstGeom prst="rect">
            <a:avLst/>
          </a:prstGeom>
          <a:noFill/>
          <a:ln>
            <a:noFill/>
          </a:ln>
        </p:spPr>
        <p:txBody>
          <a:bodyPr wrap="square" rtlCol="0">
            <a:spAutoFit/>
          </a:bodyPr>
          <a:lstStyle/>
          <a:p>
            <a:pPr algn="ctr"/>
            <a:r>
              <a:rPr lang="en-US" sz="1050" dirty="0">
                <a:latin typeface="Arial" panose="020B0604020202020204" pitchFamily="34" charset="0"/>
                <a:cs typeface="Arial" panose="020B0604020202020204" pitchFamily="34" charset="0"/>
              </a:rPr>
              <a:t>Healthcare-Associated</a:t>
            </a:r>
          </a:p>
          <a:p>
            <a:pPr algn="ctr"/>
            <a:r>
              <a:rPr lang="en-US" sz="1050" dirty="0">
                <a:latin typeface="Arial" panose="020B0604020202020204" pitchFamily="34" charset="0"/>
                <a:cs typeface="Arial" panose="020B0604020202020204" pitchFamily="34" charset="0"/>
              </a:rPr>
              <a:t>Infections</a:t>
            </a:r>
          </a:p>
        </p:txBody>
      </p:sp>
      <p:sp>
        <p:nvSpPr>
          <p:cNvPr id="7" name="TextBox 6"/>
          <p:cNvSpPr txBox="1"/>
          <p:nvPr/>
        </p:nvSpPr>
        <p:spPr>
          <a:xfrm>
            <a:off x="3127476" y="5068460"/>
            <a:ext cx="5577232" cy="553998"/>
          </a:xfrm>
          <a:prstGeom prst="rect">
            <a:avLst/>
          </a:prstGeom>
          <a:noFill/>
        </p:spPr>
        <p:txBody>
          <a:bodyPr wrap="none" rtlCol="0">
            <a:spAutoFit/>
          </a:bodyPr>
          <a:lstStyle/>
          <a:p>
            <a:r>
              <a:rPr lang="en-US" b="1" dirty="0"/>
              <a:t>As relative humidity decreased infection rates increased</a:t>
            </a:r>
          </a:p>
          <a:p>
            <a:pPr algn="ctr"/>
            <a:r>
              <a:rPr lang="en-US" sz="1100" dirty="0"/>
              <a:t>Confidence: (t &lt; 0.02)</a:t>
            </a:r>
          </a:p>
        </p:txBody>
      </p:sp>
      <p:sp>
        <p:nvSpPr>
          <p:cNvPr id="8" name="Content Placeholder 5"/>
          <p:cNvSpPr txBox="1">
            <a:spLocks/>
          </p:cNvSpPr>
          <p:nvPr/>
        </p:nvSpPr>
        <p:spPr>
          <a:xfrm>
            <a:off x="1391630" y="5915794"/>
            <a:ext cx="9613797" cy="5921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solidFill>
                  <a:schemeClr val="tx1">
                    <a:lumMod val="75000"/>
                    <a:lumOff val="25000"/>
                  </a:schemeClr>
                </a:solidFill>
              </a:rPr>
              <a:t>Adapted from Source: Colonization and Succession of Hospital-Associated Microbiota  [Restyled for readability]</a:t>
            </a:r>
            <a:br>
              <a:rPr lang="en-US" sz="800" dirty="0">
                <a:solidFill>
                  <a:schemeClr val="tx1">
                    <a:lumMod val="75000"/>
                    <a:lumOff val="25000"/>
                  </a:schemeClr>
                </a:solidFill>
              </a:rPr>
            </a:br>
            <a:r>
              <a:rPr lang="en-US" sz="800" dirty="0">
                <a:solidFill>
                  <a:schemeClr val="tx1">
                    <a:lumMod val="75000"/>
                    <a:lumOff val="25000"/>
                  </a:schemeClr>
                </a:solidFill>
              </a:rPr>
              <a:t>Simon Lax, Daniel Smith, Naseer Sangwan, Kim Handley, Peter Larsen, Miles Richardson, Stephanie Taylor, Emily Landon, John Alverdy, Jeffrey Siegel, Brent Stephens, Rob Knight, Jack A Gilbert</a:t>
            </a:r>
          </a:p>
          <a:p>
            <a:pPr marL="0" indent="0">
              <a:buNone/>
            </a:pPr>
            <a:endParaRPr lang="en-US" sz="1400" dirty="0">
              <a:solidFill>
                <a:schemeClr val="tx1">
                  <a:lumMod val="75000"/>
                  <a:lumOff val="25000"/>
                </a:schemeClr>
              </a:solidFill>
            </a:endParaRPr>
          </a:p>
        </p:txBody>
      </p:sp>
    </p:spTree>
    <p:extLst>
      <p:ext uri="{BB962C8B-B14F-4D97-AF65-F5344CB8AC3E}">
        <p14:creationId xmlns:p14="http://schemas.microsoft.com/office/powerpoint/2010/main" val="1307677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A29F35D8-77D0-AB2F-60F0-4C67D069733D}"/>
              </a:ext>
            </a:extLst>
          </p:cNvPr>
          <p:cNvSpPr>
            <a:spLocks noGrp="1"/>
          </p:cNvSpPr>
          <p:nvPr>
            <p:ph type="subTitle" idx="15"/>
          </p:nvPr>
        </p:nvSpPr>
        <p:spPr>
          <a:xfrm>
            <a:off x="623887" y="787751"/>
            <a:ext cx="8964613" cy="405683"/>
          </a:xfrm>
        </p:spPr>
        <p:txBody>
          <a:bodyPr/>
          <a:lstStyle/>
          <a:p>
            <a:endParaRPr lang="en-US" dirty="0">
              <a:latin typeface="Calibri" panose="020F0502020204030204" pitchFamily="34" charset="0"/>
            </a:endParaRPr>
          </a:p>
        </p:txBody>
      </p:sp>
      <p:sp>
        <p:nvSpPr>
          <p:cNvPr id="4" name="Title 1"/>
          <p:cNvSpPr>
            <a:spLocks noGrp="1"/>
          </p:cNvSpPr>
          <p:nvPr>
            <p:ph type="title"/>
          </p:nvPr>
        </p:nvSpPr>
        <p:spPr>
          <a:xfrm>
            <a:off x="623888" y="350069"/>
            <a:ext cx="8964613" cy="467239"/>
          </a:xfrm>
        </p:spPr>
        <p:txBody>
          <a:bodyPr>
            <a:normAutofit/>
          </a:bodyPr>
          <a:lstStyle>
            <a:lvl1pPr>
              <a:defRPr lang="en-US" sz="2475" b="1" smtClean="0">
                <a:solidFill>
                  <a:schemeClr val="bg1"/>
                </a:solidFill>
              </a:defRPr>
            </a:lvl1pPr>
          </a:lstStyle>
          <a:p>
            <a:r>
              <a:rPr lang="en-US" sz="2800" dirty="0">
                <a:solidFill>
                  <a:schemeClr val="accent1"/>
                </a:solidFill>
                <a:latin typeface="Calibri" panose="020F0502020204030204" pitchFamily="34" charset="0"/>
              </a:rPr>
              <a:t>Humidity 101</a:t>
            </a:r>
          </a:p>
        </p:txBody>
      </p:sp>
      <p:sp>
        <p:nvSpPr>
          <p:cNvPr id="5" name="Content Placeholder 2"/>
          <p:cNvSpPr txBox="1">
            <a:spLocks/>
          </p:cNvSpPr>
          <p:nvPr/>
        </p:nvSpPr>
        <p:spPr>
          <a:xfrm>
            <a:off x="1947289" y="1853162"/>
            <a:ext cx="8229600" cy="4838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sz="2000" dirty="0">
                <a:latin typeface="Arial" panose="020B0604020202020204" pitchFamily="34" charset="0"/>
                <a:cs typeface="Arial" panose="020B0604020202020204" pitchFamily="34" charset="0"/>
              </a:rPr>
              <a:t>Relative Humidity is </a:t>
            </a:r>
            <a:r>
              <a:rPr lang="en-US" altLang="en-US" sz="2000" u="sng" dirty="0">
                <a:latin typeface="Arial" panose="020B0604020202020204" pitchFamily="34" charset="0"/>
                <a:cs typeface="Arial" panose="020B0604020202020204" pitchFamily="34" charset="0"/>
              </a:rPr>
              <a:t>relative to temperature (%)</a:t>
            </a:r>
          </a:p>
        </p:txBody>
      </p:sp>
      <p:sp>
        <p:nvSpPr>
          <p:cNvPr id="11" name="Text Box 151"/>
          <p:cNvSpPr txBox="1">
            <a:spLocks noChangeArrowheads="1"/>
          </p:cNvSpPr>
          <p:nvPr/>
        </p:nvSpPr>
        <p:spPr bwMode="auto">
          <a:xfrm>
            <a:off x="2615365" y="2675890"/>
            <a:ext cx="1915426" cy="923330"/>
          </a:xfrm>
          <a:prstGeom prst="rect">
            <a:avLst/>
          </a:prstGeom>
          <a:noFill/>
          <a:ln w="9525">
            <a:noFill/>
            <a:miter lim="800000"/>
            <a:headEnd/>
            <a:tailEnd/>
          </a:ln>
        </p:spPr>
        <p:txBody>
          <a:bodyPr wrap="square">
            <a:spAutoFit/>
          </a:bodyPr>
          <a:lstStyle/>
          <a:p>
            <a:r>
              <a:rPr lang="en-US" b="1" dirty="0"/>
              <a:t>1 </a:t>
            </a:r>
            <a:r>
              <a:rPr lang="en-US" b="1" dirty="0" err="1"/>
              <a:t>lb</a:t>
            </a:r>
            <a:r>
              <a:rPr lang="en-US" b="1" dirty="0"/>
              <a:t>     (0.5 kg) Air</a:t>
            </a:r>
          </a:p>
          <a:p>
            <a:r>
              <a:rPr lang="en-US" b="1" dirty="0"/>
              <a:t>35°</a:t>
            </a:r>
            <a:r>
              <a:rPr lang="en-US" b="1" baseline="30000" dirty="0"/>
              <a:t>F       </a:t>
            </a:r>
            <a:r>
              <a:rPr lang="en-US" b="1" dirty="0"/>
              <a:t>(2°</a:t>
            </a:r>
            <a:r>
              <a:rPr lang="en-US" b="1" baseline="30000" dirty="0"/>
              <a:t>C</a:t>
            </a:r>
            <a:r>
              <a:rPr lang="en-US" b="1" dirty="0"/>
              <a:t>)</a:t>
            </a:r>
          </a:p>
          <a:p>
            <a:r>
              <a:rPr lang="en-US" b="1" dirty="0"/>
              <a:t>30 gr   (2g/kg)</a:t>
            </a:r>
          </a:p>
        </p:txBody>
      </p:sp>
      <p:sp>
        <p:nvSpPr>
          <p:cNvPr id="12" name="Text Box 175"/>
          <p:cNvSpPr txBox="1">
            <a:spLocks noChangeArrowheads="1"/>
          </p:cNvSpPr>
          <p:nvPr/>
        </p:nvSpPr>
        <p:spPr bwMode="auto">
          <a:xfrm>
            <a:off x="2918578" y="5486815"/>
            <a:ext cx="1032655" cy="369332"/>
          </a:xfrm>
          <a:prstGeom prst="rect">
            <a:avLst/>
          </a:prstGeom>
          <a:noFill/>
          <a:ln w="9525">
            <a:noFill/>
            <a:miter lim="800000"/>
            <a:headEnd/>
            <a:tailEnd/>
          </a:ln>
        </p:spPr>
        <p:txBody>
          <a:bodyPr wrap="none">
            <a:spAutoFit/>
          </a:bodyPr>
          <a:lstStyle/>
          <a:p>
            <a:pPr algn="r"/>
            <a:r>
              <a:rPr lang="en-US" b="1" dirty="0"/>
              <a:t>100% RH</a:t>
            </a:r>
          </a:p>
        </p:txBody>
      </p:sp>
      <p:sp>
        <p:nvSpPr>
          <p:cNvPr id="13" name="Rectangle 12"/>
          <p:cNvSpPr/>
          <p:nvPr/>
        </p:nvSpPr>
        <p:spPr>
          <a:xfrm>
            <a:off x="2341662" y="2599690"/>
            <a:ext cx="2380448" cy="2895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p:cNvGrpSpPr/>
          <p:nvPr/>
        </p:nvGrpSpPr>
        <p:grpSpPr>
          <a:xfrm>
            <a:off x="4905716" y="4243188"/>
            <a:ext cx="2312746" cy="581308"/>
            <a:chOff x="3326054" y="3548498"/>
            <a:chExt cx="2312746" cy="581308"/>
          </a:xfrm>
        </p:grpSpPr>
        <p:sp>
          <p:nvSpPr>
            <p:cNvPr id="20" name="Right Arrow 19"/>
            <p:cNvSpPr/>
            <p:nvPr/>
          </p:nvSpPr>
          <p:spPr>
            <a:xfrm>
              <a:off x="3326054" y="3548498"/>
              <a:ext cx="2312746" cy="581308"/>
            </a:xfrm>
            <a:prstGeom prst="rightArrow">
              <a:avLst/>
            </a:prstGeom>
            <a:gradFill flip="none" rotWithShape="1">
              <a:gsLst>
                <a:gs pos="0">
                  <a:srgbClr val="0080FF"/>
                </a:gs>
                <a:gs pos="100000">
                  <a:srgbClr val="FFC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Box 175"/>
            <p:cNvSpPr txBox="1">
              <a:spLocks noChangeArrowheads="1"/>
            </p:cNvSpPr>
            <p:nvPr/>
          </p:nvSpPr>
          <p:spPr bwMode="auto">
            <a:xfrm>
              <a:off x="3505200" y="3654486"/>
              <a:ext cx="1769523" cy="369332"/>
            </a:xfrm>
            <a:prstGeom prst="rect">
              <a:avLst/>
            </a:prstGeom>
            <a:noFill/>
            <a:ln w="9525">
              <a:noFill/>
              <a:miter lim="800000"/>
              <a:headEnd/>
              <a:tailEnd/>
            </a:ln>
          </p:spPr>
          <p:txBody>
            <a:bodyPr wrap="none">
              <a:spAutoFit/>
            </a:bodyPr>
            <a:lstStyle/>
            <a:p>
              <a:pPr algn="r"/>
              <a:r>
                <a:rPr lang="en-US" b="1" dirty="0"/>
                <a:t>Sensible Heating</a:t>
              </a:r>
            </a:p>
          </p:txBody>
        </p:sp>
      </p:grpSp>
      <p:sp>
        <p:nvSpPr>
          <p:cNvPr id="22" name="Content Placeholder 2"/>
          <p:cNvSpPr txBox="1">
            <a:spLocks/>
          </p:cNvSpPr>
          <p:nvPr/>
        </p:nvSpPr>
        <p:spPr>
          <a:xfrm>
            <a:off x="2184634" y="1389172"/>
            <a:ext cx="8229600" cy="4838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sz="2000" dirty="0">
                <a:latin typeface="Arial" panose="020B0604020202020204" pitchFamily="34" charset="0"/>
                <a:cs typeface="Arial" panose="020B0604020202020204" pitchFamily="34" charset="0"/>
              </a:rPr>
              <a:t>Absolute Humidity is </a:t>
            </a:r>
            <a:r>
              <a:rPr lang="en-US" altLang="en-US" sz="2000" u="sng" dirty="0">
                <a:latin typeface="Arial" panose="020B0604020202020204" pitchFamily="34" charset="0"/>
                <a:cs typeface="Arial" panose="020B0604020202020204" pitchFamily="34" charset="0"/>
              </a:rPr>
              <a:t>measured by mass (gr/</a:t>
            </a:r>
            <a:r>
              <a:rPr lang="en-US" altLang="en-US" sz="2000" u="sng" dirty="0" err="1">
                <a:latin typeface="Arial" panose="020B0604020202020204" pitchFamily="34" charset="0"/>
                <a:cs typeface="Arial" panose="020B0604020202020204" pitchFamily="34" charset="0"/>
              </a:rPr>
              <a:t>lb</a:t>
            </a:r>
            <a:r>
              <a:rPr lang="en-US" altLang="en-US" sz="2000" u="sng" dirty="0">
                <a:latin typeface="Arial" panose="020B0604020202020204" pitchFamily="34" charset="0"/>
                <a:cs typeface="Arial" panose="020B0604020202020204" pitchFamily="34" charset="0"/>
              </a:rPr>
              <a:t>, g/kg)</a:t>
            </a:r>
          </a:p>
        </p:txBody>
      </p:sp>
      <p:pic>
        <p:nvPicPr>
          <p:cNvPr id="2" name="Picture 1"/>
          <p:cNvPicPr>
            <a:picLocks noChangeAspect="1"/>
          </p:cNvPicPr>
          <p:nvPr/>
        </p:nvPicPr>
        <p:blipFill>
          <a:blip r:embed="rId2"/>
          <a:stretch>
            <a:fillRect/>
          </a:stretch>
        </p:blipFill>
        <p:spPr>
          <a:xfrm>
            <a:off x="2838000" y="3823017"/>
            <a:ext cx="1377433" cy="1440000"/>
          </a:xfrm>
          <a:prstGeom prst="rect">
            <a:avLst/>
          </a:prstGeom>
        </p:spPr>
      </p:pic>
      <p:grpSp>
        <p:nvGrpSpPr>
          <p:cNvPr id="23" name="Group 22"/>
          <p:cNvGrpSpPr/>
          <p:nvPr/>
        </p:nvGrpSpPr>
        <p:grpSpPr>
          <a:xfrm>
            <a:off x="7352614" y="2599690"/>
            <a:ext cx="2380448" cy="3270580"/>
            <a:chOff x="5853781" y="2695575"/>
            <a:chExt cx="2380448" cy="3270580"/>
          </a:xfrm>
        </p:grpSpPr>
        <p:sp>
          <p:nvSpPr>
            <p:cNvPr id="16" name="Text Box 151"/>
            <p:cNvSpPr txBox="1">
              <a:spLocks noChangeArrowheads="1"/>
            </p:cNvSpPr>
            <p:nvPr/>
          </p:nvSpPr>
          <p:spPr bwMode="auto">
            <a:xfrm>
              <a:off x="6150543" y="2771775"/>
              <a:ext cx="1953929" cy="923330"/>
            </a:xfrm>
            <a:prstGeom prst="rect">
              <a:avLst/>
            </a:prstGeom>
            <a:noFill/>
            <a:ln w="9525">
              <a:noFill/>
              <a:miter lim="800000"/>
              <a:headEnd/>
              <a:tailEnd/>
            </a:ln>
          </p:spPr>
          <p:txBody>
            <a:bodyPr wrap="square">
              <a:spAutoFit/>
            </a:bodyPr>
            <a:lstStyle/>
            <a:p>
              <a:r>
                <a:rPr lang="en-US" b="1" dirty="0"/>
                <a:t>1 </a:t>
              </a:r>
              <a:r>
                <a:rPr lang="en-US" b="1" dirty="0" err="1"/>
                <a:t>lb</a:t>
              </a:r>
              <a:r>
                <a:rPr lang="en-US" b="1" dirty="0"/>
                <a:t>     (0.5 kg) Air</a:t>
              </a:r>
            </a:p>
            <a:p>
              <a:r>
                <a:rPr lang="en-US" b="1" dirty="0"/>
                <a:t>72°</a:t>
              </a:r>
              <a:r>
                <a:rPr lang="en-US" b="1" baseline="30000" dirty="0"/>
                <a:t>F       </a:t>
              </a:r>
              <a:r>
                <a:rPr lang="en-US" b="1" dirty="0"/>
                <a:t>(22°</a:t>
              </a:r>
              <a:r>
                <a:rPr lang="en-US" b="1" baseline="30000" dirty="0"/>
                <a:t>C</a:t>
              </a:r>
              <a:r>
                <a:rPr lang="en-US" b="1" dirty="0"/>
                <a:t>)</a:t>
              </a:r>
            </a:p>
            <a:p>
              <a:r>
                <a:rPr lang="en-US" b="1" dirty="0"/>
                <a:t>30 gr   (2g/kg)</a:t>
              </a:r>
            </a:p>
          </p:txBody>
        </p:sp>
        <p:sp>
          <p:nvSpPr>
            <p:cNvPr id="17" name="Rectangle 16"/>
            <p:cNvSpPr/>
            <p:nvPr/>
          </p:nvSpPr>
          <p:spPr>
            <a:xfrm>
              <a:off x="5853781" y="2695575"/>
              <a:ext cx="2380448" cy="2887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Box 175"/>
            <p:cNvSpPr txBox="1">
              <a:spLocks noChangeArrowheads="1"/>
            </p:cNvSpPr>
            <p:nvPr/>
          </p:nvSpPr>
          <p:spPr bwMode="auto">
            <a:xfrm>
              <a:off x="6630960" y="5596823"/>
              <a:ext cx="915636" cy="369332"/>
            </a:xfrm>
            <a:prstGeom prst="rect">
              <a:avLst/>
            </a:prstGeom>
            <a:noFill/>
            <a:ln w="9525">
              <a:noFill/>
              <a:miter lim="800000"/>
              <a:headEnd/>
              <a:tailEnd/>
            </a:ln>
          </p:spPr>
          <p:txBody>
            <a:bodyPr wrap="none">
              <a:spAutoFit/>
            </a:bodyPr>
            <a:lstStyle/>
            <a:p>
              <a:pPr algn="r"/>
              <a:r>
                <a:rPr lang="en-US" b="1" dirty="0"/>
                <a:t>25% RH</a:t>
              </a:r>
            </a:p>
          </p:txBody>
        </p:sp>
        <p:pic>
          <p:nvPicPr>
            <p:cNvPr id="3" name="Picture 2"/>
            <p:cNvPicPr>
              <a:picLocks noChangeAspect="1"/>
            </p:cNvPicPr>
            <p:nvPr/>
          </p:nvPicPr>
          <p:blipFill>
            <a:blip r:embed="rId3"/>
            <a:stretch>
              <a:fillRect/>
            </a:stretch>
          </p:blipFill>
          <p:spPr>
            <a:xfrm>
              <a:off x="6396358" y="3918902"/>
              <a:ext cx="1384839" cy="1440000"/>
            </a:xfrm>
            <a:prstGeom prst="rect">
              <a:avLst/>
            </a:prstGeom>
          </p:spPr>
        </p:pic>
      </p:grpSp>
    </p:spTree>
    <p:extLst>
      <p:ext uri="{BB962C8B-B14F-4D97-AF65-F5344CB8AC3E}">
        <p14:creationId xmlns:p14="http://schemas.microsoft.com/office/powerpoint/2010/main" val="131236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350069"/>
            <a:ext cx="9644237" cy="467239"/>
          </a:xfrm>
        </p:spPr>
        <p:txBody>
          <a:bodyPr>
            <a:noAutofit/>
          </a:bodyPr>
          <a:lstStyle/>
          <a:p>
            <a:r>
              <a:rPr lang="en-US" dirty="0">
                <a:latin typeface="Calibri" panose="020F0502020204030204" pitchFamily="34" charset="0"/>
              </a:rPr>
              <a:t>Research in a School:</a:t>
            </a:r>
            <a:br>
              <a:rPr lang="en-US" dirty="0">
                <a:latin typeface="Calibri" panose="020F0502020204030204" pitchFamily="34" charset="0"/>
              </a:rPr>
            </a:br>
            <a:r>
              <a:rPr lang="en-US" sz="2000" dirty="0">
                <a:latin typeface="Calibri" panose="020F0502020204030204" pitchFamily="34" charset="0"/>
              </a:rPr>
              <a:t>“Humidity as a Non-Pharmaceutical Intervention for Influenza A”</a:t>
            </a:r>
            <a:endParaRPr lang="en-US" dirty="0">
              <a:latin typeface="Calibri" panose="020F0502020204030204" pitchFamily="34" charset="0"/>
            </a:endParaRPr>
          </a:p>
        </p:txBody>
      </p:sp>
      <p:sp>
        <p:nvSpPr>
          <p:cNvPr id="4" name="Rectangle 3"/>
          <p:cNvSpPr/>
          <p:nvPr/>
        </p:nvSpPr>
        <p:spPr>
          <a:xfrm>
            <a:off x="7288023" y="5834121"/>
            <a:ext cx="4808109" cy="400110"/>
          </a:xfrm>
          <a:prstGeom prst="rect">
            <a:avLst/>
          </a:prstGeom>
        </p:spPr>
        <p:txBody>
          <a:bodyPr wrap="square">
            <a:spAutoFit/>
          </a:bodyPr>
          <a:lstStyle/>
          <a:p>
            <a:r>
              <a:rPr lang="en-US" sz="1000" dirty="0"/>
              <a:t>[1] J. Reiman et al, Humidity as a non-pharmaceutical intervention for influenza A, 2018</a:t>
            </a:r>
            <a:br>
              <a:rPr lang="en-US" sz="1000" dirty="0">
                <a:hlinkClick r:id="rId2"/>
              </a:rPr>
            </a:br>
            <a:r>
              <a:rPr lang="en-US" sz="1000" dirty="0">
                <a:hlinkClick r:id="rId2"/>
              </a:rPr>
              <a:t>https://journals.plos.org/plosone/article?id=10.1371/journal.pone.0204337</a:t>
            </a:r>
            <a:endParaRPr lang="en-US" sz="1000" dirty="0"/>
          </a:p>
        </p:txBody>
      </p:sp>
      <p:sp>
        <p:nvSpPr>
          <p:cNvPr id="5" name="TextBox 4"/>
          <p:cNvSpPr txBox="1"/>
          <p:nvPr/>
        </p:nvSpPr>
        <p:spPr>
          <a:xfrm>
            <a:off x="523671" y="3674529"/>
            <a:ext cx="7930661" cy="175432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Research builds upon NIOSH/CDC and microbiome research</a:t>
            </a:r>
          </a:p>
          <a:p>
            <a:pPr marL="285750" indent="-285750">
              <a:lnSpc>
                <a:spcPct val="150000"/>
              </a:lnSpc>
              <a:buFont typeface="Arial" panose="020B0604020202020204" pitchFamily="34" charset="0"/>
              <a:buChar char="•"/>
            </a:pPr>
            <a:r>
              <a:rPr lang="en-US" dirty="0"/>
              <a:t>Focused on preschool classrooms</a:t>
            </a:r>
          </a:p>
          <a:p>
            <a:pPr marL="285750" indent="-285750">
              <a:lnSpc>
                <a:spcPct val="150000"/>
              </a:lnSpc>
              <a:buFont typeface="Arial" panose="020B0604020202020204" pitchFamily="34" charset="0"/>
              <a:buChar char="•"/>
            </a:pPr>
            <a:r>
              <a:rPr lang="en-US" dirty="0"/>
              <a:t>Air and toy samples processed with PCR looking for influenza A</a:t>
            </a:r>
          </a:p>
          <a:p>
            <a:pPr marL="285750" indent="-285750">
              <a:lnSpc>
                <a:spcPct val="150000"/>
              </a:lnSpc>
              <a:buFont typeface="Arial" panose="020B0604020202020204" pitchFamily="34" charset="0"/>
              <a:buChar char="•"/>
            </a:pPr>
            <a:r>
              <a:rPr lang="en-US" dirty="0"/>
              <a:t>Compared standard rooms with rooms where humidity control was added</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799" y="1428926"/>
            <a:ext cx="3194182" cy="1679415"/>
          </a:xfrm>
          <a:prstGeom prst="rect">
            <a:avLst/>
          </a:prstGeom>
        </p:spPr>
      </p:pic>
      <p:sp>
        <p:nvSpPr>
          <p:cNvPr id="7" name="TextBox 6"/>
          <p:cNvSpPr txBox="1"/>
          <p:nvPr/>
        </p:nvSpPr>
        <p:spPr>
          <a:xfrm>
            <a:off x="4191507" y="1668468"/>
            <a:ext cx="4808109" cy="1200329"/>
          </a:xfrm>
          <a:prstGeom prst="rect">
            <a:avLst/>
          </a:prstGeom>
          <a:noFill/>
        </p:spPr>
        <p:txBody>
          <a:bodyPr wrap="square" rtlCol="0">
            <a:spAutoFit/>
          </a:bodyPr>
          <a:lstStyle/>
          <a:p>
            <a:pPr>
              <a:spcAft>
                <a:spcPts val="600"/>
              </a:spcAft>
            </a:pPr>
            <a:r>
              <a:rPr lang="en-US" b="1" dirty="0"/>
              <a:t>Hypothesis: “</a:t>
            </a:r>
            <a:r>
              <a:rPr lang="en-US" dirty="0"/>
              <a:t>…raising absolute humidity above seasonal lows would impact influenza virus survival and transmission in a key source of influenza virus distribution, a community school.” </a:t>
            </a:r>
          </a:p>
        </p:txBody>
      </p:sp>
      <p:sp>
        <p:nvSpPr>
          <p:cNvPr id="8" name="TextBox 7"/>
          <p:cNvSpPr txBox="1"/>
          <p:nvPr/>
        </p:nvSpPr>
        <p:spPr>
          <a:xfrm>
            <a:off x="607799" y="3143862"/>
            <a:ext cx="1441420" cy="215444"/>
          </a:xfrm>
          <a:prstGeom prst="rect">
            <a:avLst/>
          </a:prstGeom>
          <a:noFill/>
        </p:spPr>
        <p:txBody>
          <a:bodyPr wrap="none" rtlCol="0">
            <a:spAutoFit/>
          </a:bodyPr>
          <a:lstStyle/>
          <a:p>
            <a:r>
              <a:rPr lang="en-US" sz="800" dirty="0">
                <a:solidFill>
                  <a:schemeClr val="bg1">
                    <a:lumMod val="85000"/>
                  </a:schemeClr>
                </a:solidFill>
              </a:rPr>
              <a:t>Photo Credit: iStock 34019410</a:t>
            </a:r>
          </a:p>
        </p:txBody>
      </p:sp>
    </p:spTree>
    <p:extLst>
      <p:ext uri="{BB962C8B-B14F-4D97-AF65-F5344CB8AC3E}">
        <p14:creationId xmlns:p14="http://schemas.microsoft.com/office/powerpoint/2010/main" val="3961918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F044C16C-A811-4D98-D449-140AA0F15699}"/>
              </a:ext>
            </a:extLst>
          </p:cNvPr>
          <p:cNvSpPr>
            <a:spLocks noGrp="1"/>
          </p:cNvSpPr>
          <p:nvPr>
            <p:ph type="subTitle" idx="15"/>
          </p:nvPr>
        </p:nvSpPr>
        <p:spPr>
          <a:xfrm>
            <a:off x="623887" y="787751"/>
            <a:ext cx="8964613" cy="405683"/>
          </a:xfrm>
        </p:spPr>
        <p:txBody>
          <a:bodyPr/>
          <a:lstStyle/>
          <a:p>
            <a:endParaRPr lang="en-US" dirty="0">
              <a:latin typeface="Calibri" panose="020F0502020204030204" pitchFamily="34" charset="0"/>
            </a:endParaRPr>
          </a:p>
        </p:txBody>
      </p:sp>
      <p:sp>
        <p:nvSpPr>
          <p:cNvPr id="2" name="Title 1"/>
          <p:cNvSpPr>
            <a:spLocks noGrp="1"/>
          </p:cNvSpPr>
          <p:nvPr>
            <p:ph type="title"/>
          </p:nvPr>
        </p:nvSpPr>
        <p:spPr>
          <a:xfrm>
            <a:off x="623888" y="350069"/>
            <a:ext cx="8964613" cy="467239"/>
          </a:xfrm>
        </p:spPr>
        <p:txBody>
          <a:bodyPr>
            <a:noAutofit/>
          </a:bodyPr>
          <a:lstStyle/>
          <a:p>
            <a:r>
              <a:rPr lang="en-US" dirty="0">
                <a:latin typeface="Calibri" panose="020F0502020204030204" pitchFamily="34" charset="0"/>
              </a:rPr>
              <a:t>Research in a School:</a:t>
            </a:r>
            <a:br>
              <a:rPr lang="en-US" dirty="0">
                <a:latin typeface="Calibri" panose="020F0502020204030204" pitchFamily="34" charset="0"/>
              </a:rPr>
            </a:br>
            <a:r>
              <a:rPr lang="en-US" dirty="0">
                <a:latin typeface="Calibri" panose="020F0502020204030204" pitchFamily="34" charset="0"/>
              </a:rPr>
              <a:t>“Humidity as a Non-Pharmaceutical Intervention for Influenza A”</a:t>
            </a:r>
          </a:p>
        </p:txBody>
      </p:sp>
      <p:sp>
        <p:nvSpPr>
          <p:cNvPr id="10" name="Rectangle 9"/>
          <p:cNvSpPr/>
          <p:nvPr/>
        </p:nvSpPr>
        <p:spPr>
          <a:xfrm>
            <a:off x="2165617" y="2869330"/>
            <a:ext cx="7869116" cy="3139321"/>
          </a:xfrm>
          <a:prstGeom prst="rect">
            <a:avLst/>
          </a:prstGeom>
        </p:spPr>
        <p:txBody>
          <a:bodyPr wrap="square">
            <a:spAutoFit/>
          </a:bodyPr>
          <a:lstStyle/>
          <a:p>
            <a:r>
              <a:rPr lang="en-US" b="1" dirty="0"/>
              <a:t>Results: </a:t>
            </a:r>
          </a:p>
          <a:p>
            <a:endParaRPr lang="en-US" b="1" dirty="0"/>
          </a:p>
          <a:p>
            <a:pPr marL="285750" indent="-285750">
              <a:buFont typeface="Arial" panose="020B0604020202020204" pitchFamily="34" charset="0"/>
              <a:buChar char="•"/>
            </a:pPr>
            <a:r>
              <a:rPr lang="en-US" dirty="0"/>
              <a:t>“There were 2.3 times as many ILI [influenza like illness] cases in the control rooms compared to the humidified rooms…”</a:t>
            </a:r>
          </a:p>
          <a:p>
            <a:endParaRPr lang="en-US" dirty="0"/>
          </a:p>
          <a:p>
            <a:pPr marL="285750" indent="-285750">
              <a:buFont typeface="Arial" panose="020B0604020202020204" pitchFamily="34" charset="0"/>
              <a:buChar char="•"/>
            </a:pPr>
            <a:r>
              <a:rPr lang="en-US" dirty="0"/>
              <a:t>“… whether there is a causal relationship, and its direction between the number of cases and levels of influenza virus in the rooms is not known.”</a:t>
            </a:r>
          </a:p>
          <a:p>
            <a:endParaRPr lang="en-US" dirty="0"/>
          </a:p>
          <a:p>
            <a:pPr marL="285750" indent="-285750">
              <a:buFont typeface="Arial" panose="020B0604020202020204" pitchFamily="34" charset="0"/>
              <a:buChar char="•"/>
            </a:pPr>
            <a:r>
              <a:rPr lang="en-US" dirty="0"/>
              <a:t>“Additional research is required, but this is the first prospective study </a:t>
            </a:r>
            <a:r>
              <a:rPr lang="en-US" b="1" dirty="0"/>
              <a:t>suggesting that exogenous humidification could serve as a scalable NPI for influenza or other viral outbreaks.</a:t>
            </a:r>
            <a:r>
              <a:rPr lang="en-US" dirty="0"/>
              <a:t>”</a:t>
            </a:r>
          </a:p>
        </p:txBody>
      </p:sp>
      <p:sp>
        <p:nvSpPr>
          <p:cNvPr id="5" name="Rectangle 4"/>
          <p:cNvSpPr/>
          <p:nvPr/>
        </p:nvSpPr>
        <p:spPr>
          <a:xfrm>
            <a:off x="1952625" y="6112805"/>
            <a:ext cx="7543800" cy="400110"/>
          </a:xfrm>
          <a:prstGeom prst="rect">
            <a:avLst/>
          </a:prstGeom>
        </p:spPr>
        <p:txBody>
          <a:bodyPr wrap="square">
            <a:spAutoFit/>
          </a:bodyPr>
          <a:lstStyle/>
          <a:p>
            <a:r>
              <a:rPr lang="en-US" sz="1000" dirty="0"/>
              <a:t>[1] J. Reiman et al, Humidity as a non-pharmaceutical intervention for influenza A, 2018</a:t>
            </a:r>
            <a:br>
              <a:rPr lang="en-US" sz="1000" dirty="0">
                <a:hlinkClick r:id="rId2"/>
              </a:rPr>
            </a:br>
            <a:r>
              <a:rPr lang="en-US" sz="1000" dirty="0">
                <a:hlinkClick r:id="rId2"/>
              </a:rPr>
              <a:t>https://journals.plos.org/plosone/article?id=10.1371/journal.pone.0204337</a:t>
            </a:r>
            <a:endParaRPr lang="en-US" sz="1000" dirty="0"/>
          </a:p>
        </p:txBody>
      </p:sp>
      <p:graphicFrame>
        <p:nvGraphicFramePr>
          <p:cNvPr id="6" name="Table 16"/>
          <p:cNvGraphicFramePr/>
          <p:nvPr>
            <p:extLst>
              <p:ext uri="{D42A27DB-BD31-4B8C-83A1-F6EECF244321}">
                <p14:modId xmlns:p14="http://schemas.microsoft.com/office/powerpoint/2010/main" val="1956807205"/>
              </p:ext>
            </p:extLst>
          </p:nvPr>
        </p:nvGraphicFramePr>
        <p:xfrm>
          <a:off x="1862328" y="1308320"/>
          <a:ext cx="8628193" cy="1456854"/>
        </p:xfrm>
        <a:graphic>
          <a:graphicData uri="http://schemas.openxmlformats.org/drawingml/2006/table">
            <a:tbl>
              <a:tblPr firstRow="1" bandRow="1"/>
              <a:tblGrid>
                <a:gridCol w="1782612">
                  <a:extLst>
                    <a:ext uri="{9D8B030D-6E8A-4147-A177-3AD203B41FA5}">
                      <a16:colId xmlns:a16="http://schemas.microsoft.com/office/drawing/2014/main" val="20000"/>
                    </a:ext>
                  </a:extLst>
                </a:gridCol>
                <a:gridCol w="2178749">
                  <a:extLst>
                    <a:ext uri="{9D8B030D-6E8A-4147-A177-3AD203B41FA5}">
                      <a16:colId xmlns:a16="http://schemas.microsoft.com/office/drawing/2014/main" val="20001"/>
                    </a:ext>
                  </a:extLst>
                </a:gridCol>
                <a:gridCol w="2342175">
                  <a:extLst>
                    <a:ext uri="{9D8B030D-6E8A-4147-A177-3AD203B41FA5}">
                      <a16:colId xmlns:a16="http://schemas.microsoft.com/office/drawing/2014/main" val="20002"/>
                    </a:ext>
                  </a:extLst>
                </a:gridCol>
                <a:gridCol w="2324657">
                  <a:extLst>
                    <a:ext uri="{9D8B030D-6E8A-4147-A177-3AD203B41FA5}">
                      <a16:colId xmlns:a16="http://schemas.microsoft.com/office/drawing/2014/main" val="20003"/>
                    </a:ext>
                  </a:extLst>
                </a:gridCol>
              </a:tblGrid>
              <a:tr h="881698">
                <a:tc>
                  <a:txBody>
                    <a:bodyPr/>
                    <a:lstStyle/>
                    <a:p>
                      <a:pPr algn="ctr" defTabSz="412750">
                        <a:defRPr sz="2000">
                          <a:latin typeface="Arial"/>
                          <a:ea typeface="Arial"/>
                          <a:cs typeface="Arial"/>
                          <a:sym typeface="Arial"/>
                        </a:defRPr>
                      </a:pPr>
                      <a:endParaRPr lang="en-US" sz="1400" dirty="0"/>
                    </a:p>
                    <a:p>
                      <a:pPr algn="ctr" defTabSz="412750">
                        <a:defRPr sz="2000">
                          <a:latin typeface="Arial"/>
                          <a:ea typeface="Arial"/>
                          <a:cs typeface="Arial"/>
                          <a:sym typeface="Arial"/>
                        </a:defRPr>
                      </a:pPr>
                      <a:r>
                        <a:rPr lang="en-US" sz="1400" b="1" dirty="0">
                          <a:solidFill>
                            <a:schemeClr val="bg1"/>
                          </a:solidFill>
                        </a:rPr>
                        <a:t>%RH in classrooms </a:t>
                      </a:r>
                    </a:p>
                  </a:txBody>
                  <a:tcPr marL="19289" marR="19289" marT="19289" marB="19289" horzOverflow="overflow">
                    <a:solidFill>
                      <a:srgbClr val="0A406C"/>
                    </a:solidFill>
                  </a:tcPr>
                </a:tc>
                <a:tc>
                  <a:txBody>
                    <a:bodyPr/>
                    <a:lstStyle/>
                    <a:p>
                      <a:pPr algn="ctr" defTabSz="412750">
                        <a:defRPr sz="1800" b="0">
                          <a:solidFill>
                            <a:srgbClr val="000000"/>
                          </a:solidFill>
                        </a:defRPr>
                      </a:pPr>
                      <a:r>
                        <a:rPr lang="en-US" sz="1400" b="1" dirty="0">
                          <a:solidFill>
                            <a:srgbClr val="FFFFFF"/>
                          </a:solidFill>
                          <a:latin typeface="Arial"/>
                          <a:ea typeface="Arial"/>
                          <a:cs typeface="Arial"/>
                          <a:sym typeface="Arial"/>
                        </a:rPr>
                        <a:t> 
%  Airborne particles carrying virus (PCR)</a:t>
                      </a:r>
                    </a:p>
                    <a:p>
                      <a:pPr algn="ctr" defTabSz="412750">
                        <a:defRPr sz="1800" b="0">
                          <a:solidFill>
                            <a:srgbClr val="000000"/>
                          </a:solidFill>
                        </a:defRPr>
                      </a:pPr>
                      <a:endParaRPr lang="en-US" sz="1400" b="1" dirty="0">
                        <a:solidFill>
                          <a:srgbClr val="FFFFFF"/>
                        </a:solidFill>
                        <a:latin typeface="Arial"/>
                        <a:ea typeface="Arial"/>
                        <a:cs typeface="Arial"/>
                        <a:sym typeface="Arial"/>
                      </a:endParaRPr>
                    </a:p>
                  </a:txBody>
                  <a:tcPr marL="19289" marR="19289" marT="19289" marB="19289" horzOverflow="overflow">
                    <a:solidFill>
                      <a:srgbClr val="0A406C"/>
                    </a:solidFill>
                  </a:tcPr>
                </a:tc>
                <a:tc>
                  <a:txBody>
                    <a:bodyPr/>
                    <a:lstStyle/>
                    <a:p>
                      <a:pPr algn="ctr" defTabSz="412750">
                        <a:defRPr sz="2000">
                          <a:latin typeface="Arial"/>
                          <a:ea typeface="Arial"/>
                          <a:cs typeface="Arial"/>
                          <a:sym typeface="Arial"/>
                        </a:defRPr>
                      </a:pPr>
                      <a:endParaRPr lang="en-US" sz="1400" dirty="0"/>
                    </a:p>
                    <a:p>
                      <a:pPr algn="ctr" defTabSz="412750">
                        <a:defRPr sz="2000">
                          <a:latin typeface="Arial"/>
                          <a:ea typeface="Arial"/>
                          <a:cs typeface="Arial"/>
                          <a:sym typeface="Arial"/>
                        </a:defRPr>
                      </a:pPr>
                      <a:r>
                        <a:rPr lang="en-US" sz="1400" b="1" dirty="0">
                          <a:solidFill>
                            <a:schemeClr val="bg1"/>
                          </a:solidFill>
                        </a:rPr>
                        <a:t>Virulence of airborne virus </a:t>
                      </a:r>
                    </a:p>
                  </a:txBody>
                  <a:tcPr marL="19289" marR="19289" marT="19289" marB="19289" horzOverflow="overflow">
                    <a:solidFill>
                      <a:srgbClr val="0A406C"/>
                    </a:solidFill>
                  </a:tcPr>
                </a:tc>
                <a:tc>
                  <a:txBody>
                    <a:bodyPr/>
                    <a:lstStyle/>
                    <a:p>
                      <a:pPr algn="ctr" defTabSz="412750">
                        <a:defRPr sz="2000">
                          <a:latin typeface="Arial"/>
                          <a:ea typeface="Arial"/>
                          <a:cs typeface="Arial"/>
                          <a:sym typeface="Arial"/>
                        </a:defRPr>
                      </a:pPr>
                      <a:endParaRPr lang="en-US" sz="1400" dirty="0"/>
                    </a:p>
                    <a:p>
                      <a:pPr algn="ctr" defTabSz="412750">
                        <a:defRPr sz="2000">
                          <a:latin typeface="Arial"/>
                          <a:ea typeface="Arial"/>
                          <a:cs typeface="Arial"/>
                          <a:sym typeface="Arial"/>
                        </a:defRPr>
                      </a:pPr>
                      <a:r>
                        <a:rPr lang="en-US" sz="1400" b="1" dirty="0">
                          <a:solidFill>
                            <a:schemeClr val="bg1"/>
                          </a:solidFill>
                        </a:rPr>
                        <a:t># children absent due to influenza like illness</a:t>
                      </a:r>
                    </a:p>
                  </a:txBody>
                  <a:tcPr marL="19289" marR="19289" marT="19289" marB="19289" horzOverflow="overflow">
                    <a:solidFill>
                      <a:srgbClr val="0A406C"/>
                    </a:solidFill>
                  </a:tcPr>
                </a:tc>
                <a:extLst>
                  <a:ext uri="{0D108BD9-81ED-4DB2-BD59-A6C34878D82A}">
                    <a16:rowId xmlns:a16="http://schemas.microsoft.com/office/drawing/2014/main" val="10000"/>
                  </a:ext>
                </a:extLst>
              </a:tr>
              <a:tr h="279151">
                <a:tc>
                  <a:txBody>
                    <a:bodyPr/>
                    <a:lstStyle/>
                    <a:p>
                      <a:pPr algn="ctr" defTabSz="412750">
                        <a:defRPr sz="1800"/>
                      </a:pPr>
                      <a:r>
                        <a:rPr lang="en-US" sz="1600" dirty="0">
                          <a:latin typeface="Arial"/>
                          <a:ea typeface="Arial"/>
                          <a:cs typeface="Arial"/>
                          <a:sym typeface="Arial"/>
                        </a:rPr>
                        <a:t>20% </a:t>
                      </a:r>
                    </a:p>
                  </a:txBody>
                  <a:tcPr marL="19289" marR="19289" marT="19289" marB="19289" horzOverflow="overflow">
                    <a:solidFill>
                      <a:srgbClr val="BFBFBF">
                        <a:alpha val="43137"/>
                      </a:srgbClr>
                    </a:solidFill>
                  </a:tcPr>
                </a:tc>
                <a:tc>
                  <a:txBody>
                    <a:bodyPr/>
                    <a:lstStyle/>
                    <a:p>
                      <a:pPr algn="ctr" defTabSz="412750">
                        <a:defRPr sz="1800"/>
                      </a:pPr>
                      <a:r>
                        <a:rPr lang="en-US" sz="1600" dirty="0">
                          <a:latin typeface="Arial"/>
                          <a:ea typeface="Arial"/>
                          <a:cs typeface="Arial"/>
                          <a:sym typeface="Arial"/>
                        </a:rPr>
                        <a:t>49%</a:t>
                      </a:r>
                    </a:p>
                  </a:txBody>
                  <a:tcPr marL="19289" marR="19289" marT="19289" marB="19289" horzOverflow="overflow">
                    <a:solidFill>
                      <a:srgbClr val="BFBFBF">
                        <a:alpha val="43137"/>
                      </a:srgbClr>
                    </a:solidFill>
                  </a:tcPr>
                </a:tc>
                <a:tc>
                  <a:txBody>
                    <a:bodyPr/>
                    <a:lstStyle/>
                    <a:p>
                      <a:pPr algn="ctr" defTabSz="412750">
                        <a:defRPr sz="1800"/>
                      </a:pPr>
                      <a:r>
                        <a:rPr lang="en-US" sz="1600" dirty="0">
                          <a:latin typeface="Arial"/>
                          <a:ea typeface="Arial"/>
                          <a:cs typeface="Arial"/>
                          <a:sym typeface="Arial"/>
                        </a:rPr>
                        <a:t>75% </a:t>
                      </a:r>
                    </a:p>
                  </a:txBody>
                  <a:tcPr marL="19289" marR="19289" marT="19289" marB="19289" horzOverflow="overflow">
                    <a:solidFill>
                      <a:srgbClr val="BFBFBF">
                        <a:alpha val="43137"/>
                      </a:srgbClr>
                    </a:solidFill>
                  </a:tcPr>
                </a:tc>
                <a:tc>
                  <a:txBody>
                    <a:bodyPr/>
                    <a:lstStyle/>
                    <a:p>
                      <a:pPr algn="ctr" defTabSz="412750">
                        <a:defRPr sz="1800"/>
                      </a:pPr>
                      <a:r>
                        <a:rPr lang="en-US" sz="1600" b="1" dirty="0">
                          <a:latin typeface="Arial"/>
                          <a:ea typeface="Arial"/>
                          <a:cs typeface="Arial"/>
                          <a:sym typeface="Arial"/>
                        </a:rPr>
                        <a:t>22</a:t>
                      </a:r>
                    </a:p>
                  </a:txBody>
                  <a:tcPr marL="19289" marR="19289" marT="19289" marB="19289" horzOverflow="overflow">
                    <a:solidFill>
                      <a:srgbClr val="BFBFBF">
                        <a:alpha val="43137"/>
                      </a:srgbClr>
                    </a:solidFill>
                  </a:tcPr>
                </a:tc>
                <a:extLst>
                  <a:ext uri="{0D108BD9-81ED-4DB2-BD59-A6C34878D82A}">
                    <a16:rowId xmlns:a16="http://schemas.microsoft.com/office/drawing/2014/main" val="10001"/>
                  </a:ext>
                </a:extLst>
              </a:tr>
              <a:tr h="279151">
                <a:tc>
                  <a:txBody>
                    <a:bodyPr/>
                    <a:lstStyle/>
                    <a:p>
                      <a:pPr algn="ctr" defTabSz="412750">
                        <a:defRPr sz="1800"/>
                      </a:pPr>
                      <a:r>
                        <a:rPr lang="en-US" sz="1600" b="0" dirty="0">
                          <a:solidFill>
                            <a:schemeClr val="bg1"/>
                          </a:solidFill>
                          <a:latin typeface="Arial"/>
                          <a:ea typeface="Arial"/>
                          <a:cs typeface="Arial"/>
                          <a:sym typeface="Arial"/>
                        </a:rPr>
                        <a:t>45%</a:t>
                      </a:r>
                    </a:p>
                  </a:txBody>
                  <a:tcPr marL="19289" marR="19289" marT="19289" marB="19289" horzOverflow="overflow">
                    <a:solidFill>
                      <a:srgbClr val="0070C0"/>
                    </a:solidFill>
                  </a:tcPr>
                </a:tc>
                <a:tc>
                  <a:txBody>
                    <a:bodyPr/>
                    <a:lstStyle/>
                    <a:p>
                      <a:pPr algn="ctr" defTabSz="412750">
                        <a:defRPr sz="1800"/>
                      </a:pPr>
                      <a:r>
                        <a:rPr lang="en-US" sz="1600" b="0" dirty="0">
                          <a:solidFill>
                            <a:schemeClr val="bg1"/>
                          </a:solidFill>
                          <a:latin typeface="Arial"/>
                          <a:ea typeface="Arial"/>
                          <a:cs typeface="Arial"/>
                          <a:sym typeface="Arial"/>
                        </a:rPr>
                        <a:t>19%</a:t>
                      </a:r>
                    </a:p>
                  </a:txBody>
                  <a:tcPr marL="19289" marR="19289" marT="19289" marB="19289" horzOverflow="overflow">
                    <a:solidFill>
                      <a:srgbClr val="0070C0"/>
                    </a:solidFill>
                  </a:tcPr>
                </a:tc>
                <a:tc>
                  <a:txBody>
                    <a:bodyPr/>
                    <a:lstStyle/>
                    <a:p>
                      <a:pPr algn="ctr" defTabSz="412750">
                        <a:defRPr sz="1800"/>
                      </a:pPr>
                      <a:r>
                        <a:rPr lang="en-US" sz="1600" b="0" dirty="0">
                          <a:solidFill>
                            <a:schemeClr val="bg1"/>
                          </a:solidFill>
                          <a:latin typeface="Arial"/>
                          <a:ea typeface="Arial"/>
                          <a:cs typeface="Arial"/>
                          <a:sym typeface="Arial"/>
                        </a:rPr>
                        <a:t>35% </a:t>
                      </a:r>
                    </a:p>
                  </a:txBody>
                  <a:tcPr marL="19289" marR="19289" marT="19289" marB="19289" horzOverflow="overflow">
                    <a:solidFill>
                      <a:srgbClr val="0070C0"/>
                    </a:solidFill>
                  </a:tcPr>
                </a:tc>
                <a:tc>
                  <a:txBody>
                    <a:bodyPr/>
                    <a:lstStyle/>
                    <a:p>
                      <a:pPr algn="ctr" defTabSz="412750">
                        <a:defRPr sz="1800"/>
                      </a:pPr>
                      <a:r>
                        <a:rPr lang="en-US" sz="1600" b="1" dirty="0">
                          <a:solidFill>
                            <a:schemeClr val="bg1"/>
                          </a:solidFill>
                          <a:latin typeface="Arial"/>
                          <a:ea typeface="Arial"/>
                          <a:cs typeface="Arial"/>
                          <a:sym typeface="Arial"/>
                        </a:rPr>
                        <a:t>9</a:t>
                      </a:r>
                    </a:p>
                  </a:txBody>
                  <a:tcPr marL="19289" marR="19289" marT="19289" marB="19289" horzOverflow="overflow">
                    <a:solidFill>
                      <a:srgbClr val="0070C0"/>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92354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0904DF95-9D2C-A01D-A7FF-6D461A487FED}"/>
              </a:ext>
            </a:extLst>
          </p:cNvPr>
          <p:cNvSpPr>
            <a:spLocks noGrp="1"/>
          </p:cNvSpPr>
          <p:nvPr>
            <p:ph type="subTitle" idx="15"/>
          </p:nvPr>
        </p:nvSpPr>
        <p:spPr>
          <a:xfrm>
            <a:off x="623887" y="787751"/>
            <a:ext cx="8964613" cy="405683"/>
          </a:xfrm>
        </p:spPr>
        <p:txBody>
          <a:bodyPr/>
          <a:lstStyle/>
          <a:p>
            <a:endParaRPr lang="en-US" dirty="0">
              <a:latin typeface="Calibri" panose="020F0502020204030204" pitchFamily="34" charset="0"/>
            </a:endParaRPr>
          </a:p>
        </p:txBody>
      </p:sp>
      <p:sp>
        <p:nvSpPr>
          <p:cNvPr id="2" name="Title 1"/>
          <p:cNvSpPr>
            <a:spLocks noGrp="1"/>
          </p:cNvSpPr>
          <p:nvPr>
            <p:ph type="title"/>
          </p:nvPr>
        </p:nvSpPr>
        <p:spPr>
          <a:xfrm>
            <a:off x="623888" y="350069"/>
            <a:ext cx="8964613" cy="467239"/>
          </a:xfrm>
        </p:spPr>
        <p:txBody>
          <a:bodyPr>
            <a:normAutofit/>
          </a:bodyPr>
          <a:lstStyle/>
          <a:p>
            <a:r>
              <a:rPr lang="en-US" dirty="0">
                <a:latin typeface="Calibri" panose="020F0502020204030204" pitchFamily="34" charset="0"/>
              </a:rPr>
              <a:t>2019: Research of How Humidity Affects Immune System </a:t>
            </a:r>
          </a:p>
        </p:txBody>
      </p:sp>
      <p:sp>
        <p:nvSpPr>
          <p:cNvPr id="10" name="Rectangle 9"/>
          <p:cNvSpPr/>
          <p:nvPr/>
        </p:nvSpPr>
        <p:spPr>
          <a:xfrm>
            <a:off x="2164080" y="3602787"/>
            <a:ext cx="7869116" cy="2308324"/>
          </a:xfrm>
          <a:prstGeom prst="rect">
            <a:avLst/>
          </a:prstGeom>
        </p:spPr>
        <p:txBody>
          <a:bodyPr wrap="square">
            <a:spAutoFit/>
          </a:bodyPr>
          <a:lstStyle/>
          <a:p>
            <a:r>
              <a:rPr lang="en-US" b="1" dirty="0"/>
              <a:t>Results: </a:t>
            </a:r>
          </a:p>
          <a:p>
            <a:pPr marL="285750" indent="-285750">
              <a:buFont typeface="Arial" panose="020B0604020202020204" pitchFamily="34" charset="0"/>
              <a:buChar char="•"/>
            </a:pPr>
            <a:r>
              <a:rPr lang="en-US" dirty="0"/>
              <a:t>Low humidity environments made mice more susceptible to infection</a:t>
            </a:r>
          </a:p>
          <a:p>
            <a:endParaRPr lang="en-US" dirty="0"/>
          </a:p>
          <a:p>
            <a:pPr marL="285750" indent="-285750">
              <a:buFont typeface="Arial" panose="020B0604020202020204" pitchFamily="34" charset="0"/>
              <a:buChar char="•"/>
            </a:pPr>
            <a:r>
              <a:rPr lang="en-US" dirty="0"/>
              <a:t>Mechanisms were related to cilia, mucous, and lung tissue function</a:t>
            </a:r>
          </a:p>
          <a:p>
            <a:endParaRPr lang="en-US" dirty="0"/>
          </a:p>
          <a:p>
            <a:pPr marL="285750" indent="-285750">
              <a:buFont typeface="Arial" panose="020B0604020202020204" pitchFamily="34" charset="0"/>
              <a:buChar char="•"/>
            </a:pPr>
            <a:r>
              <a:rPr lang="en-US" dirty="0"/>
              <a:t>“</a:t>
            </a:r>
            <a:r>
              <a:rPr lang="en-US" b="1" dirty="0"/>
              <a:t>These results indicate that exposure to dry air impairs host defense against influenza infection, reduces tissue repair, and inflicts caspase-dependent disease pathology.</a:t>
            </a:r>
            <a:r>
              <a:rPr lang="en-US" dirty="0"/>
              <a:t>”</a:t>
            </a:r>
          </a:p>
        </p:txBody>
      </p:sp>
      <p:sp>
        <p:nvSpPr>
          <p:cNvPr id="5" name="Rectangle 4"/>
          <p:cNvSpPr/>
          <p:nvPr/>
        </p:nvSpPr>
        <p:spPr>
          <a:xfrm>
            <a:off x="1952625" y="6008650"/>
            <a:ext cx="7543800" cy="553998"/>
          </a:xfrm>
          <a:prstGeom prst="rect">
            <a:avLst/>
          </a:prstGeom>
        </p:spPr>
        <p:txBody>
          <a:bodyPr wrap="square">
            <a:spAutoFit/>
          </a:bodyPr>
          <a:lstStyle/>
          <a:p>
            <a:r>
              <a:rPr lang="en-US" sz="1000" dirty="0"/>
              <a:t>[1] Kudo et al, Low ambient humidity impairs barrier function and innate resistance against influenza infection</a:t>
            </a:r>
          </a:p>
          <a:p>
            <a:r>
              <a:rPr lang="en-US" sz="1000" dirty="0"/>
              <a:t>Proceedings of the National Academy of Sciences May 2019, 116 (22) 10905-10910; DOI: 10.1073/pnas.1902840116 </a:t>
            </a:r>
          </a:p>
          <a:p>
            <a:r>
              <a:rPr lang="en-US" sz="1000" dirty="0">
                <a:hlinkClick r:id="rId2"/>
              </a:rPr>
              <a:t>https://www.pnas.org/content/116/22/10905</a:t>
            </a:r>
            <a:r>
              <a:rPr lang="en-US" sz="1000" dirty="0"/>
              <a:t> </a:t>
            </a:r>
          </a:p>
        </p:txBody>
      </p:sp>
      <p:sp>
        <p:nvSpPr>
          <p:cNvPr id="3" name="TextBox 2"/>
          <p:cNvSpPr txBox="1"/>
          <p:nvPr/>
        </p:nvSpPr>
        <p:spPr>
          <a:xfrm>
            <a:off x="5724526" y="1490539"/>
            <a:ext cx="4308671" cy="1785104"/>
          </a:xfrm>
          <a:prstGeom prst="rect">
            <a:avLst/>
          </a:prstGeom>
          <a:noFill/>
        </p:spPr>
        <p:txBody>
          <a:bodyPr wrap="square" rtlCol="0">
            <a:spAutoFit/>
          </a:bodyPr>
          <a:lstStyle/>
          <a:p>
            <a:pPr>
              <a:spcAft>
                <a:spcPts val="600"/>
              </a:spcAft>
            </a:pPr>
            <a:r>
              <a:rPr lang="en-US" dirty="0"/>
              <a:t>Studied immune response in mice:</a:t>
            </a:r>
          </a:p>
          <a:p>
            <a:pPr marL="285750" indent="-285750">
              <a:spcAft>
                <a:spcPts val="600"/>
              </a:spcAft>
              <a:buFont typeface="Arial" panose="020B0604020202020204" pitchFamily="34" charset="0"/>
              <a:buChar char="•"/>
            </a:pPr>
            <a:r>
              <a:rPr lang="en-US" dirty="0"/>
              <a:t>Likelihood of acquiring infection</a:t>
            </a:r>
          </a:p>
          <a:p>
            <a:pPr marL="285750" indent="-285750">
              <a:spcAft>
                <a:spcPts val="600"/>
              </a:spcAft>
              <a:buFont typeface="Arial" panose="020B0604020202020204" pitchFamily="34" charset="0"/>
              <a:buChar char="•"/>
            </a:pPr>
            <a:r>
              <a:rPr lang="en-US" dirty="0" err="1"/>
              <a:t>Mucocilioary</a:t>
            </a:r>
            <a:r>
              <a:rPr lang="en-US" dirty="0"/>
              <a:t> performance</a:t>
            </a:r>
          </a:p>
          <a:p>
            <a:pPr marL="285750" indent="-285750">
              <a:spcAft>
                <a:spcPts val="600"/>
              </a:spcAft>
              <a:buFont typeface="Arial" panose="020B0604020202020204" pitchFamily="34" charset="0"/>
              <a:buChar char="•"/>
            </a:pPr>
            <a:r>
              <a:rPr lang="en-US" dirty="0"/>
              <a:t>Lung tissue response and tissue repair</a:t>
            </a:r>
          </a:p>
          <a:p>
            <a:pPr marL="285750" indent="-285750">
              <a:buFont typeface="Arial" panose="020B0604020202020204" pitchFamily="34" charset="0"/>
              <a:buChar char="•"/>
            </a:pPr>
            <a:endParaRPr lang="en-US" dirty="0"/>
          </a:p>
        </p:txBody>
      </p:sp>
      <p:pic>
        <p:nvPicPr>
          <p:cNvPr id="4" name="Picture 3"/>
          <p:cNvPicPr>
            <a:picLocks noChangeAspect="1"/>
          </p:cNvPicPr>
          <p:nvPr/>
        </p:nvPicPr>
        <p:blipFill>
          <a:blip r:embed="rId3"/>
          <a:stretch>
            <a:fillRect/>
          </a:stretch>
        </p:blipFill>
        <p:spPr>
          <a:xfrm>
            <a:off x="2044065" y="1360403"/>
            <a:ext cx="3238120" cy="2099441"/>
          </a:xfrm>
          <a:prstGeom prst="rect">
            <a:avLst/>
          </a:prstGeom>
        </p:spPr>
      </p:pic>
    </p:spTree>
    <p:extLst>
      <p:ext uri="{BB962C8B-B14F-4D97-AF65-F5344CB8AC3E}">
        <p14:creationId xmlns:p14="http://schemas.microsoft.com/office/powerpoint/2010/main" val="34074308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050A9CE0-4092-CAE9-E59A-56F7E8E20C4C}"/>
              </a:ext>
            </a:extLst>
          </p:cNvPr>
          <p:cNvSpPr>
            <a:spLocks noGrp="1"/>
          </p:cNvSpPr>
          <p:nvPr>
            <p:ph type="subTitle" idx="15"/>
          </p:nvPr>
        </p:nvSpPr>
        <p:spPr>
          <a:xfrm>
            <a:off x="623887" y="787751"/>
            <a:ext cx="8964613" cy="405683"/>
          </a:xfrm>
        </p:spPr>
        <p:txBody>
          <a:bodyPr/>
          <a:lstStyle/>
          <a:p>
            <a:endParaRPr lang="en-US" dirty="0">
              <a:latin typeface="Calibri" panose="020F0502020204030204" pitchFamily="34" charset="0"/>
            </a:endParaRPr>
          </a:p>
        </p:txBody>
      </p:sp>
      <p:sp>
        <p:nvSpPr>
          <p:cNvPr id="2" name="Title 1"/>
          <p:cNvSpPr>
            <a:spLocks noGrp="1"/>
          </p:cNvSpPr>
          <p:nvPr>
            <p:ph type="title"/>
          </p:nvPr>
        </p:nvSpPr>
        <p:spPr>
          <a:xfrm>
            <a:off x="623888" y="350069"/>
            <a:ext cx="8964613" cy="467239"/>
          </a:xfrm>
        </p:spPr>
        <p:txBody>
          <a:bodyPr>
            <a:normAutofit/>
          </a:bodyPr>
          <a:lstStyle/>
          <a:p>
            <a:r>
              <a:rPr lang="en-US" dirty="0">
                <a:latin typeface="Calibri" panose="020F0502020204030204" pitchFamily="34" charset="0"/>
              </a:rPr>
              <a:t>2022: Covid 19 Aerosol Loading</a:t>
            </a:r>
          </a:p>
        </p:txBody>
      </p:sp>
      <p:sp>
        <p:nvSpPr>
          <p:cNvPr id="10" name="Rectangle 9"/>
          <p:cNvSpPr/>
          <p:nvPr/>
        </p:nvSpPr>
        <p:spPr>
          <a:xfrm>
            <a:off x="642675" y="3048877"/>
            <a:ext cx="6857083" cy="2862322"/>
          </a:xfrm>
          <a:prstGeom prst="rect">
            <a:avLst/>
          </a:prstGeom>
        </p:spPr>
        <p:txBody>
          <a:bodyPr wrap="square">
            <a:spAutoFit/>
          </a:bodyPr>
          <a:lstStyle/>
          <a:p>
            <a:r>
              <a:rPr lang="en-US" b="1" dirty="0"/>
              <a:t>Results: </a:t>
            </a:r>
          </a:p>
          <a:p>
            <a:pPr marL="285750" indent="-285750">
              <a:buFont typeface="Arial" panose="020B0604020202020204" pitchFamily="34" charset="0"/>
              <a:buChar char="•"/>
            </a:pPr>
            <a:r>
              <a:rPr lang="en-US" dirty="0"/>
              <a:t>Increased ventilation and filtration significantly reduced aerosol and surface viral loads</a:t>
            </a:r>
          </a:p>
          <a:p>
            <a:pPr marL="285750" indent="-285750">
              <a:buFont typeface="Arial" panose="020B0604020202020204" pitchFamily="34" charset="0"/>
              <a:buChar char="•"/>
            </a:pPr>
            <a:r>
              <a:rPr lang="en-US" dirty="0"/>
              <a:t>Higher humidity resulted in lower aerosol and higher surface viral load due to increased rate of particle deposition at higher relative humidity</a:t>
            </a:r>
          </a:p>
          <a:p>
            <a:pPr marL="285750" indent="-285750">
              <a:buFont typeface="Arial" panose="020B0604020202020204" pitchFamily="34" charset="0"/>
              <a:buChar char="•"/>
            </a:pPr>
            <a:r>
              <a:rPr lang="en-US" dirty="0"/>
              <a:t>“</a:t>
            </a:r>
            <a:r>
              <a:rPr lang="en-US" b="1" dirty="0"/>
              <a:t>The findings indicate that building operation practices such as ventilation, filtration, and humidification substantially reduce the environmental aerosol viral load and therefore inhalation dose, and should be prioritized to improve building health and safety.</a:t>
            </a:r>
            <a:r>
              <a:rPr lang="en-US" dirty="0"/>
              <a:t>”</a:t>
            </a:r>
          </a:p>
        </p:txBody>
      </p:sp>
      <p:sp>
        <p:nvSpPr>
          <p:cNvPr id="5" name="Rectangle 4"/>
          <p:cNvSpPr/>
          <p:nvPr/>
        </p:nvSpPr>
        <p:spPr>
          <a:xfrm>
            <a:off x="8491670" y="4374816"/>
            <a:ext cx="3202584" cy="830997"/>
          </a:xfrm>
          <a:prstGeom prst="rect">
            <a:avLst/>
          </a:prstGeom>
        </p:spPr>
        <p:txBody>
          <a:bodyPr wrap="square">
            <a:spAutoFit/>
          </a:bodyPr>
          <a:lstStyle/>
          <a:p>
            <a:r>
              <a:rPr lang="en-US" sz="800" dirty="0"/>
              <a:t>[1] Hooman Parhizkar, Leslie Dietz, Andreas Olsen-Martinez, Patrick F </a:t>
            </a:r>
            <a:r>
              <a:rPr lang="en-US" sz="800" dirty="0" err="1"/>
              <a:t>Horve</a:t>
            </a:r>
            <a:r>
              <a:rPr lang="en-US" sz="800" dirty="0"/>
              <a:t>, Liliana Barnatan, Dale Northcutt, Kevin G Van Den Wymelenberg, </a:t>
            </a:r>
            <a:r>
              <a:rPr lang="en-US" sz="800" b="1" dirty="0"/>
              <a:t>Quantifying Environmental Mitigation of Aerosol Viral Load in a Controlled Chamber With Participants Diagnosed With Coronavirus Disease 2019</a:t>
            </a:r>
            <a:r>
              <a:rPr lang="en-US" sz="800" dirty="0"/>
              <a:t>, Clinical Infectious Diseases, 2022; ciac006, </a:t>
            </a:r>
            <a:r>
              <a:rPr lang="en-US" sz="800" dirty="0">
                <a:hlinkClick r:id="rId2"/>
              </a:rPr>
              <a:t>https://doi.org/10.1093/cid/ciac006</a:t>
            </a:r>
            <a:r>
              <a:rPr lang="en-US" sz="800" dirty="0"/>
              <a:t> </a:t>
            </a:r>
          </a:p>
        </p:txBody>
      </p:sp>
      <p:sp>
        <p:nvSpPr>
          <p:cNvPr id="3" name="TextBox 2"/>
          <p:cNvSpPr txBox="1"/>
          <p:nvPr/>
        </p:nvSpPr>
        <p:spPr>
          <a:xfrm>
            <a:off x="623886" y="1170464"/>
            <a:ext cx="4308671" cy="2062103"/>
          </a:xfrm>
          <a:prstGeom prst="rect">
            <a:avLst/>
          </a:prstGeom>
          <a:noFill/>
        </p:spPr>
        <p:txBody>
          <a:bodyPr wrap="square" rtlCol="0">
            <a:spAutoFit/>
          </a:bodyPr>
          <a:lstStyle/>
          <a:p>
            <a:pPr>
              <a:spcAft>
                <a:spcPts val="600"/>
              </a:spcAft>
            </a:pPr>
            <a:r>
              <a:rPr lang="en-US" dirty="0"/>
              <a:t>Studied effects of environment conditions on aerosol loading:</a:t>
            </a:r>
          </a:p>
          <a:p>
            <a:pPr marL="285750" indent="-285750">
              <a:spcAft>
                <a:spcPts val="600"/>
              </a:spcAft>
              <a:buFont typeface="Arial" panose="020B0604020202020204" pitchFamily="34" charset="0"/>
              <a:buChar char="•"/>
            </a:pPr>
            <a:r>
              <a:rPr lang="en-US" dirty="0"/>
              <a:t>11 students diagnosed with Covid-19</a:t>
            </a:r>
          </a:p>
          <a:p>
            <a:pPr marL="285750" indent="-285750">
              <a:spcAft>
                <a:spcPts val="600"/>
              </a:spcAft>
              <a:buFont typeface="Arial" panose="020B0604020202020204" pitchFamily="34" charset="0"/>
              <a:buChar char="•"/>
            </a:pPr>
            <a:r>
              <a:rPr lang="en-US" dirty="0"/>
              <a:t>Each spent 3 days in controlled chamber</a:t>
            </a:r>
          </a:p>
          <a:p>
            <a:pPr marL="285750" indent="-285750">
              <a:spcAft>
                <a:spcPts val="600"/>
              </a:spcAft>
              <a:buFont typeface="Arial" panose="020B0604020202020204" pitchFamily="34" charset="0"/>
              <a:buChar char="•"/>
            </a:pPr>
            <a:r>
              <a:rPr lang="en-US" dirty="0"/>
              <a:t>Varied ventilation, filtration, humidity</a:t>
            </a:r>
          </a:p>
          <a:p>
            <a:pPr marL="285750" indent="-28575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2A85930B-58B6-49F5-B403-6B2B721E82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1944" y="1747308"/>
            <a:ext cx="3286169" cy="2113007"/>
          </a:xfrm>
          <a:prstGeom prst="rect">
            <a:avLst/>
          </a:prstGeom>
        </p:spPr>
      </p:pic>
    </p:spTree>
    <p:extLst>
      <p:ext uri="{BB962C8B-B14F-4D97-AF65-F5344CB8AC3E}">
        <p14:creationId xmlns:p14="http://schemas.microsoft.com/office/powerpoint/2010/main" val="33520256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Grafik 3"/>
          <p:cNvPicPr>
            <a:picLocks noChangeAspect="1"/>
          </p:cNvPicPr>
          <p:nvPr/>
        </p:nvPicPr>
        <p:blipFill rotWithShape="1">
          <a:blip r:embed="rId2" cstate="email">
            <a:extLst>
              <a:ext uri="{28A0092B-C50C-407E-A947-70E740481C1C}">
                <a14:useLocalDpi xmlns:a14="http://schemas.microsoft.com/office/drawing/2010/main"/>
              </a:ext>
            </a:extLst>
          </a:blip>
          <a:srcRect t="7476" r="29996"/>
          <a:stretch/>
        </p:blipFill>
        <p:spPr>
          <a:xfrm>
            <a:off x="6198221" y="1768487"/>
            <a:ext cx="5432325" cy="3459000"/>
          </a:xfrm>
          <a:prstGeom prst="rect">
            <a:avLst/>
          </a:prstGeom>
        </p:spPr>
      </p:pic>
      <p:sp>
        <p:nvSpPr>
          <p:cNvPr id="5" name="Subtitle 4">
            <a:extLst>
              <a:ext uri="{FF2B5EF4-FFF2-40B4-BE49-F238E27FC236}">
                <a16:creationId xmlns:a16="http://schemas.microsoft.com/office/drawing/2014/main" id="{8F2887A2-C76C-A922-AD4F-9914BB6C2840}"/>
              </a:ext>
            </a:extLst>
          </p:cNvPr>
          <p:cNvSpPr>
            <a:spLocks noGrp="1"/>
          </p:cNvSpPr>
          <p:nvPr>
            <p:ph type="subTitle" idx="15"/>
          </p:nvPr>
        </p:nvSpPr>
        <p:spPr>
          <a:xfrm>
            <a:off x="623887" y="787751"/>
            <a:ext cx="8964613" cy="405683"/>
          </a:xfrm>
        </p:spPr>
        <p:txBody>
          <a:bodyPr/>
          <a:lstStyle/>
          <a:p>
            <a:endParaRPr lang="en-US" dirty="0">
              <a:latin typeface="Calibri" panose="020F0502020204030204" pitchFamily="34" charset="0"/>
            </a:endParaRPr>
          </a:p>
        </p:txBody>
      </p:sp>
      <p:sp>
        <p:nvSpPr>
          <p:cNvPr id="2" name="Title 1"/>
          <p:cNvSpPr>
            <a:spLocks noGrp="1"/>
          </p:cNvSpPr>
          <p:nvPr>
            <p:ph type="title"/>
          </p:nvPr>
        </p:nvSpPr>
        <p:spPr>
          <a:xfrm>
            <a:off x="623888" y="350069"/>
            <a:ext cx="8964613" cy="467239"/>
          </a:xfrm>
        </p:spPr>
        <p:txBody>
          <a:bodyPr/>
          <a:lstStyle/>
          <a:p>
            <a:r>
              <a:rPr lang="en-US" dirty="0">
                <a:latin typeface="Calibri" panose="020F0502020204030204" pitchFamily="34" charset="0"/>
              </a:rPr>
              <a:t>Human Body: Nose / Immune System</a:t>
            </a:r>
          </a:p>
        </p:txBody>
      </p:sp>
      <p:sp>
        <p:nvSpPr>
          <p:cNvPr id="3" name="TextBox 2"/>
          <p:cNvSpPr txBox="1"/>
          <p:nvPr/>
        </p:nvSpPr>
        <p:spPr>
          <a:xfrm>
            <a:off x="623887" y="1413796"/>
            <a:ext cx="6454588" cy="3754874"/>
          </a:xfrm>
          <a:prstGeom prst="rect">
            <a:avLst/>
          </a:prstGeom>
          <a:noFill/>
        </p:spPr>
        <p:txBody>
          <a:bodyPr wrap="square" rtlCol="0">
            <a:spAutoFit/>
          </a:bodyPr>
          <a:lstStyle/>
          <a:p>
            <a:pPr>
              <a:spcAft>
                <a:spcPts val="600"/>
              </a:spcAft>
            </a:pPr>
            <a:r>
              <a:rPr lang="en-US" sz="2200" b="1" dirty="0">
                <a:solidFill>
                  <a:schemeClr val="tx1">
                    <a:lumMod val="85000"/>
                    <a:lumOff val="15000"/>
                  </a:schemeClr>
                </a:solidFill>
              </a:rPr>
              <a:t>Our Nose/ Immune System</a:t>
            </a:r>
          </a:p>
          <a:p>
            <a:pPr marL="401638" lvl="1" indent="-230188">
              <a:spcAft>
                <a:spcPts val="600"/>
              </a:spcAft>
              <a:buFont typeface="Arial" pitchFamily="34" charset="0"/>
              <a:buChar char="•"/>
            </a:pPr>
            <a:r>
              <a:rPr lang="en-US" sz="2200" dirty="0">
                <a:solidFill>
                  <a:schemeClr val="tx1">
                    <a:lumMod val="85000"/>
                    <a:lumOff val="15000"/>
                  </a:schemeClr>
                </a:solidFill>
              </a:rPr>
              <a:t>Mucous membrane and cilia filter we breathe</a:t>
            </a:r>
          </a:p>
          <a:p>
            <a:pPr marL="401638" lvl="1" indent="-230188">
              <a:spcAft>
                <a:spcPts val="600"/>
              </a:spcAft>
              <a:buFont typeface="Arial" pitchFamily="34" charset="0"/>
              <a:buChar char="•"/>
            </a:pPr>
            <a:r>
              <a:rPr lang="en-US" sz="2200" dirty="0">
                <a:solidFill>
                  <a:schemeClr val="tx1">
                    <a:lumMod val="85000"/>
                    <a:lumOff val="15000"/>
                  </a:schemeClr>
                </a:solidFill>
              </a:rPr>
              <a:t>Capture and drain infectious particles</a:t>
            </a:r>
          </a:p>
          <a:p>
            <a:pPr marL="401638" lvl="1" indent="-230188">
              <a:spcAft>
                <a:spcPts val="600"/>
              </a:spcAft>
              <a:buFont typeface="Arial" pitchFamily="34" charset="0"/>
              <a:buChar char="•"/>
            </a:pPr>
            <a:r>
              <a:rPr lang="en-US" sz="2200" dirty="0">
                <a:solidFill>
                  <a:schemeClr val="tx1">
                    <a:lumMod val="85000"/>
                    <a:lumOff val="15000"/>
                  </a:schemeClr>
                </a:solidFill>
              </a:rPr>
              <a:t>Dry environments desiccate and thicken mucous</a:t>
            </a:r>
            <a:r>
              <a:rPr lang="en-US" sz="2200" baseline="30000" dirty="0">
                <a:solidFill>
                  <a:schemeClr val="tx1">
                    <a:lumMod val="85000"/>
                    <a:lumOff val="15000"/>
                  </a:schemeClr>
                </a:solidFill>
              </a:rPr>
              <a:t>[1]</a:t>
            </a:r>
            <a:r>
              <a:rPr lang="en-US" sz="2200" dirty="0">
                <a:solidFill>
                  <a:schemeClr val="tx1">
                    <a:lumMod val="85000"/>
                    <a:lumOff val="15000"/>
                  </a:schemeClr>
                </a:solidFill>
              </a:rPr>
              <a:t> </a:t>
            </a:r>
          </a:p>
          <a:p>
            <a:pPr>
              <a:spcAft>
                <a:spcPts val="600"/>
              </a:spcAft>
            </a:pPr>
            <a:endParaRPr lang="en-US" sz="2200" dirty="0">
              <a:solidFill>
                <a:schemeClr val="tx1">
                  <a:lumMod val="85000"/>
                  <a:lumOff val="15000"/>
                </a:schemeClr>
              </a:solidFill>
            </a:endParaRPr>
          </a:p>
          <a:p>
            <a:pPr>
              <a:spcAft>
                <a:spcPts val="600"/>
              </a:spcAft>
            </a:pPr>
            <a:r>
              <a:rPr lang="en-US" sz="2200" b="1" dirty="0">
                <a:solidFill>
                  <a:schemeClr val="tx1">
                    <a:lumMod val="85000"/>
                    <a:lumOff val="15000"/>
                  </a:schemeClr>
                </a:solidFill>
              </a:rPr>
              <a:t>Possible Issues</a:t>
            </a:r>
          </a:p>
          <a:p>
            <a:pPr marL="401638" lvl="1" indent="-230188">
              <a:spcAft>
                <a:spcPts val="600"/>
              </a:spcAft>
              <a:buFont typeface="Arial" pitchFamily="34" charset="0"/>
              <a:buChar char="•"/>
            </a:pPr>
            <a:r>
              <a:rPr lang="en-US" sz="2200" dirty="0">
                <a:solidFill>
                  <a:schemeClr val="tx1">
                    <a:lumMod val="85000"/>
                    <a:lumOff val="15000"/>
                  </a:schemeClr>
                </a:solidFill>
              </a:rPr>
              <a:t>Reduced cilia motion</a:t>
            </a:r>
          </a:p>
          <a:p>
            <a:pPr marL="401638" lvl="1" indent="-230188">
              <a:spcAft>
                <a:spcPts val="600"/>
              </a:spcAft>
              <a:buFont typeface="Arial" pitchFamily="34" charset="0"/>
              <a:buChar char="•"/>
            </a:pPr>
            <a:r>
              <a:rPr lang="en-US" sz="2200" dirty="0">
                <a:solidFill>
                  <a:schemeClr val="tx1">
                    <a:lumMod val="85000"/>
                    <a:lumOff val="15000"/>
                  </a:schemeClr>
                </a:solidFill>
              </a:rPr>
              <a:t>Reduced ability for mucous to drain</a:t>
            </a:r>
          </a:p>
          <a:p>
            <a:pPr marL="401638" lvl="1" indent="-230188">
              <a:spcAft>
                <a:spcPts val="600"/>
              </a:spcAft>
              <a:buFont typeface="Arial" pitchFamily="34" charset="0"/>
              <a:buChar char="•"/>
            </a:pPr>
            <a:r>
              <a:rPr lang="en-US" sz="2200" dirty="0">
                <a:solidFill>
                  <a:schemeClr val="tx1">
                    <a:lumMod val="85000"/>
                    <a:lumOff val="15000"/>
                  </a:schemeClr>
                </a:solidFill>
              </a:rPr>
              <a:t>Increased risk of infection</a:t>
            </a:r>
          </a:p>
        </p:txBody>
      </p:sp>
      <p:sp>
        <p:nvSpPr>
          <p:cNvPr id="7" name="Rectangle 6"/>
          <p:cNvSpPr/>
          <p:nvPr/>
        </p:nvSpPr>
        <p:spPr>
          <a:xfrm>
            <a:off x="6282393" y="5389032"/>
            <a:ext cx="5586786" cy="584775"/>
          </a:xfrm>
          <a:prstGeom prst="rect">
            <a:avLst/>
          </a:prstGeom>
        </p:spPr>
        <p:txBody>
          <a:bodyPr wrap="none">
            <a:spAutoFit/>
          </a:bodyPr>
          <a:lstStyle/>
          <a:p>
            <a:r>
              <a:rPr lang="en-US" sz="1000" b="1" baseline="30000" dirty="0"/>
              <a:t>1 </a:t>
            </a:r>
            <a:r>
              <a:rPr lang="en-US" sz="1000" dirty="0"/>
              <a:t>J.P. </a:t>
            </a:r>
            <a:r>
              <a:rPr lang="en-US" sz="1000" dirty="0" err="1"/>
              <a:t>Guggenbichler</a:t>
            </a:r>
            <a:r>
              <a:rPr lang="en-US" sz="1000" dirty="0"/>
              <a:t>, R. </a:t>
            </a:r>
            <a:r>
              <a:rPr lang="en-US" sz="1000" dirty="0" err="1"/>
              <a:t>Huster</a:t>
            </a:r>
            <a:r>
              <a:rPr lang="en-US" sz="1000" dirty="0"/>
              <a:t> and S. Geiger, </a:t>
            </a:r>
            <a:r>
              <a:rPr lang="en-US" sz="1000" i="1" dirty="0" err="1"/>
              <a:t>Luftfeuchtigkeit</a:t>
            </a:r>
            <a:r>
              <a:rPr lang="en-US" sz="1000" i="1" dirty="0"/>
              <a:t> und </a:t>
            </a:r>
            <a:r>
              <a:rPr lang="en-US" sz="1000" i="1" dirty="0" err="1"/>
              <a:t>Immunabwehr</a:t>
            </a:r>
            <a:endParaRPr lang="en-US" sz="1000" i="1" dirty="0"/>
          </a:p>
          <a:p>
            <a:r>
              <a:rPr lang="en-US" sz="1000" i="1" dirty="0"/>
              <a:t>Die Rolle der </a:t>
            </a:r>
            <a:r>
              <a:rPr lang="en-US" sz="1000" i="1" dirty="0" err="1"/>
              <a:t>Schleimhaut</a:t>
            </a:r>
            <a:r>
              <a:rPr lang="en-US" sz="1000" i="1" dirty="0"/>
              <a:t> und </a:t>
            </a:r>
            <a:r>
              <a:rPr lang="en-US" sz="1000" i="1" dirty="0" err="1"/>
              <a:t>Auswirkungen</a:t>
            </a:r>
            <a:r>
              <a:rPr lang="en-US" sz="1000" i="1" dirty="0"/>
              <a:t> auf die </a:t>
            </a:r>
            <a:r>
              <a:rPr lang="en-US" sz="1000" i="1" dirty="0" err="1"/>
              <a:t>Klimatechnik</a:t>
            </a:r>
            <a:r>
              <a:rPr lang="en-US" sz="1000" i="1" dirty="0"/>
              <a:t> </a:t>
            </a:r>
            <a:r>
              <a:rPr lang="en-US" sz="1000" dirty="0"/>
              <a:t>(2007) Tab Technik AM, Vol. 38, No. 9 </a:t>
            </a:r>
          </a:p>
          <a:p>
            <a:endParaRPr lang="en-US" sz="1200" dirty="0"/>
          </a:p>
        </p:txBody>
      </p:sp>
    </p:spTree>
    <p:extLst>
      <p:ext uri="{BB962C8B-B14F-4D97-AF65-F5344CB8AC3E}">
        <p14:creationId xmlns:p14="http://schemas.microsoft.com/office/powerpoint/2010/main" val="126222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F269917-D8CB-1851-3A9A-3FA35E592F67}"/>
              </a:ext>
            </a:extLst>
          </p:cNvPr>
          <p:cNvSpPr>
            <a:spLocks noGrp="1"/>
          </p:cNvSpPr>
          <p:nvPr>
            <p:ph type="subTitle" idx="15"/>
          </p:nvPr>
        </p:nvSpPr>
        <p:spPr>
          <a:xfrm>
            <a:off x="623887" y="787751"/>
            <a:ext cx="8964613" cy="405683"/>
          </a:xfrm>
        </p:spPr>
        <p:txBody>
          <a:bodyPr/>
          <a:lstStyle/>
          <a:p>
            <a:endParaRPr lang="en-US" dirty="0">
              <a:latin typeface="Calibri" panose="020F0502020204030204" pitchFamily="34" charset="0"/>
            </a:endParaRPr>
          </a:p>
        </p:txBody>
      </p:sp>
      <p:sp>
        <p:nvSpPr>
          <p:cNvPr id="2" name="Title 1"/>
          <p:cNvSpPr>
            <a:spLocks noGrp="1"/>
          </p:cNvSpPr>
          <p:nvPr>
            <p:ph type="title"/>
          </p:nvPr>
        </p:nvSpPr>
        <p:spPr>
          <a:xfrm>
            <a:off x="623888" y="350069"/>
            <a:ext cx="8964613" cy="467239"/>
          </a:xfrm>
        </p:spPr>
        <p:txBody>
          <a:bodyPr/>
          <a:lstStyle/>
          <a:p>
            <a:r>
              <a:rPr lang="en-US" dirty="0">
                <a:latin typeface="Calibri" panose="020F0502020204030204" pitchFamily="34" charset="0"/>
              </a:rPr>
              <a:t>It Is Time to Rethink Indoor Environments</a:t>
            </a:r>
          </a:p>
        </p:txBody>
      </p:sp>
      <p:sp>
        <p:nvSpPr>
          <p:cNvPr id="5" name="Rahmen 1"/>
          <p:cNvSpPr/>
          <p:nvPr/>
        </p:nvSpPr>
        <p:spPr>
          <a:xfrm>
            <a:off x="3791278" y="1964167"/>
            <a:ext cx="4665788" cy="34385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moveTo>
                  <a:pt x="419" y="592"/>
                </a:moveTo>
                <a:lnTo>
                  <a:pt x="419" y="21008"/>
                </a:lnTo>
                <a:lnTo>
                  <a:pt x="21181" y="21008"/>
                </a:lnTo>
                <a:lnTo>
                  <a:pt x="21181" y="592"/>
                </a:lnTo>
                <a:close/>
              </a:path>
            </a:pathLst>
          </a:custGeom>
          <a:blipFill>
            <a:blip r:embed="rId2"/>
          </a:blipFill>
          <a:ln w="12700">
            <a:miter lim="400000"/>
          </a:ln>
        </p:spPr>
        <p:txBody>
          <a:bodyPr lIns="34289" tIns="34289" rIns="34289" bIns="34289" anchor="ctr"/>
          <a:lstStyle/>
          <a:p>
            <a:pPr algn="ctr" defTabSz="685800" hangingPunct="0">
              <a:defRPr/>
            </a:pPr>
            <a:endParaRPr lang="en-US" sz="1350" kern="0" dirty="0">
              <a:solidFill>
                <a:srgbClr val="000000"/>
              </a:solidFill>
              <a:latin typeface="Helvetica"/>
              <a:sym typeface="Helvetica"/>
            </a:endParaRPr>
          </a:p>
        </p:txBody>
      </p:sp>
      <p:pic>
        <p:nvPicPr>
          <p:cNvPr id="7" name="Grafik 8" descr="Grafik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0870370">
            <a:off x="5156811" y="2251197"/>
            <a:ext cx="1260710" cy="1377002"/>
          </a:xfrm>
          <a:prstGeom prst="rect">
            <a:avLst/>
          </a:prstGeom>
          <a:ln w="12700">
            <a:miter lim="400000"/>
          </a:ln>
        </p:spPr>
      </p:pic>
      <p:pic>
        <p:nvPicPr>
          <p:cNvPr id="8" name="Grafik 9" descr="Grafik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72286" y="3698455"/>
            <a:ext cx="1572403" cy="1377002"/>
          </a:xfrm>
          <a:prstGeom prst="rect">
            <a:avLst/>
          </a:prstGeom>
          <a:ln w="12700">
            <a:miter lim="400000"/>
          </a:ln>
        </p:spPr>
      </p:pic>
      <p:pic>
        <p:nvPicPr>
          <p:cNvPr id="9" name="Grafik 11" descr="Grafik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24199" y="3623865"/>
            <a:ext cx="1260711" cy="1377002"/>
          </a:xfrm>
          <a:prstGeom prst="rect">
            <a:avLst/>
          </a:prstGeom>
          <a:ln w="12700">
            <a:miter lim="400000"/>
          </a:ln>
        </p:spPr>
      </p:pic>
      <p:pic>
        <p:nvPicPr>
          <p:cNvPr id="10" name="Grafik 6" descr="Grafik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78773" y="2306431"/>
            <a:ext cx="1260711" cy="1377002"/>
          </a:xfrm>
          <a:prstGeom prst="rect">
            <a:avLst/>
          </a:prstGeom>
          <a:ln w="12700">
            <a:miter lim="400000"/>
          </a:ln>
        </p:spPr>
      </p:pic>
      <p:pic>
        <p:nvPicPr>
          <p:cNvPr id="11" name="Grafik 7" descr="Grafik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001609">
            <a:off x="6983920" y="3809844"/>
            <a:ext cx="1377001" cy="1260712"/>
          </a:xfrm>
          <a:prstGeom prst="rect">
            <a:avLst/>
          </a:prstGeom>
          <a:ln w="12700">
            <a:miter lim="400000"/>
          </a:ln>
        </p:spPr>
      </p:pic>
      <p:pic>
        <p:nvPicPr>
          <p:cNvPr id="12" name="Grafik 14" descr="Grafik 1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61327" y="2256473"/>
            <a:ext cx="1203443" cy="1314452"/>
          </a:xfrm>
          <a:prstGeom prst="rect">
            <a:avLst/>
          </a:prstGeom>
          <a:ln w="12700">
            <a:miter lim="400000"/>
          </a:ln>
        </p:spPr>
      </p:pic>
      <p:pic>
        <p:nvPicPr>
          <p:cNvPr id="13" name="Grafik 15" descr="Grafik 1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5884648">
            <a:off x="6966621" y="3872983"/>
            <a:ext cx="1314452" cy="1203443"/>
          </a:xfrm>
          <a:prstGeom prst="rect">
            <a:avLst/>
          </a:prstGeom>
          <a:ln w="12700">
            <a:miter lim="400000"/>
          </a:ln>
        </p:spPr>
      </p:pic>
      <p:sp>
        <p:nvSpPr>
          <p:cNvPr id="14" name="Textfeld 24"/>
          <p:cNvSpPr txBox="1"/>
          <p:nvPr/>
        </p:nvSpPr>
        <p:spPr>
          <a:xfrm>
            <a:off x="3791278" y="5399335"/>
            <a:ext cx="4636792" cy="253914"/>
          </a:xfrm>
          <a:prstGeom prst="rect">
            <a:avLst/>
          </a:prstGeom>
          <a:gradFill>
            <a:gsLst>
              <a:gs pos="0">
                <a:schemeClr val="accent1"/>
              </a:gs>
              <a:gs pos="100000">
                <a:srgbClr val="FEB3CB">
                  <a:alpha val="81000"/>
                </a:srgbClr>
              </a:gs>
            </a:gsLst>
            <a:lin ang="108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a:spAutoFit/>
          </a:bodyPr>
          <a:lstStyle>
            <a:lvl1pPr>
              <a:defRPr sz="1600">
                <a:latin typeface="+mn-lt"/>
                <a:ea typeface="+mn-ea"/>
                <a:cs typeface="+mn-cs"/>
                <a:sym typeface="Calibri"/>
              </a:defRPr>
            </a:lvl1pPr>
          </a:lstStyle>
          <a:p>
            <a:pPr defTabSz="685800" hangingPunct="0">
              <a:defRPr/>
            </a:pPr>
            <a:r>
              <a:rPr lang="en-US" sz="1200" kern="0" dirty="0">
                <a:solidFill>
                  <a:srgbClr val="000000"/>
                </a:solidFill>
                <a:latin typeface="Calibri"/>
                <a:cs typeface="Calibri"/>
              </a:rPr>
              <a:t>     low RH                                 intermediate RH                                     high RH</a:t>
            </a:r>
          </a:p>
        </p:txBody>
      </p:sp>
      <p:sp>
        <p:nvSpPr>
          <p:cNvPr id="15" name="Textfeld 25"/>
          <p:cNvSpPr txBox="1"/>
          <p:nvPr/>
        </p:nvSpPr>
        <p:spPr>
          <a:xfrm>
            <a:off x="3771519" y="1720199"/>
            <a:ext cx="4656552" cy="253914"/>
          </a:xfrm>
          <a:prstGeom prst="rect">
            <a:avLst/>
          </a:prstGeom>
          <a:gradFill>
            <a:gsLst>
              <a:gs pos="0">
                <a:schemeClr val="accent1"/>
              </a:gs>
              <a:gs pos="100000">
                <a:srgbClr val="FEB3CB">
                  <a:alpha val="81000"/>
                </a:srgbClr>
              </a:gs>
            </a:gsLst>
            <a:lin ang="108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a:spAutoFit/>
          </a:bodyPr>
          <a:lstStyle/>
          <a:p>
            <a:pPr defTabSz="685800" hangingPunct="0">
              <a:defRPr sz="1600">
                <a:latin typeface="+mn-lt"/>
                <a:ea typeface="+mn-ea"/>
                <a:cs typeface="+mn-cs"/>
                <a:sym typeface="Calibri"/>
              </a:defRPr>
            </a:pPr>
            <a:r>
              <a:rPr lang="en-US" sz="1200" kern="0" dirty="0">
                <a:solidFill>
                  <a:srgbClr val="000000"/>
                </a:solidFill>
                <a:latin typeface="Calibri"/>
                <a:cs typeface="Calibri"/>
                <a:sym typeface="Calibri"/>
              </a:rPr>
              <a:t>      low </a:t>
            </a:r>
            <a:r>
              <a:rPr lang="en-US" sz="1200" kern="0" dirty="0" err="1">
                <a:solidFill>
                  <a:srgbClr val="000000"/>
                </a:solidFill>
                <a:latin typeface="Calibri"/>
                <a:cs typeface="Calibri"/>
                <a:sym typeface="Calibri"/>
              </a:rPr>
              <a:t>w</a:t>
            </a:r>
            <a:r>
              <a:rPr lang="en-US" sz="1200" kern="0" baseline="-25000" dirty="0" err="1">
                <a:solidFill>
                  <a:srgbClr val="000000"/>
                </a:solidFill>
                <a:latin typeface="Calibri"/>
                <a:cs typeface="Calibri"/>
                <a:sym typeface="Calibri"/>
              </a:rPr>
              <a:t>a</a:t>
            </a:r>
            <a:r>
              <a:rPr lang="en-US" sz="1200" kern="0" baseline="-25000" dirty="0">
                <a:solidFill>
                  <a:srgbClr val="000000"/>
                </a:solidFill>
                <a:latin typeface="Calibri"/>
                <a:cs typeface="Calibri"/>
                <a:sym typeface="Calibri"/>
              </a:rPr>
              <a:t> </a:t>
            </a:r>
            <a:r>
              <a:rPr lang="en-US" sz="1200" kern="0" dirty="0">
                <a:solidFill>
                  <a:srgbClr val="000000"/>
                </a:solidFill>
                <a:latin typeface="Calibri"/>
                <a:cs typeface="Calibri"/>
                <a:sym typeface="Calibri"/>
              </a:rPr>
              <a:t>                               water activity (</a:t>
            </a:r>
            <a:r>
              <a:rPr lang="en-US" sz="1200" kern="0" dirty="0" err="1">
                <a:solidFill>
                  <a:srgbClr val="000000"/>
                </a:solidFill>
                <a:latin typeface="Calibri"/>
                <a:cs typeface="Calibri"/>
                <a:sym typeface="Calibri"/>
              </a:rPr>
              <a:t>w</a:t>
            </a:r>
            <a:r>
              <a:rPr lang="en-US" sz="1200" kern="0" baseline="-25000" dirty="0" err="1">
                <a:solidFill>
                  <a:srgbClr val="000000"/>
                </a:solidFill>
                <a:latin typeface="Calibri"/>
                <a:cs typeface="Calibri"/>
                <a:sym typeface="Calibri"/>
              </a:rPr>
              <a:t>a</a:t>
            </a:r>
            <a:r>
              <a:rPr lang="en-US" sz="1200" kern="0" dirty="0">
                <a:solidFill>
                  <a:srgbClr val="000000"/>
                </a:solidFill>
                <a:latin typeface="Calibri"/>
                <a:cs typeface="Calibri"/>
                <a:sym typeface="Calibri"/>
              </a:rPr>
              <a:t>)                                   high </a:t>
            </a:r>
            <a:r>
              <a:rPr lang="en-US" sz="1200" kern="0" dirty="0" err="1">
                <a:solidFill>
                  <a:srgbClr val="000000"/>
                </a:solidFill>
                <a:latin typeface="Calibri"/>
                <a:cs typeface="Calibri"/>
                <a:sym typeface="Calibri"/>
              </a:rPr>
              <a:t>w</a:t>
            </a:r>
            <a:r>
              <a:rPr lang="en-US" sz="1200" kern="0" baseline="-25000" dirty="0" err="1">
                <a:solidFill>
                  <a:srgbClr val="000000"/>
                </a:solidFill>
                <a:latin typeface="Calibri"/>
                <a:cs typeface="Calibri"/>
                <a:sym typeface="Calibri"/>
              </a:rPr>
              <a:t>a</a:t>
            </a:r>
            <a:endParaRPr lang="en-US" sz="1200" kern="0" baseline="-25000" dirty="0">
              <a:solidFill>
                <a:srgbClr val="000000"/>
              </a:solidFill>
              <a:latin typeface="Calibri"/>
              <a:cs typeface="Calibri"/>
              <a:sym typeface="Calibri"/>
            </a:endParaRPr>
          </a:p>
        </p:txBody>
      </p:sp>
      <p:pic>
        <p:nvPicPr>
          <p:cNvPr id="16" name="Grafik 10" descr="Grafik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493888">
            <a:off x="3811398" y="2110812"/>
            <a:ext cx="1377001" cy="1260711"/>
          </a:xfrm>
          <a:prstGeom prst="rect">
            <a:avLst/>
          </a:prstGeom>
          <a:ln w="12700">
            <a:miter lim="400000"/>
          </a:ln>
        </p:spPr>
      </p:pic>
      <p:pic>
        <p:nvPicPr>
          <p:cNvPr id="17" name="Grafik 26" descr="Grafik 26"/>
          <p:cNvPicPr>
            <a:picLocks noChangeAspect="1"/>
          </p:cNvPicPr>
          <p:nvPr/>
        </p:nvPicPr>
        <p:blipFill>
          <a:blip r:embed="rId8" cstate="print">
            <a:extLst>
              <a:ext uri="{28A0092B-C50C-407E-A947-70E740481C1C}">
                <a14:useLocalDpi xmlns:a14="http://schemas.microsoft.com/office/drawing/2010/main"/>
              </a:ext>
            </a:extLst>
          </a:blip>
          <a:srcRect l="3911" t="3661" r="4085" b="4221"/>
          <a:stretch>
            <a:fillRect/>
          </a:stretch>
        </p:blipFill>
        <p:spPr>
          <a:xfrm>
            <a:off x="3868729" y="2612275"/>
            <a:ext cx="1308642" cy="1429023"/>
          </a:xfrm>
          <a:prstGeom prst="rect">
            <a:avLst/>
          </a:prstGeom>
          <a:ln w="12700" cap="flat">
            <a:noFill/>
            <a:miter lim="400000"/>
          </a:ln>
          <a:effectLst/>
        </p:spPr>
      </p:pic>
      <p:sp>
        <p:nvSpPr>
          <p:cNvPr id="18" name="Textfeld 3"/>
          <p:cNvSpPr txBox="1"/>
          <p:nvPr/>
        </p:nvSpPr>
        <p:spPr>
          <a:xfrm>
            <a:off x="1640262" y="1739898"/>
            <a:ext cx="3396213" cy="3447095"/>
          </a:xfrm>
          <a:prstGeom prst="rect">
            <a:avLst/>
          </a:prstGeom>
          <a:solidFill>
            <a:srgbClr val="C00000">
              <a:alpha val="11000"/>
            </a:srgbClr>
          </a:solidFill>
          <a:ln w="28575" cap="flat">
            <a:solidFill>
              <a:srgbClr val="C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t">
            <a:spAutoFit/>
          </a:bodyPr>
          <a:lstStyle/>
          <a:p>
            <a:pPr defTabSz="685800" hangingPunct="0">
              <a:defRPr b="1">
                <a:solidFill>
                  <a:srgbClr val="C00000"/>
                </a:solidFill>
              </a:defRPr>
            </a:pPr>
            <a:endParaRPr lang="en-US" sz="1350" b="1" kern="0" dirty="0">
              <a:solidFill>
                <a:srgbClr val="C00000"/>
              </a:solidFill>
              <a:latin typeface="Helvetica"/>
              <a:sym typeface="Helvetica"/>
            </a:endParaRPr>
          </a:p>
          <a:p>
            <a:pPr defTabSz="685800" hangingPunct="0">
              <a:defRPr b="1">
                <a:solidFill>
                  <a:srgbClr val="C00000"/>
                </a:solidFill>
              </a:defRPr>
            </a:pPr>
            <a:endParaRPr lang="en-US" sz="1350" b="1" kern="0" dirty="0">
              <a:solidFill>
                <a:srgbClr val="C00000"/>
              </a:solidFill>
              <a:latin typeface="Helvetica"/>
              <a:sym typeface="Helvetica"/>
            </a:endParaRPr>
          </a:p>
          <a:p>
            <a:pPr lvl="1" defTabSz="685800" hangingPunct="0">
              <a:defRPr b="1">
                <a:solidFill>
                  <a:srgbClr val="C00000"/>
                </a:solidFill>
              </a:defRPr>
            </a:pPr>
            <a:r>
              <a:rPr lang="en-US" b="1" kern="0" dirty="0">
                <a:solidFill>
                  <a:srgbClr val="C00000"/>
                </a:solidFill>
                <a:latin typeface="Helvetica"/>
                <a:sym typeface="Helvetica"/>
              </a:rPr>
              <a:t>WE   </a:t>
            </a:r>
          </a:p>
          <a:p>
            <a:pPr lvl="1" defTabSz="685800" hangingPunct="0">
              <a:defRPr b="1">
                <a:solidFill>
                  <a:srgbClr val="C00000"/>
                </a:solidFill>
              </a:defRPr>
            </a:pPr>
            <a:r>
              <a:rPr lang="en-US" b="1" kern="0" dirty="0">
                <a:solidFill>
                  <a:srgbClr val="C00000"/>
                </a:solidFill>
                <a:latin typeface="Helvetica"/>
                <a:sym typeface="Helvetica"/>
              </a:rPr>
              <a:t>THOUGHT</a:t>
            </a:r>
          </a:p>
          <a:p>
            <a:pPr defTabSz="685800" hangingPunct="0">
              <a:defRPr>
                <a:latin typeface="+mn-lt"/>
                <a:ea typeface="+mn-ea"/>
                <a:cs typeface="+mn-cs"/>
                <a:sym typeface="Calibri"/>
              </a:defRPr>
            </a:pPr>
            <a:endParaRPr lang="en-US" sz="1350" kern="0" dirty="0">
              <a:solidFill>
                <a:srgbClr val="000000"/>
              </a:solidFill>
              <a:latin typeface="Calibri"/>
              <a:cs typeface="Calibri"/>
              <a:sym typeface="Calibri"/>
            </a:endParaRPr>
          </a:p>
          <a:p>
            <a:pPr defTabSz="685800" hangingPunct="0">
              <a:defRPr>
                <a:latin typeface="+mn-lt"/>
                <a:ea typeface="+mn-ea"/>
                <a:cs typeface="+mn-cs"/>
                <a:sym typeface="Calibri"/>
              </a:defRPr>
            </a:pPr>
            <a:endParaRPr lang="en-US" sz="1350" kern="0" dirty="0">
              <a:solidFill>
                <a:srgbClr val="000000"/>
              </a:solidFill>
              <a:latin typeface="Calibri"/>
              <a:cs typeface="Calibri"/>
              <a:sym typeface="Calibri"/>
            </a:endParaRPr>
          </a:p>
          <a:p>
            <a:pPr defTabSz="685800" hangingPunct="0">
              <a:defRPr>
                <a:latin typeface="+mn-lt"/>
                <a:ea typeface="+mn-ea"/>
                <a:cs typeface="+mn-cs"/>
                <a:sym typeface="Calibri"/>
              </a:defRPr>
            </a:pPr>
            <a:endParaRPr lang="en-US" sz="1350" kern="0" dirty="0">
              <a:solidFill>
                <a:srgbClr val="000000"/>
              </a:solidFill>
              <a:latin typeface="Calibri"/>
              <a:cs typeface="Calibri"/>
              <a:sym typeface="Calibri"/>
            </a:endParaRPr>
          </a:p>
          <a:p>
            <a:pPr defTabSz="685800" hangingPunct="0">
              <a:defRPr sz="1600">
                <a:solidFill>
                  <a:srgbClr val="C00000"/>
                </a:solidFill>
                <a:latin typeface="+mn-lt"/>
                <a:ea typeface="+mn-ea"/>
                <a:cs typeface="+mn-cs"/>
                <a:sym typeface="Calibri"/>
              </a:defRPr>
            </a:pPr>
            <a:r>
              <a:rPr lang="en-US" sz="1500" kern="0" dirty="0">
                <a:solidFill>
                  <a:srgbClr val="C00000"/>
                </a:solidFill>
                <a:latin typeface="Calibri"/>
                <a:cs typeface="Calibri"/>
                <a:sym typeface="Calibri"/>
              </a:rPr>
              <a:t>keeping buildings dry is a </a:t>
            </a:r>
          </a:p>
          <a:p>
            <a:pPr defTabSz="685800" hangingPunct="0">
              <a:defRPr sz="1600">
                <a:solidFill>
                  <a:srgbClr val="C00000"/>
                </a:solidFill>
                <a:latin typeface="+mn-lt"/>
                <a:ea typeface="+mn-ea"/>
                <a:cs typeface="+mn-cs"/>
                <a:sym typeface="Calibri"/>
              </a:defRPr>
            </a:pPr>
            <a:r>
              <a:rPr lang="en-US" sz="1500" kern="0" dirty="0">
                <a:solidFill>
                  <a:srgbClr val="C00000"/>
                </a:solidFill>
                <a:latin typeface="Calibri"/>
                <a:cs typeface="Calibri"/>
                <a:sym typeface="Calibri"/>
              </a:rPr>
              <a:t>strategy for eliminating</a:t>
            </a:r>
          </a:p>
          <a:p>
            <a:pPr defTabSz="685800" hangingPunct="0">
              <a:defRPr sz="1600">
                <a:solidFill>
                  <a:srgbClr val="C00000"/>
                </a:solidFill>
                <a:latin typeface="+mn-lt"/>
                <a:ea typeface="+mn-ea"/>
                <a:cs typeface="+mn-cs"/>
                <a:sym typeface="Calibri"/>
              </a:defRPr>
            </a:pPr>
            <a:r>
              <a:rPr lang="en-US" sz="1500" kern="0" dirty="0">
                <a:solidFill>
                  <a:srgbClr val="C00000"/>
                </a:solidFill>
                <a:latin typeface="Calibri"/>
                <a:cs typeface="Calibri"/>
                <a:sym typeface="Calibri"/>
              </a:rPr>
              <a:t>microbes and preventing</a:t>
            </a:r>
          </a:p>
          <a:p>
            <a:pPr defTabSz="685800" hangingPunct="0">
              <a:defRPr sz="1600">
                <a:solidFill>
                  <a:srgbClr val="C00000"/>
                </a:solidFill>
                <a:latin typeface="+mn-lt"/>
                <a:ea typeface="+mn-ea"/>
                <a:cs typeface="+mn-cs"/>
                <a:sym typeface="Calibri"/>
              </a:defRPr>
            </a:pPr>
            <a:r>
              <a:rPr lang="en-US" sz="1500" kern="0" dirty="0">
                <a:solidFill>
                  <a:srgbClr val="C00000"/>
                </a:solidFill>
                <a:latin typeface="Calibri"/>
                <a:cs typeface="Calibri"/>
                <a:sym typeface="Calibri"/>
              </a:rPr>
              <a:t>health problems</a:t>
            </a:r>
          </a:p>
          <a:p>
            <a:pPr defTabSz="685800" hangingPunct="0">
              <a:defRPr sz="1600">
                <a:solidFill>
                  <a:srgbClr val="C00000"/>
                </a:solidFill>
                <a:latin typeface="+mn-lt"/>
                <a:ea typeface="+mn-ea"/>
                <a:cs typeface="+mn-cs"/>
                <a:sym typeface="Calibri"/>
              </a:defRPr>
            </a:pPr>
            <a:endParaRPr lang="en-US" sz="1600" kern="0" dirty="0">
              <a:solidFill>
                <a:srgbClr val="C00000"/>
              </a:solidFill>
              <a:latin typeface="Calibri"/>
              <a:cs typeface="Calibri"/>
              <a:sym typeface="Calibri"/>
            </a:endParaRPr>
          </a:p>
          <a:p>
            <a:pPr defTabSz="685800" hangingPunct="0">
              <a:defRPr sz="1600">
                <a:solidFill>
                  <a:srgbClr val="C00000"/>
                </a:solidFill>
                <a:latin typeface="+mn-lt"/>
                <a:ea typeface="+mn-ea"/>
                <a:cs typeface="+mn-cs"/>
                <a:sym typeface="Calibri"/>
              </a:defRPr>
            </a:pPr>
            <a:endParaRPr lang="en-US" sz="1600" kern="0" dirty="0">
              <a:solidFill>
                <a:srgbClr val="C00000"/>
              </a:solidFill>
              <a:latin typeface="Calibri"/>
              <a:cs typeface="Calibri"/>
              <a:sym typeface="Calibri"/>
            </a:endParaRPr>
          </a:p>
          <a:p>
            <a:pPr defTabSz="685800" hangingPunct="0">
              <a:defRPr sz="2400" b="1">
                <a:solidFill>
                  <a:srgbClr val="C00000"/>
                </a:solidFill>
              </a:defRPr>
            </a:pPr>
            <a:r>
              <a:rPr lang="en-US" sz="2400" b="1" kern="0" dirty="0">
                <a:solidFill>
                  <a:srgbClr val="C00000"/>
                </a:solidFill>
                <a:latin typeface="Helvetica"/>
                <a:sym typeface="Helvetica"/>
              </a:rPr>
              <a:t> </a:t>
            </a:r>
            <a:endParaRPr lang="en-US" sz="1350" kern="0" dirty="0">
              <a:solidFill>
                <a:srgbClr val="000000"/>
              </a:solidFill>
              <a:latin typeface="Calibri"/>
              <a:cs typeface="Calibri"/>
              <a:sym typeface="Calibri"/>
            </a:endParaRPr>
          </a:p>
        </p:txBody>
      </p:sp>
      <p:pic>
        <p:nvPicPr>
          <p:cNvPr id="19" name="Grafik 27" descr="Grafik 27"/>
          <p:cNvPicPr>
            <a:picLocks noChangeAspect="1"/>
          </p:cNvPicPr>
          <p:nvPr/>
        </p:nvPicPr>
        <p:blipFill>
          <a:blip r:embed="rId8" cstate="print">
            <a:extLst>
              <a:ext uri="{28A0092B-C50C-407E-A947-70E740481C1C}">
                <a14:useLocalDpi xmlns:a14="http://schemas.microsoft.com/office/drawing/2010/main"/>
              </a:ext>
            </a:extLst>
          </a:blip>
          <a:srcRect l="3911" t="3661" r="4085" b="4221"/>
          <a:stretch>
            <a:fillRect/>
          </a:stretch>
        </p:blipFill>
        <p:spPr>
          <a:xfrm rot="1587774">
            <a:off x="3771893" y="4084643"/>
            <a:ext cx="1308642" cy="1429023"/>
          </a:xfrm>
          <a:prstGeom prst="rect">
            <a:avLst/>
          </a:prstGeom>
          <a:ln w="12700" cap="flat">
            <a:noFill/>
            <a:miter lim="400000"/>
          </a:ln>
          <a:effectLst/>
        </p:spPr>
      </p:pic>
      <p:sp>
        <p:nvSpPr>
          <p:cNvPr id="20" name="Multiplikationszeichen 6"/>
          <p:cNvSpPr/>
          <p:nvPr/>
        </p:nvSpPr>
        <p:spPr>
          <a:xfrm>
            <a:off x="1864419" y="3422355"/>
            <a:ext cx="1907101" cy="860030"/>
          </a:xfrm>
          <a:custGeom>
            <a:avLst/>
            <a:gdLst/>
            <a:ahLst/>
            <a:cxnLst>
              <a:cxn ang="0">
                <a:pos x="wd2" y="hd2"/>
              </a:cxn>
              <a:cxn ang="5400000">
                <a:pos x="wd2" y="hd2"/>
              </a:cxn>
              <a:cxn ang="10800000">
                <a:pos x="wd2" y="hd2"/>
              </a:cxn>
              <a:cxn ang="16200000">
                <a:pos x="wd2" y="hd2"/>
              </a:cxn>
            </a:cxnLst>
            <a:rect l="0" t="0" r="r" b="b"/>
            <a:pathLst>
              <a:path w="21600" h="21600" extrusionOk="0">
                <a:moveTo>
                  <a:pt x="0" y="668"/>
                </a:moveTo>
                <a:lnTo>
                  <a:pt x="192" y="0"/>
                </a:lnTo>
                <a:lnTo>
                  <a:pt x="10800" y="10372"/>
                </a:lnTo>
                <a:lnTo>
                  <a:pt x="21408" y="0"/>
                </a:lnTo>
                <a:lnTo>
                  <a:pt x="21600" y="668"/>
                </a:lnTo>
                <a:lnTo>
                  <a:pt x="11238" y="10800"/>
                </a:lnTo>
                <a:lnTo>
                  <a:pt x="21600" y="20932"/>
                </a:lnTo>
                <a:lnTo>
                  <a:pt x="21408" y="21600"/>
                </a:lnTo>
                <a:lnTo>
                  <a:pt x="10800" y="11228"/>
                </a:lnTo>
                <a:lnTo>
                  <a:pt x="192" y="21600"/>
                </a:lnTo>
                <a:lnTo>
                  <a:pt x="0" y="20932"/>
                </a:lnTo>
                <a:lnTo>
                  <a:pt x="10362" y="10800"/>
                </a:lnTo>
                <a:close/>
              </a:path>
            </a:pathLst>
          </a:custGeom>
          <a:solidFill>
            <a:srgbClr val="FF0000"/>
          </a:solidFill>
          <a:ln w="12700">
            <a:solidFill>
              <a:srgbClr val="C00000"/>
            </a:solidFill>
            <a:miter/>
          </a:ln>
        </p:spPr>
        <p:txBody>
          <a:bodyPr lIns="34289" tIns="34289" rIns="34289" bIns="34289" anchor="ctr"/>
          <a:lstStyle/>
          <a:p>
            <a:pPr algn="ctr" defTabSz="685800" hangingPunct="0">
              <a:defRPr>
                <a:solidFill>
                  <a:srgbClr val="DEEBF7"/>
                </a:solidFill>
              </a:defRPr>
            </a:pPr>
            <a:endParaRPr lang="en-US" sz="1350" kern="0" dirty="0">
              <a:solidFill>
                <a:srgbClr val="DEEBF7"/>
              </a:solidFill>
              <a:latin typeface="Helvetica"/>
              <a:sym typeface="Helvetica"/>
            </a:endParaRPr>
          </a:p>
        </p:txBody>
      </p:sp>
      <p:grpSp>
        <p:nvGrpSpPr>
          <p:cNvPr id="21" name="Textfeld 2"/>
          <p:cNvGrpSpPr/>
          <p:nvPr/>
        </p:nvGrpSpPr>
        <p:grpSpPr>
          <a:xfrm>
            <a:off x="7148189" y="1720200"/>
            <a:ext cx="3292911" cy="3602006"/>
            <a:chOff x="0" y="-1"/>
            <a:chExt cx="4390546" cy="5244069"/>
          </a:xfrm>
        </p:grpSpPr>
        <p:sp>
          <p:nvSpPr>
            <p:cNvPr id="22" name="Rectangle"/>
            <p:cNvSpPr/>
            <p:nvPr/>
          </p:nvSpPr>
          <p:spPr>
            <a:xfrm>
              <a:off x="0" y="0"/>
              <a:ext cx="4390546" cy="5244068"/>
            </a:xfrm>
            <a:prstGeom prst="rect">
              <a:avLst/>
            </a:prstGeom>
            <a:noFill/>
            <a:ln w="28575" cap="flat">
              <a:solidFill>
                <a:srgbClr val="00B050"/>
              </a:solidFill>
              <a:prstDash val="solid"/>
              <a:round/>
            </a:ln>
            <a:effectLst/>
          </p:spPr>
          <p:txBody>
            <a:bodyPr wrap="square" lIns="34289" tIns="34289" rIns="34289" bIns="34289" numCol="1" anchor="t">
              <a:noAutofit/>
            </a:bodyPr>
            <a:lstStyle/>
            <a:p>
              <a:pPr defTabSz="685800" hangingPunct="0">
                <a:defRPr>
                  <a:latin typeface="+mn-lt"/>
                  <a:ea typeface="+mn-ea"/>
                  <a:cs typeface="+mn-cs"/>
                  <a:sym typeface="Calibri"/>
                </a:defRPr>
              </a:pPr>
              <a:endParaRPr lang="en-US" sz="1350" kern="0" dirty="0">
                <a:solidFill>
                  <a:srgbClr val="000000"/>
                </a:solidFill>
                <a:latin typeface="Calibri"/>
                <a:cs typeface="Calibri"/>
                <a:sym typeface="Calibri"/>
              </a:endParaRPr>
            </a:p>
          </p:txBody>
        </p:sp>
        <p:sp>
          <p:nvSpPr>
            <p:cNvPr id="23" name="ENGINEERS KNOW…"/>
            <p:cNvSpPr txBox="1"/>
            <p:nvPr/>
          </p:nvSpPr>
          <p:spPr>
            <a:xfrm>
              <a:off x="1829928" y="-1"/>
              <a:ext cx="2556047" cy="45368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t">
              <a:spAutoFit/>
            </a:bodyPr>
            <a:lstStyle/>
            <a:p>
              <a:pPr indent="1543050" defTabSz="685800" hangingPunct="0">
                <a:defRPr b="1">
                  <a:solidFill>
                    <a:srgbClr val="00B050"/>
                  </a:solidFill>
                </a:defRPr>
              </a:pPr>
              <a:endParaRPr lang="en-US" sz="1350" b="1" kern="0" dirty="0">
                <a:solidFill>
                  <a:srgbClr val="00B050"/>
                </a:solidFill>
                <a:latin typeface="Helvetica"/>
                <a:sym typeface="Helvetica"/>
              </a:endParaRPr>
            </a:p>
            <a:p>
              <a:pPr indent="1543050" defTabSz="685800" hangingPunct="0">
                <a:defRPr b="1">
                  <a:solidFill>
                    <a:srgbClr val="00B050"/>
                  </a:solidFill>
                </a:defRPr>
              </a:pPr>
              <a:r>
                <a:rPr lang="en-US" sz="1350" b="1" kern="0" dirty="0">
                  <a:solidFill>
                    <a:srgbClr val="00B050"/>
                  </a:solidFill>
                  <a:latin typeface="Helvetica"/>
                  <a:sym typeface="Helvetica"/>
                </a:rPr>
                <a:t> </a:t>
              </a:r>
              <a:r>
                <a:rPr lang="en-US" b="1" kern="0" dirty="0">
                  <a:solidFill>
                    <a:srgbClr val="00B050"/>
                  </a:solidFill>
                  <a:latin typeface="Helvetica"/>
                  <a:sym typeface="Helvetica"/>
                </a:rPr>
                <a:t>WE KNOW</a:t>
              </a:r>
            </a:p>
            <a:p>
              <a:pPr indent="1543050" defTabSz="685800" hangingPunct="0">
                <a:defRPr>
                  <a:latin typeface="+mn-lt"/>
                  <a:ea typeface="+mn-ea"/>
                  <a:cs typeface="+mn-cs"/>
                  <a:sym typeface="Calibri"/>
                </a:defRPr>
              </a:pPr>
              <a:endParaRPr lang="en-US" sz="1350" kern="0" dirty="0">
                <a:solidFill>
                  <a:srgbClr val="000000"/>
                </a:solidFill>
                <a:latin typeface="Calibri"/>
                <a:cs typeface="Calibri"/>
                <a:sym typeface="Calibri"/>
              </a:endParaRPr>
            </a:p>
            <a:p>
              <a:pPr indent="1543050" defTabSz="685800" hangingPunct="0">
                <a:defRPr>
                  <a:latin typeface="+mn-lt"/>
                  <a:ea typeface="+mn-ea"/>
                  <a:cs typeface="+mn-cs"/>
                  <a:sym typeface="Calibri"/>
                </a:defRPr>
              </a:pPr>
              <a:endParaRPr lang="en-US" sz="1350" kern="0" dirty="0">
                <a:solidFill>
                  <a:srgbClr val="000000"/>
                </a:solidFill>
                <a:latin typeface="Calibri"/>
                <a:cs typeface="Calibri"/>
                <a:sym typeface="Calibri"/>
              </a:endParaRPr>
            </a:p>
            <a:p>
              <a:pPr indent="1543050" defTabSz="685800" hangingPunct="0">
                <a:defRPr>
                  <a:latin typeface="+mn-lt"/>
                  <a:ea typeface="+mn-ea"/>
                  <a:cs typeface="+mn-cs"/>
                  <a:sym typeface="Calibri"/>
                </a:defRPr>
              </a:pPr>
              <a:endParaRPr lang="en-US" sz="1350" kern="0" dirty="0">
                <a:solidFill>
                  <a:srgbClr val="000000"/>
                </a:solidFill>
                <a:latin typeface="Calibri"/>
                <a:cs typeface="Calibri"/>
                <a:sym typeface="Calibri"/>
              </a:endParaRPr>
            </a:p>
            <a:p>
              <a:pPr indent="1543050" defTabSz="685800" hangingPunct="0">
                <a:defRPr>
                  <a:latin typeface="+mn-lt"/>
                  <a:ea typeface="+mn-ea"/>
                  <a:cs typeface="+mn-cs"/>
                  <a:sym typeface="Calibri"/>
                </a:defRPr>
              </a:pPr>
              <a:endParaRPr lang="en-US" sz="1350" kern="0" dirty="0">
                <a:solidFill>
                  <a:srgbClr val="000000"/>
                </a:solidFill>
                <a:latin typeface="Calibri"/>
                <a:cs typeface="Calibri"/>
                <a:sym typeface="Calibri"/>
              </a:endParaRPr>
            </a:p>
            <a:p>
              <a:pPr indent="1543050" defTabSz="685800" hangingPunct="0">
                <a:defRPr sz="1600">
                  <a:solidFill>
                    <a:srgbClr val="00B050"/>
                  </a:solidFill>
                  <a:latin typeface="+mn-lt"/>
                  <a:ea typeface="+mn-ea"/>
                  <a:cs typeface="+mn-cs"/>
                  <a:sym typeface="Calibri"/>
                </a:defRPr>
              </a:pPr>
              <a:r>
                <a:rPr lang="en-US" sz="1200" kern="0" dirty="0">
                  <a:solidFill>
                    <a:srgbClr val="00B050"/>
                  </a:solidFill>
                  <a:latin typeface="Calibri"/>
                  <a:cs typeface="Calibri"/>
                  <a:sym typeface="Calibri"/>
                </a:rPr>
                <a:t> </a:t>
              </a:r>
              <a:r>
                <a:rPr lang="en-US" sz="1600" kern="0" dirty="0">
                  <a:solidFill>
                    <a:srgbClr val="00B050"/>
                  </a:solidFill>
                  <a:latin typeface="Calibri"/>
                  <a:cs typeface="Calibri"/>
                  <a:sym typeface="Calibri"/>
                </a:rPr>
                <a:t>Dampness creates conditions favorable to mold </a:t>
              </a:r>
              <a:r>
                <a:rPr lang="en-US" sz="1200" kern="0" dirty="0">
                  <a:solidFill>
                    <a:srgbClr val="00B050"/>
                  </a:solidFill>
                  <a:latin typeface="Calibri"/>
                  <a:cs typeface="Calibri"/>
                  <a:sym typeface="Calibri"/>
                </a:rPr>
                <a:t>			</a:t>
              </a:r>
            </a:p>
            <a:p>
              <a:pPr defTabSz="685800" hangingPunct="0">
                <a:defRPr>
                  <a:latin typeface="+mn-lt"/>
                  <a:ea typeface="+mn-ea"/>
                  <a:cs typeface="+mn-cs"/>
                  <a:sym typeface="Calibri"/>
                </a:defRPr>
              </a:pPr>
              <a:endParaRPr lang="en-US" sz="1350" kern="0" dirty="0">
                <a:solidFill>
                  <a:srgbClr val="000000"/>
                </a:solidFill>
                <a:latin typeface="Calibri"/>
                <a:cs typeface="Calibri"/>
                <a:sym typeface="Calibri"/>
              </a:endParaRPr>
            </a:p>
            <a:p>
              <a:pPr defTabSz="685800" hangingPunct="0">
                <a:defRPr>
                  <a:latin typeface="+mn-lt"/>
                  <a:ea typeface="+mn-ea"/>
                  <a:cs typeface="+mn-cs"/>
                  <a:sym typeface="Calibri"/>
                </a:defRPr>
              </a:pPr>
              <a:endParaRPr lang="en-US" sz="1350" kern="0" dirty="0">
                <a:solidFill>
                  <a:srgbClr val="000000"/>
                </a:solidFill>
                <a:latin typeface="Calibri"/>
                <a:cs typeface="Calibri"/>
                <a:sym typeface="Calibri"/>
              </a:endParaRPr>
            </a:p>
          </p:txBody>
        </p:sp>
      </p:grpSp>
      <p:sp>
        <p:nvSpPr>
          <p:cNvPr id="24" name="Textfeld 26">
            <a:extLst>
              <a:ext uri="{FF2B5EF4-FFF2-40B4-BE49-F238E27FC236}">
                <a16:creationId xmlns:a16="http://schemas.microsoft.com/office/drawing/2014/main" id="{5681B348-8AE6-A045-B060-BF0ACFE2B03D}"/>
              </a:ext>
            </a:extLst>
          </p:cNvPr>
          <p:cNvSpPr txBox="1"/>
          <p:nvPr/>
        </p:nvSpPr>
        <p:spPr>
          <a:xfrm rot="18592156">
            <a:off x="4466035" y="3077811"/>
            <a:ext cx="3178935" cy="1015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p>
            <a:pPr algn="ctr" defTabSz="685800" hangingPunct="0">
              <a:defRPr sz="4000" b="1">
                <a:solidFill>
                  <a:srgbClr val="FF0000"/>
                </a:solidFill>
                <a:effectLst>
                  <a:outerShdw blurRad="38100" dist="38100" dir="2700000" rotWithShape="0">
                    <a:srgbClr val="000000">
                      <a:alpha val="43137"/>
                    </a:srgbClr>
                  </a:outerShdw>
                </a:effectLst>
                <a:latin typeface="Gill Sans MT"/>
                <a:ea typeface="Gill Sans MT"/>
                <a:cs typeface="Gill Sans MT"/>
                <a:sym typeface="Gill Sans MT"/>
              </a:defRPr>
            </a:pPr>
            <a:r>
              <a:rPr lang="en-US" sz="3000" b="1" kern="0" dirty="0">
                <a:solidFill>
                  <a:srgbClr val="FF0000"/>
                </a:solidFill>
                <a:effectLst>
                  <a:outerShdw blurRad="38100" dist="38100" dir="2700000" rotWithShape="0">
                    <a:srgbClr val="000000">
                      <a:alpha val="43137"/>
                    </a:srgbClr>
                  </a:outerShdw>
                </a:effectLst>
                <a:latin typeface="Gill Sans MT"/>
                <a:sym typeface="Gill Sans MT"/>
              </a:rPr>
              <a:t>Mid-range RH</a:t>
            </a:r>
          </a:p>
          <a:p>
            <a:pPr algn="ctr" defTabSz="685800" hangingPunct="0">
              <a:defRPr sz="4000" b="1">
                <a:solidFill>
                  <a:srgbClr val="FF0000"/>
                </a:solidFill>
                <a:effectLst>
                  <a:outerShdw blurRad="38100" dist="38100" dir="2700000" rotWithShape="0">
                    <a:srgbClr val="000000">
                      <a:alpha val="43137"/>
                    </a:srgbClr>
                  </a:outerShdw>
                </a:effectLst>
                <a:latin typeface="Gill Sans MT"/>
                <a:ea typeface="Gill Sans MT"/>
                <a:cs typeface="Gill Sans MT"/>
                <a:sym typeface="Gill Sans MT"/>
              </a:defRPr>
            </a:pPr>
            <a:r>
              <a:rPr lang="en-US" sz="3000" b="1" kern="0" dirty="0">
                <a:solidFill>
                  <a:srgbClr val="FF0000"/>
                </a:solidFill>
                <a:effectLst>
                  <a:outerShdw blurRad="38100" dist="38100" dir="2700000" rotWithShape="0">
                    <a:srgbClr val="000000">
                      <a:alpha val="43137"/>
                    </a:srgbClr>
                  </a:outerShdw>
                </a:effectLst>
                <a:latin typeface="Gill Sans MT"/>
                <a:sym typeface="Gill Sans MT"/>
              </a:rPr>
              <a:t>Supports health!</a:t>
            </a:r>
          </a:p>
        </p:txBody>
      </p:sp>
    </p:spTree>
    <p:extLst>
      <p:ext uri="{BB962C8B-B14F-4D97-AF65-F5344CB8AC3E}">
        <p14:creationId xmlns:p14="http://schemas.microsoft.com/office/powerpoint/2010/main" val="37136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B6586743-8195-CAE7-ED0B-3B21EB221D5A}"/>
              </a:ext>
            </a:extLst>
          </p:cNvPr>
          <p:cNvSpPr>
            <a:spLocks noGrp="1"/>
          </p:cNvSpPr>
          <p:nvPr>
            <p:ph type="subTitle" idx="15"/>
          </p:nvPr>
        </p:nvSpPr>
        <p:spPr>
          <a:xfrm>
            <a:off x="623887" y="787751"/>
            <a:ext cx="8964613" cy="405683"/>
          </a:xfrm>
        </p:spPr>
        <p:txBody>
          <a:bodyPr/>
          <a:lstStyle/>
          <a:p>
            <a:endParaRPr lang="en-US" dirty="0">
              <a:latin typeface="Calibri" panose="020F0502020204030204" pitchFamily="34" charset="0"/>
            </a:endParaRPr>
          </a:p>
        </p:txBody>
      </p:sp>
      <p:sp>
        <p:nvSpPr>
          <p:cNvPr id="2" name="Title 1"/>
          <p:cNvSpPr>
            <a:spLocks noGrp="1"/>
          </p:cNvSpPr>
          <p:nvPr>
            <p:ph type="title"/>
          </p:nvPr>
        </p:nvSpPr>
        <p:spPr>
          <a:xfrm>
            <a:off x="623888" y="350069"/>
            <a:ext cx="8964613" cy="467239"/>
          </a:xfrm>
        </p:spPr>
        <p:txBody>
          <a:bodyPr/>
          <a:lstStyle/>
          <a:p>
            <a:r>
              <a:rPr lang="en-US" dirty="0">
                <a:latin typeface="Calibri" panose="020F0502020204030204" pitchFamily="34" charset="0"/>
              </a:rPr>
              <a:t>COVID-19: New Guidance at Home and Long Term Care</a:t>
            </a:r>
          </a:p>
        </p:txBody>
      </p:sp>
      <p:pic>
        <p:nvPicPr>
          <p:cNvPr id="5" name="Picture 4">
            <a:extLst>
              <a:ext uri="{FF2B5EF4-FFF2-40B4-BE49-F238E27FC236}">
                <a16:creationId xmlns:a16="http://schemas.microsoft.com/office/drawing/2014/main" id="{94C78CCF-1106-49B4-AAB5-60035FA0270D}"/>
              </a:ext>
            </a:extLst>
          </p:cNvPr>
          <p:cNvPicPr>
            <a:picLocks noChangeAspect="1"/>
          </p:cNvPicPr>
          <p:nvPr/>
        </p:nvPicPr>
        <p:blipFill>
          <a:blip r:embed="rId2"/>
          <a:stretch>
            <a:fillRect/>
          </a:stretch>
        </p:blipFill>
        <p:spPr>
          <a:xfrm>
            <a:off x="623886" y="941608"/>
            <a:ext cx="3132000" cy="2386920"/>
          </a:xfrm>
          <a:prstGeom prst="rect">
            <a:avLst/>
          </a:prstGeom>
          <a:ln>
            <a:solidFill>
              <a:schemeClr val="bg1">
                <a:lumMod val="50000"/>
              </a:schemeClr>
            </a:solidFill>
          </a:ln>
        </p:spPr>
      </p:pic>
      <p:pic>
        <p:nvPicPr>
          <p:cNvPr id="12" name="Picture 11">
            <a:extLst>
              <a:ext uri="{FF2B5EF4-FFF2-40B4-BE49-F238E27FC236}">
                <a16:creationId xmlns:a16="http://schemas.microsoft.com/office/drawing/2014/main" id="{681123D1-38D0-4793-858F-EF4DCCD2BA86}"/>
              </a:ext>
            </a:extLst>
          </p:cNvPr>
          <p:cNvPicPr>
            <a:picLocks noChangeAspect="1"/>
          </p:cNvPicPr>
          <p:nvPr/>
        </p:nvPicPr>
        <p:blipFill>
          <a:blip r:embed="rId3"/>
          <a:stretch>
            <a:fillRect/>
          </a:stretch>
        </p:blipFill>
        <p:spPr>
          <a:xfrm>
            <a:off x="623886" y="3535840"/>
            <a:ext cx="3132000" cy="2349000"/>
          </a:xfrm>
          <a:prstGeom prst="rect">
            <a:avLst/>
          </a:prstGeom>
          <a:ln>
            <a:solidFill>
              <a:schemeClr val="bg1">
                <a:lumMod val="50000"/>
              </a:schemeClr>
            </a:solidFill>
          </a:ln>
        </p:spPr>
      </p:pic>
      <p:sp>
        <p:nvSpPr>
          <p:cNvPr id="14" name="TextBox 13">
            <a:extLst>
              <a:ext uri="{FF2B5EF4-FFF2-40B4-BE49-F238E27FC236}">
                <a16:creationId xmlns:a16="http://schemas.microsoft.com/office/drawing/2014/main" id="{8506F4B5-64A6-4D83-8D44-9C4254F8041E}"/>
              </a:ext>
            </a:extLst>
          </p:cNvPr>
          <p:cNvSpPr txBox="1"/>
          <p:nvPr/>
        </p:nvSpPr>
        <p:spPr>
          <a:xfrm>
            <a:off x="4760181" y="4871366"/>
            <a:ext cx="4580708" cy="707886"/>
          </a:xfrm>
          <a:prstGeom prst="rect">
            <a:avLst/>
          </a:prstGeom>
          <a:noFill/>
        </p:spPr>
        <p:txBody>
          <a:bodyPr wrap="square">
            <a:spAutoFit/>
          </a:bodyPr>
          <a:lstStyle/>
          <a:p>
            <a:r>
              <a:rPr lang="en-US" sz="800" dirty="0">
                <a:hlinkClick r:id="rId4"/>
              </a:rPr>
              <a:t>https://www.canada.ca/en/public-health/services/diseases/2019-novel-coronavirus-infection/guidance-documents/guide-home-ventilation-covid-19-pandemic.html</a:t>
            </a:r>
            <a:r>
              <a:rPr lang="en-US" sz="800" dirty="0"/>
              <a:t> </a:t>
            </a:r>
          </a:p>
          <a:p>
            <a:endParaRPr lang="en-US" sz="800" dirty="0"/>
          </a:p>
          <a:p>
            <a:r>
              <a:rPr lang="en-US" sz="800" dirty="0">
                <a:hlinkClick r:id="rId5"/>
              </a:rPr>
              <a:t>https://www.canada.ca/en/public-health/services/diseases/2019-novel-coronavirus-infection/guidance-documents/guide-ltch-ventilation-covid-19-pandemic.html</a:t>
            </a:r>
            <a:r>
              <a:rPr lang="en-US" sz="800" dirty="0"/>
              <a:t> </a:t>
            </a:r>
          </a:p>
        </p:txBody>
      </p:sp>
      <p:sp>
        <p:nvSpPr>
          <p:cNvPr id="16" name="TextBox 15">
            <a:extLst>
              <a:ext uri="{FF2B5EF4-FFF2-40B4-BE49-F238E27FC236}">
                <a16:creationId xmlns:a16="http://schemas.microsoft.com/office/drawing/2014/main" id="{F4B614BB-CBEC-4F73-BC8D-54957DA2FC7F}"/>
              </a:ext>
            </a:extLst>
          </p:cNvPr>
          <p:cNvSpPr txBox="1"/>
          <p:nvPr/>
        </p:nvSpPr>
        <p:spPr>
          <a:xfrm>
            <a:off x="4760181" y="1631116"/>
            <a:ext cx="4580708" cy="2308324"/>
          </a:xfrm>
          <a:prstGeom prst="rect">
            <a:avLst/>
          </a:prstGeom>
          <a:noFill/>
        </p:spPr>
        <p:txBody>
          <a:bodyPr wrap="square">
            <a:spAutoFit/>
          </a:bodyPr>
          <a:lstStyle/>
          <a:p>
            <a:r>
              <a:rPr lang="en-US" dirty="0"/>
              <a:t>“While humidifiers do not remove SARS-CoV-2 virus from the indoor air environment, they could impact the duration that particles that contain virus are suspended in the air, and how long they remain infectious. </a:t>
            </a:r>
            <a:r>
              <a:rPr lang="en-US" dirty="0">
                <a:highlight>
                  <a:srgbClr val="FFFF00"/>
                </a:highlight>
              </a:rPr>
              <a:t>It is therefore important to maintain an optimal humidity level, between 30% and 50% in indoor settings</a:t>
            </a:r>
            <a:r>
              <a:rPr lang="en-US" dirty="0"/>
              <a:t>.”</a:t>
            </a:r>
          </a:p>
        </p:txBody>
      </p:sp>
    </p:spTree>
    <p:extLst>
      <p:ext uri="{BB962C8B-B14F-4D97-AF65-F5344CB8AC3E}">
        <p14:creationId xmlns:p14="http://schemas.microsoft.com/office/powerpoint/2010/main" val="27949033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1">
            <a:extLst>
              <a:ext uri="{FF2B5EF4-FFF2-40B4-BE49-F238E27FC236}">
                <a16:creationId xmlns:a16="http://schemas.microsoft.com/office/drawing/2014/main" id="{81075AAC-E4DA-4E60-B1A0-BB30B80F11E7}"/>
              </a:ext>
            </a:extLst>
          </p:cNvPr>
          <p:cNvGraphicFramePr>
            <a:graphicFrameLocks noGrp="1"/>
          </p:cNvGraphicFramePr>
          <p:nvPr>
            <p:extLst>
              <p:ext uri="{D42A27DB-BD31-4B8C-83A1-F6EECF244321}">
                <p14:modId xmlns:p14="http://schemas.microsoft.com/office/powerpoint/2010/main" val="3886532548"/>
              </p:ext>
            </p:extLst>
          </p:nvPr>
        </p:nvGraphicFramePr>
        <p:xfrm>
          <a:off x="1789421" y="2000014"/>
          <a:ext cx="8613159" cy="3723651"/>
        </p:xfrm>
        <a:graphic>
          <a:graphicData uri="http://schemas.openxmlformats.org/drawingml/2006/table">
            <a:tbl>
              <a:tblPr firstRow="1" bandRow="1">
                <a:tableStyleId>{5C22544A-7EE6-4342-B048-85BDC9FD1C3A}</a:tableStyleId>
              </a:tblPr>
              <a:tblGrid>
                <a:gridCol w="1030605">
                  <a:extLst>
                    <a:ext uri="{9D8B030D-6E8A-4147-A177-3AD203B41FA5}">
                      <a16:colId xmlns:a16="http://schemas.microsoft.com/office/drawing/2014/main" val="2110767415"/>
                    </a:ext>
                  </a:extLst>
                </a:gridCol>
                <a:gridCol w="1836000">
                  <a:extLst>
                    <a:ext uri="{9D8B030D-6E8A-4147-A177-3AD203B41FA5}">
                      <a16:colId xmlns:a16="http://schemas.microsoft.com/office/drawing/2014/main" val="1007346085"/>
                    </a:ext>
                  </a:extLst>
                </a:gridCol>
                <a:gridCol w="2038554">
                  <a:extLst>
                    <a:ext uri="{9D8B030D-6E8A-4147-A177-3AD203B41FA5}">
                      <a16:colId xmlns:a16="http://schemas.microsoft.com/office/drawing/2014/main" val="3771951682"/>
                    </a:ext>
                  </a:extLst>
                </a:gridCol>
                <a:gridCol w="3708000">
                  <a:extLst>
                    <a:ext uri="{9D8B030D-6E8A-4147-A177-3AD203B41FA5}">
                      <a16:colId xmlns:a16="http://schemas.microsoft.com/office/drawing/2014/main" val="2971202727"/>
                    </a:ext>
                  </a:extLst>
                </a:gridCol>
              </a:tblGrid>
              <a:tr h="374931">
                <a:tc gridSpan="2">
                  <a:txBody>
                    <a:bodyPr/>
                    <a:lstStyle/>
                    <a:p>
                      <a:r>
                        <a:rPr lang="en-US" dirty="0"/>
                        <a:t>Parameter</a:t>
                      </a:r>
                    </a:p>
                  </a:txBody>
                  <a:tcPr/>
                </a:tc>
                <a:tc hMerge="1">
                  <a:txBody>
                    <a:bodyPr/>
                    <a:lstStyle/>
                    <a:p>
                      <a:r>
                        <a:rPr lang="en-US" dirty="0"/>
                        <a:t>Parameter</a:t>
                      </a:r>
                    </a:p>
                  </a:txBody>
                  <a:tcPr/>
                </a:tc>
                <a:tc>
                  <a:txBody>
                    <a:bodyPr/>
                    <a:lstStyle/>
                    <a:p>
                      <a:r>
                        <a:rPr lang="en-US" dirty="0"/>
                        <a:t>Optimal</a:t>
                      </a:r>
                    </a:p>
                  </a:txBody>
                  <a:tcPr/>
                </a:tc>
                <a:tc>
                  <a:txBody>
                    <a:bodyPr/>
                    <a:lstStyle/>
                    <a:p>
                      <a:r>
                        <a:rPr lang="en-US" dirty="0"/>
                        <a:t>Rationale</a:t>
                      </a:r>
                    </a:p>
                  </a:txBody>
                  <a:tcPr/>
                </a:tc>
                <a:extLst>
                  <a:ext uri="{0D108BD9-81ED-4DB2-BD59-A6C34878D82A}">
                    <a16:rowId xmlns:a16="http://schemas.microsoft.com/office/drawing/2014/main" val="4094182320"/>
                  </a:ext>
                </a:extLst>
              </a:tr>
              <a:tr h="1080000">
                <a:tc>
                  <a:txBody>
                    <a:bodyPr/>
                    <a:lstStyle/>
                    <a:p>
                      <a:endParaRPr lang="en-US" dirty="0"/>
                    </a:p>
                  </a:txBody>
                  <a:tcPr/>
                </a:tc>
                <a:tc>
                  <a:txBody>
                    <a:bodyPr/>
                    <a:lstStyle/>
                    <a:p>
                      <a:pPr algn="l"/>
                      <a:r>
                        <a:rPr lang="en-US" dirty="0"/>
                        <a:t>Temperature</a:t>
                      </a:r>
                    </a:p>
                  </a:txBody>
                  <a:tcPr anchor="ctr"/>
                </a:tc>
                <a:tc>
                  <a:txBody>
                    <a:bodyPr/>
                    <a:lstStyle/>
                    <a:p>
                      <a:pPr algn="ctr"/>
                      <a:r>
                        <a:rPr lang="en-US" dirty="0"/>
                        <a:t>20°</a:t>
                      </a:r>
                      <a:r>
                        <a:rPr lang="en-US" baseline="30000" dirty="0"/>
                        <a:t>C</a:t>
                      </a:r>
                      <a:r>
                        <a:rPr lang="en-US" dirty="0"/>
                        <a:t> – 23°</a:t>
                      </a:r>
                      <a:r>
                        <a:rPr lang="en-US" baseline="30000" dirty="0"/>
                        <a:t>C</a:t>
                      </a:r>
                      <a:endParaRPr lang="en-US" dirty="0"/>
                    </a:p>
                  </a:txBody>
                  <a:tcPr anchor="ctr"/>
                </a:tc>
                <a:tc>
                  <a:txBody>
                    <a:bodyPr/>
                    <a:lstStyle/>
                    <a:p>
                      <a:pPr marL="285750" indent="-285750">
                        <a:buFont typeface="Arial" panose="020B0604020202020204" pitchFamily="34" charset="0"/>
                        <a:buChar char="•"/>
                      </a:pPr>
                      <a:r>
                        <a:rPr lang="en-US" dirty="0"/>
                        <a:t>Thermal comfort</a:t>
                      </a:r>
                    </a:p>
                    <a:p>
                      <a:pPr marL="285750" indent="-285750">
                        <a:buFont typeface="Arial" panose="020B0604020202020204" pitchFamily="34" charset="0"/>
                        <a:buChar char="•"/>
                      </a:pPr>
                      <a:r>
                        <a:rPr lang="en-US" dirty="0"/>
                        <a:t>Minimize environmental stress for occupants</a:t>
                      </a:r>
                    </a:p>
                  </a:txBody>
                  <a:tcPr/>
                </a:tc>
                <a:extLst>
                  <a:ext uri="{0D108BD9-81ED-4DB2-BD59-A6C34878D82A}">
                    <a16:rowId xmlns:a16="http://schemas.microsoft.com/office/drawing/2014/main" val="2089555170"/>
                  </a:ext>
                </a:extLst>
              </a:tr>
              <a:tr h="1080000">
                <a:tc>
                  <a:txBody>
                    <a:bodyPr/>
                    <a:lstStyle/>
                    <a:p>
                      <a:endParaRPr lang="en-US" dirty="0"/>
                    </a:p>
                  </a:txBody>
                  <a:tcPr/>
                </a:tc>
                <a:tc>
                  <a:txBody>
                    <a:bodyPr/>
                    <a:lstStyle/>
                    <a:p>
                      <a:pPr algn="l"/>
                      <a:r>
                        <a:rPr lang="en-US" dirty="0"/>
                        <a:t>Relative Humidity</a:t>
                      </a:r>
                    </a:p>
                  </a:txBody>
                  <a:tcPr anchor="ctr"/>
                </a:tc>
                <a:tc>
                  <a:txBody>
                    <a:bodyPr/>
                    <a:lstStyle/>
                    <a:p>
                      <a:pPr algn="ctr"/>
                      <a:r>
                        <a:rPr lang="en-US" dirty="0"/>
                        <a:t>40 – 60%</a:t>
                      </a:r>
                    </a:p>
                  </a:txBody>
                  <a:tcPr anchor="ctr"/>
                </a:tc>
                <a:tc>
                  <a:txBody>
                    <a:bodyPr/>
                    <a:lstStyle/>
                    <a:p>
                      <a:pPr marL="285750" indent="-285750">
                        <a:buFont typeface="Arial" panose="020B0604020202020204" pitchFamily="34" charset="0"/>
                        <a:buChar char="•"/>
                      </a:pPr>
                      <a:r>
                        <a:rPr lang="en-US" dirty="0"/>
                        <a:t>Health / immune system support</a:t>
                      </a:r>
                    </a:p>
                    <a:p>
                      <a:pPr marL="285750" indent="-285750">
                        <a:buFont typeface="Arial" panose="020B0604020202020204" pitchFamily="34" charset="0"/>
                        <a:buChar char="•"/>
                      </a:pPr>
                      <a:r>
                        <a:rPr lang="en-US" dirty="0"/>
                        <a:t>Reduce particle float time</a:t>
                      </a:r>
                    </a:p>
                    <a:p>
                      <a:pPr marL="285750" indent="-285750">
                        <a:buFont typeface="Arial" panose="020B0604020202020204" pitchFamily="34" charset="0"/>
                        <a:buChar char="•"/>
                      </a:pPr>
                      <a:r>
                        <a:rPr lang="en-US" dirty="0"/>
                        <a:t>Reduce particle infectiousness</a:t>
                      </a:r>
                    </a:p>
                  </a:txBody>
                  <a:tcPr/>
                </a:tc>
                <a:extLst>
                  <a:ext uri="{0D108BD9-81ED-4DB2-BD59-A6C34878D82A}">
                    <a16:rowId xmlns:a16="http://schemas.microsoft.com/office/drawing/2014/main" val="3345810760"/>
                  </a:ext>
                </a:extLst>
              </a:tr>
              <a:tr h="1080000">
                <a:tc>
                  <a:txBody>
                    <a:bodyPr/>
                    <a:lstStyle/>
                    <a:p>
                      <a:endParaRPr lang="en-US" dirty="0"/>
                    </a:p>
                  </a:txBody>
                  <a:tcPr/>
                </a:tc>
                <a:tc>
                  <a:txBody>
                    <a:bodyPr/>
                    <a:lstStyle/>
                    <a:p>
                      <a:pPr algn="l"/>
                      <a:r>
                        <a:rPr lang="en-US" dirty="0"/>
                        <a:t>Carbon Dioxide</a:t>
                      </a:r>
                    </a:p>
                  </a:txBody>
                  <a:tcPr anchor="ctr"/>
                </a:tc>
                <a:tc>
                  <a:txBody>
                    <a:bodyPr/>
                    <a:lstStyle/>
                    <a:p>
                      <a:pPr algn="ctr"/>
                      <a:r>
                        <a:rPr lang="en-US" dirty="0"/>
                        <a:t>800 – 1000 ppm</a:t>
                      </a:r>
                    </a:p>
                    <a:p>
                      <a:pPr algn="ctr"/>
                      <a:r>
                        <a:rPr lang="en-US" dirty="0"/>
                        <a:t>(Maximum)</a:t>
                      </a:r>
                    </a:p>
                  </a:txBody>
                  <a:tcPr anchor="ctr"/>
                </a:tc>
                <a:tc>
                  <a:txBody>
                    <a:bodyPr/>
                    <a:lstStyle/>
                    <a:p>
                      <a:pPr marL="285750" indent="-285750">
                        <a:buFont typeface="Arial" panose="020B0604020202020204" pitchFamily="34" charset="0"/>
                        <a:buChar char="•"/>
                      </a:pPr>
                      <a:r>
                        <a:rPr lang="en-US" dirty="0"/>
                        <a:t>Surrogate for exhaled particles</a:t>
                      </a:r>
                    </a:p>
                    <a:p>
                      <a:pPr marL="285750" indent="-285750">
                        <a:buFont typeface="Arial" panose="020B0604020202020204" pitchFamily="34" charset="0"/>
                        <a:buChar char="•"/>
                      </a:pPr>
                      <a:r>
                        <a:rPr lang="en-US" dirty="0"/>
                        <a:t>Baseline 400 ppm</a:t>
                      </a:r>
                    </a:p>
                    <a:p>
                      <a:pPr marL="285750" indent="-285750">
                        <a:buFont typeface="Arial" panose="020B0604020202020204" pitchFamily="34" charset="0"/>
                        <a:buChar char="•"/>
                      </a:pPr>
                      <a:r>
                        <a:rPr lang="en-US" dirty="0"/>
                        <a:t>Exhaled air ~40,000ppm</a:t>
                      </a:r>
                    </a:p>
                    <a:p>
                      <a:pPr marL="285750" indent="-285750">
                        <a:buFont typeface="Arial" panose="020B0604020202020204" pitchFamily="34" charset="0"/>
                        <a:buChar char="•"/>
                      </a:pPr>
                      <a:r>
                        <a:rPr lang="en-US" dirty="0"/>
                        <a:t>+400 ppm ~ 1% of exhaled air </a:t>
                      </a:r>
                    </a:p>
                  </a:txBody>
                  <a:tcPr/>
                </a:tc>
                <a:extLst>
                  <a:ext uri="{0D108BD9-81ED-4DB2-BD59-A6C34878D82A}">
                    <a16:rowId xmlns:a16="http://schemas.microsoft.com/office/drawing/2014/main" val="1719735001"/>
                  </a:ext>
                </a:extLst>
              </a:tr>
            </a:tbl>
          </a:graphicData>
        </a:graphic>
      </p:graphicFrame>
      <p:sp>
        <p:nvSpPr>
          <p:cNvPr id="4" name="Subtitle 3">
            <a:extLst>
              <a:ext uri="{FF2B5EF4-FFF2-40B4-BE49-F238E27FC236}">
                <a16:creationId xmlns:a16="http://schemas.microsoft.com/office/drawing/2014/main" id="{E733FE88-9C95-E186-15ED-9D22A310EF60}"/>
              </a:ext>
            </a:extLst>
          </p:cNvPr>
          <p:cNvSpPr>
            <a:spLocks noGrp="1"/>
          </p:cNvSpPr>
          <p:nvPr>
            <p:ph type="subTitle" idx="15"/>
          </p:nvPr>
        </p:nvSpPr>
        <p:spPr>
          <a:xfrm>
            <a:off x="623887" y="787751"/>
            <a:ext cx="8964613" cy="405683"/>
          </a:xfrm>
        </p:spPr>
        <p:txBody>
          <a:bodyPr/>
          <a:lstStyle/>
          <a:p>
            <a:endParaRPr lang="en-US" dirty="0">
              <a:latin typeface="Calibri" panose="020F0502020204030204" pitchFamily="34" charset="0"/>
            </a:endParaRPr>
          </a:p>
        </p:txBody>
      </p:sp>
      <p:sp>
        <p:nvSpPr>
          <p:cNvPr id="2" name="Title 1"/>
          <p:cNvSpPr>
            <a:spLocks noGrp="1"/>
          </p:cNvSpPr>
          <p:nvPr>
            <p:ph type="title"/>
          </p:nvPr>
        </p:nvSpPr>
        <p:spPr>
          <a:xfrm>
            <a:off x="623888" y="350069"/>
            <a:ext cx="8964613" cy="467239"/>
          </a:xfrm>
        </p:spPr>
        <p:txBody>
          <a:bodyPr>
            <a:noAutofit/>
          </a:bodyPr>
          <a:lstStyle/>
          <a:p>
            <a:r>
              <a:rPr lang="en-US" dirty="0">
                <a:latin typeface="Calibri" panose="020F0502020204030204" pitchFamily="34" charset="0"/>
              </a:rPr>
              <a:t>Temperature, Humidity, CO</a:t>
            </a:r>
            <a:r>
              <a:rPr lang="en-US" baseline="-25000" dirty="0">
                <a:latin typeface="Calibri" panose="020F0502020204030204" pitchFamily="34" charset="0"/>
              </a:rPr>
              <a:t>2</a:t>
            </a:r>
            <a:r>
              <a:rPr lang="en-US" dirty="0">
                <a:latin typeface="Calibri" panose="020F0502020204030204" pitchFamily="34" charset="0"/>
              </a:rPr>
              <a:t>: Simple Tools for Healthy Buildings</a:t>
            </a:r>
            <a:endParaRPr lang="en-US" baseline="-25000" dirty="0">
              <a:latin typeface="Calibri" panose="020F0502020204030204" pitchFamily="34" charset="0"/>
            </a:endParaRPr>
          </a:p>
        </p:txBody>
      </p:sp>
      <p:pic>
        <p:nvPicPr>
          <p:cNvPr id="9" name="Graphic 8" descr="Water with solid fill">
            <a:extLst>
              <a:ext uri="{FF2B5EF4-FFF2-40B4-BE49-F238E27FC236}">
                <a16:creationId xmlns:a16="http://schemas.microsoft.com/office/drawing/2014/main" id="{127D6C62-355F-479E-BE46-767BE98436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53921" y="3531372"/>
            <a:ext cx="914400" cy="914400"/>
          </a:xfrm>
          <a:prstGeom prst="rect">
            <a:avLst/>
          </a:prstGeom>
        </p:spPr>
      </p:pic>
      <p:pic>
        <p:nvPicPr>
          <p:cNvPr id="11" name="Graphic 10" descr="Speedometer Low with solid fill">
            <a:extLst>
              <a:ext uri="{FF2B5EF4-FFF2-40B4-BE49-F238E27FC236}">
                <a16:creationId xmlns:a16="http://schemas.microsoft.com/office/drawing/2014/main" id="{BFC03AE6-47D0-4BAF-A108-F2C22F5165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53921" y="4628200"/>
            <a:ext cx="914400" cy="914400"/>
          </a:xfrm>
          <a:prstGeom prst="rect">
            <a:avLst/>
          </a:prstGeom>
        </p:spPr>
      </p:pic>
      <p:pic>
        <p:nvPicPr>
          <p:cNvPr id="12" name="Graphic 11" descr="Thermometer with solid fill">
            <a:extLst>
              <a:ext uri="{FF2B5EF4-FFF2-40B4-BE49-F238E27FC236}">
                <a16:creationId xmlns:a16="http://schemas.microsoft.com/office/drawing/2014/main" id="{FF6CD7A4-D7F1-4567-8EB3-4D3E9854A18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53921" y="2434544"/>
            <a:ext cx="914400" cy="914400"/>
          </a:xfrm>
          <a:prstGeom prst="rect">
            <a:avLst/>
          </a:prstGeom>
        </p:spPr>
      </p:pic>
    </p:spTree>
    <p:extLst>
      <p:ext uri="{BB962C8B-B14F-4D97-AF65-F5344CB8AC3E}">
        <p14:creationId xmlns:p14="http://schemas.microsoft.com/office/powerpoint/2010/main" val="16232352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452C4BEE-6509-945E-F212-254789DCE19E}"/>
              </a:ext>
            </a:extLst>
          </p:cNvPr>
          <p:cNvSpPr>
            <a:spLocks noGrp="1"/>
          </p:cNvSpPr>
          <p:nvPr>
            <p:ph type="subTitle" idx="15"/>
          </p:nvPr>
        </p:nvSpPr>
        <p:spPr>
          <a:xfrm>
            <a:off x="623887" y="787751"/>
            <a:ext cx="8964613" cy="405683"/>
          </a:xfrm>
        </p:spPr>
        <p:txBody>
          <a:bodyPr/>
          <a:lstStyle/>
          <a:p>
            <a:endParaRPr lang="en-US" dirty="0">
              <a:latin typeface="Calibri" panose="020F0502020204030204" pitchFamily="34" charset="0"/>
            </a:endParaRPr>
          </a:p>
        </p:txBody>
      </p:sp>
      <p:sp>
        <p:nvSpPr>
          <p:cNvPr id="2" name="Title 1"/>
          <p:cNvSpPr>
            <a:spLocks noGrp="1"/>
          </p:cNvSpPr>
          <p:nvPr>
            <p:ph type="title"/>
          </p:nvPr>
        </p:nvSpPr>
        <p:spPr>
          <a:xfrm>
            <a:off x="623888" y="350069"/>
            <a:ext cx="8964613" cy="467239"/>
          </a:xfrm>
        </p:spPr>
        <p:txBody>
          <a:bodyPr/>
          <a:lstStyle/>
          <a:p>
            <a:r>
              <a:rPr lang="en-US" dirty="0">
                <a:latin typeface="Calibri" panose="020F0502020204030204" pitchFamily="34" charset="0"/>
              </a:rPr>
              <a:t>Temperature, Humidity, CO</a:t>
            </a:r>
            <a:r>
              <a:rPr lang="en-US" baseline="-25000" dirty="0">
                <a:latin typeface="Calibri" panose="020F0502020204030204" pitchFamily="34" charset="0"/>
              </a:rPr>
              <a:t>2</a:t>
            </a:r>
            <a:r>
              <a:rPr lang="en-US" dirty="0">
                <a:latin typeface="Calibri" panose="020F0502020204030204" pitchFamily="34" charset="0"/>
              </a:rPr>
              <a:t> in Practice</a:t>
            </a:r>
            <a:endParaRPr lang="en-US" baseline="-25000" dirty="0">
              <a:latin typeface="Calibri" panose="020F0502020204030204" pitchFamily="34" charset="0"/>
            </a:endParaRPr>
          </a:p>
        </p:txBody>
      </p:sp>
      <p:pic>
        <p:nvPicPr>
          <p:cNvPr id="5" name="Picture 4" descr="A picture containing text, different&#10;&#10;Description automatically generated">
            <a:extLst>
              <a:ext uri="{FF2B5EF4-FFF2-40B4-BE49-F238E27FC236}">
                <a16:creationId xmlns:a16="http://schemas.microsoft.com/office/drawing/2014/main" id="{608094FD-4077-4913-9EF1-EEF2D6EAF567}"/>
              </a:ext>
            </a:extLst>
          </p:cNvPr>
          <p:cNvPicPr>
            <a:picLocks noChangeAspect="1"/>
          </p:cNvPicPr>
          <p:nvPr/>
        </p:nvPicPr>
        <p:blipFill rotWithShape="1">
          <a:blip r:embed="rId2">
            <a:extLst>
              <a:ext uri="{28A0092B-C50C-407E-A947-70E740481C1C}">
                <a14:useLocalDpi xmlns:a14="http://schemas.microsoft.com/office/drawing/2010/main" val="0"/>
              </a:ext>
            </a:extLst>
          </a:blip>
          <a:srcRect b="15008"/>
          <a:stretch/>
        </p:blipFill>
        <p:spPr>
          <a:xfrm>
            <a:off x="1524000" y="1858805"/>
            <a:ext cx="9144000" cy="3498056"/>
          </a:xfrm>
          <a:prstGeom prst="rect">
            <a:avLst/>
          </a:prstGeom>
        </p:spPr>
      </p:pic>
      <p:sp>
        <p:nvSpPr>
          <p:cNvPr id="6" name="TextBox 5">
            <a:extLst>
              <a:ext uri="{FF2B5EF4-FFF2-40B4-BE49-F238E27FC236}">
                <a16:creationId xmlns:a16="http://schemas.microsoft.com/office/drawing/2014/main" id="{0D8D6536-9340-48E6-A02C-2EDDC63FF5C6}"/>
              </a:ext>
            </a:extLst>
          </p:cNvPr>
          <p:cNvSpPr txBox="1"/>
          <p:nvPr/>
        </p:nvSpPr>
        <p:spPr>
          <a:xfrm>
            <a:off x="1753769" y="1881075"/>
            <a:ext cx="2011680" cy="523220"/>
          </a:xfrm>
          <a:prstGeom prst="rect">
            <a:avLst/>
          </a:prstGeom>
          <a:solidFill>
            <a:schemeClr val="bg1"/>
          </a:solidFill>
        </p:spPr>
        <p:txBody>
          <a:bodyPr wrap="square" rtlCol="0">
            <a:spAutoFit/>
          </a:bodyPr>
          <a:lstStyle/>
          <a:p>
            <a:r>
              <a:rPr lang="en-US" sz="1400" b="1" dirty="0">
                <a:latin typeface="Arial" panose="020B0604020202020204" pitchFamily="34" charset="0"/>
                <a:cs typeface="Arial" panose="020B0604020202020204" pitchFamily="34" charset="0"/>
              </a:rPr>
              <a:t>Feeling very safe</a:t>
            </a:r>
          </a:p>
          <a:p>
            <a:r>
              <a:rPr lang="en-US" sz="1400" b="1" dirty="0">
                <a:latin typeface="Arial" panose="020B0604020202020204" pitchFamily="34" charset="0"/>
                <a:cs typeface="Arial" panose="020B0604020202020204" pitchFamily="34" charset="0"/>
              </a:rPr>
              <a:t>In Zürich Airport!</a:t>
            </a:r>
          </a:p>
        </p:txBody>
      </p:sp>
      <p:sp>
        <p:nvSpPr>
          <p:cNvPr id="9" name="TextBox 8">
            <a:extLst>
              <a:ext uri="{FF2B5EF4-FFF2-40B4-BE49-F238E27FC236}">
                <a16:creationId xmlns:a16="http://schemas.microsoft.com/office/drawing/2014/main" id="{5E2755D0-0CE8-42CB-9AE3-86F005B822A3}"/>
              </a:ext>
            </a:extLst>
          </p:cNvPr>
          <p:cNvSpPr txBox="1"/>
          <p:nvPr/>
        </p:nvSpPr>
        <p:spPr>
          <a:xfrm>
            <a:off x="6347066" y="1881075"/>
            <a:ext cx="1833900" cy="523220"/>
          </a:xfrm>
          <a:prstGeom prst="rect">
            <a:avLst/>
          </a:prstGeom>
          <a:solidFill>
            <a:schemeClr val="bg1"/>
          </a:solidFill>
        </p:spPr>
        <p:txBody>
          <a:bodyPr wrap="none" rtlCol="0">
            <a:spAutoFit/>
          </a:bodyPr>
          <a:lstStyle/>
          <a:p>
            <a:r>
              <a:rPr lang="en-US" sz="1400" b="1" dirty="0">
                <a:latin typeface="Arial" panose="020B0604020202020204" pitchFamily="34" charset="0"/>
                <a:cs typeface="Arial" panose="020B0604020202020204" pitchFamily="34" charset="0"/>
              </a:rPr>
              <a:t>In flight: it’s gotten </a:t>
            </a:r>
          </a:p>
          <a:p>
            <a:r>
              <a:rPr lang="en-US" sz="1400" b="1" dirty="0">
                <a:latin typeface="Arial" panose="020B0604020202020204" pitchFamily="34" charset="0"/>
                <a:cs typeface="Arial" panose="020B0604020202020204" pitchFamily="34" charset="0"/>
              </a:rPr>
              <a:t>better</a:t>
            </a:r>
          </a:p>
        </p:txBody>
      </p:sp>
      <p:sp>
        <p:nvSpPr>
          <p:cNvPr id="10" name="TextBox 9">
            <a:extLst>
              <a:ext uri="{FF2B5EF4-FFF2-40B4-BE49-F238E27FC236}">
                <a16:creationId xmlns:a16="http://schemas.microsoft.com/office/drawing/2014/main" id="{DBFB6EC5-C607-40DD-B60A-C7B1DED94400}"/>
              </a:ext>
            </a:extLst>
          </p:cNvPr>
          <p:cNvSpPr txBox="1"/>
          <p:nvPr/>
        </p:nvSpPr>
        <p:spPr>
          <a:xfrm>
            <a:off x="8485453" y="1881075"/>
            <a:ext cx="1952779" cy="523220"/>
          </a:xfrm>
          <a:prstGeom prst="rect">
            <a:avLst/>
          </a:prstGeom>
          <a:solidFill>
            <a:schemeClr val="bg1"/>
          </a:solidFill>
        </p:spPr>
        <p:txBody>
          <a:bodyPr wrap="none" rtlCol="0">
            <a:spAutoFit/>
          </a:bodyPr>
          <a:lstStyle/>
          <a:p>
            <a:r>
              <a:rPr lang="en-US" sz="1400" b="1" dirty="0">
                <a:latin typeface="Arial" panose="020B0604020202020204" pitchFamily="34" charset="0"/>
                <a:cs typeface="Arial" panose="020B0604020202020204" pitchFamily="34" charset="0"/>
              </a:rPr>
              <a:t>On approach: values</a:t>
            </a:r>
          </a:p>
          <a:p>
            <a:r>
              <a:rPr lang="en-US" sz="1400" b="1" dirty="0">
                <a:latin typeface="Arial" panose="020B0604020202020204" pitchFamily="34" charset="0"/>
                <a:cs typeface="Arial" panose="020B0604020202020204" pitchFamily="34" charset="0"/>
              </a:rPr>
              <a:t>rise again</a:t>
            </a:r>
          </a:p>
        </p:txBody>
      </p:sp>
      <p:grpSp>
        <p:nvGrpSpPr>
          <p:cNvPr id="11" name="Group 10">
            <a:extLst>
              <a:ext uri="{FF2B5EF4-FFF2-40B4-BE49-F238E27FC236}">
                <a16:creationId xmlns:a16="http://schemas.microsoft.com/office/drawing/2014/main" id="{1CA0ED39-1FF4-4092-A610-AA440B111CE3}"/>
              </a:ext>
            </a:extLst>
          </p:cNvPr>
          <p:cNvGrpSpPr/>
          <p:nvPr/>
        </p:nvGrpSpPr>
        <p:grpSpPr>
          <a:xfrm>
            <a:off x="4049486" y="1908176"/>
            <a:ext cx="1843314" cy="431691"/>
            <a:chOff x="2525486" y="1908175"/>
            <a:chExt cx="1843314" cy="431691"/>
          </a:xfrm>
        </p:grpSpPr>
        <p:sp>
          <p:nvSpPr>
            <p:cNvPr id="7" name="Rectangle 6">
              <a:extLst>
                <a:ext uri="{FF2B5EF4-FFF2-40B4-BE49-F238E27FC236}">
                  <a16:creationId xmlns:a16="http://schemas.microsoft.com/office/drawing/2014/main" id="{A0939DC9-8F51-4D48-B6F4-A8BF4C84D2C0}"/>
                </a:ext>
              </a:extLst>
            </p:cNvPr>
            <p:cNvSpPr/>
            <p:nvPr/>
          </p:nvSpPr>
          <p:spPr>
            <a:xfrm>
              <a:off x="2525486" y="1908175"/>
              <a:ext cx="1785257" cy="425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D8DD8F2-DB35-4702-B4D0-FA0E2B9AA41A}"/>
                </a:ext>
              </a:extLst>
            </p:cNvPr>
            <p:cNvSpPr/>
            <p:nvPr/>
          </p:nvSpPr>
          <p:spPr>
            <a:xfrm>
              <a:off x="4310743" y="2229128"/>
              <a:ext cx="58057" cy="110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0ABDD0CB-1CA5-493C-A1C3-DB121BFA8B8B}"/>
              </a:ext>
            </a:extLst>
          </p:cNvPr>
          <p:cNvSpPr txBox="1"/>
          <p:nvPr/>
        </p:nvSpPr>
        <p:spPr>
          <a:xfrm>
            <a:off x="3950769" y="1881075"/>
            <a:ext cx="2073003" cy="523220"/>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In aircraft:</a:t>
            </a:r>
          </a:p>
          <a:p>
            <a:r>
              <a:rPr lang="en-US" sz="1400" b="1" dirty="0">
                <a:latin typeface="Arial" panose="020B0604020202020204" pitchFamily="34" charset="0"/>
                <a:cs typeface="Arial" panose="020B0604020202020204" pitchFamily="34" charset="0"/>
              </a:rPr>
              <a:t>boarding completed…</a:t>
            </a:r>
          </a:p>
        </p:txBody>
      </p:sp>
    </p:spTree>
    <p:extLst>
      <p:ext uri="{BB962C8B-B14F-4D97-AF65-F5344CB8AC3E}">
        <p14:creationId xmlns:p14="http://schemas.microsoft.com/office/powerpoint/2010/main" val="41763655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53EF7ACE-9C03-1F1F-A737-1F8AC0791406}"/>
              </a:ext>
            </a:extLst>
          </p:cNvPr>
          <p:cNvSpPr>
            <a:spLocks noGrp="1"/>
          </p:cNvSpPr>
          <p:nvPr>
            <p:ph type="subTitle" idx="15"/>
          </p:nvPr>
        </p:nvSpPr>
        <p:spPr>
          <a:xfrm>
            <a:off x="623887" y="787751"/>
            <a:ext cx="8964613" cy="405683"/>
          </a:xfrm>
        </p:spPr>
        <p:txBody>
          <a:bodyPr/>
          <a:lstStyle/>
          <a:p>
            <a:endParaRPr lang="en-US" dirty="0">
              <a:latin typeface="Calibri" panose="020F0502020204030204" pitchFamily="34" charset="0"/>
            </a:endParaRPr>
          </a:p>
        </p:txBody>
      </p:sp>
      <p:sp>
        <p:nvSpPr>
          <p:cNvPr id="2" name="Title 1"/>
          <p:cNvSpPr>
            <a:spLocks noGrp="1"/>
          </p:cNvSpPr>
          <p:nvPr>
            <p:ph type="title"/>
          </p:nvPr>
        </p:nvSpPr>
        <p:spPr>
          <a:xfrm>
            <a:off x="623888" y="350069"/>
            <a:ext cx="8964613" cy="467239"/>
          </a:xfrm>
        </p:spPr>
        <p:txBody>
          <a:bodyPr>
            <a:normAutofit/>
          </a:bodyPr>
          <a:lstStyle/>
          <a:p>
            <a:r>
              <a:rPr lang="en-US" dirty="0">
                <a:latin typeface="Calibri" panose="020F0502020204030204" pitchFamily="34" charset="0"/>
              </a:rPr>
              <a:t>Humidity Targets</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 t="38780" r="36589" b="8632"/>
          <a:stretch/>
        </p:blipFill>
        <p:spPr>
          <a:xfrm>
            <a:off x="2002831" y="1439431"/>
            <a:ext cx="3505200" cy="2286001"/>
          </a:xfrm>
          <a:prstGeom prst="rect">
            <a:avLst/>
          </a:prstGeom>
        </p:spPr>
      </p:pic>
      <p:sp>
        <p:nvSpPr>
          <p:cNvPr id="6" name="TextBox 1"/>
          <p:cNvSpPr txBox="1"/>
          <p:nvPr/>
        </p:nvSpPr>
        <p:spPr>
          <a:xfrm>
            <a:off x="2002831" y="3738587"/>
            <a:ext cx="1600118" cy="20005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schemeClr val="bg1">
                    <a:lumMod val="85000"/>
                  </a:schemeClr>
                </a:solidFill>
                <a:latin typeface="Arial" panose="020B0604020202020204" pitchFamily="34" charset="0"/>
                <a:cs typeface="Arial" panose="020B0604020202020204" pitchFamily="34" charset="0"/>
              </a:rPr>
              <a:t>Photo Credit: iStock 000018649460</a:t>
            </a:r>
          </a:p>
        </p:txBody>
      </p:sp>
      <p:sp>
        <p:nvSpPr>
          <p:cNvPr id="7" name="TextBox 6"/>
          <p:cNvSpPr txBox="1"/>
          <p:nvPr/>
        </p:nvSpPr>
        <p:spPr>
          <a:xfrm>
            <a:off x="6890266" y="1843214"/>
            <a:ext cx="3298903" cy="1200329"/>
          </a:xfrm>
          <a:prstGeom prst="rect">
            <a:avLst/>
          </a:prstGeom>
          <a:noFill/>
        </p:spPr>
        <p:txBody>
          <a:bodyPr wrap="square" rtlCol="0">
            <a:spAutoFit/>
          </a:bodyPr>
          <a:lstStyle/>
          <a:p>
            <a:r>
              <a:rPr lang="en-US" sz="2400" u="sng" dirty="0">
                <a:latin typeface="Arial" panose="020B0604020202020204" pitchFamily="34" charset="0"/>
                <a:cs typeface="Arial" panose="020B0604020202020204" pitchFamily="34" charset="0"/>
              </a:rPr>
              <a:t>For People:</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40 – 60% RH (Ideal)</a:t>
            </a:r>
            <a:endParaRPr lang="en-US" sz="2400" dirty="0">
              <a:latin typeface="Arial" panose="020B0604020202020204" pitchFamily="34" charset="0"/>
              <a:cs typeface="Arial" panose="020B0604020202020204" pitchFamily="34" charset="0"/>
            </a:endParaRPr>
          </a:p>
        </p:txBody>
      </p:sp>
      <p:pic>
        <p:nvPicPr>
          <p:cNvPr id="8" name="Picture 7" descr="C:\Users\nbelmar\Downloads\STOCK IMAGES\iStock_000022275438_Full - Copy.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582" t="13022" r="1"/>
          <a:stretch/>
        </p:blipFill>
        <p:spPr bwMode="auto">
          <a:xfrm>
            <a:off x="1981199" y="4036992"/>
            <a:ext cx="3526832" cy="230777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981199" y="6343091"/>
            <a:ext cx="1600118" cy="200055"/>
          </a:xfrm>
          <a:prstGeom prst="rect">
            <a:avLst/>
          </a:prstGeom>
        </p:spPr>
        <p:txBody>
          <a:bodyPr wrap="none">
            <a:spAutoFit/>
          </a:bodyPr>
          <a:lstStyle/>
          <a:p>
            <a:pPr lvl="0"/>
            <a:r>
              <a:rPr lang="en-US" sz="700" dirty="0">
                <a:solidFill>
                  <a:schemeClr val="bg1">
                    <a:lumMod val="85000"/>
                  </a:schemeClr>
                </a:solidFill>
                <a:latin typeface="Arial" panose="020B0604020202020204" pitchFamily="34" charset="0"/>
                <a:cs typeface="Arial" panose="020B0604020202020204" pitchFamily="34" charset="0"/>
              </a:rPr>
              <a:t>Photo Credit: iStock 000022275438</a:t>
            </a:r>
          </a:p>
        </p:txBody>
      </p:sp>
      <p:sp>
        <p:nvSpPr>
          <p:cNvPr id="11" name="TextBox 10"/>
          <p:cNvSpPr txBox="1"/>
          <p:nvPr/>
        </p:nvSpPr>
        <p:spPr>
          <a:xfrm>
            <a:off x="6890266" y="4382438"/>
            <a:ext cx="3426860" cy="1569660"/>
          </a:xfrm>
          <a:prstGeom prst="rect">
            <a:avLst/>
          </a:prstGeom>
          <a:noFill/>
        </p:spPr>
        <p:txBody>
          <a:bodyPr wrap="square" rtlCol="0">
            <a:spAutoFit/>
          </a:bodyPr>
          <a:lstStyle/>
          <a:p>
            <a:r>
              <a:rPr lang="en-US" sz="2400" u="sng" dirty="0">
                <a:latin typeface="Arial" panose="020B0604020202020204" pitchFamily="34" charset="0"/>
                <a:cs typeface="Arial" panose="020B0604020202020204" pitchFamily="34" charset="0"/>
              </a:rPr>
              <a:t>For Process:</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Varies with Process</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7315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471B84C-17AD-0347-4F17-C0E5AD88FCE4}"/>
              </a:ext>
            </a:extLst>
          </p:cNvPr>
          <p:cNvSpPr>
            <a:spLocks noGrp="1"/>
          </p:cNvSpPr>
          <p:nvPr>
            <p:ph type="subTitle" idx="15"/>
          </p:nvPr>
        </p:nvSpPr>
        <p:spPr>
          <a:xfrm>
            <a:off x="623887" y="787751"/>
            <a:ext cx="8964613" cy="405683"/>
          </a:xfrm>
        </p:spPr>
        <p:txBody>
          <a:bodyPr/>
          <a:lstStyle/>
          <a:p>
            <a:endParaRPr lang="en-US" dirty="0">
              <a:latin typeface="Calibri" panose="020F0502020204030204" pitchFamily="34" charset="0"/>
            </a:endParaRPr>
          </a:p>
        </p:txBody>
      </p:sp>
      <p:sp>
        <p:nvSpPr>
          <p:cNvPr id="4" name="Title 1"/>
          <p:cNvSpPr>
            <a:spLocks noGrp="1"/>
          </p:cNvSpPr>
          <p:nvPr>
            <p:ph type="title"/>
          </p:nvPr>
        </p:nvSpPr>
        <p:spPr>
          <a:xfrm>
            <a:off x="623888" y="350069"/>
            <a:ext cx="8964613" cy="467239"/>
          </a:xfrm>
        </p:spPr>
        <p:txBody>
          <a:bodyPr>
            <a:normAutofit/>
          </a:bodyPr>
          <a:lstStyle>
            <a:lvl1pPr>
              <a:defRPr lang="en-US" sz="2475" b="1" smtClean="0">
                <a:solidFill>
                  <a:schemeClr val="bg1"/>
                </a:solidFill>
              </a:defRPr>
            </a:lvl1pPr>
          </a:lstStyle>
          <a:p>
            <a:r>
              <a:rPr lang="en-US" sz="2800" dirty="0">
                <a:solidFill>
                  <a:schemeClr val="accent1"/>
                </a:solidFill>
                <a:latin typeface="Calibri" panose="020F0502020204030204" pitchFamily="34" charset="0"/>
              </a:rPr>
              <a:t>Humidity vs. Temperature</a:t>
            </a:r>
          </a:p>
        </p:txBody>
      </p:sp>
      <p:sp>
        <p:nvSpPr>
          <p:cNvPr id="22" name="Text Box 1026"/>
          <p:cNvSpPr txBox="1">
            <a:spLocks noChangeArrowheads="1"/>
          </p:cNvSpPr>
          <p:nvPr/>
        </p:nvSpPr>
        <p:spPr bwMode="auto">
          <a:xfrm>
            <a:off x="2917569" y="5110195"/>
            <a:ext cx="680276" cy="584775"/>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Arial" panose="020B0604020202020204" pitchFamily="34" charset="0"/>
                <a:cs typeface="Arial" panose="020B0604020202020204" pitchFamily="34" charset="0"/>
              </a:rPr>
              <a:t>35°</a:t>
            </a:r>
            <a:r>
              <a:rPr lang="en-US" sz="1600" baseline="30000" dirty="0">
                <a:latin typeface="Arial" panose="020B0604020202020204" pitchFamily="34" charset="0"/>
                <a:cs typeface="Arial" panose="020B0604020202020204" pitchFamily="34" charset="0"/>
              </a:rPr>
              <a:t>F</a:t>
            </a:r>
          </a:p>
          <a:p>
            <a:r>
              <a:rPr lang="en-US" sz="1600" dirty="0">
                <a:latin typeface="Arial" panose="020B0604020202020204" pitchFamily="34" charset="0"/>
                <a:cs typeface="Arial" panose="020B0604020202020204" pitchFamily="34" charset="0"/>
              </a:rPr>
              <a:t>(2°</a:t>
            </a:r>
            <a:r>
              <a:rPr lang="en-US" sz="1600" baseline="30000" dirty="0">
                <a:latin typeface="Arial" panose="020B0604020202020204" pitchFamily="34" charset="0"/>
                <a:cs typeface="Arial" panose="020B0604020202020204" pitchFamily="34" charset="0"/>
              </a:rPr>
              <a:t>C</a:t>
            </a:r>
            <a:r>
              <a:rPr lang="en-US" sz="1600" dirty="0">
                <a:latin typeface="Arial" panose="020B0604020202020204" pitchFamily="34" charset="0"/>
                <a:cs typeface="Arial" panose="020B0604020202020204" pitchFamily="34" charset="0"/>
              </a:rPr>
              <a:t>)</a:t>
            </a:r>
          </a:p>
        </p:txBody>
      </p:sp>
      <p:sp>
        <p:nvSpPr>
          <p:cNvPr id="23" name="Text Box 1027"/>
          <p:cNvSpPr txBox="1">
            <a:spLocks noChangeArrowheads="1"/>
          </p:cNvSpPr>
          <p:nvPr/>
        </p:nvSpPr>
        <p:spPr bwMode="auto">
          <a:xfrm>
            <a:off x="5649924" y="5134758"/>
            <a:ext cx="926533" cy="584775"/>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latin typeface="Arial" panose="020B0604020202020204" pitchFamily="34" charset="0"/>
                <a:cs typeface="Arial" panose="020B0604020202020204" pitchFamily="34" charset="0"/>
              </a:rPr>
              <a:t>72°</a:t>
            </a:r>
            <a:r>
              <a:rPr lang="en-US" sz="1600" baseline="30000" dirty="0">
                <a:latin typeface="Arial" panose="020B0604020202020204" pitchFamily="34" charset="0"/>
                <a:cs typeface="Arial" panose="020B0604020202020204" pitchFamily="34" charset="0"/>
              </a:rPr>
              <a:t>F</a:t>
            </a:r>
          </a:p>
          <a:p>
            <a:pPr algn="ctr"/>
            <a:r>
              <a:rPr lang="en-US" sz="1600" dirty="0">
                <a:latin typeface="Arial" panose="020B0604020202020204" pitchFamily="34" charset="0"/>
                <a:cs typeface="Arial" panose="020B0604020202020204" pitchFamily="34" charset="0"/>
              </a:rPr>
              <a:t>(22°</a:t>
            </a:r>
            <a:r>
              <a:rPr lang="en-US" sz="1600" baseline="30000" dirty="0">
                <a:latin typeface="Arial" panose="020B0604020202020204" pitchFamily="34" charset="0"/>
                <a:cs typeface="Arial" panose="020B0604020202020204" pitchFamily="34" charset="0"/>
              </a:rPr>
              <a:t>C</a:t>
            </a:r>
            <a:r>
              <a:rPr lang="en-US" sz="1600" dirty="0">
                <a:latin typeface="Arial" panose="020B0604020202020204" pitchFamily="34" charset="0"/>
                <a:cs typeface="Arial" panose="020B0604020202020204" pitchFamily="34" charset="0"/>
              </a:rPr>
              <a:t>)</a:t>
            </a:r>
            <a:endParaRPr lang="en-US" sz="1600" baseline="30000" dirty="0">
              <a:latin typeface="Arial" panose="020B0604020202020204" pitchFamily="34" charset="0"/>
              <a:cs typeface="Arial" panose="020B0604020202020204" pitchFamily="34" charset="0"/>
            </a:endParaRPr>
          </a:p>
        </p:txBody>
      </p:sp>
      <p:sp>
        <p:nvSpPr>
          <p:cNvPr id="24" name="Text Box 1028"/>
          <p:cNvSpPr txBox="1">
            <a:spLocks noChangeArrowheads="1"/>
          </p:cNvSpPr>
          <p:nvPr/>
        </p:nvSpPr>
        <p:spPr bwMode="auto">
          <a:xfrm>
            <a:off x="8547202" y="5170483"/>
            <a:ext cx="1098349" cy="584775"/>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Arial" panose="020B0604020202020204" pitchFamily="34" charset="0"/>
                <a:cs typeface="Arial" panose="020B0604020202020204" pitchFamily="34" charset="0"/>
              </a:rPr>
              <a:t>120°</a:t>
            </a:r>
            <a:r>
              <a:rPr lang="en-US" sz="1600" baseline="30000" dirty="0">
                <a:latin typeface="Arial" panose="020B0604020202020204" pitchFamily="34" charset="0"/>
                <a:cs typeface="Arial" panose="020B0604020202020204" pitchFamily="34" charset="0"/>
              </a:rPr>
              <a:t>F</a:t>
            </a:r>
          </a:p>
          <a:p>
            <a:r>
              <a:rPr lang="en-US" sz="1600" dirty="0">
                <a:latin typeface="Arial" panose="020B0604020202020204" pitchFamily="34" charset="0"/>
                <a:cs typeface="Arial" panose="020B0604020202020204" pitchFamily="34" charset="0"/>
              </a:rPr>
              <a:t>(49°</a:t>
            </a:r>
            <a:r>
              <a:rPr lang="en-US" sz="1600" baseline="30000" dirty="0">
                <a:latin typeface="Arial" panose="020B0604020202020204" pitchFamily="34" charset="0"/>
                <a:cs typeface="Arial" panose="020B0604020202020204" pitchFamily="34" charset="0"/>
              </a:rPr>
              <a:t>C</a:t>
            </a:r>
            <a:r>
              <a:rPr lang="en-US" sz="1600" dirty="0">
                <a:latin typeface="Arial" panose="020B0604020202020204" pitchFamily="34" charset="0"/>
                <a:cs typeface="Arial" panose="020B0604020202020204" pitchFamily="34" charset="0"/>
              </a:rPr>
              <a:t>)</a:t>
            </a:r>
          </a:p>
        </p:txBody>
      </p:sp>
      <p:sp>
        <p:nvSpPr>
          <p:cNvPr id="25" name="Text Box 51"/>
          <p:cNvSpPr txBox="1">
            <a:spLocks noChangeArrowheads="1"/>
          </p:cNvSpPr>
          <p:nvPr/>
        </p:nvSpPr>
        <p:spPr bwMode="auto">
          <a:xfrm>
            <a:off x="4969444" y="5767975"/>
            <a:ext cx="1496994" cy="338554"/>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Arial" panose="020B0604020202020204" pitchFamily="34" charset="0"/>
                <a:cs typeface="Arial" panose="020B0604020202020204" pitchFamily="34" charset="0"/>
              </a:rPr>
              <a:t>Temperature</a:t>
            </a:r>
          </a:p>
        </p:txBody>
      </p:sp>
      <p:cxnSp>
        <p:nvCxnSpPr>
          <p:cNvPr id="26" name="Straight Connector 25"/>
          <p:cNvCxnSpPr/>
          <p:nvPr/>
        </p:nvCxnSpPr>
        <p:spPr>
          <a:xfrm flipV="1">
            <a:off x="3208786" y="4759945"/>
            <a:ext cx="0" cy="350249"/>
          </a:xfrm>
          <a:prstGeom prst="line">
            <a:avLst/>
          </a:prstGeom>
          <a:ln w="19050">
            <a:solidFill>
              <a:srgbClr val="0079C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6112443" y="4127280"/>
            <a:ext cx="0" cy="982914"/>
          </a:xfrm>
          <a:prstGeom prst="line">
            <a:avLst/>
          </a:prstGeom>
          <a:ln w="19050">
            <a:solidFill>
              <a:srgbClr val="0079C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3205567" y="4707657"/>
            <a:ext cx="5625542" cy="74586"/>
          </a:xfrm>
          <a:prstGeom prst="line">
            <a:avLst/>
          </a:prstGeom>
          <a:ln w="19050">
            <a:solidFill>
              <a:srgbClr val="0079C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6098156" y="4098952"/>
            <a:ext cx="2760133" cy="38231"/>
          </a:xfrm>
          <a:prstGeom prst="line">
            <a:avLst/>
          </a:prstGeom>
          <a:ln w="19050">
            <a:solidFill>
              <a:srgbClr val="0079C1"/>
            </a:solidFill>
          </a:ln>
        </p:spPr>
        <p:style>
          <a:lnRef idx="1">
            <a:schemeClr val="accent1"/>
          </a:lnRef>
          <a:fillRef idx="0">
            <a:schemeClr val="accent1"/>
          </a:fillRef>
          <a:effectRef idx="0">
            <a:schemeClr val="accent1"/>
          </a:effectRef>
          <a:fontRef idx="minor">
            <a:schemeClr val="tx1"/>
          </a:fontRef>
        </p:style>
      </p:cxnSp>
      <p:sp>
        <p:nvSpPr>
          <p:cNvPr id="30" name="Line 1029"/>
          <p:cNvSpPr>
            <a:spLocks noChangeShapeType="1"/>
          </p:cNvSpPr>
          <p:nvPr/>
        </p:nvSpPr>
        <p:spPr bwMode="auto">
          <a:xfrm>
            <a:off x="1978362" y="5110194"/>
            <a:ext cx="6896565" cy="0"/>
          </a:xfrm>
          <a:prstGeom prst="line">
            <a:avLst/>
          </a:prstGeom>
          <a:noFill/>
          <a:ln w="381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dirty="0">
              <a:latin typeface="Arial" panose="020B0604020202020204" pitchFamily="34" charset="0"/>
              <a:cs typeface="Arial" panose="020B0604020202020204" pitchFamily="34" charset="0"/>
            </a:endParaRPr>
          </a:p>
        </p:txBody>
      </p:sp>
      <p:sp>
        <p:nvSpPr>
          <p:cNvPr id="31" name="Line 1030"/>
          <p:cNvSpPr>
            <a:spLocks noChangeShapeType="1"/>
          </p:cNvSpPr>
          <p:nvPr/>
        </p:nvSpPr>
        <p:spPr bwMode="auto">
          <a:xfrm flipH="1" flipV="1">
            <a:off x="8838957" y="2212033"/>
            <a:ext cx="18212" cy="2911078"/>
          </a:xfrm>
          <a:prstGeom prst="line">
            <a:avLst/>
          </a:prstGeom>
          <a:noFill/>
          <a:ln w="381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dirty="0">
              <a:latin typeface="Arial" panose="020B0604020202020204" pitchFamily="34" charset="0"/>
              <a:cs typeface="Arial" panose="020B0604020202020204" pitchFamily="34" charset="0"/>
            </a:endParaRPr>
          </a:p>
        </p:txBody>
      </p:sp>
      <p:sp>
        <p:nvSpPr>
          <p:cNvPr id="32" name="Arc 60"/>
          <p:cNvSpPr>
            <a:spLocks/>
          </p:cNvSpPr>
          <p:nvPr/>
        </p:nvSpPr>
        <p:spPr bwMode="auto">
          <a:xfrm flipV="1">
            <a:off x="2982076" y="1709694"/>
            <a:ext cx="5518275" cy="3374124"/>
          </a:xfrm>
          <a:custGeom>
            <a:avLst/>
            <a:gdLst>
              <a:gd name="T0" fmla="*/ 0 w 19759"/>
              <a:gd name="T1" fmla="*/ 0 h 21600"/>
              <a:gd name="T2" fmla="*/ 1355 w 19759"/>
              <a:gd name="T3" fmla="*/ 344 h 21600"/>
              <a:gd name="T4" fmla="*/ 0 w 19759"/>
              <a:gd name="T5" fmla="*/ 577 h 21600"/>
              <a:gd name="T6" fmla="*/ 0 60000 65536"/>
              <a:gd name="T7" fmla="*/ 0 60000 65536"/>
              <a:gd name="T8" fmla="*/ 0 60000 65536"/>
              <a:gd name="T9" fmla="*/ 0 w 19759"/>
              <a:gd name="T10" fmla="*/ 0 h 21600"/>
              <a:gd name="T11" fmla="*/ 19759 w 19759"/>
              <a:gd name="T12" fmla="*/ 21600 h 21600"/>
              <a:gd name="connsiteX0" fmla="*/ 0 w 19759"/>
              <a:gd name="connsiteY0" fmla="*/ 0 h 21600"/>
              <a:gd name="connsiteX1" fmla="*/ 19759 w 19759"/>
              <a:gd name="connsiteY1" fmla="*/ 12873 h 21600"/>
              <a:gd name="connsiteX0" fmla="*/ 0 w 19759"/>
              <a:gd name="connsiteY0" fmla="*/ 0 h 21600"/>
              <a:gd name="connsiteX1" fmla="*/ 19653 w 19759"/>
              <a:gd name="connsiteY1" fmla="*/ 10088 h 21600"/>
              <a:gd name="connsiteX2" fmla="*/ 1 w 19759"/>
              <a:gd name="connsiteY2" fmla="*/ 21600 h 21600"/>
              <a:gd name="connsiteX3" fmla="*/ 0 w 19759"/>
              <a:gd name="connsiteY3" fmla="*/ 0 h 21600"/>
              <a:gd name="connsiteX0" fmla="*/ 0 w 19759"/>
              <a:gd name="connsiteY0" fmla="*/ 0 h 21600"/>
              <a:gd name="connsiteX1" fmla="*/ 19759 w 19759"/>
              <a:gd name="connsiteY1" fmla="*/ 12873 h 21600"/>
              <a:gd name="connsiteX0" fmla="*/ 0 w 19759"/>
              <a:gd name="connsiteY0" fmla="*/ 0 h 21600"/>
              <a:gd name="connsiteX1" fmla="*/ 19618 w 19759"/>
              <a:gd name="connsiteY1" fmla="*/ 8610 h 21600"/>
              <a:gd name="connsiteX2" fmla="*/ 1 w 19759"/>
              <a:gd name="connsiteY2" fmla="*/ 21600 h 21600"/>
              <a:gd name="connsiteX3" fmla="*/ 0 w 19759"/>
              <a:gd name="connsiteY3" fmla="*/ 0 h 21600"/>
              <a:gd name="connsiteX0" fmla="*/ 0 w 19759"/>
              <a:gd name="connsiteY0" fmla="*/ 0 h 21600"/>
              <a:gd name="connsiteX1" fmla="*/ 19759 w 19759"/>
              <a:gd name="connsiteY1" fmla="*/ 12873 h 21600"/>
              <a:gd name="connsiteX0" fmla="*/ 0 w 19759"/>
              <a:gd name="connsiteY0" fmla="*/ 0 h 21600"/>
              <a:gd name="connsiteX1" fmla="*/ 19583 w 19759"/>
              <a:gd name="connsiteY1" fmla="*/ 7871 h 21600"/>
              <a:gd name="connsiteX2" fmla="*/ 1 w 19759"/>
              <a:gd name="connsiteY2" fmla="*/ 21600 h 21600"/>
              <a:gd name="connsiteX3" fmla="*/ 0 w 19759"/>
              <a:gd name="connsiteY3" fmla="*/ 0 h 21600"/>
              <a:gd name="connsiteX0" fmla="*/ 0 w 19759"/>
              <a:gd name="connsiteY0" fmla="*/ 0 h 21600"/>
              <a:gd name="connsiteX1" fmla="*/ 19759 w 19759"/>
              <a:gd name="connsiteY1" fmla="*/ 12873 h 21600"/>
              <a:gd name="connsiteX0" fmla="*/ 0 w 19759"/>
              <a:gd name="connsiteY0" fmla="*/ 0 h 21600"/>
              <a:gd name="connsiteX1" fmla="*/ 19583 w 19759"/>
              <a:gd name="connsiteY1" fmla="*/ 8269 h 21600"/>
              <a:gd name="connsiteX2" fmla="*/ 1 w 19759"/>
              <a:gd name="connsiteY2" fmla="*/ 21600 h 21600"/>
              <a:gd name="connsiteX3" fmla="*/ 0 w 19759"/>
              <a:gd name="connsiteY3" fmla="*/ 0 h 21600"/>
              <a:gd name="connsiteX0" fmla="*/ 0 w 19759"/>
              <a:gd name="connsiteY0" fmla="*/ 0 h 21600"/>
              <a:gd name="connsiteX1" fmla="*/ 19759 w 19759"/>
              <a:gd name="connsiteY1" fmla="*/ 12873 h 21600"/>
              <a:gd name="connsiteX0" fmla="*/ 0 w 19759"/>
              <a:gd name="connsiteY0" fmla="*/ 0 h 21600"/>
              <a:gd name="connsiteX1" fmla="*/ 19583 w 19759"/>
              <a:gd name="connsiteY1" fmla="*/ 8269 h 21600"/>
              <a:gd name="connsiteX2" fmla="*/ 1 w 19759"/>
              <a:gd name="connsiteY2" fmla="*/ 21600 h 21600"/>
              <a:gd name="connsiteX3" fmla="*/ 0 w 19759"/>
              <a:gd name="connsiteY3" fmla="*/ 0 h 21600"/>
              <a:gd name="connsiteX0" fmla="*/ 0 w 19653"/>
              <a:gd name="connsiteY0" fmla="*/ 0 h 21600"/>
              <a:gd name="connsiteX1" fmla="*/ 19653 w 19653"/>
              <a:gd name="connsiteY1" fmla="*/ 8270 h 21600"/>
              <a:gd name="connsiteX0" fmla="*/ 0 w 19653"/>
              <a:gd name="connsiteY0" fmla="*/ 0 h 21600"/>
              <a:gd name="connsiteX1" fmla="*/ 19583 w 19653"/>
              <a:gd name="connsiteY1" fmla="*/ 8269 h 21600"/>
              <a:gd name="connsiteX2" fmla="*/ 1 w 19653"/>
              <a:gd name="connsiteY2" fmla="*/ 21600 h 21600"/>
              <a:gd name="connsiteX3" fmla="*/ 0 w 19653"/>
              <a:gd name="connsiteY3" fmla="*/ 0 h 21600"/>
              <a:gd name="connsiteX0" fmla="*/ 0 w 19653"/>
              <a:gd name="connsiteY0" fmla="*/ 0 h 21600"/>
              <a:gd name="connsiteX1" fmla="*/ 19653 w 19653"/>
              <a:gd name="connsiteY1" fmla="*/ 8270 h 21600"/>
              <a:gd name="connsiteX0" fmla="*/ 0 w 19653"/>
              <a:gd name="connsiteY0" fmla="*/ 0 h 21600"/>
              <a:gd name="connsiteX1" fmla="*/ 19583 w 19653"/>
              <a:gd name="connsiteY1" fmla="*/ 8269 h 21600"/>
              <a:gd name="connsiteX2" fmla="*/ 1 w 19653"/>
              <a:gd name="connsiteY2" fmla="*/ 21600 h 21600"/>
              <a:gd name="connsiteX3" fmla="*/ 0 w 19653"/>
              <a:gd name="connsiteY3" fmla="*/ 0 h 21600"/>
              <a:gd name="connsiteX0" fmla="*/ 0 w 19653"/>
              <a:gd name="connsiteY0" fmla="*/ 0 h 21600"/>
              <a:gd name="connsiteX1" fmla="*/ 19653 w 19653"/>
              <a:gd name="connsiteY1" fmla="*/ 8270 h 21600"/>
              <a:gd name="connsiteX0" fmla="*/ 0 w 19653"/>
              <a:gd name="connsiteY0" fmla="*/ 0 h 21600"/>
              <a:gd name="connsiteX1" fmla="*/ 19583 w 19653"/>
              <a:gd name="connsiteY1" fmla="*/ 8269 h 21600"/>
              <a:gd name="connsiteX2" fmla="*/ 1 w 19653"/>
              <a:gd name="connsiteY2" fmla="*/ 21600 h 21600"/>
              <a:gd name="connsiteX3" fmla="*/ 0 w 19653"/>
              <a:gd name="connsiteY3" fmla="*/ 0 h 21600"/>
              <a:gd name="connsiteX0" fmla="*/ 0 w 19653"/>
              <a:gd name="connsiteY0" fmla="*/ 0 h 21600"/>
              <a:gd name="connsiteX1" fmla="*/ 19653 w 19653"/>
              <a:gd name="connsiteY1" fmla="*/ 8270 h 21600"/>
              <a:gd name="connsiteX0" fmla="*/ 0 w 19653"/>
              <a:gd name="connsiteY0" fmla="*/ 0 h 21600"/>
              <a:gd name="connsiteX1" fmla="*/ 19583 w 19653"/>
              <a:gd name="connsiteY1" fmla="*/ 8269 h 21600"/>
              <a:gd name="connsiteX2" fmla="*/ 1 w 19653"/>
              <a:gd name="connsiteY2" fmla="*/ 21600 h 21600"/>
              <a:gd name="connsiteX3" fmla="*/ 0 w 19653"/>
              <a:gd name="connsiteY3" fmla="*/ 0 h 21600"/>
              <a:gd name="connsiteX0" fmla="*/ 0 w 19653"/>
              <a:gd name="connsiteY0" fmla="*/ 0 h 21600"/>
              <a:gd name="connsiteX1" fmla="*/ 19653 w 19653"/>
              <a:gd name="connsiteY1" fmla="*/ 8270 h 21600"/>
              <a:gd name="connsiteX0" fmla="*/ 0 w 19653"/>
              <a:gd name="connsiteY0" fmla="*/ 0 h 21600"/>
              <a:gd name="connsiteX1" fmla="*/ 19583 w 19653"/>
              <a:gd name="connsiteY1" fmla="*/ 8269 h 21600"/>
              <a:gd name="connsiteX2" fmla="*/ 1 w 19653"/>
              <a:gd name="connsiteY2" fmla="*/ 21600 h 21600"/>
              <a:gd name="connsiteX3" fmla="*/ 0 w 19653"/>
              <a:gd name="connsiteY3" fmla="*/ 0 h 21600"/>
              <a:gd name="connsiteX0" fmla="*/ 0 w 19653"/>
              <a:gd name="connsiteY0" fmla="*/ 0 h 21600"/>
              <a:gd name="connsiteX1" fmla="*/ 19653 w 19653"/>
              <a:gd name="connsiteY1" fmla="*/ 8270 h 21600"/>
              <a:gd name="connsiteX0" fmla="*/ 0 w 19653"/>
              <a:gd name="connsiteY0" fmla="*/ 0 h 21600"/>
              <a:gd name="connsiteX1" fmla="*/ 19583 w 19653"/>
              <a:gd name="connsiteY1" fmla="*/ 8269 h 21600"/>
              <a:gd name="connsiteX2" fmla="*/ 1 w 19653"/>
              <a:gd name="connsiteY2" fmla="*/ 21600 h 21600"/>
              <a:gd name="connsiteX3" fmla="*/ 0 w 19653"/>
              <a:gd name="connsiteY3" fmla="*/ 0 h 21600"/>
              <a:gd name="connsiteX0" fmla="*/ 0 w 19653"/>
              <a:gd name="connsiteY0" fmla="*/ 0 h 21600"/>
              <a:gd name="connsiteX1" fmla="*/ 19653 w 19653"/>
              <a:gd name="connsiteY1" fmla="*/ 8270 h 21600"/>
              <a:gd name="connsiteX0" fmla="*/ 0 w 19653"/>
              <a:gd name="connsiteY0" fmla="*/ 0 h 21600"/>
              <a:gd name="connsiteX1" fmla="*/ 1 w 19653"/>
              <a:gd name="connsiteY1" fmla="*/ 21600 h 21600"/>
              <a:gd name="connsiteX2" fmla="*/ 0 w 19653"/>
              <a:gd name="connsiteY2" fmla="*/ 0 h 21600"/>
              <a:gd name="connsiteX0" fmla="*/ 0 w 19653"/>
              <a:gd name="connsiteY0" fmla="*/ 1146 h 22746"/>
              <a:gd name="connsiteX1" fmla="*/ 19653 w 19653"/>
              <a:gd name="connsiteY1" fmla="*/ 9416 h 22746"/>
              <a:gd name="connsiteX0" fmla="*/ 0 w 19653"/>
              <a:gd name="connsiteY0" fmla="*/ 1146 h 22746"/>
              <a:gd name="connsiteX1" fmla="*/ 1 w 19653"/>
              <a:gd name="connsiteY1" fmla="*/ 22746 h 22746"/>
              <a:gd name="connsiteX2" fmla="*/ 0 w 19653"/>
              <a:gd name="connsiteY2" fmla="*/ 1146 h 22746"/>
              <a:gd name="connsiteX0" fmla="*/ 0 w 19653"/>
              <a:gd name="connsiteY0" fmla="*/ 1146 h 22746"/>
              <a:gd name="connsiteX1" fmla="*/ 19653 w 19653"/>
              <a:gd name="connsiteY1" fmla="*/ 9416 h 22746"/>
              <a:gd name="connsiteX0" fmla="*/ 0 w 19653"/>
              <a:gd name="connsiteY0" fmla="*/ 1146 h 22746"/>
              <a:gd name="connsiteX1" fmla="*/ 1 w 19653"/>
              <a:gd name="connsiteY1" fmla="*/ 22746 h 22746"/>
              <a:gd name="connsiteX2" fmla="*/ 0 w 19653"/>
              <a:gd name="connsiteY2" fmla="*/ 1146 h 22746"/>
              <a:gd name="connsiteX0" fmla="*/ 0 w 19653"/>
              <a:gd name="connsiteY0" fmla="*/ 0 h 21600"/>
              <a:gd name="connsiteX1" fmla="*/ 19653 w 19653"/>
              <a:gd name="connsiteY1" fmla="*/ 8270 h 21600"/>
              <a:gd name="connsiteX0" fmla="*/ 0 w 19653"/>
              <a:gd name="connsiteY0" fmla="*/ 0 h 21600"/>
              <a:gd name="connsiteX1" fmla="*/ 1 w 19653"/>
              <a:gd name="connsiteY1" fmla="*/ 21600 h 21600"/>
              <a:gd name="connsiteX2" fmla="*/ 0 w 19653"/>
              <a:gd name="connsiteY2" fmla="*/ 0 h 21600"/>
              <a:gd name="connsiteX0" fmla="*/ 0 w 19653"/>
              <a:gd name="connsiteY0" fmla="*/ 862 h 22462"/>
              <a:gd name="connsiteX1" fmla="*/ 19653 w 19653"/>
              <a:gd name="connsiteY1" fmla="*/ 9132 h 22462"/>
              <a:gd name="connsiteX0" fmla="*/ 0 w 19653"/>
              <a:gd name="connsiteY0" fmla="*/ 862 h 22462"/>
              <a:gd name="connsiteX1" fmla="*/ 1 w 19653"/>
              <a:gd name="connsiteY1" fmla="*/ 22462 h 22462"/>
              <a:gd name="connsiteX2" fmla="*/ 0 w 19653"/>
              <a:gd name="connsiteY2" fmla="*/ 862 h 22462"/>
            </a:gdLst>
            <a:ahLst/>
            <a:cxnLst>
              <a:cxn ang="0">
                <a:pos x="connsiteX0" y="connsiteY0"/>
              </a:cxn>
              <a:cxn ang="0">
                <a:pos x="connsiteX1" y="connsiteY1"/>
              </a:cxn>
              <a:cxn ang="0">
                <a:pos x="connsiteX2" y="connsiteY2"/>
              </a:cxn>
            </a:cxnLst>
            <a:rect l="l" t="t" r="r" b="b"/>
            <a:pathLst>
              <a:path w="19653" h="22462" fill="none" extrusionOk="0">
                <a:moveTo>
                  <a:pt x="0" y="862"/>
                </a:moveTo>
                <a:cubicBezTo>
                  <a:pt x="928" y="976"/>
                  <a:pt x="15558" y="0"/>
                  <a:pt x="19653" y="9132"/>
                </a:cubicBezTo>
              </a:path>
              <a:path w="19653" h="22462" stroke="0" extrusionOk="0">
                <a:moveTo>
                  <a:pt x="0" y="862"/>
                </a:moveTo>
                <a:cubicBezTo>
                  <a:pt x="0" y="8062"/>
                  <a:pt x="1" y="15262"/>
                  <a:pt x="1" y="22462"/>
                </a:cubicBezTo>
                <a:cubicBezTo>
                  <a:pt x="1" y="15262"/>
                  <a:pt x="0" y="8062"/>
                  <a:pt x="0" y="862"/>
                </a:cubicBezTo>
                <a:close/>
              </a:path>
            </a:pathLst>
          </a:custGeom>
          <a:noFill/>
          <a:ln w="19050">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dirty="0">
              <a:latin typeface="Arial" panose="020B0604020202020204" pitchFamily="34" charset="0"/>
              <a:cs typeface="Arial" panose="020B0604020202020204" pitchFamily="34" charset="0"/>
            </a:endParaRPr>
          </a:p>
        </p:txBody>
      </p:sp>
      <p:sp>
        <p:nvSpPr>
          <p:cNvPr id="33" name="Text Box 1048"/>
          <p:cNvSpPr txBox="1">
            <a:spLocks noChangeArrowheads="1"/>
          </p:cNvSpPr>
          <p:nvPr/>
        </p:nvSpPr>
        <p:spPr bwMode="auto">
          <a:xfrm>
            <a:off x="6990454" y="4167775"/>
            <a:ext cx="947695" cy="338554"/>
          </a:xfrm>
          <a:prstGeom prst="rect">
            <a:avLst/>
          </a:prstGeom>
          <a:solidFill>
            <a:schemeClr val="bg1"/>
          </a:solid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Arial" panose="020B0604020202020204" pitchFamily="34" charset="0"/>
                <a:cs typeface="Arial" panose="020B0604020202020204" pitchFamily="34" charset="0"/>
              </a:rPr>
              <a:t>25% RH</a:t>
            </a:r>
          </a:p>
        </p:txBody>
      </p:sp>
      <p:sp>
        <p:nvSpPr>
          <p:cNvPr id="34" name="Text Box 51"/>
          <p:cNvSpPr txBox="1">
            <a:spLocks noChangeArrowheads="1"/>
          </p:cNvSpPr>
          <p:nvPr/>
        </p:nvSpPr>
        <p:spPr bwMode="auto">
          <a:xfrm>
            <a:off x="9074628" y="2270400"/>
            <a:ext cx="1141844" cy="584775"/>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Arial" panose="020B0604020202020204" pitchFamily="34" charset="0"/>
                <a:cs typeface="Arial" panose="020B0604020202020204" pitchFamily="34" charset="0"/>
              </a:rPr>
              <a:t>Absolute Humidity</a:t>
            </a:r>
          </a:p>
        </p:txBody>
      </p:sp>
      <p:sp>
        <p:nvSpPr>
          <p:cNvPr id="35" name="Text Box 1028"/>
          <p:cNvSpPr txBox="1">
            <a:spLocks noChangeArrowheads="1"/>
          </p:cNvSpPr>
          <p:nvPr/>
        </p:nvSpPr>
        <p:spPr bwMode="auto">
          <a:xfrm>
            <a:off x="8831109" y="4532511"/>
            <a:ext cx="1576441" cy="338554"/>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Arial" panose="020B0604020202020204" pitchFamily="34" charset="0"/>
                <a:cs typeface="Arial" panose="020B0604020202020204" pitchFamily="34" charset="0"/>
              </a:rPr>
              <a:t>30 gr (2g/kg)</a:t>
            </a:r>
            <a:endParaRPr lang="en-US" sz="1600" baseline="30000" dirty="0">
              <a:latin typeface="Arial" panose="020B0604020202020204" pitchFamily="34" charset="0"/>
              <a:cs typeface="Arial" panose="020B0604020202020204" pitchFamily="34" charset="0"/>
            </a:endParaRPr>
          </a:p>
        </p:txBody>
      </p:sp>
      <p:sp>
        <p:nvSpPr>
          <p:cNvPr id="36" name="Text Box 1028"/>
          <p:cNvSpPr txBox="1">
            <a:spLocks noChangeArrowheads="1"/>
          </p:cNvSpPr>
          <p:nvPr/>
        </p:nvSpPr>
        <p:spPr bwMode="auto">
          <a:xfrm>
            <a:off x="8852001" y="3914285"/>
            <a:ext cx="1555548" cy="338554"/>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Arial" panose="020B0604020202020204" pitchFamily="34" charset="0"/>
                <a:cs typeface="Arial" panose="020B0604020202020204" pitchFamily="34" charset="0"/>
              </a:rPr>
              <a:t>120 gr (8g/kg)</a:t>
            </a:r>
            <a:endParaRPr lang="en-US" sz="1600" baseline="30000" dirty="0">
              <a:latin typeface="Arial" panose="020B0604020202020204" pitchFamily="34" charset="0"/>
              <a:cs typeface="Arial" panose="020B0604020202020204" pitchFamily="34" charset="0"/>
            </a:endParaRPr>
          </a:p>
        </p:txBody>
      </p:sp>
      <p:sp>
        <p:nvSpPr>
          <p:cNvPr id="20" name="Arc 1047"/>
          <p:cNvSpPr>
            <a:spLocks/>
          </p:cNvSpPr>
          <p:nvPr/>
        </p:nvSpPr>
        <p:spPr bwMode="auto">
          <a:xfrm flipV="1">
            <a:off x="2983194" y="116964"/>
            <a:ext cx="5537526" cy="4664341"/>
          </a:xfrm>
          <a:custGeom>
            <a:avLst/>
            <a:gdLst>
              <a:gd name="T0" fmla="*/ 0 w 19780"/>
              <a:gd name="T1" fmla="*/ 0 h 21600"/>
              <a:gd name="T2" fmla="*/ 1124 w 19780"/>
              <a:gd name="T3" fmla="*/ 815 h 21600"/>
              <a:gd name="T4" fmla="*/ 0 w 19780"/>
              <a:gd name="T5" fmla="*/ 1362 h 21600"/>
              <a:gd name="T6" fmla="*/ 0 60000 65536"/>
              <a:gd name="T7" fmla="*/ 0 60000 65536"/>
              <a:gd name="T8" fmla="*/ 0 60000 65536"/>
              <a:gd name="T9" fmla="*/ 0 w 19780"/>
              <a:gd name="T10" fmla="*/ 0 h 21600"/>
              <a:gd name="T11" fmla="*/ 19780 w 19780"/>
              <a:gd name="T12" fmla="*/ 21600 h 21600"/>
            </a:gdLst>
            <a:ahLst/>
            <a:cxnLst>
              <a:cxn ang="T6">
                <a:pos x="T0" y="T1"/>
              </a:cxn>
              <a:cxn ang="T7">
                <a:pos x="T2" y="T3"/>
              </a:cxn>
              <a:cxn ang="T8">
                <a:pos x="T4" y="T5"/>
              </a:cxn>
            </a:cxnLst>
            <a:rect l="T9" t="T10" r="T11" b="T12"/>
            <a:pathLst>
              <a:path w="19780" h="21600" fill="none" extrusionOk="0">
                <a:moveTo>
                  <a:pt x="-1" y="0"/>
                </a:moveTo>
                <a:cubicBezTo>
                  <a:pt x="8573" y="0"/>
                  <a:pt x="16334" y="5070"/>
                  <a:pt x="19779" y="12921"/>
                </a:cubicBezTo>
              </a:path>
              <a:path w="19780" h="21600" stroke="0" extrusionOk="0">
                <a:moveTo>
                  <a:pt x="-1" y="0"/>
                </a:moveTo>
                <a:cubicBezTo>
                  <a:pt x="8573" y="0"/>
                  <a:pt x="16334" y="5070"/>
                  <a:pt x="19779" y="12921"/>
                </a:cubicBezTo>
                <a:lnTo>
                  <a:pt x="0" y="21600"/>
                </a:lnTo>
                <a:close/>
              </a:path>
            </a:pathLst>
          </a:custGeom>
          <a:noFill/>
          <a:ln w="19050">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7" name="TextBox 36"/>
          <p:cNvSpPr txBox="1"/>
          <p:nvPr/>
        </p:nvSpPr>
        <p:spPr>
          <a:xfrm>
            <a:off x="6931943" y="3108819"/>
            <a:ext cx="1061509" cy="338554"/>
          </a:xfrm>
          <a:prstGeom prst="rect">
            <a:avLst/>
          </a:prstGeom>
          <a:solidFill>
            <a:schemeClr val="bg1"/>
          </a:solidFill>
        </p:spPr>
        <p:txBody>
          <a:bodyPr wrap="none" rtlCol="0">
            <a:spAutoFit/>
          </a:bodyPr>
          <a:lstStyle/>
          <a:p>
            <a:r>
              <a:rPr lang="en-US" sz="1600" dirty="0">
                <a:latin typeface="Arial" panose="020B0604020202020204" pitchFamily="34" charset="0"/>
                <a:cs typeface="Arial" panose="020B0604020202020204" pitchFamily="34" charset="0"/>
              </a:rPr>
              <a:t>100% RH</a:t>
            </a:r>
          </a:p>
        </p:txBody>
      </p:sp>
    </p:spTree>
    <p:extLst>
      <p:ext uri="{BB962C8B-B14F-4D97-AF65-F5344CB8AC3E}">
        <p14:creationId xmlns:p14="http://schemas.microsoft.com/office/powerpoint/2010/main" val="104670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3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down)">
                                      <p:cBhvr>
                                        <p:cTn id="40" dur="500"/>
                                        <p:tgtEl>
                                          <p:spTgt spid="32"/>
                                        </p:tgtEl>
                                      </p:cBhvr>
                                    </p:animEffect>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5" grpId="0"/>
      <p:bldP spid="36" grpId="0"/>
      <p:bldP spid="20" grpId="0" animBg="1"/>
      <p:bldP spid="3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350069"/>
            <a:ext cx="8964613" cy="467239"/>
          </a:xfrm>
        </p:spPr>
        <p:txBody>
          <a:bodyPr>
            <a:normAutofit/>
          </a:bodyPr>
          <a:lstStyle/>
          <a:p>
            <a:r>
              <a:rPr lang="en-US" dirty="0">
                <a:latin typeface="Calibri" panose="020F0502020204030204" pitchFamily="34" charset="0"/>
              </a:rPr>
              <a:t>Humidity Control in Practice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2988" y="3834931"/>
            <a:ext cx="2880000" cy="2160000"/>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5748" t="30539" r="50038" b="26862"/>
          <a:stretch/>
        </p:blipFill>
        <p:spPr>
          <a:xfrm>
            <a:off x="7722812" y="3834931"/>
            <a:ext cx="2313134" cy="21600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8406" y="3834931"/>
            <a:ext cx="3238988" cy="2160000"/>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23620"/>
          <a:stretch/>
        </p:blipFill>
        <p:spPr>
          <a:xfrm>
            <a:off x="7154103" y="904877"/>
            <a:ext cx="2881842" cy="2829748"/>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17250"/>
          <a:stretch/>
        </p:blipFill>
        <p:spPr>
          <a:xfrm>
            <a:off x="1412988" y="904877"/>
            <a:ext cx="3904486" cy="2829748"/>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7313" r="9321"/>
          <a:stretch/>
        </p:blipFill>
        <p:spPr>
          <a:xfrm>
            <a:off x="5451890" y="904877"/>
            <a:ext cx="1567799" cy="2829748"/>
          </a:xfrm>
          <a:prstGeom prst="rect">
            <a:avLst/>
          </a:prstGeom>
        </p:spPr>
      </p:pic>
    </p:spTree>
    <p:extLst>
      <p:ext uri="{BB962C8B-B14F-4D97-AF65-F5344CB8AC3E}">
        <p14:creationId xmlns:p14="http://schemas.microsoft.com/office/powerpoint/2010/main" val="26926074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7B8ACB96-78B8-259B-429D-2FB5CFD3A265}"/>
              </a:ext>
            </a:extLst>
          </p:cNvPr>
          <p:cNvSpPr>
            <a:spLocks noGrp="1"/>
          </p:cNvSpPr>
          <p:nvPr>
            <p:ph type="subTitle" idx="15"/>
          </p:nvPr>
        </p:nvSpPr>
        <p:spPr>
          <a:xfrm>
            <a:off x="623887" y="787751"/>
            <a:ext cx="8964613" cy="405683"/>
          </a:xfrm>
        </p:spPr>
        <p:txBody>
          <a:bodyPr/>
          <a:lstStyle/>
          <a:p>
            <a:endParaRPr lang="en-US" dirty="0">
              <a:latin typeface="Calibri" panose="020F0502020204030204" pitchFamily="34" charset="0"/>
            </a:endParaRPr>
          </a:p>
        </p:txBody>
      </p:sp>
      <p:sp>
        <p:nvSpPr>
          <p:cNvPr id="2" name="Title 1"/>
          <p:cNvSpPr>
            <a:spLocks noGrp="1"/>
          </p:cNvSpPr>
          <p:nvPr>
            <p:ph type="title"/>
          </p:nvPr>
        </p:nvSpPr>
        <p:spPr>
          <a:xfrm>
            <a:off x="623888" y="350069"/>
            <a:ext cx="8964613" cy="467239"/>
          </a:xfrm>
        </p:spPr>
        <p:txBody>
          <a:bodyPr>
            <a:normAutofit/>
          </a:bodyPr>
          <a:lstStyle/>
          <a:p>
            <a:r>
              <a:rPr lang="en-US" dirty="0">
                <a:latin typeface="Calibri" panose="020F0502020204030204" pitchFamily="34" charset="0"/>
              </a:rPr>
              <a:t>Practical Humidity : Adding Moisture to the Air </a:t>
            </a:r>
          </a:p>
        </p:txBody>
      </p:sp>
      <p:sp>
        <p:nvSpPr>
          <p:cNvPr id="4" name="Cloud 3"/>
          <p:cNvSpPr/>
          <p:nvPr/>
        </p:nvSpPr>
        <p:spPr>
          <a:xfrm>
            <a:off x="4411939" y="1254990"/>
            <a:ext cx="3048000" cy="1133475"/>
          </a:xfrm>
          <a:prstGeom prst="cloud">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Water Vapor</a:t>
            </a:r>
          </a:p>
        </p:txBody>
      </p:sp>
      <p:sp>
        <p:nvSpPr>
          <p:cNvPr id="6" name="Oval 5"/>
          <p:cNvSpPr/>
          <p:nvPr/>
        </p:nvSpPr>
        <p:spPr>
          <a:xfrm>
            <a:off x="3788052" y="3722382"/>
            <a:ext cx="4295775" cy="647700"/>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Liquid Water</a:t>
            </a:r>
          </a:p>
        </p:txBody>
      </p:sp>
      <p:sp>
        <p:nvSpPr>
          <p:cNvPr id="7" name="Curved Right Arrow 6"/>
          <p:cNvSpPr/>
          <p:nvPr/>
        </p:nvSpPr>
        <p:spPr>
          <a:xfrm rot="10800000">
            <a:off x="7323494" y="1797912"/>
            <a:ext cx="1083470" cy="2133602"/>
          </a:xfrm>
          <a:prstGeom prst="curvedRightArrow">
            <a:avLst/>
          </a:prstGeom>
          <a:solidFill>
            <a:schemeClr val="accent1"/>
          </a:solidFill>
          <a:ln>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1"/>
              </a:solidFill>
            </a:endParaRPr>
          </a:p>
        </p:txBody>
      </p:sp>
      <p:sp>
        <p:nvSpPr>
          <p:cNvPr id="8" name="TextBox 7"/>
          <p:cNvSpPr txBox="1"/>
          <p:nvPr/>
        </p:nvSpPr>
        <p:spPr>
          <a:xfrm>
            <a:off x="5004572" y="2522640"/>
            <a:ext cx="2677336" cy="1015663"/>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Heat of Evaporation</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970 – 1075 BTU/lb</a:t>
            </a:r>
          </a:p>
          <a:p>
            <a:r>
              <a:rPr lang="en-US" sz="2000" dirty="0">
                <a:latin typeface="Arial" panose="020B0604020202020204" pitchFamily="34" charset="0"/>
                <a:cs typeface="Arial" panose="020B0604020202020204" pitchFamily="34" charset="0"/>
              </a:rPr>
              <a:t>2257 - 2500 kJ/kg</a:t>
            </a:r>
          </a:p>
        </p:txBody>
      </p:sp>
      <p:sp>
        <p:nvSpPr>
          <p:cNvPr id="9" name="TextBox 8"/>
          <p:cNvSpPr txBox="1"/>
          <p:nvPr/>
        </p:nvSpPr>
        <p:spPr>
          <a:xfrm>
            <a:off x="1613825" y="4730066"/>
            <a:ext cx="7374648" cy="923330"/>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Steam: </a:t>
            </a:r>
            <a:r>
              <a:rPr lang="en-US" dirty="0">
                <a:latin typeface="Arial" panose="020B0604020202020204" pitchFamily="34" charset="0"/>
                <a:cs typeface="Arial" panose="020B0604020202020204" pitchFamily="34" charset="0"/>
              </a:rPr>
              <a:t>Energy comes from electricity, gas, or heat exchange process</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Spray / Evaporative: </a:t>
            </a:r>
            <a:r>
              <a:rPr lang="en-US" dirty="0">
                <a:latin typeface="Arial" panose="020B0604020202020204" pitchFamily="34" charset="0"/>
                <a:cs typeface="Arial" panose="020B0604020202020204" pitchFamily="34" charset="0"/>
              </a:rPr>
              <a:t>Energy comes from the air</a:t>
            </a:r>
          </a:p>
        </p:txBody>
      </p:sp>
      <p:sp>
        <p:nvSpPr>
          <p:cNvPr id="10" name="TextBox 9"/>
          <p:cNvSpPr txBox="1"/>
          <p:nvPr/>
        </p:nvSpPr>
        <p:spPr>
          <a:xfrm>
            <a:off x="6883913" y="5290370"/>
            <a:ext cx="2704587" cy="369332"/>
          </a:xfrm>
          <a:prstGeom prst="rect">
            <a:avLst/>
          </a:prstGeom>
          <a:noFill/>
        </p:spPr>
        <p:txBody>
          <a:bodyPr wrap="none" rtlCol="0">
            <a:spAutoFit/>
          </a:bodyPr>
          <a:lstStyle/>
          <a:p>
            <a:r>
              <a:rPr lang="en-US" dirty="0">
                <a:solidFill>
                  <a:srgbClr val="0070C0"/>
                </a:solidFill>
                <a:latin typeface="Arial" panose="020B0604020202020204" pitchFamily="34" charset="0"/>
                <a:cs typeface="Arial" panose="020B0604020202020204" pitchFamily="34" charset="0"/>
              </a:rPr>
              <a:t>= SENSIBLE COOLING!</a:t>
            </a:r>
          </a:p>
        </p:txBody>
      </p:sp>
    </p:spTree>
    <p:extLst>
      <p:ext uri="{BB962C8B-B14F-4D97-AF65-F5344CB8AC3E}">
        <p14:creationId xmlns:p14="http://schemas.microsoft.com/office/powerpoint/2010/main" val="11968598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65101C2D-3EC7-67F3-8305-55F13F649A71}"/>
              </a:ext>
            </a:extLst>
          </p:cNvPr>
          <p:cNvSpPr>
            <a:spLocks noGrp="1"/>
          </p:cNvSpPr>
          <p:nvPr>
            <p:ph type="subTitle" idx="15"/>
          </p:nvPr>
        </p:nvSpPr>
        <p:spPr>
          <a:xfrm>
            <a:off x="623887" y="787751"/>
            <a:ext cx="8964613" cy="405683"/>
          </a:xfrm>
        </p:spPr>
        <p:txBody>
          <a:bodyPr/>
          <a:lstStyle/>
          <a:p>
            <a:endParaRPr lang="en-US" dirty="0">
              <a:latin typeface="Calibri" panose="020F0502020204030204" pitchFamily="34" charset="0"/>
            </a:endParaRPr>
          </a:p>
        </p:txBody>
      </p:sp>
      <p:sp>
        <p:nvSpPr>
          <p:cNvPr id="2" name="Title 1"/>
          <p:cNvSpPr>
            <a:spLocks noGrp="1"/>
          </p:cNvSpPr>
          <p:nvPr>
            <p:ph type="title"/>
          </p:nvPr>
        </p:nvSpPr>
        <p:spPr>
          <a:xfrm>
            <a:off x="623888" y="350069"/>
            <a:ext cx="8964613" cy="467239"/>
          </a:xfrm>
        </p:spPr>
        <p:txBody>
          <a:bodyPr>
            <a:normAutofit/>
          </a:bodyPr>
          <a:lstStyle/>
          <a:p>
            <a:r>
              <a:rPr lang="en-US" dirty="0">
                <a:latin typeface="Calibri" panose="020F0502020204030204" pitchFamily="34" charset="0"/>
              </a:rPr>
              <a:t>Practical Humidity : Managing Energy </a:t>
            </a:r>
          </a:p>
        </p:txBody>
      </p:sp>
      <p:sp>
        <p:nvSpPr>
          <p:cNvPr id="5" name="TextBox 4"/>
          <p:cNvSpPr txBox="1"/>
          <p:nvPr/>
        </p:nvSpPr>
        <p:spPr>
          <a:xfrm>
            <a:off x="2571272" y="1631116"/>
            <a:ext cx="7398244" cy="4108817"/>
          </a:xfrm>
          <a:prstGeom prst="rect">
            <a:avLst/>
          </a:prstGeom>
          <a:noFill/>
        </p:spPr>
        <p:txBody>
          <a:bodyPr wrap="none" rtlCol="0">
            <a:spAutoFit/>
          </a:bodyPr>
          <a:lstStyle/>
          <a:p>
            <a:pPr>
              <a:spcAft>
                <a:spcPts val="600"/>
              </a:spcAft>
            </a:pPr>
            <a:r>
              <a:rPr lang="en-US" b="1" dirty="0">
                <a:latin typeface="Arial" panose="020B0604020202020204" pitchFamily="34" charset="0"/>
                <a:cs typeface="Arial" panose="020B0604020202020204" pitchFamily="34" charset="0"/>
              </a:rPr>
              <a:t>Humidification load is proportional to outside air volume</a:t>
            </a:r>
          </a:p>
          <a:p>
            <a:pPr marL="742950" lvl="1"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Use minimum outside airflow when possible</a:t>
            </a:r>
          </a:p>
          <a:p>
            <a:pPr marL="742950" lvl="1"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Caution with high performance standards that reward high ACH</a:t>
            </a:r>
          </a:p>
          <a:p>
            <a:pPr marL="742950" lvl="1"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Use a set point of 40 - 45%</a:t>
            </a: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a:spcAft>
                <a:spcPts val="600"/>
              </a:spcAft>
            </a:pPr>
            <a:r>
              <a:rPr lang="en-US" b="1" dirty="0">
                <a:latin typeface="Arial" panose="020B0604020202020204" pitchFamily="34" charset="0"/>
                <a:cs typeface="Arial" panose="020B0604020202020204" pitchFamily="34" charset="0"/>
              </a:rPr>
              <a:t>Use total energy (enthalpy) recovery wheels  / plates</a:t>
            </a:r>
          </a:p>
          <a:p>
            <a:pPr marL="742950" lvl="1"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Recover up to 70% of moisture in exhaust</a:t>
            </a:r>
          </a:p>
          <a:p>
            <a:pPr marL="742950" lvl="1"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Bonus: Reduce dehumidification loads in summer</a:t>
            </a:r>
          </a:p>
          <a:p>
            <a:pPr lvl="1"/>
            <a:endParaRPr lang="en-US" dirty="0">
              <a:latin typeface="Arial" panose="020B0604020202020204" pitchFamily="34" charset="0"/>
              <a:cs typeface="Arial" panose="020B0604020202020204" pitchFamily="34" charset="0"/>
            </a:endParaRPr>
          </a:p>
          <a:p>
            <a:pPr>
              <a:spcAft>
                <a:spcPts val="600"/>
              </a:spcAft>
            </a:pPr>
            <a:r>
              <a:rPr lang="en-US" b="1" dirty="0">
                <a:latin typeface="Arial" panose="020B0604020202020204" pitchFamily="34" charset="0"/>
                <a:cs typeface="Arial" panose="020B0604020202020204" pitchFamily="34" charset="0"/>
              </a:rPr>
              <a:t>Be careful with airside economizer optimization </a:t>
            </a:r>
          </a:p>
          <a:p>
            <a:pPr marL="742950" lvl="1"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Large quantities of cool outside air cause dryness</a:t>
            </a:r>
          </a:p>
          <a:p>
            <a:pPr marL="742950" lvl="1"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Look at total enthalpy not just temperature</a:t>
            </a:r>
          </a:p>
        </p:txBody>
      </p:sp>
    </p:spTree>
    <p:extLst>
      <p:ext uri="{BB962C8B-B14F-4D97-AF65-F5344CB8AC3E}">
        <p14:creationId xmlns:p14="http://schemas.microsoft.com/office/powerpoint/2010/main" val="34827262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12">
            <a:extLst>
              <a:ext uri="{FF2B5EF4-FFF2-40B4-BE49-F238E27FC236}">
                <a16:creationId xmlns:a16="http://schemas.microsoft.com/office/drawing/2014/main" id="{8AFAD3AA-B4F5-10E6-06FE-B778299ABC01}"/>
              </a:ext>
            </a:extLst>
          </p:cNvPr>
          <p:cNvSpPr>
            <a:spLocks noGrp="1"/>
          </p:cNvSpPr>
          <p:nvPr>
            <p:ph type="subTitle" idx="15"/>
          </p:nvPr>
        </p:nvSpPr>
        <p:spPr>
          <a:xfrm>
            <a:off x="623887" y="787751"/>
            <a:ext cx="8964613" cy="405683"/>
          </a:xfrm>
        </p:spPr>
        <p:txBody>
          <a:bodyPr/>
          <a:lstStyle/>
          <a:p>
            <a:endParaRPr lang="en-US" dirty="0">
              <a:latin typeface="Calibri" panose="020F0502020204030204" pitchFamily="34" charset="0"/>
            </a:endParaRPr>
          </a:p>
        </p:txBody>
      </p:sp>
      <p:sp>
        <p:nvSpPr>
          <p:cNvPr id="2" name="Title 1"/>
          <p:cNvSpPr>
            <a:spLocks noGrp="1"/>
          </p:cNvSpPr>
          <p:nvPr>
            <p:ph type="title"/>
          </p:nvPr>
        </p:nvSpPr>
        <p:spPr>
          <a:xfrm>
            <a:off x="623888" y="350069"/>
            <a:ext cx="8964613" cy="467239"/>
          </a:xfrm>
        </p:spPr>
        <p:txBody>
          <a:bodyPr>
            <a:normAutofit/>
          </a:bodyPr>
          <a:lstStyle/>
          <a:p>
            <a:r>
              <a:rPr lang="en-US" dirty="0">
                <a:latin typeface="Calibri" panose="020F0502020204030204" pitchFamily="34" charset="0"/>
              </a:rPr>
              <a:t>Practical Humidity: …But What About Mold? </a:t>
            </a:r>
          </a:p>
        </p:txBody>
      </p:sp>
      <p:sp>
        <p:nvSpPr>
          <p:cNvPr id="4" name="TextBox 3"/>
          <p:cNvSpPr txBox="1"/>
          <p:nvPr/>
        </p:nvSpPr>
        <p:spPr>
          <a:xfrm>
            <a:off x="2780254" y="3937657"/>
            <a:ext cx="5989909" cy="723275"/>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dirty="0"/>
              <a:t>High </a:t>
            </a:r>
            <a:r>
              <a:rPr lang="en-US" dirty="0" err="1"/>
              <a:t>w</a:t>
            </a:r>
            <a:r>
              <a:rPr lang="en-US" baseline="-25000" dirty="0" err="1"/>
              <a:t>a</a:t>
            </a:r>
            <a:r>
              <a:rPr lang="en-US" dirty="0"/>
              <a:t> + nutrient rich substrate = mold</a:t>
            </a:r>
          </a:p>
          <a:p>
            <a:pPr marL="285750" indent="-285750">
              <a:spcAft>
                <a:spcPts val="600"/>
              </a:spcAft>
              <a:buFont typeface="Arial" panose="020B0604020202020204" pitchFamily="34" charset="0"/>
              <a:buChar char="•"/>
            </a:pPr>
            <a:r>
              <a:rPr lang="en-US" dirty="0"/>
              <a:t>Most organisms require </a:t>
            </a:r>
            <a:r>
              <a:rPr lang="en-US" dirty="0" err="1"/>
              <a:t>w</a:t>
            </a:r>
            <a:r>
              <a:rPr lang="en-US" baseline="-25000" dirty="0" err="1"/>
              <a:t>a</a:t>
            </a:r>
            <a:r>
              <a:rPr lang="en-US" dirty="0"/>
              <a:t> &gt; 0.7 with optimal conditions</a:t>
            </a:r>
          </a:p>
        </p:txBody>
      </p:sp>
      <p:sp>
        <p:nvSpPr>
          <p:cNvPr id="6" name="TextBox 5"/>
          <p:cNvSpPr txBox="1"/>
          <p:nvPr/>
        </p:nvSpPr>
        <p:spPr>
          <a:xfrm>
            <a:off x="2781375" y="4813083"/>
            <a:ext cx="6363280" cy="1431161"/>
          </a:xfrm>
          <a:prstGeom prst="rect">
            <a:avLst/>
          </a:prstGeom>
          <a:noFill/>
        </p:spPr>
        <p:txBody>
          <a:bodyPr wrap="none" rtlCol="0">
            <a:spAutoFit/>
          </a:bodyPr>
          <a:lstStyle/>
          <a:p>
            <a:pPr>
              <a:spcAft>
                <a:spcPts val="600"/>
              </a:spcAft>
            </a:pPr>
            <a:r>
              <a:rPr lang="en-US" b="1" dirty="0"/>
              <a:t>Keys to Avoid Mold:</a:t>
            </a:r>
          </a:p>
          <a:p>
            <a:pPr marL="285750" indent="-285750">
              <a:spcAft>
                <a:spcPts val="600"/>
              </a:spcAft>
              <a:buFont typeface="Arial" panose="020B0604020202020204" pitchFamily="34" charset="0"/>
              <a:buChar char="•"/>
            </a:pPr>
            <a:r>
              <a:rPr lang="en-US" dirty="0"/>
              <a:t>Avoid prolonged exposure of building to RH &gt; 60%</a:t>
            </a:r>
          </a:p>
          <a:p>
            <a:pPr marL="285750" indent="-285750">
              <a:spcAft>
                <a:spcPts val="600"/>
              </a:spcAft>
              <a:buFont typeface="Arial" panose="020B0604020202020204" pitchFamily="34" charset="0"/>
              <a:buChar char="•"/>
            </a:pPr>
            <a:r>
              <a:rPr lang="en-US" dirty="0"/>
              <a:t>Minimize localized areas of high %RH (air leaks, cold pipes, etc.)</a:t>
            </a:r>
          </a:p>
          <a:p>
            <a:pPr marL="285750" indent="-285750">
              <a:spcAft>
                <a:spcPts val="600"/>
              </a:spcAft>
              <a:buFont typeface="Arial" panose="020B0604020202020204" pitchFamily="34" charset="0"/>
              <a:buChar char="•"/>
            </a:pPr>
            <a:r>
              <a:rPr lang="en-US" dirty="0"/>
              <a:t>Avoid condensation</a:t>
            </a:r>
          </a:p>
        </p:txBody>
      </p:sp>
      <p:sp>
        <p:nvSpPr>
          <p:cNvPr id="7" name="TextBox 6"/>
          <p:cNvSpPr txBox="1"/>
          <p:nvPr/>
        </p:nvSpPr>
        <p:spPr>
          <a:xfrm>
            <a:off x="2724150" y="1399399"/>
            <a:ext cx="6819752" cy="369332"/>
          </a:xfrm>
          <a:prstGeom prst="rect">
            <a:avLst/>
          </a:prstGeom>
          <a:noFill/>
        </p:spPr>
        <p:txBody>
          <a:bodyPr wrap="none" rtlCol="0">
            <a:spAutoFit/>
          </a:bodyPr>
          <a:lstStyle/>
          <a:p>
            <a:r>
              <a:rPr lang="en-US" dirty="0"/>
              <a:t>Scott (1953 &amp;1957): </a:t>
            </a:r>
            <a:r>
              <a:rPr lang="en-US" u="sng" dirty="0"/>
              <a:t>Water activity factor </a:t>
            </a:r>
            <a:r>
              <a:rPr lang="en-US" dirty="0"/>
              <a:t>determines growth of mold</a:t>
            </a:r>
          </a:p>
        </p:txBody>
      </p:sp>
      <p:sp>
        <p:nvSpPr>
          <p:cNvPr id="8" name="TextBox 7"/>
          <p:cNvSpPr txBox="1"/>
          <p:nvPr/>
        </p:nvSpPr>
        <p:spPr>
          <a:xfrm>
            <a:off x="2546538" y="1976847"/>
            <a:ext cx="7174977" cy="369332"/>
          </a:xfrm>
          <a:prstGeom prst="rect">
            <a:avLst/>
          </a:prstGeom>
          <a:noFill/>
        </p:spPr>
        <p:txBody>
          <a:bodyPr wrap="none" rtlCol="0">
            <a:spAutoFit/>
          </a:bodyPr>
          <a:lstStyle/>
          <a:p>
            <a:r>
              <a:rPr lang="en-US" b="1" i="1" dirty="0"/>
              <a:t>Water Activity Factor</a:t>
            </a:r>
            <a:r>
              <a:rPr lang="en-US" i="1" dirty="0"/>
              <a:t>: A measure of the energy status of water in a system</a:t>
            </a:r>
          </a:p>
        </p:txBody>
      </p:sp>
      <mc:AlternateContent xmlns:mc="http://schemas.openxmlformats.org/markup-compatibility/2006" xmlns:a14="http://schemas.microsoft.com/office/drawing/2010/main">
        <mc:Choice Requires="a14">
          <p:sp>
            <p:nvSpPr>
              <p:cNvPr id="9" name="TextBox 8"/>
              <p:cNvSpPr txBox="1"/>
              <p:nvPr/>
            </p:nvSpPr>
            <p:spPr>
              <a:xfrm>
                <a:off x="3652595" y="3038657"/>
                <a:ext cx="518468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𝑎</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𝑅𝑒𝑙𝑎𝑡𝑖𝑣𝑒</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𝐻𝑢𝑚𝑖𝑑𝑖𝑡𝑦</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𝐸𝑥𝑎𝑚𝑝𝑙𝑒</m:t>
                      </m:r>
                      <m:r>
                        <a:rPr lang="en-US" i="1">
                          <a:latin typeface="Cambria Math" panose="02040503050406030204" pitchFamily="18" charset="0"/>
                          <a:ea typeface="Cambria Math" panose="02040503050406030204" pitchFamily="18" charset="0"/>
                        </a:rPr>
                        <m:t>: 60% </m:t>
                      </m:r>
                      <m:r>
                        <a:rPr lang="en-US" i="1">
                          <a:latin typeface="Cambria Math" panose="02040503050406030204" pitchFamily="18" charset="0"/>
                          <a:ea typeface="Cambria Math" panose="02040503050406030204" pitchFamily="18" charset="0"/>
                        </a:rPr>
                        <m:t>𝑅𝐻</m:t>
                      </m:r>
                      <m:r>
                        <a:rPr lang="en-US" i="1">
                          <a:latin typeface="Cambria Math" panose="02040503050406030204" pitchFamily="18" charset="0"/>
                          <a:ea typeface="Cambria Math" panose="02040503050406030204" pitchFamily="18" charset="0"/>
                        </a:rPr>
                        <m:t>≈0.6</m:t>
                      </m:r>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3652595" y="3038657"/>
                <a:ext cx="5184688" cy="276999"/>
              </a:xfrm>
              <a:prstGeom prst="rect">
                <a:avLst/>
              </a:prstGeom>
              <a:blipFill>
                <a:blip r:embed="rId2"/>
                <a:stretch>
                  <a:fillRect l="-235" t="-2174" r="-588" b="-32609"/>
                </a:stretch>
              </a:blipFill>
            </p:spPr>
            <p:txBody>
              <a:bodyPr/>
              <a:lstStyle/>
              <a:p>
                <a:r>
                  <a:rPr lang="en-US">
                    <a:noFill/>
                  </a:rPr>
                  <a:t> </a:t>
                </a:r>
              </a:p>
            </p:txBody>
          </p:sp>
        </mc:Fallback>
      </mc:AlternateContent>
      <p:sp>
        <p:nvSpPr>
          <p:cNvPr id="10" name="Rectangle 9"/>
          <p:cNvSpPr/>
          <p:nvPr/>
        </p:nvSpPr>
        <p:spPr>
          <a:xfrm>
            <a:off x="2697856" y="2765459"/>
            <a:ext cx="7102630" cy="825345"/>
          </a:xfrm>
          <a:prstGeom prst="rect">
            <a:avLst/>
          </a:prstGeom>
          <a:noFill/>
          <a:ln w="38100">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ln w="28575">
                <a:solidFill>
                  <a:schemeClr val="tx1"/>
                </a:solidFill>
              </a:ln>
              <a:noFill/>
            </a:endParaRPr>
          </a:p>
        </p:txBody>
      </p:sp>
      <p:sp>
        <p:nvSpPr>
          <p:cNvPr id="11" name="TextBox 10"/>
          <p:cNvSpPr txBox="1"/>
          <p:nvPr/>
        </p:nvSpPr>
        <p:spPr>
          <a:xfrm>
            <a:off x="9357736" y="4025546"/>
            <a:ext cx="518160" cy="369332"/>
          </a:xfrm>
          <a:prstGeom prst="rect">
            <a:avLst/>
          </a:prstGeom>
          <a:noFill/>
        </p:spPr>
        <p:txBody>
          <a:bodyPr wrap="square" rtlCol="0">
            <a:spAutoFit/>
          </a:bodyPr>
          <a:lstStyle/>
          <a:p>
            <a:r>
              <a:rPr lang="en-US" dirty="0"/>
              <a:t>[1]</a:t>
            </a:r>
          </a:p>
        </p:txBody>
      </p:sp>
      <p:sp>
        <p:nvSpPr>
          <p:cNvPr id="12" name="TextBox 11"/>
          <p:cNvSpPr txBox="1"/>
          <p:nvPr/>
        </p:nvSpPr>
        <p:spPr>
          <a:xfrm>
            <a:off x="9582545" y="1399399"/>
            <a:ext cx="518160" cy="369332"/>
          </a:xfrm>
          <a:prstGeom prst="rect">
            <a:avLst/>
          </a:prstGeom>
          <a:noFill/>
        </p:spPr>
        <p:txBody>
          <a:bodyPr wrap="square" rtlCol="0">
            <a:spAutoFit/>
          </a:bodyPr>
          <a:lstStyle/>
          <a:p>
            <a:r>
              <a:rPr lang="en-US" dirty="0"/>
              <a:t>[1]</a:t>
            </a:r>
          </a:p>
        </p:txBody>
      </p:sp>
      <p:sp>
        <p:nvSpPr>
          <p:cNvPr id="3" name="Rectangle 2"/>
          <p:cNvSpPr/>
          <p:nvPr/>
        </p:nvSpPr>
        <p:spPr>
          <a:xfrm>
            <a:off x="1609724" y="6413974"/>
            <a:ext cx="5425676" cy="230256"/>
          </a:xfrm>
          <a:prstGeom prst="rect">
            <a:avLst/>
          </a:prstGeom>
        </p:spPr>
        <p:txBody>
          <a:bodyPr wrap="square">
            <a:spAutoFit/>
          </a:bodyPr>
          <a:lstStyle/>
          <a:p>
            <a:pPr>
              <a:lnSpc>
                <a:spcPct val="120000"/>
              </a:lnSpc>
              <a:spcAft>
                <a:spcPts val="1200"/>
              </a:spcAft>
            </a:pPr>
            <a:r>
              <a:rPr lang="en-US" sz="800" dirty="0"/>
              <a:t>[1] Carter, Brady. 2015. How Dry Am I? Presented at the 2015 ASHRAE Summer Conference, Atlanta, Georgia, June 28</a:t>
            </a:r>
          </a:p>
        </p:txBody>
      </p:sp>
    </p:spTree>
    <p:extLst>
      <p:ext uri="{BB962C8B-B14F-4D97-AF65-F5344CB8AC3E}">
        <p14:creationId xmlns:p14="http://schemas.microsoft.com/office/powerpoint/2010/main" val="3249366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03649F1D-6F32-AF06-E729-14674EB1EA97}"/>
              </a:ext>
            </a:extLst>
          </p:cNvPr>
          <p:cNvSpPr>
            <a:spLocks noGrp="1"/>
          </p:cNvSpPr>
          <p:nvPr>
            <p:ph type="subTitle" idx="15"/>
          </p:nvPr>
        </p:nvSpPr>
        <p:spPr>
          <a:xfrm>
            <a:off x="623887" y="787751"/>
            <a:ext cx="8964613" cy="405683"/>
          </a:xfrm>
        </p:spPr>
        <p:txBody>
          <a:bodyPr/>
          <a:lstStyle/>
          <a:p>
            <a:endParaRPr lang="en-US" dirty="0">
              <a:latin typeface="Calibri" panose="020F0502020204030204" pitchFamily="34" charset="0"/>
            </a:endParaRPr>
          </a:p>
        </p:txBody>
      </p:sp>
      <p:sp>
        <p:nvSpPr>
          <p:cNvPr id="2" name="Title 1"/>
          <p:cNvSpPr>
            <a:spLocks noGrp="1"/>
          </p:cNvSpPr>
          <p:nvPr>
            <p:ph type="title"/>
          </p:nvPr>
        </p:nvSpPr>
        <p:spPr>
          <a:xfrm>
            <a:off x="623888" y="350069"/>
            <a:ext cx="8964613" cy="467239"/>
          </a:xfrm>
        </p:spPr>
        <p:txBody>
          <a:bodyPr>
            <a:normAutofit/>
          </a:bodyPr>
          <a:lstStyle/>
          <a:p>
            <a:r>
              <a:rPr lang="en-US" dirty="0">
                <a:latin typeface="Calibri" panose="020F0502020204030204" pitchFamily="34" charset="0"/>
              </a:rPr>
              <a:t>Practical Humidity : Avoiding Condensation </a:t>
            </a:r>
          </a:p>
        </p:txBody>
      </p:sp>
      <p:sp>
        <p:nvSpPr>
          <p:cNvPr id="13" name="TextBox 12"/>
          <p:cNvSpPr txBox="1"/>
          <p:nvPr/>
        </p:nvSpPr>
        <p:spPr>
          <a:xfrm>
            <a:off x="4376175" y="2067343"/>
            <a:ext cx="3356112" cy="369332"/>
          </a:xfrm>
          <a:prstGeom prst="rect">
            <a:avLst/>
          </a:prstGeom>
          <a:noFill/>
        </p:spPr>
        <p:txBody>
          <a:bodyPr wrap="none" rtlCol="0">
            <a:spAutoFit/>
          </a:bodyPr>
          <a:lstStyle/>
          <a:p>
            <a:pPr algn="ctr"/>
            <a:r>
              <a:rPr lang="en-US" i="1" dirty="0">
                <a:cs typeface="Arial" panose="020B0604020202020204" pitchFamily="34" charset="0"/>
              </a:rPr>
              <a:t>Fenestration, Exterior Walls, Pipes</a:t>
            </a:r>
          </a:p>
        </p:txBody>
      </p:sp>
      <p:sp>
        <p:nvSpPr>
          <p:cNvPr id="14" name="TextBox 13"/>
          <p:cNvSpPr txBox="1"/>
          <p:nvPr/>
        </p:nvSpPr>
        <p:spPr>
          <a:xfrm>
            <a:off x="1136429" y="5321348"/>
            <a:ext cx="6857390" cy="646331"/>
          </a:xfrm>
          <a:prstGeom prst="rect">
            <a:avLst/>
          </a:prstGeom>
          <a:noFill/>
        </p:spPr>
        <p:txBody>
          <a:bodyPr wrap="none" rtlCol="0">
            <a:spAutoFit/>
          </a:bodyPr>
          <a:lstStyle/>
          <a:p>
            <a:r>
              <a:rPr lang="en-US" b="1" dirty="0"/>
              <a:t>Resources: </a:t>
            </a:r>
            <a:r>
              <a:rPr lang="en-US" dirty="0"/>
              <a:t>ASHRAE Journal Column: Building Sciences by Joe Lstiburek</a:t>
            </a:r>
            <a:r>
              <a:rPr lang="en-US" b="1" dirty="0"/>
              <a:t> </a:t>
            </a:r>
          </a:p>
          <a:p>
            <a:endParaRPr lang="en-US" b="1" dirty="0"/>
          </a:p>
        </p:txBody>
      </p:sp>
      <p:sp>
        <p:nvSpPr>
          <p:cNvPr id="15" name="TextBox 14"/>
          <p:cNvSpPr txBox="1"/>
          <p:nvPr/>
        </p:nvSpPr>
        <p:spPr>
          <a:xfrm>
            <a:off x="543100" y="1342090"/>
            <a:ext cx="8418523" cy="369332"/>
          </a:xfrm>
          <a:prstGeom prst="rect">
            <a:avLst/>
          </a:prstGeom>
          <a:noFill/>
        </p:spPr>
        <p:txBody>
          <a:bodyPr wrap="none" rtlCol="0">
            <a:spAutoFit/>
          </a:bodyPr>
          <a:lstStyle/>
          <a:p>
            <a:r>
              <a:rPr lang="en-US" b="1" dirty="0">
                <a:cs typeface="Arial" panose="020B0604020202020204" pitchFamily="34" charset="0"/>
              </a:rPr>
              <a:t>Condensation occurs when humid air interacts with temperatures below the dew point</a:t>
            </a:r>
          </a:p>
        </p:txBody>
      </p:sp>
      <p:sp>
        <p:nvSpPr>
          <p:cNvPr id="16" name="TextBox 15"/>
          <p:cNvSpPr txBox="1"/>
          <p:nvPr/>
        </p:nvSpPr>
        <p:spPr>
          <a:xfrm>
            <a:off x="3856203" y="2597256"/>
            <a:ext cx="4965847" cy="1708160"/>
          </a:xfrm>
          <a:prstGeom prst="rect">
            <a:avLst/>
          </a:prstGeom>
          <a:noFill/>
        </p:spPr>
        <p:txBody>
          <a:bodyPr wrap="none" rtlCol="0">
            <a:spAutoFit/>
          </a:bodyPr>
          <a:lstStyle/>
          <a:p>
            <a:r>
              <a:rPr lang="en-US" b="1" dirty="0">
                <a:cs typeface="Arial" panose="020B0604020202020204" pitchFamily="34" charset="0"/>
              </a:rPr>
              <a:t>Strategies</a:t>
            </a:r>
            <a:r>
              <a:rPr lang="en-US" dirty="0">
                <a:cs typeface="Arial" panose="020B0604020202020204" pitchFamily="34" charset="0"/>
              </a:rPr>
              <a:t>:</a:t>
            </a:r>
          </a:p>
          <a:p>
            <a:pPr marL="285750" indent="-285750">
              <a:spcAft>
                <a:spcPts val="600"/>
              </a:spcAft>
              <a:buFont typeface="Arial" panose="020B0604020202020204" pitchFamily="34" charset="0"/>
              <a:buChar char="•"/>
            </a:pPr>
            <a:r>
              <a:rPr lang="en-US" dirty="0">
                <a:cs typeface="Arial" panose="020B0604020202020204" pitchFamily="34" charset="0"/>
              </a:rPr>
              <a:t>Cold temperature setback: 45% → 30%</a:t>
            </a:r>
          </a:p>
          <a:p>
            <a:pPr marL="285750" indent="-285750">
              <a:spcAft>
                <a:spcPts val="600"/>
              </a:spcAft>
              <a:buFont typeface="Arial" panose="020B0604020202020204" pitchFamily="34" charset="0"/>
              <a:buChar char="•"/>
            </a:pPr>
            <a:r>
              <a:rPr lang="en-US" dirty="0">
                <a:cs typeface="Arial" panose="020B0604020202020204" pitchFamily="34" charset="0"/>
              </a:rPr>
              <a:t>Condensation sensors</a:t>
            </a:r>
          </a:p>
          <a:p>
            <a:pPr marL="285750" indent="-285750">
              <a:spcAft>
                <a:spcPts val="600"/>
              </a:spcAft>
              <a:buFont typeface="Arial" panose="020B0604020202020204" pitchFamily="34" charset="0"/>
              <a:buChar char="•"/>
            </a:pPr>
            <a:r>
              <a:rPr lang="en-US" dirty="0">
                <a:cs typeface="Arial" panose="020B0604020202020204" pitchFamily="34" charset="0"/>
              </a:rPr>
              <a:t>Ventilate / supplemental heat for glass</a:t>
            </a:r>
          </a:p>
          <a:p>
            <a:pPr marL="285750" indent="-285750">
              <a:spcAft>
                <a:spcPts val="600"/>
              </a:spcAft>
              <a:buFont typeface="Arial" panose="020B0604020202020204" pitchFamily="34" charset="0"/>
              <a:buChar char="•"/>
            </a:pPr>
            <a:r>
              <a:rPr lang="en-US" dirty="0">
                <a:cs typeface="Arial" panose="020B0604020202020204" pitchFamily="34" charset="0"/>
              </a:rPr>
              <a:t>Focus on quality in construction / vapor barriers</a:t>
            </a:r>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15748" t="30539" r="50038" b="26862"/>
          <a:stretch/>
        </p:blipFill>
        <p:spPr>
          <a:xfrm>
            <a:off x="956371" y="2120382"/>
            <a:ext cx="2612470" cy="2439520"/>
          </a:xfrm>
          <a:prstGeom prst="rect">
            <a:avLst/>
          </a:prstGeom>
        </p:spPr>
      </p:pic>
      <p:sp>
        <p:nvSpPr>
          <p:cNvPr id="18" name="TextBox 17"/>
          <p:cNvSpPr txBox="1"/>
          <p:nvPr/>
        </p:nvSpPr>
        <p:spPr>
          <a:xfrm>
            <a:off x="1230034" y="4622762"/>
            <a:ext cx="1843774" cy="200055"/>
          </a:xfrm>
          <a:prstGeom prst="rect">
            <a:avLst/>
          </a:prstGeom>
          <a:noFill/>
        </p:spPr>
        <p:txBody>
          <a:bodyPr wrap="none" rtlCol="0">
            <a:spAutoFit/>
          </a:bodyPr>
          <a:lstStyle/>
          <a:p>
            <a:r>
              <a:rPr lang="en-US" sz="700" dirty="0">
                <a:solidFill>
                  <a:schemeClr val="bg1">
                    <a:lumMod val="50000"/>
                  </a:schemeClr>
                </a:solidFill>
                <a:latin typeface="Arial" panose="020B0604020202020204" pitchFamily="34" charset="0"/>
                <a:cs typeface="Arial" panose="020B0604020202020204" pitchFamily="34" charset="0"/>
              </a:rPr>
              <a:t>Image Credit: creativity103.com, Cropped</a:t>
            </a:r>
          </a:p>
        </p:txBody>
      </p:sp>
    </p:spTree>
    <p:extLst>
      <p:ext uri="{BB962C8B-B14F-4D97-AF65-F5344CB8AC3E}">
        <p14:creationId xmlns:p14="http://schemas.microsoft.com/office/powerpoint/2010/main" val="26794124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F04B01D-BF6F-244C-0BB1-166F604EEDEB}"/>
              </a:ext>
            </a:extLst>
          </p:cNvPr>
          <p:cNvSpPr>
            <a:spLocks noGrp="1"/>
          </p:cNvSpPr>
          <p:nvPr>
            <p:ph type="subTitle" idx="15"/>
          </p:nvPr>
        </p:nvSpPr>
        <p:spPr>
          <a:xfrm>
            <a:off x="623887" y="787751"/>
            <a:ext cx="8964613" cy="405683"/>
          </a:xfrm>
        </p:spPr>
        <p:txBody>
          <a:bodyPr/>
          <a:lstStyle/>
          <a:p>
            <a:endParaRPr lang="en-US" dirty="0">
              <a:latin typeface="Calibri" panose="020F0502020204030204" pitchFamily="34" charset="0"/>
            </a:endParaRPr>
          </a:p>
        </p:txBody>
      </p:sp>
      <p:sp>
        <p:nvSpPr>
          <p:cNvPr id="4" name="Title 1"/>
          <p:cNvSpPr>
            <a:spLocks noGrp="1"/>
          </p:cNvSpPr>
          <p:nvPr>
            <p:ph type="title"/>
          </p:nvPr>
        </p:nvSpPr>
        <p:spPr>
          <a:xfrm>
            <a:off x="623888" y="350069"/>
            <a:ext cx="8964613" cy="467239"/>
          </a:xfrm>
        </p:spPr>
        <p:txBody>
          <a:bodyPr>
            <a:normAutofit/>
          </a:bodyPr>
          <a:lstStyle>
            <a:lvl1pPr>
              <a:defRPr lang="en-US" sz="2475" b="1" smtClean="0">
                <a:solidFill>
                  <a:schemeClr val="bg1"/>
                </a:solidFill>
              </a:defRPr>
            </a:lvl1pPr>
          </a:lstStyle>
          <a:p>
            <a:r>
              <a:rPr lang="en-US" sz="2800" dirty="0">
                <a:solidFill>
                  <a:schemeClr val="accent1"/>
                </a:solidFill>
                <a:latin typeface="Calibri" panose="020F0502020204030204" pitchFamily="34" charset="0"/>
              </a:rPr>
              <a:t>Conclusion: Defeating Dryness and Getting Humidity Right</a:t>
            </a:r>
          </a:p>
        </p:txBody>
      </p:sp>
      <p:sp>
        <p:nvSpPr>
          <p:cNvPr id="19" name="TextBox 18"/>
          <p:cNvSpPr txBox="1"/>
          <p:nvPr/>
        </p:nvSpPr>
        <p:spPr>
          <a:xfrm>
            <a:off x="720538" y="1631116"/>
            <a:ext cx="5079751" cy="3724096"/>
          </a:xfrm>
          <a:prstGeom prst="rect">
            <a:avLst/>
          </a:prstGeom>
          <a:noFill/>
        </p:spPr>
        <p:txBody>
          <a:bodyPr wrap="square" rtlCol="0">
            <a:spAutoFit/>
          </a:bodyPr>
          <a:lstStyle/>
          <a:p>
            <a:pPr marL="342900" indent="-342900">
              <a:spcAft>
                <a:spcPts val="600"/>
              </a:spcAft>
              <a:buAutoNum type="arabicPeriod"/>
            </a:pPr>
            <a:r>
              <a:rPr lang="en-US" dirty="0">
                <a:cs typeface="Arial" panose="020B0604020202020204" pitchFamily="34" charset="0"/>
              </a:rPr>
              <a:t>Buildings dry out when outside is drier than target levels</a:t>
            </a:r>
            <a:br>
              <a:rPr lang="en-US" dirty="0">
                <a:cs typeface="Arial" panose="020B0604020202020204" pitchFamily="34" charset="0"/>
              </a:rPr>
            </a:br>
            <a:endParaRPr lang="en-US" dirty="0">
              <a:cs typeface="Arial" panose="020B0604020202020204" pitchFamily="34" charset="0"/>
            </a:endParaRPr>
          </a:p>
          <a:p>
            <a:pPr marL="342900" indent="-342900">
              <a:spcAft>
                <a:spcPts val="600"/>
              </a:spcAft>
              <a:buAutoNum type="arabicPeriod"/>
            </a:pPr>
            <a:r>
              <a:rPr lang="en-US" dirty="0">
                <a:cs typeface="Arial" panose="020B0604020202020204" pitchFamily="34" charset="0"/>
              </a:rPr>
              <a:t>Humidity affects processes</a:t>
            </a:r>
            <a:br>
              <a:rPr lang="en-US" dirty="0">
                <a:cs typeface="Arial" panose="020B0604020202020204" pitchFamily="34" charset="0"/>
              </a:rPr>
            </a:br>
            <a:endParaRPr lang="en-US" dirty="0">
              <a:cs typeface="Arial" panose="020B0604020202020204" pitchFamily="34" charset="0"/>
            </a:endParaRPr>
          </a:p>
          <a:p>
            <a:pPr marL="342900" indent="-342900">
              <a:spcAft>
                <a:spcPts val="600"/>
              </a:spcAft>
              <a:buAutoNum type="arabicPeriod"/>
            </a:pPr>
            <a:r>
              <a:rPr lang="en-US" dirty="0">
                <a:cs typeface="Arial" panose="020B0604020202020204" pitchFamily="34" charset="0"/>
              </a:rPr>
              <a:t>Humidity affects occupant health</a:t>
            </a:r>
            <a:br>
              <a:rPr lang="en-US" dirty="0">
                <a:cs typeface="Arial" panose="020B0604020202020204" pitchFamily="34" charset="0"/>
              </a:rPr>
            </a:br>
            <a:endParaRPr lang="en-US" dirty="0">
              <a:cs typeface="Arial" panose="020B0604020202020204" pitchFamily="34" charset="0"/>
            </a:endParaRPr>
          </a:p>
          <a:p>
            <a:pPr marL="342900" indent="-342900">
              <a:spcAft>
                <a:spcPts val="600"/>
              </a:spcAft>
              <a:buAutoNum type="arabicPeriod"/>
            </a:pPr>
            <a:r>
              <a:rPr lang="en-US" dirty="0">
                <a:cs typeface="Arial" panose="020B0604020202020204" pitchFamily="34" charset="0"/>
              </a:rPr>
              <a:t>Optimum indoor range for occupants: 40 – 60% RH</a:t>
            </a:r>
            <a:br>
              <a:rPr lang="en-US" dirty="0">
                <a:cs typeface="Arial" panose="020B0604020202020204" pitchFamily="34" charset="0"/>
              </a:rPr>
            </a:br>
            <a:r>
              <a:rPr lang="en-US" dirty="0">
                <a:cs typeface="Arial" panose="020B0604020202020204" pitchFamily="34" charset="0"/>
              </a:rPr>
              <a:t>(and 20°</a:t>
            </a:r>
            <a:r>
              <a:rPr lang="en-US" baseline="30000" dirty="0">
                <a:cs typeface="Arial" panose="020B0604020202020204" pitchFamily="34" charset="0"/>
              </a:rPr>
              <a:t>C</a:t>
            </a:r>
            <a:r>
              <a:rPr lang="en-US" dirty="0">
                <a:cs typeface="Arial" panose="020B0604020202020204" pitchFamily="34" charset="0"/>
              </a:rPr>
              <a:t> – 23°</a:t>
            </a:r>
            <a:r>
              <a:rPr lang="en-US" baseline="30000" dirty="0">
                <a:cs typeface="Arial" panose="020B0604020202020204" pitchFamily="34" charset="0"/>
              </a:rPr>
              <a:t>C</a:t>
            </a:r>
            <a:r>
              <a:rPr lang="en-US" dirty="0">
                <a:cs typeface="Arial" panose="020B0604020202020204" pitchFamily="34" charset="0"/>
              </a:rPr>
              <a:t>, &lt;1000 ppm)</a:t>
            </a:r>
            <a:br>
              <a:rPr lang="en-US" dirty="0">
                <a:cs typeface="Arial" panose="020B0604020202020204" pitchFamily="34" charset="0"/>
              </a:rPr>
            </a:br>
            <a:endParaRPr lang="en-US" dirty="0">
              <a:cs typeface="Arial" panose="020B0604020202020204" pitchFamily="34" charset="0"/>
            </a:endParaRPr>
          </a:p>
          <a:p>
            <a:pPr marL="342900" indent="-342900">
              <a:spcAft>
                <a:spcPts val="600"/>
              </a:spcAft>
              <a:buAutoNum type="arabicPeriod"/>
            </a:pPr>
            <a:r>
              <a:rPr lang="en-US" dirty="0">
                <a:cs typeface="Arial" panose="020B0604020202020204" pitchFamily="34" charset="0"/>
              </a:rPr>
              <a:t>Planning for humidity helps achieve great results</a:t>
            </a:r>
          </a:p>
        </p:txBody>
      </p:sp>
      <p:pic>
        <p:nvPicPr>
          <p:cNvPr id="2050" name="Picture 2" descr="Humidification for health – is it worth the energy">
            <a:extLst>
              <a:ext uri="{FF2B5EF4-FFF2-40B4-BE49-F238E27FC236}">
                <a16:creationId xmlns:a16="http://schemas.microsoft.com/office/drawing/2014/main" id="{59E65A1A-4C6B-0776-8A36-E3AD193A5F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7155" y="1631116"/>
            <a:ext cx="5598199" cy="4043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04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bldLvl="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D5E32EBE-1C31-9CE7-8F96-C94693DBA8E3}"/>
              </a:ext>
            </a:extLst>
          </p:cNvPr>
          <p:cNvSpPr>
            <a:spLocks noGrp="1"/>
          </p:cNvSpPr>
          <p:nvPr>
            <p:ph type="subTitle" idx="15"/>
          </p:nvPr>
        </p:nvSpPr>
        <p:spPr>
          <a:xfrm>
            <a:off x="623887" y="787751"/>
            <a:ext cx="8964613" cy="405683"/>
          </a:xfrm>
        </p:spPr>
        <p:txBody>
          <a:bodyPr/>
          <a:lstStyle/>
          <a:p>
            <a:endParaRPr lang="en-US" dirty="0">
              <a:latin typeface="Calibri" panose="020F0502020204030204" pitchFamily="34" charset="0"/>
            </a:endParaRPr>
          </a:p>
        </p:txBody>
      </p:sp>
      <p:sp>
        <p:nvSpPr>
          <p:cNvPr id="4" name="Title 1"/>
          <p:cNvSpPr>
            <a:spLocks noGrp="1"/>
          </p:cNvSpPr>
          <p:nvPr>
            <p:ph type="title"/>
          </p:nvPr>
        </p:nvSpPr>
        <p:spPr>
          <a:xfrm>
            <a:off x="623888" y="350069"/>
            <a:ext cx="8964613" cy="467239"/>
          </a:xfrm>
        </p:spPr>
        <p:txBody>
          <a:bodyPr>
            <a:normAutofit/>
          </a:bodyPr>
          <a:lstStyle>
            <a:lvl1pPr>
              <a:defRPr lang="en-US" sz="2475" b="1" smtClean="0">
                <a:solidFill>
                  <a:schemeClr val="bg1"/>
                </a:solidFill>
              </a:defRPr>
            </a:lvl1pPr>
          </a:lstStyle>
          <a:p>
            <a:r>
              <a:rPr lang="en-US" sz="2800" dirty="0">
                <a:solidFill>
                  <a:schemeClr val="accent1"/>
                </a:solidFill>
                <a:latin typeface="Calibri" panose="020F0502020204030204" pitchFamily="34" charset="0"/>
              </a:rPr>
              <a:t>Want To Learn More?</a:t>
            </a:r>
          </a:p>
        </p:txBody>
      </p:sp>
      <p:sp>
        <p:nvSpPr>
          <p:cNvPr id="5" name="Content Placeholder 5"/>
          <p:cNvSpPr txBox="1">
            <a:spLocks/>
          </p:cNvSpPr>
          <p:nvPr/>
        </p:nvSpPr>
        <p:spPr>
          <a:xfrm>
            <a:off x="4721333" y="1193434"/>
            <a:ext cx="5789544" cy="147799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20000"/>
              </a:spcBef>
              <a:buNone/>
            </a:pPr>
            <a:r>
              <a:rPr lang="en-US" sz="1900" b="1" dirty="0">
                <a:solidFill>
                  <a:schemeClr val="tx1">
                    <a:lumMod val="85000"/>
                    <a:lumOff val="15000"/>
                  </a:schemeClr>
                </a:solidFill>
              </a:rPr>
              <a:t>ASHRAE TC 5.11 - Humidifiers</a:t>
            </a:r>
          </a:p>
          <a:p>
            <a:pPr marL="401638" lvl="1" indent="-230188"/>
            <a:r>
              <a:rPr lang="en-US" sz="1700" dirty="0">
                <a:hlinkClick r:id="rId2"/>
              </a:rPr>
              <a:t>www.ashrae.org/</a:t>
            </a:r>
            <a:endParaRPr lang="en-US" sz="1700" dirty="0"/>
          </a:p>
          <a:p>
            <a:pPr marL="401638" lvl="1" indent="-230188"/>
            <a:r>
              <a:rPr lang="en-US" sz="1700" dirty="0">
                <a:hlinkClick r:id="rId3"/>
              </a:rPr>
              <a:t>www.ashrae.org/joinatc</a:t>
            </a:r>
            <a:r>
              <a:rPr lang="en-US" sz="1700" dirty="0"/>
              <a:t> - Join by web call! </a:t>
            </a:r>
          </a:p>
          <a:p>
            <a:pPr marL="400050" lvl="1" indent="0">
              <a:buNone/>
            </a:pPr>
            <a:endParaRPr lang="en-US" sz="2000" dirty="0"/>
          </a:p>
          <a:p>
            <a:pPr marL="0" indent="0">
              <a:buNone/>
            </a:pPr>
            <a:endParaRPr lang="en-US" sz="2000" dirty="0"/>
          </a:p>
        </p:txBody>
      </p:sp>
      <p:sp>
        <p:nvSpPr>
          <p:cNvPr id="6" name="Content Placeholder 5"/>
          <p:cNvSpPr txBox="1">
            <a:spLocks/>
          </p:cNvSpPr>
          <p:nvPr/>
        </p:nvSpPr>
        <p:spPr>
          <a:xfrm>
            <a:off x="4721333" y="2601577"/>
            <a:ext cx="5789545" cy="1824821"/>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Wingdings" pitchFamily="2" charset="2"/>
              <a:buChar char="Ø"/>
              <a:defRPr sz="2400" b="1" kern="1200">
                <a:solidFill>
                  <a:srgbClr val="D47706"/>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rgbClr val="0079C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rgbClr val="0079C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9C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9C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solidFill>
                  <a:schemeClr val="tx1">
                    <a:lumMod val="85000"/>
                    <a:lumOff val="15000"/>
                  </a:schemeClr>
                </a:solidFill>
              </a:rPr>
              <a:t>ASHRAE Resources</a:t>
            </a:r>
          </a:p>
          <a:p>
            <a:pPr marL="401638" lvl="1" indent="-230188">
              <a:buFont typeface="Arial" pitchFamily="34" charset="0"/>
              <a:buChar char="•"/>
            </a:pPr>
            <a:r>
              <a:rPr lang="en-US" sz="1800" i="1" dirty="0">
                <a:solidFill>
                  <a:schemeClr val="tx1">
                    <a:lumMod val="85000"/>
                    <a:lumOff val="15000"/>
                  </a:schemeClr>
                </a:solidFill>
              </a:rPr>
              <a:t>Humidity IS Health</a:t>
            </a:r>
            <a:r>
              <a:rPr lang="en-US" sz="1800" dirty="0">
                <a:solidFill>
                  <a:schemeClr val="tx1">
                    <a:lumMod val="85000"/>
                    <a:lumOff val="15000"/>
                  </a:schemeClr>
                </a:solidFill>
              </a:rPr>
              <a:t>  (</a:t>
            </a:r>
            <a:r>
              <a:rPr lang="en-US" sz="1800" dirty="0">
                <a:solidFill>
                  <a:schemeClr val="tx1">
                    <a:lumMod val="85000"/>
                    <a:lumOff val="15000"/>
                  </a:schemeClr>
                </a:solidFill>
                <a:hlinkClick r:id="rId4"/>
              </a:rPr>
              <a:t>ASHRAE Bookstore</a:t>
            </a:r>
            <a:r>
              <a:rPr lang="en-US" sz="1800" dirty="0">
                <a:solidFill>
                  <a:schemeClr val="tx1">
                    <a:lumMod val="85000"/>
                    <a:lumOff val="15000"/>
                  </a:schemeClr>
                </a:solidFill>
              </a:rPr>
              <a:t>)</a:t>
            </a:r>
            <a:endParaRPr lang="en-US" sz="1800" baseline="30000" dirty="0">
              <a:solidFill>
                <a:schemeClr val="tx1">
                  <a:lumMod val="85000"/>
                  <a:lumOff val="15000"/>
                </a:schemeClr>
              </a:solidFill>
            </a:endParaRPr>
          </a:p>
          <a:p>
            <a:pPr marL="401638" lvl="1" indent="-230188">
              <a:buFont typeface="Arial" pitchFamily="34" charset="0"/>
              <a:buChar char="•"/>
            </a:pPr>
            <a:r>
              <a:rPr lang="en-US" sz="1800" i="1" dirty="0">
                <a:solidFill>
                  <a:schemeClr val="tx1">
                    <a:lumMod val="85000"/>
                    <a:lumOff val="15000"/>
                  </a:schemeClr>
                </a:solidFill>
              </a:rPr>
              <a:t>Putting People First: The Healing Power of Indoor Air</a:t>
            </a:r>
            <a:r>
              <a:rPr lang="en-US" sz="1800" dirty="0">
                <a:solidFill>
                  <a:schemeClr val="tx1">
                    <a:lumMod val="85000"/>
                    <a:lumOff val="15000"/>
                  </a:schemeClr>
                </a:solidFill>
              </a:rPr>
              <a:t> (</a:t>
            </a:r>
            <a:r>
              <a:rPr lang="en-US" sz="1800" dirty="0">
                <a:solidFill>
                  <a:schemeClr val="tx1">
                    <a:lumMod val="85000"/>
                    <a:lumOff val="15000"/>
                  </a:schemeClr>
                </a:solidFill>
                <a:hlinkClick r:id="rId5"/>
              </a:rPr>
              <a:t>ASHRAE Virtual Conference</a:t>
            </a:r>
            <a:r>
              <a:rPr lang="en-US" sz="1800" dirty="0">
                <a:solidFill>
                  <a:schemeClr val="tx1">
                    <a:lumMod val="85000"/>
                    <a:lumOff val="15000"/>
                  </a:schemeClr>
                </a:solidFill>
              </a:rPr>
              <a:t>)</a:t>
            </a:r>
          </a:p>
          <a:p>
            <a:pPr marL="401638" lvl="1" indent="-230188">
              <a:buFont typeface="Arial" pitchFamily="34" charset="0"/>
              <a:buChar char="•"/>
            </a:pPr>
            <a:r>
              <a:rPr lang="en-US" sz="1800" dirty="0">
                <a:solidFill>
                  <a:schemeClr val="tx1">
                    <a:lumMod val="85000"/>
                    <a:lumOff val="15000"/>
                  </a:schemeClr>
                </a:solidFill>
              </a:rPr>
              <a:t>2020 Systems and Equipment Handbook Chapter 22</a:t>
            </a:r>
          </a:p>
          <a:p>
            <a:pPr marL="401638" lvl="1" indent="-230188">
              <a:buFont typeface="Arial" pitchFamily="34" charset="0"/>
              <a:buChar char="•"/>
            </a:pPr>
            <a:r>
              <a:rPr lang="en-US" sz="1800" dirty="0">
                <a:solidFill>
                  <a:schemeClr val="tx1">
                    <a:lumMod val="85000"/>
                    <a:lumOff val="15000"/>
                  </a:schemeClr>
                </a:solidFill>
              </a:rPr>
              <a:t>Position Document on Airborne Infectious Diseases</a:t>
            </a:r>
          </a:p>
          <a:p>
            <a:pPr marL="401638" lvl="1" indent="-230188">
              <a:buFont typeface="Arial" pitchFamily="34" charset="0"/>
              <a:buChar char="•"/>
            </a:pPr>
            <a:endParaRPr lang="en-US" sz="1800" dirty="0">
              <a:solidFill>
                <a:schemeClr val="tx1">
                  <a:lumMod val="85000"/>
                  <a:lumOff val="15000"/>
                </a:schemeClr>
              </a:solidFill>
            </a:endParaRPr>
          </a:p>
        </p:txBody>
      </p:sp>
      <p:sp>
        <p:nvSpPr>
          <p:cNvPr id="8" name="TextBox 7"/>
          <p:cNvSpPr txBox="1"/>
          <p:nvPr/>
        </p:nvSpPr>
        <p:spPr>
          <a:xfrm>
            <a:off x="2456562" y="2381662"/>
            <a:ext cx="1199367" cy="200055"/>
          </a:xfrm>
          <a:prstGeom prst="rect">
            <a:avLst/>
          </a:prstGeom>
          <a:noFill/>
        </p:spPr>
        <p:txBody>
          <a:bodyPr wrap="none" rtlCol="0">
            <a:spAutoFit/>
          </a:bodyPr>
          <a:lstStyle/>
          <a:p>
            <a:r>
              <a:rPr lang="en-US" sz="700" dirty="0">
                <a:solidFill>
                  <a:schemeClr val="bg1">
                    <a:lumMod val="50000"/>
                  </a:schemeClr>
                </a:solidFill>
              </a:rPr>
              <a:t>©ASHRAE, </a:t>
            </a:r>
            <a:r>
              <a:rPr lang="en-US" sz="700" u="sng" dirty="0">
                <a:solidFill>
                  <a:schemeClr val="bg1">
                    <a:lumMod val="50000"/>
                  </a:schemeClr>
                </a:solidFill>
                <a:hlinkClick r:id="rId2"/>
              </a:rPr>
              <a:t>www.ashrae.org</a:t>
            </a:r>
            <a:endParaRPr lang="en-US" sz="700" dirty="0">
              <a:solidFill>
                <a:schemeClr val="bg1">
                  <a:lumMod val="50000"/>
                </a:schemeClr>
              </a:solidFill>
            </a:endParaRPr>
          </a:p>
        </p:txBody>
      </p:sp>
      <p:sp>
        <p:nvSpPr>
          <p:cNvPr id="11" name="Content Placeholder 5"/>
          <p:cNvSpPr txBox="1">
            <a:spLocks/>
          </p:cNvSpPr>
          <p:nvPr/>
        </p:nvSpPr>
        <p:spPr>
          <a:xfrm>
            <a:off x="4721334" y="4562366"/>
            <a:ext cx="5789545" cy="125988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Wingdings" pitchFamily="2" charset="2"/>
              <a:buChar char="Ø"/>
              <a:defRPr sz="2400" b="1" kern="1200">
                <a:solidFill>
                  <a:srgbClr val="D47706"/>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rgbClr val="0079C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rgbClr val="0079C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9C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9C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900" dirty="0">
                <a:solidFill>
                  <a:schemeClr val="tx1">
                    <a:lumMod val="85000"/>
                    <a:lumOff val="15000"/>
                  </a:schemeClr>
                </a:solidFill>
              </a:rPr>
              <a:t>AHRI Free Education Resources</a:t>
            </a:r>
          </a:p>
          <a:p>
            <a:pPr marL="401638" lvl="1" indent="-230188">
              <a:buFont typeface="Arial" pitchFamily="34" charset="0"/>
              <a:buChar char="•"/>
            </a:pPr>
            <a:r>
              <a:rPr lang="en-US" sz="1700" dirty="0">
                <a:solidFill>
                  <a:schemeClr val="tx1">
                    <a:lumMod val="85000"/>
                    <a:lumOff val="15000"/>
                  </a:schemeClr>
                </a:solidFill>
              </a:rPr>
              <a:t>Archived AHR Expo Presentations</a:t>
            </a:r>
          </a:p>
          <a:p>
            <a:pPr marL="401638" lvl="1" indent="-230188">
              <a:buFont typeface="Arial" pitchFamily="34" charset="0"/>
              <a:buChar char="•"/>
            </a:pPr>
            <a:r>
              <a:rPr lang="en-US" sz="1700" dirty="0">
                <a:solidFill>
                  <a:schemeClr val="tx1">
                    <a:lumMod val="85000"/>
                    <a:lumOff val="15000"/>
                  </a:schemeClr>
                </a:solidFill>
              </a:rPr>
              <a:t>Other helpful resources</a:t>
            </a:r>
          </a:p>
          <a:p>
            <a:pPr marL="401638" lvl="1" indent="-230188">
              <a:buFont typeface="Arial" pitchFamily="34" charset="0"/>
              <a:buChar char="•"/>
            </a:pPr>
            <a:r>
              <a:rPr lang="en-US" sz="1700" dirty="0">
                <a:solidFill>
                  <a:schemeClr val="tx1">
                    <a:lumMod val="85000"/>
                    <a:lumOff val="15000"/>
                  </a:schemeClr>
                </a:solidFill>
                <a:hlinkClick r:id="rId6" action="ppaction://hlinkfile"/>
              </a:rPr>
              <a:t>ahrinet.org/humidifiers</a:t>
            </a:r>
            <a:endParaRPr lang="en-US" sz="1700" dirty="0">
              <a:solidFill>
                <a:schemeClr val="tx1">
                  <a:lumMod val="85000"/>
                  <a:lumOff val="15000"/>
                </a:schemeClr>
              </a:solidFill>
            </a:endParaRPr>
          </a:p>
        </p:txBody>
      </p:sp>
      <p:sp>
        <p:nvSpPr>
          <p:cNvPr id="13" name="TextBox 12"/>
          <p:cNvSpPr txBox="1"/>
          <p:nvPr/>
        </p:nvSpPr>
        <p:spPr>
          <a:xfrm>
            <a:off x="2519080" y="4126462"/>
            <a:ext cx="1074333" cy="200055"/>
          </a:xfrm>
          <a:prstGeom prst="rect">
            <a:avLst/>
          </a:prstGeom>
          <a:noFill/>
        </p:spPr>
        <p:txBody>
          <a:bodyPr wrap="none" rtlCol="0">
            <a:spAutoFit/>
          </a:bodyPr>
          <a:lstStyle/>
          <a:p>
            <a:r>
              <a:rPr lang="en-US" sz="700" dirty="0">
                <a:solidFill>
                  <a:schemeClr val="bg1">
                    <a:lumMod val="50000"/>
                  </a:schemeClr>
                </a:solidFill>
              </a:rPr>
              <a:t>Photo Credit: W. Truong</a:t>
            </a:r>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27160" y="2746689"/>
            <a:ext cx="1980000" cy="1379773"/>
          </a:xfrm>
          <a:prstGeom prst="rect">
            <a:avLst/>
          </a:prstGeom>
        </p:spPr>
      </p:pic>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l="13095" t="3651" r="-192" b="15197"/>
          <a:stretch/>
        </p:blipFill>
        <p:spPr>
          <a:xfrm>
            <a:off x="2127159" y="4510527"/>
            <a:ext cx="1980000" cy="1383634"/>
          </a:xfrm>
          <a:prstGeom prst="rect">
            <a:avLst/>
          </a:prstGeom>
        </p:spPr>
      </p:pic>
      <p:sp>
        <p:nvSpPr>
          <p:cNvPr id="12" name="TextBox 11"/>
          <p:cNvSpPr txBox="1"/>
          <p:nvPr/>
        </p:nvSpPr>
        <p:spPr>
          <a:xfrm>
            <a:off x="2504136" y="5894162"/>
            <a:ext cx="946093" cy="200055"/>
          </a:xfrm>
          <a:prstGeom prst="rect">
            <a:avLst/>
          </a:prstGeom>
          <a:noFill/>
        </p:spPr>
        <p:txBody>
          <a:bodyPr wrap="none" rtlCol="0">
            <a:spAutoFit/>
          </a:bodyPr>
          <a:lstStyle/>
          <a:p>
            <a:r>
              <a:rPr lang="en-US" sz="700" dirty="0">
                <a:solidFill>
                  <a:schemeClr val="bg1">
                    <a:lumMod val="50000"/>
                  </a:schemeClr>
                </a:solidFill>
              </a:rPr>
              <a:t>Photo Credit: J. Kane</a:t>
            </a:r>
          </a:p>
        </p:txBody>
      </p:sp>
      <p:pic>
        <p:nvPicPr>
          <p:cNvPr id="9" name="Picture 8" descr="Diagram&#10;&#10;Description automatically generated">
            <a:extLst>
              <a:ext uri="{FF2B5EF4-FFF2-40B4-BE49-F238E27FC236}">
                <a16:creationId xmlns:a16="http://schemas.microsoft.com/office/drawing/2014/main" id="{4102911B-A801-47F8-883A-989D0AF5C10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60344"/>
          <a:stretch/>
        </p:blipFill>
        <p:spPr>
          <a:xfrm>
            <a:off x="2504136" y="1222438"/>
            <a:ext cx="919060" cy="1090630"/>
          </a:xfrm>
          <a:prstGeom prst="rect">
            <a:avLst/>
          </a:prstGeom>
        </p:spPr>
      </p:pic>
    </p:spTree>
    <p:extLst>
      <p:ext uri="{BB962C8B-B14F-4D97-AF65-F5344CB8AC3E}">
        <p14:creationId xmlns:p14="http://schemas.microsoft.com/office/powerpoint/2010/main" val="18127658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F9B4E4-A037-4C02-9092-7A6B6D9ED3A5}"/>
              </a:ext>
            </a:extLst>
          </p:cNvPr>
          <p:cNvSpPr>
            <a:spLocks noGrp="1"/>
          </p:cNvSpPr>
          <p:nvPr>
            <p:ph type="body" sz="quarter" idx="14"/>
          </p:nvPr>
        </p:nvSpPr>
        <p:spPr/>
        <p:txBody>
          <a:bodyPr/>
          <a:lstStyle/>
          <a:p>
            <a:endParaRPr lang="en-US" dirty="0"/>
          </a:p>
        </p:txBody>
      </p:sp>
      <p:sp>
        <p:nvSpPr>
          <p:cNvPr id="3" name="Text Placeholder 2">
            <a:extLst>
              <a:ext uri="{FF2B5EF4-FFF2-40B4-BE49-F238E27FC236}">
                <a16:creationId xmlns:a16="http://schemas.microsoft.com/office/drawing/2014/main" id="{28A0CCDC-4D4C-4364-8438-F233477F87E5}"/>
              </a:ext>
            </a:extLst>
          </p:cNvPr>
          <p:cNvSpPr>
            <a:spLocks noGrp="1"/>
          </p:cNvSpPr>
          <p:nvPr>
            <p:ph type="body" sz="quarter" idx="15"/>
          </p:nvPr>
        </p:nvSpPr>
        <p:spPr/>
        <p:txBody>
          <a:bodyPr/>
          <a:lstStyle/>
          <a:p>
            <a:endParaRPr lang="en-US" dirty="0"/>
          </a:p>
        </p:txBody>
      </p:sp>
      <p:sp>
        <p:nvSpPr>
          <p:cNvPr id="5" name="Title 4">
            <a:extLst>
              <a:ext uri="{FF2B5EF4-FFF2-40B4-BE49-F238E27FC236}">
                <a16:creationId xmlns:a16="http://schemas.microsoft.com/office/drawing/2014/main" id="{4EE85A11-C4A5-4319-9633-1B941196F337}"/>
              </a:ext>
            </a:extLst>
          </p:cNvPr>
          <p:cNvSpPr>
            <a:spLocks noGrp="1"/>
          </p:cNvSpPr>
          <p:nvPr>
            <p:ph type="title"/>
          </p:nvPr>
        </p:nvSpPr>
        <p:spPr/>
        <p:txBody>
          <a:bodyPr vert="horz"/>
          <a:lstStyle/>
          <a:p>
            <a:r>
              <a:rPr lang="en-US" dirty="0"/>
              <a:t>Thank you!</a:t>
            </a:r>
          </a:p>
        </p:txBody>
      </p:sp>
    </p:spTree>
    <p:extLst>
      <p:ext uri="{BB962C8B-B14F-4D97-AF65-F5344CB8AC3E}">
        <p14:creationId xmlns:p14="http://schemas.microsoft.com/office/powerpoint/2010/main" val="602223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53C470-B834-7740-0D20-71253AF857EF}"/>
              </a:ext>
            </a:extLst>
          </p:cNvPr>
          <p:cNvSpPr>
            <a:spLocks noGrp="1"/>
          </p:cNvSpPr>
          <p:nvPr>
            <p:ph type="subTitle" idx="15"/>
          </p:nvPr>
        </p:nvSpPr>
        <p:spPr>
          <a:xfrm>
            <a:off x="623887" y="787751"/>
            <a:ext cx="8964613" cy="405683"/>
          </a:xfrm>
        </p:spPr>
        <p:txBody>
          <a:bodyPr/>
          <a:lstStyle/>
          <a:p>
            <a:endParaRPr lang="en-US" dirty="0">
              <a:latin typeface="Calibri" panose="020F0502020204030204" pitchFamily="34" charset="0"/>
            </a:endParaRPr>
          </a:p>
        </p:txBody>
      </p:sp>
      <p:sp>
        <p:nvSpPr>
          <p:cNvPr id="4" name="Title 1"/>
          <p:cNvSpPr>
            <a:spLocks noGrp="1"/>
          </p:cNvSpPr>
          <p:nvPr>
            <p:ph type="title"/>
          </p:nvPr>
        </p:nvSpPr>
        <p:spPr>
          <a:xfrm>
            <a:off x="623888" y="350069"/>
            <a:ext cx="8964613" cy="467239"/>
          </a:xfrm>
        </p:spPr>
        <p:txBody>
          <a:bodyPr>
            <a:normAutofit/>
          </a:bodyPr>
          <a:lstStyle>
            <a:lvl1pPr>
              <a:defRPr lang="en-US" sz="2475" b="1" smtClean="0">
                <a:solidFill>
                  <a:schemeClr val="bg1"/>
                </a:solidFill>
              </a:defRPr>
            </a:lvl1pPr>
          </a:lstStyle>
          <a:p>
            <a:r>
              <a:rPr lang="en-US" sz="2800" dirty="0">
                <a:solidFill>
                  <a:schemeClr val="accent1"/>
                </a:solidFill>
                <a:latin typeface="Calibri" panose="020F0502020204030204" pitchFamily="34" charset="0"/>
              </a:rPr>
              <a:t>The Psychometric Chart</a:t>
            </a:r>
          </a:p>
        </p:txBody>
      </p:sp>
      <p:pic>
        <p:nvPicPr>
          <p:cNvPr id="19" name="Picture 18"/>
          <p:cNvPicPr>
            <a:picLocks noChangeAspect="1"/>
          </p:cNvPicPr>
          <p:nvPr/>
        </p:nvPicPr>
        <p:blipFill>
          <a:blip r:embed="rId2"/>
          <a:stretch>
            <a:fillRect/>
          </a:stretch>
        </p:blipFill>
        <p:spPr>
          <a:xfrm>
            <a:off x="2379799" y="817308"/>
            <a:ext cx="7432402" cy="5335931"/>
          </a:xfrm>
          <a:prstGeom prst="rect">
            <a:avLst/>
          </a:prstGeom>
        </p:spPr>
      </p:pic>
    </p:spTree>
    <p:extLst>
      <p:ext uri="{BB962C8B-B14F-4D97-AF65-F5344CB8AC3E}">
        <p14:creationId xmlns:p14="http://schemas.microsoft.com/office/powerpoint/2010/main" val="2201303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48BBE24-1DE6-A5F0-A7E6-B824961A5B91}"/>
              </a:ext>
            </a:extLst>
          </p:cNvPr>
          <p:cNvSpPr>
            <a:spLocks noGrp="1"/>
          </p:cNvSpPr>
          <p:nvPr>
            <p:ph type="subTitle" idx="15"/>
          </p:nvPr>
        </p:nvSpPr>
        <p:spPr>
          <a:xfrm>
            <a:off x="623887" y="787751"/>
            <a:ext cx="8964613" cy="405683"/>
          </a:xfrm>
        </p:spPr>
        <p:txBody>
          <a:bodyPr/>
          <a:lstStyle/>
          <a:p>
            <a:endParaRPr lang="en-US" dirty="0">
              <a:latin typeface="Calibri" panose="020F0502020204030204" pitchFamily="34" charset="0"/>
            </a:endParaRPr>
          </a:p>
        </p:txBody>
      </p:sp>
      <p:sp>
        <p:nvSpPr>
          <p:cNvPr id="4" name="Title 1"/>
          <p:cNvSpPr>
            <a:spLocks noGrp="1"/>
          </p:cNvSpPr>
          <p:nvPr>
            <p:ph type="title"/>
          </p:nvPr>
        </p:nvSpPr>
        <p:spPr>
          <a:xfrm>
            <a:off x="623888" y="350069"/>
            <a:ext cx="8964613" cy="467239"/>
          </a:xfrm>
        </p:spPr>
        <p:txBody>
          <a:bodyPr>
            <a:normAutofit/>
          </a:bodyPr>
          <a:lstStyle>
            <a:lvl1pPr>
              <a:defRPr lang="en-US" sz="2475" b="1" smtClean="0">
                <a:solidFill>
                  <a:schemeClr val="bg1"/>
                </a:solidFill>
              </a:defRPr>
            </a:lvl1pPr>
          </a:lstStyle>
          <a:p>
            <a:r>
              <a:rPr lang="en-US" sz="2800" dirty="0">
                <a:solidFill>
                  <a:schemeClr val="accent1"/>
                </a:solidFill>
                <a:latin typeface="Calibri" panose="020F0502020204030204" pitchFamily="34" charset="0"/>
              </a:rPr>
              <a:t>What Causes Dryness?</a:t>
            </a:r>
          </a:p>
        </p:txBody>
      </p:sp>
      <p:sp>
        <p:nvSpPr>
          <p:cNvPr id="5" name="Rectangle 4"/>
          <p:cNvSpPr/>
          <p:nvPr/>
        </p:nvSpPr>
        <p:spPr>
          <a:xfrm>
            <a:off x="7782676" y="3648809"/>
            <a:ext cx="1966912" cy="27146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6" name="Rectangle 5"/>
          <p:cNvSpPr/>
          <p:nvPr/>
        </p:nvSpPr>
        <p:spPr>
          <a:xfrm>
            <a:off x="2033589" y="3642831"/>
            <a:ext cx="1966912" cy="27146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7" name="Content Placeholder 2"/>
          <p:cNvSpPr txBox="1">
            <a:spLocks/>
          </p:cNvSpPr>
          <p:nvPr/>
        </p:nvSpPr>
        <p:spPr>
          <a:xfrm>
            <a:off x="1981200" y="1254990"/>
            <a:ext cx="8229600" cy="4234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sz="2000" b="1" dirty="0">
                <a:latin typeface="Arial" panose="020B0604020202020204" pitchFamily="34" charset="0"/>
                <a:cs typeface="Arial" panose="020B0604020202020204" pitchFamily="34" charset="0"/>
              </a:rPr>
              <a:t>Outside air with low </a:t>
            </a:r>
            <a:r>
              <a:rPr lang="en-US" altLang="en-US" sz="2000" b="1" u="sng" dirty="0">
                <a:latin typeface="Arial" panose="020B0604020202020204" pitchFamily="34" charset="0"/>
                <a:cs typeface="Arial" panose="020B0604020202020204" pitchFamily="34" charset="0"/>
              </a:rPr>
              <a:t>absolute humidity </a:t>
            </a:r>
            <a:r>
              <a:rPr lang="en-US" altLang="en-US" sz="2000" b="1" dirty="0">
                <a:latin typeface="Arial" panose="020B0604020202020204" pitchFamily="34" charset="0"/>
                <a:cs typeface="Arial" panose="020B0604020202020204" pitchFamily="34" charset="0"/>
              </a:rPr>
              <a:t>dries building</a:t>
            </a:r>
          </a:p>
          <a:p>
            <a:pPr lvl="1" algn="ctr"/>
            <a:endParaRPr lang="en-US" altLang="en-US" sz="2000" b="1"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8151" y="2710133"/>
            <a:ext cx="3164682" cy="316468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9620" y="6342150"/>
            <a:ext cx="504825" cy="252413"/>
          </a:xfrm>
          <a:prstGeom prst="rect">
            <a:avLst/>
          </a:prstGeom>
        </p:spPr>
      </p:pic>
      <p:sp>
        <p:nvSpPr>
          <p:cNvPr id="10" name="TextBox 9"/>
          <p:cNvSpPr txBox="1"/>
          <p:nvPr/>
        </p:nvSpPr>
        <p:spPr>
          <a:xfrm>
            <a:off x="9154444" y="6350970"/>
            <a:ext cx="1513556" cy="215444"/>
          </a:xfrm>
          <a:prstGeom prst="rect">
            <a:avLst/>
          </a:prstGeom>
          <a:noFill/>
        </p:spPr>
        <p:txBody>
          <a:bodyPr wrap="none" rtlCol="0">
            <a:spAutoFit/>
          </a:bodyPr>
          <a:lstStyle/>
          <a:p>
            <a:r>
              <a:rPr lang="en-US" sz="800" dirty="0"/>
              <a:t>Image: Free Stock Photos 14413</a:t>
            </a:r>
          </a:p>
        </p:txBody>
      </p:sp>
      <p:sp>
        <p:nvSpPr>
          <p:cNvPr id="11" name="TextBox 10"/>
          <p:cNvSpPr txBox="1"/>
          <p:nvPr/>
        </p:nvSpPr>
        <p:spPr>
          <a:xfrm>
            <a:off x="1981201" y="2872736"/>
            <a:ext cx="2028119" cy="1077218"/>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Outside Air</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6°F (-14°C)</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53% RH</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4 gr/lb (0.6 g/kg)</a:t>
            </a:r>
          </a:p>
        </p:txBody>
      </p:sp>
      <p:sp>
        <p:nvSpPr>
          <p:cNvPr id="12" name="TextBox 11"/>
          <p:cNvSpPr txBox="1"/>
          <p:nvPr/>
        </p:nvSpPr>
        <p:spPr>
          <a:xfrm>
            <a:off x="7725527" y="2872736"/>
            <a:ext cx="1970411" cy="1077218"/>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Inside Air</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70°F (21°C)</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4% RH</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4 gr/lb (0.6 g/kg)</a:t>
            </a:r>
          </a:p>
        </p:txBody>
      </p:sp>
      <p:sp>
        <p:nvSpPr>
          <p:cNvPr id="13" name="Right Arrow 12"/>
          <p:cNvSpPr/>
          <p:nvPr/>
        </p:nvSpPr>
        <p:spPr>
          <a:xfrm>
            <a:off x="3159611" y="4313033"/>
            <a:ext cx="1551694" cy="467478"/>
          </a:xfrm>
          <a:prstGeom prst="rightArrow">
            <a:avLst/>
          </a:prstGeom>
          <a:solidFill>
            <a:schemeClr val="accent1"/>
          </a:solidFill>
          <a:ln>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Ventilation</a:t>
            </a:r>
          </a:p>
        </p:txBody>
      </p:sp>
      <p:sp>
        <p:nvSpPr>
          <p:cNvPr id="14" name="Left-Right Arrow 13"/>
          <p:cNvSpPr/>
          <p:nvPr/>
        </p:nvSpPr>
        <p:spPr>
          <a:xfrm rot="20550931">
            <a:off x="4285812" y="5341629"/>
            <a:ext cx="1694569" cy="409575"/>
          </a:xfrm>
          <a:prstGeom prst="leftRightArrow">
            <a:avLst/>
          </a:prstGeom>
          <a:solidFill>
            <a:schemeClr val="accent1"/>
          </a:solidFill>
          <a:ln>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In/Exfiltration</a:t>
            </a:r>
          </a:p>
        </p:txBody>
      </p:sp>
      <p:sp>
        <p:nvSpPr>
          <p:cNvPr id="15" name="Curved Down Arrow 14"/>
          <p:cNvSpPr/>
          <p:nvPr/>
        </p:nvSpPr>
        <p:spPr>
          <a:xfrm>
            <a:off x="3304675" y="2025084"/>
            <a:ext cx="4706753" cy="847652"/>
          </a:xfrm>
          <a:prstGeom prst="curvedDownArrow">
            <a:avLst/>
          </a:prstGeom>
          <a:gradFill>
            <a:gsLst>
              <a:gs pos="0">
                <a:srgbClr val="0080FF"/>
              </a:gs>
              <a:gs pos="100000">
                <a:srgbClr val="FFC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Sensible Heating</a:t>
            </a:r>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488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12" grpId="0"/>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1BB840F-8C9C-985E-EF80-B563DB122E45}"/>
              </a:ext>
            </a:extLst>
          </p:cNvPr>
          <p:cNvSpPr>
            <a:spLocks noGrp="1"/>
          </p:cNvSpPr>
          <p:nvPr>
            <p:ph type="subTitle" idx="15"/>
          </p:nvPr>
        </p:nvSpPr>
        <p:spPr>
          <a:xfrm>
            <a:off x="623887" y="787751"/>
            <a:ext cx="8964613" cy="405683"/>
          </a:xfrm>
        </p:spPr>
        <p:txBody>
          <a:bodyPr/>
          <a:lstStyle/>
          <a:p>
            <a:endParaRPr lang="en-US" dirty="0">
              <a:latin typeface="Calibri" panose="020F0502020204030204" pitchFamily="34" charset="0"/>
            </a:endParaRPr>
          </a:p>
        </p:txBody>
      </p:sp>
      <p:sp>
        <p:nvSpPr>
          <p:cNvPr id="4" name="Title 1"/>
          <p:cNvSpPr>
            <a:spLocks noGrp="1"/>
          </p:cNvSpPr>
          <p:nvPr>
            <p:ph type="title"/>
          </p:nvPr>
        </p:nvSpPr>
        <p:spPr>
          <a:xfrm>
            <a:off x="623888" y="350069"/>
            <a:ext cx="8964613" cy="467239"/>
          </a:xfrm>
        </p:spPr>
        <p:txBody>
          <a:bodyPr>
            <a:normAutofit/>
          </a:bodyPr>
          <a:lstStyle>
            <a:lvl1pPr>
              <a:defRPr lang="en-US" sz="2475" b="1" smtClean="0">
                <a:solidFill>
                  <a:schemeClr val="bg1"/>
                </a:solidFill>
              </a:defRPr>
            </a:lvl1pPr>
          </a:lstStyle>
          <a:p>
            <a:r>
              <a:rPr lang="en-US" sz="2800" dirty="0">
                <a:solidFill>
                  <a:schemeClr val="accent1"/>
                </a:solidFill>
                <a:latin typeface="Calibri" panose="020F0502020204030204" pitchFamily="34" charset="0"/>
              </a:rPr>
              <a:t>Seasonal Dryness: Fixed Air Volume Ventilation Example</a:t>
            </a:r>
          </a:p>
        </p:txBody>
      </p:sp>
      <p:cxnSp>
        <p:nvCxnSpPr>
          <p:cNvPr id="11" name="Straight Connector 10"/>
          <p:cNvCxnSpPr/>
          <p:nvPr/>
        </p:nvCxnSpPr>
        <p:spPr>
          <a:xfrm>
            <a:off x="3382474" y="1723293"/>
            <a:ext cx="0" cy="4211515"/>
          </a:xfrm>
          <a:prstGeom prst="line">
            <a:avLst/>
          </a:prstGeom>
          <a:ln>
            <a:solidFill>
              <a:schemeClr val="accent1"/>
            </a:solidFill>
          </a:ln>
        </p:spPr>
        <p:style>
          <a:lnRef idx="3">
            <a:schemeClr val="accent5"/>
          </a:lnRef>
          <a:fillRef idx="0">
            <a:schemeClr val="accent5"/>
          </a:fillRef>
          <a:effectRef idx="2">
            <a:schemeClr val="accent5"/>
          </a:effectRef>
          <a:fontRef idx="minor">
            <a:schemeClr val="tx1"/>
          </a:fontRef>
        </p:style>
      </p:cxnSp>
      <p:cxnSp>
        <p:nvCxnSpPr>
          <p:cNvPr id="13" name="Straight Connector 12"/>
          <p:cNvCxnSpPr/>
          <p:nvPr/>
        </p:nvCxnSpPr>
        <p:spPr>
          <a:xfrm>
            <a:off x="3382475" y="3833446"/>
            <a:ext cx="6427177" cy="0"/>
          </a:xfrm>
          <a:prstGeom prst="line">
            <a:avLst/>
          </a:prstGeom>
          <a:ln>
            <a:solidFill>
              <a:schemeClr val="accent1"/>
            </a:solidFill>
          </a:ln>
        </p:spPr>
        <p:style>
          <a:lnRef idx="3">
            <a:schemeClr val="accent5"/>
          </a:lnRef>
          <a:fillRef idx="0">
            <a:schemeClr val="accent5"/>
          </a:fillRef>
          <a:effectRef idx="2">
            <a:schemeClr val="accent5"/>
          </a:effectRef>
          <a:fontRef idx="minor">
            <a:schemeClr val="tx1"/>
          </a:fontRef>
        </p:style>
      </p:cxnSp>
      <p:sp>
        <p:nvSpPr>
          <p:cNvPr id="31" name="Freeform 30"/>
          <p:cNvSpPr/>
          <p:nvPr/>
        </p:nvSpPr>
        <p:spPr>
          <a:xfrm>
            <a:off x="4147405" y="1805129"/>
            <a:ext cx="5363308" cy="3697271"/>
          </a:xfrm>
          <a:custGeom>
            <a:avLst/>
            <a:gdLst>
              <a:gd name="connsiteX0" fmla="*/ 0 w 5363308"/>
              <a:gd name="connsiteY0" fmla="*/ 2019525 h 3697271"/>
              <a:gd name="connsiteX1" fmla="*/ 1556238 w 5363308"/>
              <a:gd name="connsiteY1" fmla="*/ 41256 h 3697271"/>
              <a:gd name="connsiteX2" fmla="*/ 3833446 w 5363308"/>
              <a:gd name="connsiteY2" fmla="*/ 3654894 h 3697271"/>
              <a:gd name="connsiteX3" fmla="*/ 5363308 w 5363308"/>
              <a:gd name="connsiteY3" fmla="*/ 2019525 h 3697271"/>
            </a:gdLst>
            <a:ahLst/>
            <a:cxnLst>
              <a:cxn ang="0">
                <a:pos x="connsiteX0" y="connsiteY0"/>
              </a:cxn>
              <a:cxn ang="0">
                <a:pos x="connsiteX1" y="connsiteY1"/>
              </a:cxn>
              <a:cxn ang="0">
                <a:pos x="connsiteX2" y="connsiteY2"/>
              </a:cxn>
              <a:cxn ang="0">
                <a:pos x="connsiteX3" y="connsiteY3"/>
              </a:cxn>
            </a:cxnLst>
            <a:rect l="l" t="t" r="r" b="b"/>
            <a:pathLst>
              <a:path w="5363308" h="3697271">
                <a:moveTo>
                  <a:pt x="0" y="2019525"/>
                </a:moveTo>
                <a:cubicBezTo>
                  <a:pt x="458665" y="894109"/>
                  <a:pt x="917330" y="-231306"/>
                  <a:pt x="1556238" y="41256"/>
                </a:cubicBezTo>
                <a:cubicBezTo>
                  <a:pt x="2195146" y="313817"/>
                  <a:pt x="3198934" y="3325183"/>
                  <a:pt x="3833446" y="3654894"/>
                </a:cubicBezTo>
                <a:cubicBezTo>
                  <a:pt x="4467958" y="3984605"/>
                  <a:pt x="5071697" y="2290621"/>
                  <a:pt x="5363308" y="2019525"/>
                </a:cubicBezTo>
              </a:path>
            </a:pathLst>
          </a:cu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sp>
        <p:nvSpPr>
          <p:cNvPr id="32" name="TextBox 31"/>
          <p:cNvSpPr txBox="1"/>
          <p:nvPr/>
        </p:nvSpPr>
        <p:spPr>
          <a:xfrm rot="5400000">
            <a:off x="3546002" y="4083643"/>
            <a:ext cx="816249" cy="261610"/>
          </a:xfrm>
          <a:prstGeom prst="rect">
            <a:avLst/>
          </a:prstGeom>
          <a:noFill/>
        </p:spPr>
        <p:txBody>
          <a:bodyPr wrap="none" rtlCol="0">
            <a:spAutoFit/>
          </a:bodyPr>
          <a:lstStyle/>
          <a:p>
            <a:r>
              <a:rPr lang="en-US" sz="1100" dirty="0"/>
              <a:t>September</a:t>
            </a:r>
          </a:p>
        </p:txBody>
      </p:sp>
      <p:sp>
        <p:nvSpPr>
          <p:cNvPr id="35" name="TextBox 34"/>
          <p:cNvSpPr txBox="1"/>
          <p:nvPr/>
        </p:nvSpPr>
        <p:spPr>
          <a:xfrm rot="5400000">
            <a:off x="5496660" y="3988264"/>
            <a:ext cx="625492" cy="261610"/>
          </a:xfrm>
          <a:prstGeom prst="rect">
            <a:avLst/>
          </a:prstGeom>
          <a:noFill/>
        </p:spPr>
        <p:txBody>
          <a:bodyPr wrap="none" rtlCol="0">
            <a:spAutoFit/>
          </a:bodyPr>
          <a:lstStyle/>
          <a:p>
            <a:r>
              <a:rPr lang="en-US" sz="1100" dirty="0"/>
              <a:t>January</a:t>
            </a:r>
          </a:p>
        </p:txBody>
      </p:sp>
      <p:sp>
        <p:nvSpPr>
          <p:cNvPr id="36" name="TextBox 35"/>
          <p:cNvSpPr txBox="1"/>
          <p:nvPr/>
        </p:nvSpPr>
        <p:spPr>
          <a:xfrm rot="5400000">
            <a:off x="4956698" y="4064407"/>
            <a:ext cx="777777" cy="261610"/>
          </a:xfrm>
          <a:prstGeom prst="rect">
            <a:avLst/>
          </a:prstGeom>
          <a:noFill/>
        </p:spPr>
        <p:txBody>
          <a:bodyPr wrap="none" rtlCol="0">
            <a:spAutoFit/>
          </a:bodyPr>
          <a:lstStyle/>
          <a:p>
            <a:r>
              <a:rPr lang="en-US" sz="1100" dirty="0"/>
              <a:t>December</a:t>
            </a:r>
          </a:p>
        </p:txBody>
      </p:sp>
      <p:sp>
        <p:nvSpPr>
          <p:cNvPr id="37" name="TextBox 36"/>
          <p:cNvSpPr txBox="1"/>
          <p:nvPr/>
        </p:nvSpPr>
        <p:spPr>
          <a:xfrm rot="5400000">
            <a:off x="4092376" y="4001088"/>
            <a:ext cx="651140" cy="261610"/>
          </a:xfrm>
          <a:prstGeom prst="rect">
            <a:avLst/>
          </a:prstGeom>
          <a:noFill/>
        </p:spPr>
        <p:txBody>
          <a:bodyPr wrap="none" rtlCol="0">
            <a:spAutoFit/>
          </a:bodyPr>
          <a:lstStyle/>
          <a:p>
            <a:r>
              <a:rPr lang="en-US" sz="1100" dirty="0"/>
              <a:t>October</a:t>
            </a:r>
          </a:p>
        </p:txBody>
      </p:sp>
      <p:sp>
        <p:nvSpPr>
          <p:cNvPr id="38" name="TextBox 37"/>
          <p:cNvSpPr txBox="1"/>
          <p:nvPr/>
        </p:nvSpPr>
        <p:spPr>
          <a:xfrm rot="5400000">
            <a:off x="6973881" y="3902503"/>
            <a:ext cx="453970" cy="261610"/>
          </a:xfrm>
          <a:prstGeom prst="rect">
            <a:avLst/>
          </a:prstGeom>
          <a:noFill/>
        </p:spPr>
        <p:txBody>
          <a:bodyPr wrap="none" rtlCol="0">
            <a:spAutoFit/>
          </a:bodyPr>
          <a:lstStyle/>
          <a:p>
            <a:r>
              <a:rPr lang="en-US" sz="1100" dirty="0"/>
              <a:t>April</a:t>
            </a:r>
          </a:p>
        </p:txBody>
      </p:sp>
      <p:sp>
        <p:nvSpPr>
          <p:cNvPr id="39" name="TextBox 38"/>
          <p:cNvSpPr txBox="1"/>
          <p:nvPr/>
        </p:nvSpPr>
        <p:spPr>
          <a:xfrm rot="5400000">
            <a:off x="6459566" y="3952998"/>
            <a:ext cx="554960" cy="261610"/>
          </a:xfrm>
          <a:prstGeom prst="rect">
            <a:avLst/>
          </a:prstGeom>
          <a:noFill/>
        </p:spPr>
        <p:txBody>
          <a:bodyPr wrap="none" rtlCol="0">
            <a:spAutoFit/>
          </a:bodyPr>
          <a:lstStyle/>
          <a:p>
            <a:r>
              <a:rPr lang="en-US" sz="1100" dirty="0"/>
              <a:t>March</a:t>
            </a:r>
          </a:p>
        </p:txBody>
      </p:sp>
      <p:sp>
        <p:nvSpPr>
          <p:cNvPr id="40" name="TextBox 39"/>
          <p:cNvSpPr txBox="1"/>
          <p:nvPr/>
        </p:nvSpPr>
        <p:spPr>
          <a:xfrm rot="5400000">
            <a:off x="4486466" y="4070819"/>
            <a:ext cx="790601" cy="261610"/>
          </a:xfrm>
          <a:prstGeom prst="rect">
            <a:avLst/>
          </a:prstGeom>
          <a:noFill/>
        </p:spPr>
        <p:txBody>
          <a:bodyPr wrap="none" rtlCol="0">
            <a:spAutoFit/>
          </a:bodyPr>
          <a:lstStyle/>
          <a:p>
            <a:r>
              <a:rPr lang="en-US" sz="1100" dirty="0"/>
              <a:t>November</a:t>
            </a:r>
          </a:p>
        </p:txBody>
      </p:sp>
      <p:sp>
        <p:nvSpPr>
          <p:cNvPr id="41" name="TextBox 40"/>
          <p:cNvSpPr txBox="1"/>
          <p:nvPr/>
        </p:nvSpPr>
        <p:spPr>
          <a:xfrm rot="5400000">
            <a:off x="5924413" y="4024332"/>
            <a:ext cx="697627" cy="261610"/>
          </a:xfrm>
          <a:prstGeom prst="rect">
            <a:avLst/>
          </a:prstGeom>
          <a:noFill/>
        </p:spPr>
        <p:txBody>
          <a:bodyPr wrap="none" rtlCol="0">
            <a:spAutoFit/>
          </a:bodyPr>
          <a:lstStyle/>
          <a:p>
            <a:r>
              <a:rPr lang="en-US" sz="1100" dirty="0"/>
              <a:t>February</a:t>
            </a:r>
          </a:p>
        </p:txBody>
      </p:sp>
      <p:sp>
        <p:nvSpPr>
          <p:cNvPr id="42" name="TextBox 41"/>
          <p:cNvSpPr txBox="1"/>
          <p:nvPr/>
        </p:nvSpPr>
        <p:spPr>
          <a:xfrm rot="5400000">
            <a:off x="7446517" y="3893687"/>
            <a:ext cx="436338" cy="261610"/>
          </a:xfrm>
          <a:prstGeom prst="rect">
            <a:avLst/>
          </a:prstGeom>
          <a:noFill/>
        </p:spPr>
        <p:txBody>
          <a:bodyPr wrap="none" rtlCol="0">
            <a:spAutoFit/>
          </a:bodyPr>
          <a:lstStyle/>
          <a:p>
            <a:r>
              <a:rPr lang="en-US" sz="1100" dirty="0"/>
              <a:t>May</a:t>
            </a:r>
          </a:p>
        </p:txBody>
      </p:sp>
      <p:sp>
        <p:nvSpPr>
          <p:cNvPr id="43" name="TextBox 42"/>
          <p:cNvSpPr txBox="1"/>
          <p:nvPr/>
        </p:nvSpPr>
        <p:spPr>
          <a:xfrm rot="5400000">
            <a:off x="7904727" y="3899297"/>
            <a:ext cx="447558" cy="261610"/>
          </a:xfrm>
          <a:prstGeom prst="rect">
            <a:avLst/>
          </a:prstGeom>
          <a:noFill/>
        </p:spPr>
        <p:txBody>
          <a:bodyPr wrap="none" rtlCol="0">
            <a:spAutoFit/>
          </a:bodyPr>
          <a:lstStyle/>
          <a:p>
            <a:r>
              <a:rPr lang="en-US" sz="1100" dirty="0"/>
              <a:t>June</a:t>
            </a:r>
          </a:p>
        </p:txBody>
      </p:sp>
      <p:sp>
        <p:nvSpPr>
          <p:cNvPr id="44" name="TextBox 43"/>
          <p:cNvSpPr txBox="1"/>
          <p:nvPr/>
        </p:nvSpPr>
        <p:spPr>
          <a:xfrm rot="5400000">
            <a:off x="8392592" y="3875252"/>
            <a:ext cx="399468" cy="261610"/>
          </a:xfrm>
          <a:prstGeom prst="rect">
            <a:avLst/>
          </a:prstGeom>
          <a:noFill/>
        </p:spPr>
        <p:txBody>
          <a:bodyPr wrap="none" rtlCol="0">
            <a:spAutoFit/>
          </a:bodyPr>
          <a:lstStyle/>
          <a:p>
            <a:r>
              <a:rPr lang="en-US" sz="1100" dirty="0"/>
              <a:t>July</a:t>
            </a:r>
          </a:p>
        </p:txBody>
      </p:sp>
      <p:sp>
        <p:nvSpPr>
          <p:cNvPr id="45" name="TextBox 44"/>
          <p:cNvSpPr txBox="1"/>
          <p:nvPr/>
        </p:nvSpPr>
        <p:spPr>
          <a:xfrm rot="5400000">
            <a:off x="8765843" y="3965822"/>
            <a:ext cx="580608" cy="261610"/>
          </a:xfrm>
          <a:prstGeom prst="rect">
            <a:avLst/>
          </a:prstGeom>
          <a:noFill/>
        </p:spPr>
        <p:txBody>
          <a:bodyPr wrap="none" rtlCol="0">
            <a:spAutoFit/>
          </a:bodyPr>
          <a:lstStyle/>
          <a:p>
            <a:r>
              <a:rPr lang="en-US" sz="1100" dirty="0"/>
              <a:t>August</a:t>
            </a:r>
          </a:p>
        </p:txBody>
      </p:sp>
      <p:sp>
        <p:nvSpPr>
          <p:cNvPr id="47" name="TextBox 46"/>
          <p:cNvSpPr txBox="1"/>
          <p:nvPr/>
        </p:nvSpPr>
        <p:spPr>
          <a:xfrm>
            <a:off x="2042886" y="1937419"/>
            <a:ext cx="942887" cy="646331"/>
          </a:xfrm>
          <a:prstGeom prst="rect">
            <a:avLst/>
          </a:prstGeom>
          <a:noFill/>
        </p:spPr>
        <p:txBody>
          <a:bodyPr wrap="none" rtlCol="0">
            <a:spAutoFit/>
          </a:bodyPr>
          <a:lstStyle/>
          <a:p>
            <a:r>
              <a:rPr lang="en-US" dirty="0"/>
              <a:t>Indoor</a:t>
            </a:r>
          </a:p>
          <a:p>
            <a:r>
              <a:rPr lang="en-US" dirty="0"/>
              <a:t>Dryness</a:t>
            </a:r>
          </a:p>
        </p:txBody>
      </p:sp>
      <p:sp>
        <p:nvSpPr>
          <p:cNvPr id="48" name="TextBox 47"/>
          <p:cNvSpPr txBox="1"/>
          <p:nvPr/>
        </p:nvSpPr>
        <p:spPr>
          <a:xfrm>
            <a:off x="2042886" y="4512744"/>
            <a:ext cx="1160895" cy="646331"/>
          </a:xfrm>
          <a:prstGeom prst="rect">
            <a:avLst/>
          </a:prstGeom>
          <a:noFill/>
        </p:spPr>
        <p:txBody>
          <a:bodyPr wrap="none" rtlCol="0">
            <a:spAutoFit/>
          </a:bodyPr>
          <a:lstStyle/>
          <a:p>
            <a:r>
              <a:rPr lang="en-US" dirty="0"/>
              <a:t>Indoor</a:t>
            </a:r>
          </a:p>
          <a:p>
            <a:r>
              <a:rPr lang="en-US" dirty="0"/>
              <a:t>Dampness</a:t>
            </a:r>
          </a:p>
        </p:txBody>
      </p:sp>
    </p:spTree>
    <p:extLst>
      <p:ext uri="{BB962C8B-B14F-4D97-AF65-F5344CB8AC3E}">
        <p14:creationId xmlns:p14="http://schemas.microsoft.com/office/powerpoint/2010/main" val="1092824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a:extLst>
              <a:ext uri="{FF2B5EF4-FFF2-40B4-BE49-F238E27FC236}">
                <a16:creationId xmlns:a16="http://schemas.microsoft.com/office/drawing/2014/main" id="{772B6557-8614-6103-0A04-C43B3FCDE3E6}"/>
              </a:ext>
            </a:extLst>
          </p:cNvPr>
          <p:cNvSpPr>
            <a:spLocks noGrp="1"/>
          </p:cNvSpPr>
          <p:nvPr>
            <p:ph type="subTitle" idx="15"/>
          </p:nvPr>
        </p:nvSpPr>
        <p:spPr>
          <a:xfrm>
            <a:off x="623887" y="787751"/>
            <a:ext cx="8964613" cy="405683"/>
          </a:xfrm>
        </p:spPr>
        <p:txBody>
          <a:bodyPr/>
          <a:lstStyle/>
          <a:p>
            <a:endParaRPr lang="en-US" dirty="0">
              <a:latin typeface="Calibri" panose="020F0502020204030204" pitchFamily="34" charset="0"/>
            </a:endParaRPr>
          </a:p>
        </p:txBody>
      </p:sp>
      <p:sp>
        <p:nvSpPr>
          <p:cNvPr id="4" name="Title 1"/>
          <p:cNvSpPr>
            <a:spLocks noGrp="1"/>
          </p:cNvSpPr>
          <p:nvPr>
            <p:ph type="title"/>
          </p:nvPr>
        </p:nvSpPr>
        <p:spPr>
          <a:xfrm>
            <a:off x="623888" y="350069"/>
            <a:ext cx="8964613" cy="467239"/>
          </a:xfrm>
        </p:spPr>
        <p:txBody>
          <a:bodyPr>
            <a:normAutofit/>
          </a:bodyPr>
          <a:lstStyle>
            <a:lvl1pPr>
              <a:defRPr lang="en-US" sz="2475" b="1" smtClean="0">
                <a:solidFill>
                  <a:schemeClr val="bg1"/>
                </a:solidFill>
              </a:defRPr>
            </a:lvl1pPr>
          </a:lstStyle>
          <a:p>
            <a:r>
              <a:rPr lang="en-US" sz="2800" dirty="0">
                <a:solidFill>
                  <a:schemeClr val="accent1"/>
                </a:solidFill>
                <a:latin typeface="Calibri" panose="020F0502020204030204" pitchFamily="34" charset="0"/>
              </a:rPr>
              <a:t>Is Dryness A Problem?</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4815" y="2581003"/>
            <a:ext cx="3776557" cy="2520000"/>
          </a:xfrm>
          <a:prstGeom prst="rect">
            <a:avLst/>
          </a:prstGeom>
        </p:spPr>
      </p:pic>
      <p:sp>
        <p:nvSpPr>
          <p:cNvPr id="5" name="TextBox 4"/>
          <p:cNvSpPr txBox="1"/>
          <p:nvPr/>
        </p:nvSpPr>
        <p:spPr>
          <a:xfrm>
            <a:off x="6384814" y="5160137"/>
            <a:ext cx="1412566" cy="184666"/>
          </a:xfrm>
          <a:prstGeom prst="rect">
            <a:avLst/>
          </a:prstGeom>
          <a:noFill/>
        </p:spPr>
        <p:txBody>
          <a:bodyPr wrap="none" rtlCol="0">
            <a:spAutoFit/>
          </a:bodyPr>
          <a:lstStyle/>
          <a:p>
            <a:r>
              <a:rPr lang="en-US" sz="600" dirty="0">
                <a:solidFill>
                  <a:schemeClr val="bg1">
                    <a:lumMod val="50000"/>
                  </a:schemeClr>
                </a:solidFill>
              </a:rPr>
              <a:t>Licensed from www.peopleimages.com</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5706" y="2581003"/>
            <a:ext cx="3785403" cy="2520000"/>
          </a:xfrm>
          <a:prstGeom prst="rect">
            <a:avLst/>
          </a:prstGeom>
        </p:spPr>
      </p:pic>
      <p:sp>
        <p:nvSpPr>
          <p:cNvPr id="7" name="TextBox 6"/>
          <p:cNvSpPr txBox="1"/>
          <p:nvPr/>
        </p:nvSpPr>
        <p:spPr>
          <a:xfrm>
            <a:off x="1975706" y="5160137"/>
            <a:ext cx="910827" cy="184666"/>
          </a:xfrm>
          <a:prstGeom prst="rect">
            <a:avLst/>
          </a:prstGeom>
          <a:noFill/>
        </p:spPr>
        <p:txBody>
          <a:bodyPr wrap="none" rtlCol="0">
            <a:spAutoFit/>
          </a:bodyPr>
          <a:lstStyle/>
          <a:p>
            <a:r>
              <a:rPr lang="en-US" sz="600" dirty="0">
                <a:solidFill>
                  <a:schemeClr val="bg1">
                    <a:lumMod val="50000"/>
                  </a:schemeClr>
                </a:solidFill>
              </a:rPr>
              <a:t>iStock: 000030384618X</a:t>
            </a:r>
          </a:p>
        </p:txBody>
      </p:sp>
      <p:sp>
        <p:nvSpPr>
          <p:cNvPr id="8" name="TextBox 7"/>
          <p:cNvSpPr txBox="1"/>
          <p:nvPr/>
        </p:nvSpPr>
        <p:spPr>
          <a:xfrm>
            <a:off x="6384814" y="2180893"/>
            <a:ext cx="3432030" cy="400110"/>
          </a:xfrm>
          <a:prstGeom prst="rect">
            <a:avLst/>
          </a:prstGeom>
          <a:noFill/>
        </p:spPr>
        <p:txBody>
          <a:bodyPr wrap="none" rtlCol="0">
            <a:spAutoFit/>
          </a:bodyPr>
          <a:lstStyle/>
          <a:p>
            <a:r>
              <a:rPr lang="en-US" sz="2000" b="1" dirty="0"/>
              <a:t>Occupant Health and Wellness</a:t>
            </a:r>
          </a:p>
        </p:txBody>
      </p:sp>
      <p:sp>
        <p:nvSpPr>
          <p:cNvPr id="9" name="TextBox 8"/>
          <p:cNvSpPr txBox="1"/>
          <p:nvPr/>
        </p:nvSpPr>
        <p:spPr>
          <a:xfrm>
            <a:off x="2375156" y="2180893"/>
            <a:ext cx="3317703" cy="400110"/>
          </a:xfrm>
          <a:prstGeom prst="rect">
            <a:avLst/>
          </a:prstGeom>
          <a:noFill/>
        </p:spPr>
        <p:txBody>
          <a:bodyPr wrap="none" rtlCol="0">
            <a:spAutoFit/>
          </a:bodyPr>
          <a:lstStyle/>
          <a:p>
            <a:r>
              <a:rPr lang="en-US" sz="2000" b="1" dirty="0"/>
              <a:t>Manufacturing and Processes</a:t>
            </a:r>
          </a:p>
        </p:txBody>
      </p:sp>
    </p:spTree>
    <p:extLst>
      <p:ext uri="{BB962C8B-B14F-4D97-AF65-F5344CB8AC3E}">
        <p14:creationId xmlns:p14="http://schemas.microsoft.com/office/powerpoint/2010/main" val="293033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9D465176-F322-6D65-C00A-971017A991CC}"/>
              </a:ext>
            </a:extLst>
          </p:cNvPr>
          <p:cNvSpPr>
            <a:spLocks noGrp="1"/>
          </p:cNvSpPr>
          <p:nvPr>
            <p:ph type="subTitle" idx="15"/>
          </p:nvPr>
        </p:nvSpPr>
        <p:spPr>
          <a:xfrm>
            <a:off x="623887" y="787751"/>
            <a:ext cx="8964613" cy="405683"/>
          </a:xfrm>
        </p:spPr>
        <p:txBody>
          <a:bodyPr/>
          <a:lstStyle/>
          <a:p>
            <a:endParaRPr lang="en-US" dirty="0">
              <a:latin typeface="Calibri" panose="020F0502020204030204" pitchFamily="34" charset="0"/>
            </a:endParaRPr>
          </a:p>
        </p:txBody>
      </p:sp>
      <p:sp>
        <p:nvSpPr>
          <p:cNvPr id="4" name="Title 1"/>
          <p:cNvSpPr>
            <a:spLocks noGrp="1"/>
          </p:cNvSpPr>
          <p:nvPr>
            <p:ph type="title"/>
          </p:nvPr>
        </p:nvSpPr>
        <p:spPr>
          <a:xfrm>
            <a:off x="623888" y="350069"/>
            <a:ext cx="8964613" cy="467239"/>
          </a:xfrm>
        </p:spPr>
        <p:txBody>
          <a:bodyPr>
            <a:normAutofit/>
          </a:bodyPr>
          <a:lstStyle>
            <a:lvl1pPr>
              <a:defRPr lang="en-US" sz="2475" b="1" smtClean="0">
                <a:solidFill>
                  <a:schemeClr val="bg1"/>
                </a:solidFill>
              </a:defRPr>
            </a:lvl1pPr>
          </a:lstStyle>
          <a:p>
            <a:r>
              <a:rPr lang="en-US" sz="2800" dirty="0">
                <a:solidFill>
                  <a:schemeClr val="accent1"/>
                </a:solidFill>
                <a:latin typeface="Calibri" panose="020F0502020204030204" pitchFamily="34" charset="0"/>
              </a:rPr>
              <a:t>Manufacturing and Process</a:t>
            </a:r>
          </a:p>
        </p:txBody>
      </p:sp>
      <p:grpSp>
        <p:nvGrpSpPr>
          <p:cNvPr id="2" name="Group 1"/>
          <p:cNvGrpSpPr/>
          <p:nvPr/>
        </p:nvGrpSpPr>
        <p:grpSpPr>
          <a:xfrm>
            <a:off x="4895645" y="2229649"/>
            <a:ext cx="2765300" cy="3180715"/>
            <a:chOff x="211015" y="1940805"/>
            <a:chExt cx="2765300" cy="3180715"/>
          </a:xfrm>
        </p:grpSpPr>
        <p:sp>
          <p:nvSpPr>
            <p:cNvPr id="11" name="Content Placeholder 2"/>
            <p:cNvSpPr txBox="1">
              <a:spLocks/>
            </p:cNvSpPr>
            <p:nvPr/>
          </p:nvSpPr>
          <p:spPr>
            <a:xfrm>
              <a:off x="666047" y="1940805"/>
              <a:ext cx="1962150" cy="10185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tx1">
                      <a:lumMod val="85000"/>
                      <a:lumOff val="15000"/>
                    </a:schemeClr>
                  </a:solidFill>
                </a:rPr>
                <a:t>Hygroscopic </a:t>
              </a:r>
            </a:p>
            <a:p>
              <a:pPr marL="0" indent="0" algn="ctr">
                <a:buNone/>
              </a:pPr>
              <a:r>
                <a:rPr lang="en-US" dirty="0">
                  <a:solidFill>
                    <a:schemeClr val="tx1">
                      <a:lumMod val="85000"/>
                      <a:lumOff val="15000"/>
                    </a:schemeClr>
                  </a:solidFill>
                </a:rPr>
                <a:t>Materials</a:t>
              </a:r>
            </a:p>
            <a:p>
              <a:pPr lvl="1" algn="ctr"/>
              <a:endParaRPr lang="en-US" sz="2800" dirty="0">
                <a:solidFill>
                  <a:schemeClr val="tx1">
                    <a:lumMod val="85000"/>
                    <a:lumOff val="15000"/>
                  </a:schemeClr>
                </a:solidFill>
              </a:endParaRPr>
            </a:p>
          </p:txBody>
        </p:sp>
        <p:sp>
          <p:nvSpPr>
            <p:cNvPr id="12" name="Rectangle 11"/>
            <p:cNvSpPr/>
            <p:nvPr/>
          </p:nvSpPr>
          <p:spPr>
            <a:xfrm>
              <a:off x="448178" y="3281005"/>
              <a:ext cx="2358544" cy="332452"/>
            </a:xfrm>
            <a:prstGeom prst="rect">
              <a:avLst/>
            </a:prstGeom>
            <a:blipFill>
              <a:blip r:embed="rId2"/>
              <a:tile tx="0" ty="0" sx="100000" sy="100000" flip="none" algn="tl"/>
            </a:bli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9"/>
            <p:cNvSpPr/>
            <p:nvPr/>
          </p:nvSpPr>
          <p:spPr>
            <a:xfrm>
              <a:off x="211015" y="4705122"/>
              <a:ext cx="2765300" cy="416398"/>
            </a:xfrm>
            <a:custGeom>
              <a:avLst/>
              <a:gdLst>
                <a:gd name="connsiteX0" fmla="*/ 0 w 3017520"/>
                <a:gd name="connsiteY0" fmla="*/ 0 h 560070"/>
                <a:gd name="connsiteX1" fmla="*/ 3017520 w 3017520"/>
                <a:gd name="connsiteY1" fmla="*/ 0 h 560070"/>
                <a:gd name="connsiteX2" fmla="*/ 3017520 w 3017520"/>
                <a:gd name="connsiteY2" fmla="*/ 560070 h 560070"/>
                <a:gd name="connsiteX3" fmla="*/ 0 w 3017520"/>
                <a:gd name="connsiteY3" fmla="*/ 560070 h 560070"/>
                <a:gd name="connsiteX4" fmla="*/ 0 w 3017520"/>
                <a:gd name="connsiteY4" fmla="*/ 0 h 560070"/>
                <a:gd name="connsiteX0" fmla="*/ 228600 w 3017520"/>
                <a:gd name="connsiteY0" fmla="*/ 0 h 720090"/>
                <a:gd name="connsiteX1" fmla="*/ 3017520 w 3017520"/>
                <a:gd name="connsiteY1" fmla="*/ 160020 h 720090"/>
                <a:gd name="connsiteX2" fmla="*/ 3017520 w 3017520"/>
                <a:gd name="connsiteY2" fmla="*/ 720090 h 720090"/>
                <a:gd name="connsiteX3" fmla="*/ 0 w 3017520"/>
                <a:gd name="connsiteY3" fmla="*/ 720090 h 720090"/>
                <a:gd name="connsiteX4" fmla="*/ 228600 w 3017520"/>
                <a:gd name="connsiteY4" fmla="*/ 0 h 720090"/>
                <a:gd name="connsiteX0" fmla="*/ 228600 w 3017520"/>
                <a:gd name="connsiteY0" fmla="*/ 0 h 720090"/>
                <a:gd name="connsiteX1" fmla="*/ 3017520 w 3017520"/>
                <a:gd name="connsiteY1" fmla="*/ 160020 h 720090"/>
                <a:gd name="connsiteX2" fmla="*/ 3017520 w 3017520"/>
                <a:gd name="connsiteY2" fmla="*/ 720090 h 720090"/>
                <a:gd name="connsiteX3" fmla="*/ 0 w 3017520"/>
                <a:gd name="connsiteY3" fmla="*/ 720090 h 720090"/>
                <a:gd name="connsiteX4" fmla="*/ 228600 w 3017520"/>
                <a:gd name="connsiteY4" fmla="*/ 0 h 720090"/>
                <a:gd name="connsiteX0" fmla="*/ 22860 w 3017520"/>
                <a:gd name="connsiteY0" fmla="*/ 22860 h 560070"/>
                <a:gd name="connsiteX1" fmla="*/ 3017520 w 3017520"/>
                <a:gd name="connsiteY1" fmla="*/ 0 h 560070"/>
                <a:gd name="connsiteX2" fmla="*/ 3017520 w 3017520"/>
                <a:gd name="connsiteY2" fmla="*/ 560070 h 560070"/>
                <a:gd name="connsiteX3" fmla="*/ 0 w 3017520"/>
                <a:gd name="connsiteY3" fmla="*/ 560070 h 560070"/>
                <a:gd name="connsiteX4" fmla="*/ 22860 w 3017520"/>
                <a:gd name="connsiteY4" fmla="*/ 22860 h 560070"/>
                <a:gd name="connsiteX0" fmla="*/ 22860 w 3017520"/>
                <a:gd name="connsiteY0" fmla="*/ 134774 h 671984"/>
                <a:gd name="connsiteX1" fmla="*/ 3017520 w 3017520"/>
                <a:gd name="connsiteY1" fmla="*/ 111914 h 671984"/>
                <a:gd name="connsiteX2" fmla="*/ 3017520 w 3017520"/>
                <a:gd name="connsiteY2" fmla="*/ 671984 h 671984"/>
                <a:gd name="connsiteX3" fmla="*/ 0 w 3017520"/>
                <a:gd name="connsiteY3" fmla="*/ 671984 h 671984"/>
                <a:gd name="connsiteX4" fmla="*/ 22860 w 3017520"/>
                <a:gd name="connsiteY4" fmla="*/ 134774 h 671984"/>
                <a:gd name="connsiteX0" fmla="*/ 57150 w 3051810"/>
                <a:gd name="connsiteY0" fmla="*/ 134774 h 683414"/>
                <a:gd name="connsiteX1" fmla="*/ 3051810 w 3051810"/>
                <a:gd name="connsiteY1" fmla="*/ 111914 h 683414"/>
                <a:gd name="connsiteX2" fmla="*/ 3051810 w 3051810"/>
                <a:gd name="connsiteY2" fmla="*/ 671984 h 683414"/>
                <a:gd name="connsiteX3" fmla="*/ 0 w 3051810"/>
                <a:gd name="connsiteY3" fmla="*/ 683414 h 683414"/>
                <a:gd name="connsiteX4" fmla="*/ 57150 w 3051810"/>
                <a:gd name="connsiteY4" fmla="*/ 134774 h 683414"/>
                <a:gd name="connsiteX0" fmla="*/ 57150 w 3051810"/>
                <a:gd name="connsiteY0" fmla="*/ 134774 h 683414"/>
                <a:gd name="connsiteX1" fmla="*/ 3051810 w 3051810"/>
                <a:gd name="connsiteY1" fmla="*/ 111914 h 683414"/>
                <a:gd name="connsiteX2" fmla="*/ 2983230 w 3051810"/>
                <a:gd name="connsiteY2" fmla="*/ 683414 h 683414"/>
                <a:gd name="connsiteX3" fmla="*/ 0 w 3051810"/>
                <a:gd name="connsiteY3" fmla="*/ 683414 h 683414"/>
                <a:gd name="connsiteX4" fmla="*/ 57150 w 3051810"/>
                <a:gd name="connsiteY4" fmla="*/ 134774 h 683414"/>
                <a:gd name="connsiteX0" fmla="*/ 57150 w 3051810"/>
                <a:gd name="connsiteY0" fmla="*/ 134774 h 851054"/>
                <a:gd name="connsiteX1" fmla="*/ 3051810 w 3051810"/>
                <a:gd name="connsiteY1" fmla="*/ 111914 h 851054"/>
                <a:gd name="connsiteX2" fmla="*/ 2983230 w 3051810"/>
                <a:gd name="connsiteY2" fmla="*/ 683414 h 851054"/>
                <a:gd name="connsiteX3" fmla="*/ 0 w 3051810"/>
                <a:gd name="connsiteY3" fmla="*/ 683414 h 851054"/>
                <a:gd name="connsiteX4" fmla="*/ 57150 w 3051810"/>
                <a:gd name="connsiteY4" fmla="*/ 134774 h 851054"/>
                <a:gd name="connsiteX0" fmla="*/ 57150 w 3099556"/>
                <a:gd name="connsiteY0" fmla="*/ 134774 h 851054"/>
                <a:gd name="connsiteX1" fmla="*/ 3051810 w 3099556"/>
                <a:gd name="connsiteY1" fmla="*/ 111914 h 851054"/>
                <a:gd name="connsiteX2" fmla="*/ 2983230 w 3099556"/>
                <a:gd name="connsiteY2" fmla="*/ 683414 h 851054"/>
                <a:gd name="connsiteX3" fmla="*/ 0 w 3099556"/>
                <a:gd name="connsiteY3" fmla="*/ 683414 h 851054"/>
                <a:gd name="connsiteX4" fmla="*/ 57150 w 3099556"/>
                <a:gd name="connsiteY4" fmla="*/ 134774 h 851054"/>
                <a:gd name="connsiteX0" fmla="*/ 115808 w 3158214"/>
                <a:gd name="connsiteY0" fmla="*/ 134774 h 851054"/>
                <a:gd name="connsiteX1" fmla="*/ 3110468 w 3158214"/>
                <a:gd name="connsiteY1" fmla="*/ 111914 h 851054"/>
                <a:gd name="connsiteX2" fmla="*/ 3041888 w 3158214"/>
                <a:gd name="connsiteY2" fmla="*/ 683414 h 851054"/>
                <a:gd name="connsiteX3" fmla="*/ 58658 w 3158214"/>
                <a:gd name="connsiteY3" fmla="*/ 683414 h 851054"/>
                <a:gd name="connsiteX4" fmla="*/ 115808 w 3158214"/>
                <a:gd name="connsiteY4" fmla="*/ 134774 h 851054"/>
                <a:gd name="connsiteX0" fmla="*/ 115808 w 3158214"/>
                <a:gd name="connsiteY0" fmla="*/ 134774 h 848542"/>
                <a:gd name="connsiteX1" fmla="*/ 3110468 w 3158214"/>
                <a:gd name="connsiteY1" fmla="*/ 111914 h 848542"/>
                <a:gd name="connsiteX2" fmla="*/ 3041888 w 3158214"/>
                <a:gd name="connsiteY2" fmla="*/ 683414 h 848542"/>
                <a:gd name="connsiteX3" fmla="*/ 58658 w 3158214"/>
                <a:gd name="connsiteY3" fmla="*/ 683414 h 848542"/>
                <a:gd name="connsiteX4" fmla="*/ 115808 w 3158214"/>
                <a:gd name="connsiteY4" fmla="*/ 134774 h 848542"/>
                <a:gd name="connsiteX0" fmla="*/ 115808 w 3158214"/>
                <a:gd name="connsiteY0" fmla="*/ 134774 h 792676"/>
                <a:gd name="connsiteX1" fmla="*/ 3110468 w 3158214"/>
                <a:gd name="connsiteY1" fmla="*/ 111914 h 792676"/>
                <a:gd name="connsiteX2" fmla="*/ 3041888 w 3158214"/>
                <a:gd name="connsiteY2" fmla="*/ 683414 h 792676"/>
                <a:gd name="connsiteX3" fmla="*/ 58658 w 3158214"/>
                <a:gd name="connsiteY3" fmla="*/ 683414 h 792676"/>
                <a:gd name="connsiteX4" fmla="*/ 115808 w 3158214"/>
                <a:gd name="connsiteY4" fmla="*/ 134774 h 79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8214" h="792676">
                  <a:moveTo>
                    <a:pt x="115808" y="134774"/>
                  </a:moveTo>
                  <a:cubicBezTo>
                    <a:pt x="2291318" y="-158596"/>
                    <a:pt x="2112248" y="119534"/>
                    <a:pt x="3110468" y="111914"/>
                  </a:cubicBezTo>
                  <a:cubicBezTo>
                    <a:pt x="3087608" y="302414"/>
                    <a:pt x="3270488" y="367184"/>
                    <a:pt x="3041888" y="683414"/>
                  </a:cubicBezTo>
                  <a:cubicBezTo>
                    <a:pt x="2207498" y="934874"/>
                    <a:pt x="92948" y="671984"/>
                    <a:pt x="58658" y="683414"/>
                  </a:cubicBezTo>
                  <a:cubicBezTo>
                    <a:pt x="-93742" y="249074"/>
                    <a:pt x="96758" y="317654"/>
                    <a:pt x="115808" y="134774"/>
                  </a:cubicBezTo>
                  <a:close/>
                </a:path>
              </a:pathLst>
            </a:custGeom>
            <a:blipFill>
              <a:blip r:embed="rId2"/>
              <a:tile tx="0" ty="0" sx="100000" sy="100000" flip="none" algn="tl"/>
            </a:bli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ardrop 16"/>
            <p:cNvSpPr/>
            <p:nvPr/>
          </p:nvSpPr>
          <p:spPr>
            <a:xfrm rot="12427848" flipV="1">
              <a:off x="801207" y="4422790"/>
              <a:ext cx="286090" cy="205547"/>
            </a:xfrm>
            <a:prstGeom prst="teardrop">
              <a:avLst/>
            </a:prstGeom>
            <a:solidFill>
              <a:schemeClr val="accent1"/>
            </a:solidFill>
            <a:ln>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8" name="Teardrop 17"/>
            <p:cNvSpPr/>
            <p:nvPr/>
          </p:nvSpPr>
          <p:spPr>
            <a:xfrm rot="18565244">
              <a:off x="2231297" y="4472570"/>
              <a:ext cx="272173" cy="227352"/>
            </a:xfrm>
            <a:prstGeom prst="teardrop">
              <a:avLst/>
            </a:prstGeom>
            <a:solidFill>
              <a:schemeClr val="accent1"/>
            </a:solidFill>
            <a:ln>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9" name="Teardrop 18"/>
            <p:cNvSpPr/>
            <p:nvPr/>
          </p:nvSpPr>
          <p:spPr>
            <a:xfrm rot="18565244">
              <a:off x="338630" y="4537094"/>
              <a:ext cx="254570" cy="156741"/>
            </a:xfrm>
            <a:prstGeom prst="teardrop">
              <a:avLst/>
            </a:prstGeom>
            <a:solidFill>
              <a:schemeClr val="accent1"/>
            </a:solidFill>
            <a:ln>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0" name="Up-Down Arrow 19"/>
            <p:cNvSpPr/>
            <p:nvPr/>
          </p:nvSpPr>
          <p:spPr>
            <a:xfrm>
              <a:off x="1404806" y="3652790"/>
              <a:ext cx="484632" cy="92853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2"/>
          <p:cNvGrpSpPr/>
          <p:nvPr/>
        </p:nvGrpSpPr>
        <p:grpSpPr>
          <a:xfrm>
            <a:off x="1803977" y="2260038"/>
            <a:ext cx="2858883" cy="3119934"/>
            <a:chOff x="3339695" y="1940805"/>
            <a:chExt cx="2858883" cy="3119934"/>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r="64030" b="30112"/>
            <a:stretch/>
          </p:blipFill>
          <p:spPr>
            <a:xfrm>
              <a:off x="5046815" y="3342739"/>
              <a:ext cx="1151763" cy="1484853"/>
            </a:xfrm>
            <a:prstGeom prst="rect">
              <a:avLst/>
            </a:prstGeom>
          </p:spPr>
        </p:pic>
        <p:sp>
          <p:nvSpPr>
            <p:cNvPr id="21" name="Rectangle 20"/>
            <p:cNvSpPr/>
            <p:nvPr/>
          </p:nvSpPr>
          <p:spPr>
            <a:xfrm>
              <a:off x="3339695" y="4834788"/>
              <a:ext cx="2514600" cy="225951"/>
            </a:xfrm>
            <a:prstGeom prst="rect">
              <a:avLst/>
            </a:prstGeom>
            <a:pattFill prst="narHorz">
              <a:fgClr>
                <a:schemeClr val="tx1">
                  <a:lumMod val="50000"/>
                  <a:lumOff val="50000"/>
                </a:schemeClr>
              </a:fgClr>
              <a:bgClr>
                <a:schemeClr val="bg1">
                  <a:lumMod val="75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3339695" y="4786736"/>
              <a:ext cx="2514600" cy="45719"/>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Curved Connector 22"/>
            <p:cNvCxnSpPr/>
            <p:nvPr/>
          </p:nvCxnSpPr>
          <p:spPr>
            <a:xfrm rot="5400000" flipH="1" flipV="1">
              <a:off x="3389956" y="4332179"/>
              <a:ext cx="531985" cy="22098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urved Connector 23"/>
            <p:cNvCxnSpPr/>
            <p:nvPr/>
          </p:nvCxnSpPr>
          <p:spPr>
            <a:xfrm rot="5400000" flipH="1" flipV="1">
              <a:off x="3617856" y="4332179"/>
              <a:ext cx="531985" cy="220980"/>
            </a:xfrm>
            <a:prstGeom prst="curvedConnector3">
              <a:avLst>
                <a:gd name="adj1" fmla="val 4570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urved Connector 24"/>
            <p:cNvCxnSpPr/>
            <p:nvPr/>
          </p:nvCxnSpPr>
          <p:spPr>
            <a:xfrm rot="5400000" flipH="1" flipV="1">
              <a:off x="3845756" y="4332179"/>
              <a:ext cx="531985" cy="220980"/>
            </a:xfrm>
            <a:prstGeom prst="curvedConnector3">
              <a:avLst>
                <a:gd name="adj1" fmla="val 4570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p:cNvCxnSpPr/>
            <p:nvPr/>
          </p:nvCxnSpPr>
          <p:spPr>
            <a:xfrm rot="5400000" flipH="1" flipV="1">
              <a:off x="4073656" y="4332179"/>
              <a:ext cx="531985" cy="22098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p:cNvCxnSpPr/>
            <p:nvPr/>
          </p:nvCxnSpPr>
          <p:spPr>
            <a:xfrm rot="5400000" flipH="1" flipV="1">
              <a:off x="4301556" y="4332179"/>
              <a:ext cx="531985" cy="220980"/>
            </a:xfrm>
            <a:prstGeom prst="curvedConnector3">
              <a:avLst>
                <a:gd name="adj1" fmla="val 4570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p:cNvCxnSpPr/>
            <p:nvPr/>
          </p:nvCxnSpPr>
          <p:spPr>
            <a:xfrm rot="5400000" flipH="1" flipV="1">
              <a:off x="4529456" y="4332179"/>
              <a:ext cx="531985" cy="220980"/>
            </a:xfrm>
            <a:prstGeom prst="curvedConnector3">
              <a:avLst>
                <a:gd name="adj1" fmla="val 45703"/>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Content Placeholder 2"/>
            <p:cNvSpPr txBox="1">
              <a:spLocks/>
            </p:cNvSpPr>
            <p:nvPr/>
          </p:nvSpPr>
          <p:spPr>
            <a:xfrm>
              <a:off x="3484054" y="1940805"/>
              <a:ext cx="2238282" cy="9325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tx1">
                      <a:lumMod val="85000"/>
                      <a:lumOff val="15000"/>
                    </a:schemeClr>
                  </a:solidFill>
                </a:rPr>
                <a:t>Evaporation </a:t>
              </a:r>
            </a:p>
            <a:p>
              <a:pPr marL="0" indent="0" algn="ctr">
                <a:buNone/>
              </a:pPr>
              <a:r>
                <a:rPr lang="en-US" dirty="0">
                  <a:solidFill>
                    <a:schemeClr val="tx1">
                      <a:lumMod val="85000"/>
                      <a:lumOff val="15000"/>
                    </a:schemeClr>
                  </a:solidFill>
                </a:rPr>
                <a:t>Rates</a:t>
              </a:r>
            </a:p>
            <a:p>
              <a:pPr lvl="1" algn="ctr"/>
              <a:endParaRPr lang="en-US" sz="2800" dirty="0">
                <a:solidFill>
                  <a:schemeClr val="tx1">
                    <a:lumMod val="85000"/>
                    <a:lumOff val="15000"/>
                  </a:schemeClr>
                </a:solidFill>
              </a:endParaRPr>
            </a:p>
          </p:txBody>
        </p:sp>
      </p:grpSp>
      <p:grpSp>
        <p:nvGrpSpPr>
          <p:cNvPr id="5" name="Group 4"/>
          <p:cNvGrpSpPr/>
          <p:nvPr/>
        </p:nvGrpSpPr>
        <p:grpSpPr>
          <a:xfrm>
            <a:off x="7893733" y="2244569"/>
            <a:ext cx="2527205" cy="3150875"/>
            <a:chOff x="6466444" y="1906590"/>
            <a:chExt cx="2527205" cy="3150875"/>
          </a:xfrm>
        </p:grpSpPr>
        <p:sp>
          <p:nvSpPr>
            <p:cNvPr id="13" name="Rectangle 12"/>
            <p:cNvSpPr/>
            <p:nvPr/>
          </p:nvSpPr>
          <p:spPr>
            <a:xfrm>
              <a:off x="6466444" y="4700747"/>
              <a:ext cx="2514600" cy="356718"/>
            </a:xfrm>
            <a:prstGeom prst="rect">
              <a:avLst/>
            </a:prstGeom>
            <a:pattFill prst="narHorz">
              <a:fgClr>
                <a:schemeClr val="tx1">
                  <a:lumMod val="50000"/>
                  <a:lumOff val="50000"/>
                </a:schemeClr>
              </a:fgClr>
              <a:bgClr>
                <a:schemeClr val="bg1">
                  <a:lumMod val="75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Lightning Bolt 13"/>
            <p:cNvSpPr/>
            <p:nvPr/>
          </p:nvSpPr>
          <p:spPr>
            <a:xfrm rot="1255828">
              <a:off x="7267719" y="3755714"/>
              <a:ext cx="1074420" cy="708660"/>
            </a:xfrm>
            <a:prstGeom prst="lightningBol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p:cNvSpPr/>
            <p:nvPr/>
          </p:nvSpPr>
          <p:spPr>
            <a:xfrm>
              <a:off x="6479049" y="3207074"/>
              <a:ext cx="2514600" cy="377190"/>
            </a:xfrm>
            <a:prstGeom prst="rect">
              <a:avLst/>
            </a:prstGeom>
            <a:blipFill>
              <a:blip r:embed="rId4"/>
              <a:tile tx="0" ty="0" sx="100000" sy="100000" flip="none" algn="tl"/>
            </a:bli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Content Placeholder 2"/>
            <p:cNvSpPr txBox="1">
              <a:spLocks/>
            </p:cNvSpPr>
            <p:nvPr/>
          </p:nvSpPr>
          <p:spPr>
            <a:xfrm>
              <a:off x="6479049" y="1906590"/>
              <a:ext cx="2238282" cy="9325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tx1">
                      <a:lumMod val="85000"/>
                      <a:lumOff val="15000"/>
                    </a:schemeClr>
                  </a:solidFill>
                </a:rPr>
                <a:t>Static</a:t>
              </a:r>
            </a:p>
            <a:p>
              <a:pPr marL="0" indent="0" algn="ctr">
                <a:buNone/>
              </a:pPr>
              <a:r>
                <a:rPr lang="en-US" dirty="0">
                  <a:solidFill>
                    <a:schemeClr val="tx1">
                      <a:lumMod val="85000"/>
                      <a:lumOff val="15000"/>
                    </a:schemeClr>
                  </a:solidFill>
                </a:rPr>
                <a:t>Charges</a:t>
              </a:r>
            </a:p>
            <a:p>
              <a:pPr lvl="1" algn="ctr"/>
              <a:endParaRPr lang="en-US" sz="2800" dirty="0">
                <a:solidFill>
                  <a:schemeClr val="tx1">
                    <a:lumMod val="85000"/>
                    <a:lumOff val="15000"/>
                  </a:schemeClr>
                </a:solidFill>
              </a:endParaRPr>
            </a:p>
          </p:txBody>
        </p:sp>
      </p:grpSp>
    </p:spTree>
    <p:extLst>
      <p:ext uri="{BB962C8B-B14F-4D97-AF65-F5344CB8AC3E}">
        <p14:creationId xmlns:p14="http://schemas.microsoft.com/office/powerpoint/2010/main" val="32746043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VERSINFO" val="CON1000"/>
  <p:tag name="TEMPLATEID" val="Condair"/>
  <p:tag name="VERSION" val="1000"/>
  <p:tag name="BRANDID" val="Condair"/>
  <p:tag name="LANGUAGEID" val="1033"/>
  <p:tag name="CLIENT" val="CON"/>
  <p:tag name="COLORTHEMEID" val="1"/>
</p:tagLst>
</file>

<file path=ppt/tags/tag2.xml><?xml version="1.0" encoding="utf-8"?>
<p:tagLst xmlns:a="http://schemas.openxmlformats.org/drawingml/2006/main" xmlns:r="http://schemas.openxmlformats.org/officeDocument/2006/relationships" xmlns:p="http://schemas.openxmlformats.org/presentationml/2006/main">
  <p:tag name="SHAPETYPE" val="Logo"/>
</p:tagLst>
</file>

<file path=ppt/tags/tag3.xml><?xml version="1.0" encoding="utf-8"?>
<p:tagLst xmlns:a="http://schemas.openxmlformats.org/drawingml/2006/main" xmlns:r="http://schemas.openxmlformats.org/officeDocument/2006/relationships" xmlns:p="http://schemas.openxmlformats.org/presentationml/2006/main">
  <p:tag name="SHAPETYPE" val="Logo"/>
</p:tagLst>
</file>

<file path=ppt/tags/tag4.xml><?xml version="1.0" encoding="utf-8"?>
<p:tagLst xmlns:a="http://schemas.openxmlformats.org/drawingml/2006/main" xmlns:r="http://schemas.openxmlformats.org/officeDocument/2006/relationships" xmlns:p="http://schemas.openxmlformats.org/presentationml/2006/main">
  <p:tag name="SHAPETYPE" val="Logo"/>
</p:tagLst>
</file>

<file path=ppt/tags/tag5.xml><?xml version="1.0" encoding="utf-8"?>
<p:tagLst xmlns:a="http://schemas.openxmlformats.org/drawingml/2006/main" xmlns:r="http://schemas.openxmlformats.org/officeDocument/2006/relationships" xmlns:p="http://schemas.openxmlformats.org/presentationml/2006/main">
  <p:tag name="SHAPETYPE" val="Logo"/>
</p:tagLst>
</file>

<file path=ppt/tags/tag6.xml><?xml version="1.0" encoding="utf-8"?>
<p:tagLst xmlns:a="http://schemas.openxmlformats.org/drawingml/2006/main" xmlns:r="http://schemas.openxmlformats.org/officeDocument/2006/relationships" xmlns:p="http://schemas.openxmlformats.org/presentationml/2006/main">
  <p:tag name="SHAPETYPE" val="Logo"/>
</p:tagLst>
</file>

<file path=ppt/tags/tag7.xml><?xml version="1.0" encoding="utf-8"?>
<p:tagLst xmlns:a="http://schemas.openxmlformats.org/drawingml/2006/main" xmlns:r="http://schemas.openxmlformats.org/officeDocument/2006/relationships" xmlns:p="http://schemas.openxmlformats.org/presentationml/2006/main">
  <p:tag name="SHAPETYPE" val="Logo"/>
</p:tagLst>
</file>

<file path=ppt/tags/tag8.xml><?xml version="1.0" encoding="utf-8"?>
<p:tagLst xmlns:a="http://schemas.openxmlformats.org/drawingml/2006/main" xmlns:r="http://schemas.openxmlformats.org/officeDocument/2006/relationships" xmlns:p="http://schemas.openxmlformats.org/presentationml/2006/main">
  <p:tag name="DUPLICATEONIMAGE" val="True"/>
  <p:tag name="SHAPETYPE" val="Claim"/>
</p:tagLst>
</file>

<file path=ppt/tags/tag9.xml><?xml version="1.0" encoding="utf-8"?>
<p:tagLst xmlns:a="http://schemas.openxmlformats.org/drawingml/2006/main" xmlns:r="http://schemas.openxmlformats.org/officeDocument/2006/relationships" xmlns:p="http://schemas.openxmlformats.org/presentationml/2006/main">
  <p:tag name="SHAPETYPE" val="Logo"/>
</p:tagLst>
</file>

<file path=ppt/theme/theme1.xml><?xml version="1.0" encoding="utf-8"?>
<a:theme xmlns:a="http://schemas.openxmlformats.org/drawingml/2006/main" name="Title Slide">
  <a:themeElements>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fontScheme name="Condair">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Primary Blue">
      <a:srgbClr val="016AB3"/>
    </a:custClr>
    <a:custClr name="Primary Dark Blue">
      <a:srgbClr val="16365D"/>
    </a:custClr>
    <a:custClr name="Primary Green">
      <a:srgbClr val="ABD052"/>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Secondary Medium Blue">
      <a:srgbClr val="8BB3DB"/>
    </a:custClr>
    <a:custClr name="Secondary Light Blue">
      <a:srgbClr val="D0E1F2"/>
    </a:custClr>
    <a:custClr name="Secondary Sand">
      <a:srgbClr val="F7E1B9"/>
    </a:custClr>
    <a:custClr name="Secondary Dark Grey">
      <a:srgbClr val="78797B"/>
    </a:custClr>
    <a:custClr name="Secondary Medium Grey">
      <a:srgbClr val="BFBFC0"/>
    </a:custClr>
    <a:custClr name="Secondary Light Grey">
      <a:srgbClr val="E0E1E1"/>
    </a:custClr>
    <a:custClr name="Empty Area">
      <a:srgbClr val="FFFFFF"/>
    </a:custClr>
    <a:custClr name="Empty Area">
      <a:srgbClr val="FFFFFF"/>
    </a:custClr>
    <a:custClr name="Empty Area">
      <a:srgbClr val="FFFFFF"/>
    </a:custClr>
    <a:custClr name="Empty Area">
      <a:srgbClr val="FFFFFF"/>
    </a:custClr>
    <a:custClr name="Tertiary Blue">
      <a:srgbClr val="5F8AC7"/>
    </a:custClr>
    <a:custClr name="Tertiary Yellow">
      <a:srgbClr val="F1DB0E"/>
    </a:custClr>
    <a:custClr name="Tertiary Orange">
      <a:srgbClr val="E0A03A"/>
    </a:custClr>
    <a:custClr name="Tertiary Fuschia">
      <a:srgbClr val="CD2564"/>
    </a:custClr>
    <a:custClr name="Tertiary Purple">
      <a:srgbClr val="7666A7"/>
    </a:custClr>
    <a:custClr name="Tertiary Dark Green">
      <a:srgbClr val="02716B"/>
    </a:custClr>
    <a:custClr name="Tertiary Olive Green">
      <a:srgbClr val="83AC77"/>
    </a:custClr>
    <a:custClr name="Tertiary Aqua">
      <a:srgbClr val="33ADC5"/>
    </a:custClr>
    <a:custClr name="Tertiary Blue Grey">
      <a:srgbClr val="8099B7"/>
    </a:custClr>
    <a:custClr name="Empty Area">
      <a:srgbClr val="FFFFFF"/>
    </a:custClr>
  </a:custClrLst>
  <a:extLst>
    <a:ext uri="{05A4C25C-085E-4340-85A3-A5531E510DB2}">
      <thm15:themeFamily xmlns:thm15="http://schemas.microsoft.com/office/thememl/2012/main" name="Condair_20220125(1).potx" id="{DEC3EA36-751F-41E0-B0F0-AA97FFBCA4A9}" vid="{B33256DC-CBB5-4AE0-8124-BE3512586F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rimary Blue">
      <a:srgbClr val="016AB3"/>
    </a:custClr>
    <a:custClr name="Primary Dark Blue">
      <a:srgbClr val="16365D"/>
    </a:custClr>
    <a:custClr name="Primary Green">
      <a:srgbClr val="ABD052"/>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Secondary Medium Blue">
      <a:srgbClr val="8BB3DB"/>
    </a:custClr>
    <a:custClr name="Secondary Light Blue">
      <a:srgbClr val="D0E1F2"/>
    </a:custClr>
    <a:custClr name="Secondary Sand">
      <a:srgbClr val="F7E1B9"/>
    </a:custClr>
    <a:custClr name="Secondary Dark Grey">
      <a:srgbClr val="78797B"/>
    </a:custClr>
    <a:custClr name="Secondary Medium Grey">
      <a:srgbClr val="BFBFC0"/>
    </a:custClr>
    <a:custClr name="Secondary Light Grey">
      <a:srgbClr val="E0E1E1"/>
    </a:custClr>
    <a:custClr name="Empty Area">
      <a:srgbClr val="FFFFFF"/>
    </a:custClr>
    <a:custClr name="Empty Area">
      <a:srgbClr val="FFFFFF"/>
    </a:custClr>
    <a:custClr name="Empty Area">
      <a:srgbClr val="FFFFFF"/>
    </a:custClr>
    <a:custClr name="Empty Area">
      <a:srgbClr val="FFFFFF"/>
    </a:custClr>
    <a:custClr name="Tertiary Blue">
      <a:srgbClr val="5F8AC7"/>
    </a:custClr>
    <a:custClr name="Tertiary Yellow">
      <a:srgbClr val="F1DB0E"/>
    </a:custClr>
    <a:custClr name="Tertiary Orange">
      <a:srgbClr val="E0A03A"/>
    </a:custClr>
    <a:custClr name="Tertiary Fuschia">
      <a:srgbClr val="CD2564"/>
    </a:custClr>
    <a:custClr name="Tertiary Purple">
      <a:srgbClr val="7666A7"/>
    </a:custClr>
    <a:custClr name="Tertiary Dark Green">
      <a:srgbClr val="02716B"/>
    </a:custClr>
    <a:custClr name="Tertiary Olive Green">
      <a:srgbClr val="83AC77"/>
    </a:custClr>
    <a:custClr name="Tertiary Aqua">
      <a:srgbClr val="33ADC5"/>
    </a:custClr>
    <a:custClr name="Tertiary Blue Grey">
      <a:srgbClr val="8099B7"/>
    </a:custClr>
    <a:custClr name="Empty Area">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rimary Blue">
      <a:srgbClr val="016AB3"/>
    </a:custClr>
    <a:custClr name="Primary Dark Blue">
      <a:srgbClr val="16365D"/>
    </a:custClr>
    <a:custClr name="Primary Green">
      <a:srgbClr val="ABD052"/>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Secondary Medium Blue">
      <a:srgbClr val="8BB3DB"/>
    </a:custClr>
    <a:custClr name="Secondary Light Blue">
      <a:srgbClr val="D0E1F2"/>
    </a:custClr>
    <a:custClr name="Secondary Sand">
      <a:srgbClr val="F7E1B9"/>
    </a:custClr>
    <a:custClr name="Secondary Dark Grey">
      <a:srgbClr val="78797B"/>
    </a:custClr>
    <a:custClr name="Secondary Medium Grey">
      <a:srgbClr val="BFBFC0"/>
    </a:custClr>
    <a:custClr name="Secondary Light Grey">
      <a:srgbClr val="E0E1E1"/>
    </a:custClr>
    <a:custClr name="Empty Area">
      <a:srgbClr val="FFFFFF"/>
    </a:custClr>
    <a:custClr name="Empty Area">
      <a:srgbClr val="FFFFFF"/>
    </a:custClr>
    <a:custClr name="Empty Area">
      <a:srgbClr val="FFFFFF"/>
    </a:custClr>
    <a:custClr name="Empty Area">
      <a:srgbClr val="FFFFFF"/>
    </a:custClr>
    <a:custClr name="Tertiary Blue">
      <a:srgbClr val="5F8AC7"/>
    </a:custClr>
    <a:custClr name="Tertiary Yellow">
      <a:srgbClr val="F1DB0E"/>
    </a:custClr>
    <a:custClr name="Tertiary Orange">
      <a:srgbClr val="E0A03A"/>
    </a:custClr>
    <a:custClr name="Tertiary Fuschia">
      <a:srgbClr val="CD2564"/>
    </a:custClr>
    <a:custClr name="Tertiary Purple">
      <a:srgbClr val="7666A7"/>
    </a:custClr>
    <a:custClr name="Tertiary Dark Green">
      <a:srgbClr val="02716B"/>
    </a:custClr>
    <a:custClr name="Tertiary Olive Green">
      <a:srgbClr val="83AC77"/>
    </a:custClr>
    <a:custClr name="Tertiary Aqua">
      <a:srgbClr val="33ADC5"/>
    </a:custClr>
    <a:custClr name="Tertiary Blue Grey">
      <a:srgbClr val="8099B7"/>
    </a:custClr>
    <a:custClr name="Empty Area">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0.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1.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2.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3.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4.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5.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6.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7.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8.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2.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3.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4.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5.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6.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7.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8.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9.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 UniqueId="903b7e31-b11c-48da-836d-9c3b4008813f" Name="System" ContentType="XML" MajorVersion="0" MinorVersion="1" isLocalCopy="False" IsBaseObject="False" DataSourceId="8885d7d4-5a0b-4ae0-81a3-d87724584cc0" DataSourceMajorVersion="0" DataSourceMinorVersion="1"/>
</file>

<file path=customXml/item2.xml><?xml version="1.0" encoding="utf-8"?>
<AllExternalAdhocVariableMappings/>
</file>

<file path=customXml/item3.xml><?xml version="1.0" encoding="utf-8"?>
<VariableListDefinition name="AD_HOC" displayName="AD_HOC" id="151cb07b-0250-43f9-8cee-29dbf4bd253b" isdomainofvalue="False" dataSourceId="abbbbead-44ad-44f1-bb61-af0127982181"/>
</file>

<file path=customXml/item4.xml><?xml version="1.0" encoding="utf-8"?>
<VariableListDefinition name="Computed" displayName="Computed" id="53257404-71b1-4da8-b21f-7c70510aaa3e" isdomainofvalue="False" dataSourceId="273f200d-048a-4611-a9ab-869aeb464e99"/>
</file>

<file path=customXml/item5.xml><?xml version="1.0" encoding="utf-8"?>
<VariableListDefinition name="System" displayName="System" id="903b7e31-b11c-48da-836d-9c3b4008813f" isdomainofvalue="False" dataSourceId="8885d7d4-5a0b-4ae0-81a3-d87724584cc0"/>
</file>

<file path=customXml/item6.xml><?xml version="1.0" encoding="utf-8"?>
<VariableList UniqueId="53257404-71b1-4da8-b21f-7c70510aaa3e" Name="Computed" ContentType="XML" MajorVersion="0" MinorVersion="1" isLocalCopy="False" IsBaseObject="False" DataSourceId="273f200d-048a-4611-a9ab-869aeb464e99" DataSourceMajorVersion="0" DataSourceMinorVersion="1"/>
</file>

<file path=customXml/item7.xml><?xml version="1.0" encoding="utf-8"?>
<VariableList UniqueId="151cb07b-0250-43f9-8cee-29dbf4bd253b" Name="AD_HOC" ContentType="XML" MajorVersion="0" MinorVersion="1" isLocalCopy="False" IsBaseObject="False" DataSourceId="abbbbead-44ad-44f1-bb61-af0127982181" DataSourceMajorVersion="0" DataSourceMinorVersion="1"/>
</file>

<file path=customXml/itemProps1.xml><?xml version="1.0" encoding="utf-8"?>
<ds:datastoreItem xmlns:ds="http://schemas.openxmlformats.org/officeDocument/2006/customXml" ds:itemID="{6E355EE6-7E3B-492A-9BC8-A878BEFC18A7}">
  <ds:schemaRefs/>
</ds:datastoreItem>
</file>

<file path=customXml/itemProps2.xml><?xml version="1.0" encoding="utf-8"?>
<ds:datastoreItem xmlns:ds="http://schemas.openxmlformats.org/officeDocument/2006/customXml" ds:itemID="{AD395C25-EE46-40BA-A76E-E8422B8CB129}">
  <ds:schemaRefs/>
</ds:datastoreItem>
</file>

<file path=customXml/itemProps3.xml><?xml version="1.0" encoding="utf-8"?>
<ds:datastoreItem xmlns:ds="http://schemas.openxmlformats.org/officeDocument/2006/customXml" ds:itemID="{1DB3D305-0B5B-4842-9714-D4DD246971A4}">
  <ds:schemaRefs/>
</ds:datastoreItem>
</file>

<file path=customXml/itemProps4.xml><?xml version="1.0" encoding="utf-8"?>
<ds:datastoreItem xmlns:ds="http://schemas.openxmlformats.org/officeDocument/2006/customXml" ds:itemID="{342212A3-7A06-4715-AD65-1087FF1EF3F7}">
  <ds:schemaRefs/>
</ds:datastoreItem>
</file>

<file path=customXml/itemProps5.xml><?xml version="1.0" encoding="utf-8"?>
<ds:datastoreItem xmlns:ds="http://schemas.openxmlformats.org/officeDocument/2006/customXml" ds:itemID="{66764A27-7E60-46FF-B914-2F0F40B8250C}">
  <ds:schemaRefs/>
</ds:datastoreItem>
</file>

<file path=customXml/itemProps6.xml><?xml version="1.0" encoding="utf-8"?>
<ds:datastoreItem xmlns:ds="http://schemas.openxmlformats.org/officeDocument/2006/customXml" ds:itemID="{C45C07CD-0C82-4DD7-97D9-8AF076F5BA1B}">
  <ds:schemaRefs/>
</ds:datastoreItem>
</file>

<file path=customXml/itemProps7.xml><?xml version="1.0" encoding="utf-8"?>
<ds:datastoreItem xmlns:ds="http://schemas.openxmlformats.org/officeDocument/2006/customXml" ds:itemID="{D60D3A41-B1A2-4F0B-A7BF-A211787E2473}">
  <ds:schemaRefs/>
</ds:datastoreItem>
</file>

<file path=docProps/app.xml><?xml version="1.0" encoding="utf-8"?>
<Properties xmlns="http://schemas.openxmlformats.org/officeDocument/2006/extended-properties" xmlns:vt="http://schemas.openxmlformats.org/officeDocument/2006/docPropsVTypes">
  <Template>Condair</Template>
  <TotalTime>0</TotalTime>
  <Words>3271</Words>
  <Application>Microsoft Office PowerPoint</Application>
  <PresentationFormat>Widescreen</PresentationFormat>
  <Paragraphs>474</Paragraphs>
  <Slides>47</Slides>
  <Notes>0</Notes>
  <HiddenSlides>4</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Calibri</vt:lpstr>
      <vt:lpstr>Cambria Math</vt:lpstr>
      <vt:lpstr>Gill Sans MT</vt:lpstr>
      <vt:lpstr>Helvetica</vt:lpstr>
      <vt:lpstr>Wingdings</vt:lpstr>
      <vt:lpstr>Title Slide</vt:lpstr>
      <vt:lpstr>Humidity 101</vt:lpstr>
      <vt:lpstr>Outline/Agenda</vt:lpstr>
      <vt:lpstr>Humidity 101</vt:lpstr>
      <vt:lpstr>Humidity vs. Temperature</vt:lpstr>
      <vt:lpstr>The Psychometric Chart</vt:lpstr>
      <vt:lpstr>What Causes Dryness?</vt:lpstr>
      <vt:lpstr>Seasonal Dryness: Fixed Air Volume Ventilation Example</vt:lpstr>
      <vt:lpstr>Is Dryness A Problem?</vt:lpstr>
      <vt:lpstr>Manufacturing and Process</vt:lpstr>
      <vt:lpstr>Evaporation Rates and Drying</vt:lpstr>
      <vt:lpstr>Hygroscopic Materials </vt:lpstr>
      <vt:lpstr>Static Electricity</vt:lpstr>
      <vt:lpstr>Humidity and Building Occupants</vt:lpstr>
      <vt:lpstr>Occupant Health and Wellness</vt:lpstr>
      <vt:lpstr>Human Body: Eyes</vt:lpstr>
      <vt:lpstr>Human Body: Skin</vt:lpstr>
      <vt:lpstr>Human Body: Throat</vt:lpstr>
      <vt:lpstr>Human Body: Hydration</vt:lpstr>
      <vt:lpstr>Fraunhofer Study: Air Humidity in the Office Workplace (2014)</vt:lpstr>
      <vt:lpstr>What Does ASHRAE Say?</vt:lpstr>
      <vt:lpstr>ASHRAE Research Project 1630</vt:lpstr>
      <vt:lpstr>Humidity and Health: Research</vt:lpstr>
      <vt:lpstr>Humidity and Health: Seasonality of Influenza</vt:lpstr>
      <vt:lpstr>Humidity and Health: Seasonality of Influenza</vt:lpstr>
      <vt:lpstr>2010 CDC Funded Study on SARS-CoV Coronavirus Survival</vt:lpstr>
      <vt:lpstr>Infectious Particles: NIOSH/CDC Simulated Cough Experiment</vt:lpstr>
      <vt:lpstr>Infections: Research in LEED Silver Hospital</vt:lpstr>
      <vt:lpstr>Infections: Research in LEED Silver Hospital</vt:lpstr>
      <vt:lpstr>Infections: Research in LEED Silver Hospital - Results</vt:lpstr>
      <vt:lpstr>Research in a School: “Humidity as a Non-Pharmaceutical Intervention for Influenza A”</vt:lpstr>
      <vt:lpstr>Research in a School: “Humidity as a Non-Pharmaceutical Intervention for Influenza A”</vt:lpstr>
      <vt:lpstr>2019: Research of How Humidity Affects Immune System </vt:lpstr>
      <vt:lpstr>2022: Covid 19 Aerosol Loading</vt:lpstr>
      <vt:lpstr>Human Body: Nose / Immune System</vt:lpstr>
      <vt:lpstr>It Is Time to Rethink Indoor Environments</vt:lpstr>
      <vt:lpstr>COVID-19: New Guidance at Home and Long Term Care</vt:lpstr>
      <vt:lpstr>Temperature, Humidity, CO2: Simple Tools for Healthy Buildings</vt:lpstr>
      <vt:lpstr>Temperature, Humidity, CO2 in Practice</vt:lpstr>
      <vt:lpstr>Humidity Targets</vt:lpstr>
      <vt:lpstr>Humidity Control in Practice</vt:lpstr>
      <vt:lpstr>Practical Humidity : Adding Moisture to the Air </vt:lpstr>
      <vt:lpstr>Practical Humidity : Managing Energy </vt:lpstr>
      <vt:lpstr>Practical Humidity: …But What About Mold? </vt:lpstr>
      <vt:lpstr>Practical Humidity : Avoiding Condensation </vt:lpstr>
      <vt:lpstr>Conclusion: Defeating Dryness and Getting Humidity Right</vt:lpstr>
      <vt:lpstr>Want To Learn More?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Humidity 101</dc:title>
  <dc:creator>Spiegelberg, Marlee</dc:creator>
  <cp:lastModifiedBy>Tom, Stanley</cp:lastModifiedBy>
  <cp:revision>3</cp:revision>
  <cp:lastPrinted>2021-06-17T10:11:41Z</cp:lastPrinted>
  <dcterms:created xsi:type="dcterms:W3CDTF">2022-09-22T13:52:51Z</dcterms:created>
  <dcterms:modified xsi:type="dcterms:W3CDTF">2022-11-04T14:01:37Z</dcterms:modified>
</cp:coreProperties>
</file>