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tags/tag3.xml" ContentType="application/vnd.openxmlformats-officedocument.presentationml.tags+xml"/>
  <Override PartName="/ppt/theme/themeOverride2.xml" ContentType="application/vnd.openxmlformats-officedocument.themeOverride+xml"/>
  <Override PartName="/ppt/tags/tag4.xml" ContentType="application/vnd.openxmlformats-officedocument.presentationml.tags+xml"/>
  <Override PartName="/ppt/theme/themeOverride3.xml" ContentType="application/vnd.openxmlformats-officedocument.themeOverride+xml"/>
  <Override PartName="/ppt/tags/tag5.xml" ContentType="application/vnd.openxmlformats-officedocument.presentationml.tags+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ags/tag7.xml" ContentType="application/vnd.openxmlformats-officedocument.presentationml.tags+xml"/>
  <Override PartName="/ppt/theme/themeOverride18.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8"/>
  </p:sldMasterIdLst>
  <p:notesMasterIdLst>
    <p:notesMasterId r:id="rId64"/>
  </p:notesMasterIdLst>
  <p:handoutMasterIdLst>
    <p:handoutMasterId r:id="rId65"/>
  </p:handoutMasterIdLst>
  <p:sldIdLst>
    <p:sldId id="411" r:id="rId9"/>
    <p:sldId id="258" r:id="rId10"/>
    <p:sldId id="423" r:id="rId11"/>
    <p:sldId id="260" r:id="rId12"/>
    <p:sldId id="265" r:id="rId13"/>
    <p:sldId id="424" r:id="rId14"/>
    <p:sldId id="455" r:id="rId15"/>
    <p:sldId id="271" r:id="rId16"/>
    <p:sldId id="262" r:id="rId17"/>
    <p:sldId id="456" r:id="rId18"/>
    <p:sldId id="310" r:id="rId19"/>
    <p:sldId id="311" r:id="rId20"/>
    <p:sldId id="285" r:id="rId21"/>
    <p:sldId id="286" r:id="rId22"/>
    <p:sldId id="284" r:id="rId23"/>
    <p:sldId id="266" r:id="rId24"/>
    <p:sldId id="267" r:id="rId25"/>
    <p:sldId id="268" r:id="rId26"/>
    <p:sldId id="269" r:id="rId27"/>
    <p:sldId id="273" r:id="rId28"/>
    <p:sldId id="275" r:id="rId29"/>
    <p:sldId id="277" r:id="rId30"/>
    <p:sldId id="278" r:id="rId31"/>
    <p:sldId id="279" r:id="rId32"/>
    <p:sldId id="308" r:id="rId33"/>
    <p:sldId id="309" r:id="rId34"/>
    <p:sldId id="457" r:id="rId35"/>
    <p:sldId id="256" r:id="rId36"/>
    <p:sldId id="270" r:id="rId37"/>
    <p:sldId id="274" r:id="rId38"/>
    <p:sldId id="280" r:id="rId39"/>
    <p:sldId id="287" r:id="rId40"/>
    <p:sldId id="288" r:id="rId41"/>
    <p:sldId id="289" r:id="rId42"/>
    <p:sldId id="312" r:id="rId43"/>
    <p:sldId id="313" r:id="rId44"/>
    <p:sldId id="459" r:id="rId45"/>
    <p:sldId id="453" r:id="rId46"/>
    <p:sldId id="319" r:id="rId47"/>
    <p:sldId id="460" r:id="rId48"/>
    <p:sldId id="320" r:id="rId49"/>
    <p:sldId id="461" r:id="rId50"/>
    <p:sldId id="317" r:id="rId51"/>
    <p:sldId id="316" r:id="rId52"/>
    <p:sldId id="318" r:id="rId53"/>
    <p:sldId id="462" r:id="rId54"/>
    <p:sldId id="321" r:id="rId55"/>
    <p:sldId id="322" r:id="rId56"/>
    <p:sldId id="463" r:id="rId57"/>
    <p:sldId id="323" r:id="rId58"/>
    <p:sldId id="324" r:id="rId59"/>
    <p:sldId id="464" r:id="rId60"/>
    <p:sldId id="315" r:id="rId61"/>
    <p:sldId id="314" r:id="rId62"/>
    <p:sldId id="465" r:id="rId63"/>
  </p:sldIdLst>
  <p:sldSz cx="12192000" cy="6858000"/>
  <p:notesSz cx="6797675" cy="9872663"/>
  <p:custDataLst>
    <p:custData r:id="rId6"/>
    <p:custData r:id="rId1"/>
    <p:custData r:id="rId2"/>
    <p:custData r:id="rId5"/>
    <p:custData r:id="rId7"/>
    <p:custData r:id="rId3"/>
    <p:custData r:id="rId4"/>
    <p:tags r:id="rId66"/>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EE0F4"/>
    <a:srgbClr val="B4C7E7"/>
    <a:srgbClr val="CC2263"/>
    <a:srgbClr val="0069B3"/>
    <a:srgbClr val="006AB3"/>
    <a:srgbClr val="CFE1F2"/>
    <a:srgbClr val="ABD052"/>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1AA1-4342-B048-85BDC9FD1C3A}">
  <a:tblStyle styleId="{5C22544A-1AA1-4342-B048-85BDC9FD1C3A}" styleName="Condair">
    <a:wholeTbl>
      <a:tcTxStyle>
        <a:fontRef idx="minor">
          <a:prstClr val="black"/>
        </a:fontRef>
        <a:schemeClr val="tx2"/>
      </a:tcTxStyle>
      <a:tcStyle>
        <a:tcBdr>
          <a:left>
            <a:ln>
              <a:noFill/>
            </a:ln>
          </a:left>
          <a:right>
            <a:ln>
              <a:noFill/>
            </a:ln>
          </a:right>
          <a:top>
            <a:ln>
              <a:noFill/>
            </a:ln>
          </a:top>
          <a:bottom>
            <a:ln>
              <a:noFill/>
            </a:ln>
          </a:bottom>
          <a:insideH>
            <a:ln w="12700" cmpd="sng">
              <a:solidFill>
                <a:schemeClr val="bg2"/>
              </a:solidFill>
            </a:ln>
          </a:insideH>
          <a:insideV>
            <a:ln w="12700" cmpd="sng">
              <a:solidFill>
                <a:schemeClr val="bg2"/>
              </a:solidFill>
            </a:ln>
          </a:insideV>
        </a:tcBdr>
        <a:fill>
          <a:solidFill>
            <a:srgbClr val="CFE1F2"/>
          </a:solidFill>
        </a:fill>
      </a:tcStyle>
    </a:wholeTbl>
    <a:band1H>
      <a:tcStyle>
        <a:tcBdr/>
        <a:fill>
          <a:solidFill>
            <a:srgbClr val="D9D9D9"/>
          </a:solidFill>
        </a:fill>
      </a:tcStyle>
    </a:band1H>
    <a:band2H>
      <a:tcStyle>
        <a:tcBdr/>
      </a:tcStyle>
    </a:band2H>
    <a:band1V>
      <a:tcStyle>
        <a:tcBdr/>
        <a:fill>
          <a:solidFill>
            <a:srgbClr val="CFE1F2"/>
          </a:solidFill>
        </a:fill>
      </a:tcStyle>
    </a:band1V>
    <a:band2V>
      <a:tcStyle>
        <a:tcBdr/>
      </a:tcStyle>
    </a:band2V>
    <a:lastCol>
      <a:tcTxStyle b="on">
        <a:fontRef idx="minor">
          <a:prstClr val="black"/>
        </a:fontRef>
        <a:schemeClr val="bg2"/>
      </a:tcTxStyle>
      <a:tcStyle>
        <a:tcBdr>
          <a:top>
            <a:ln w="12700" cmpd="sng">
              <a:solidFill>
                <a:schemeClr val="bg2"/>
              </a:solidFill>
            </a:ln>
          </a:top>
        </a:tcBdr>
        <a:fill>
          <a:solidFill>
            <a:schemeClr val="accent1"/>
          </a:solidFill>
        </a:fill>
      </a:tcStyle>
    </a:lastCol>
    <a:firstCol>
      <a:tcTxStyle b="on">
        <a:fontRef idx="minor">
          <a:prstClr val="black"/>
        </a:fontRef>
        <a:schemeClr val="bg2"/>
      </a:tcTxStyle>
      <a:tcStyle>
        <a:tcBdr/>
        <a:fill>
          <a:solidFill>
            <a:srgbClr val="016AB3"/>
          </a:solidFill>
        </a:fill>
      </a:tcStyle>
    </a:firstCol>
    <a:lastRow>
      <a:tcTxStyle b="on">
        <a:fontRef idx="minor">
          <a:prstClr val="black"/>
        </a:fontRef>
        <a:schemeClr val="bg2"/>
      </a:tcTxStyle>
      <a:tcStyle>
        <a:tcBdr>
          <a:top>
            <a:ln w="12700" cmpd="sng">
              <a:solidFill>
                <a:schemeClr val="bg2"/>
              </a:solidFill>
            </a:ln>
          </a:top>
        </a:tcBdr>
        <a:fill>
          <a:solidFill>
            <a:schemeClr val="accent1"/>
          </a:solidFill>
        </a:fill>
      </a:tcStyle>
    </a:lastRow>
    <a:firstRow>
      <a:tcTxStyle b="on">
        <a:fontRef idx="minor">
          <a:prstClr val="black"/>
        </a:fontRef>
        <a:schemeClr val="bg2"/>
      </a:tcTxStyle>
      <a:tcStyle>
        <a:tcBdr>
          <a:bottom>
            <a:ln w="12700" cmpd="sng">
              <a:solidFill>
                <a:schemeClr val="bg2"/>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851" autoAdjust="0"/>
  </p:normalViewPr>
  <p:slideViewPr>
    <p:cSldViewPr snapToGrid="0">
      <p:cViewPr varScale="1">
        <p:scale>
          <a:sx n="105" d="100"/>
          <a:sy n="105" d="100"/>
        </p:scale>
        <p:origin x="138" y="222"/>
      </p:cViewPr>
      <p:guideLst/>
    </p:cSldViewPr>
  </p:slideViewPr>
  <p:outlineViewPr>
    <p:cViewPr>
      <p:scale>
        <a:sx n="33" d="100"/>
        <a:sy n="33" d="100"/>
      </p:scale>
      <p:origin x="0" y="-86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1" d="100"/>
          <a:sy n="101" d="100"/>
        </p:scale>
        <p:origin x="2942"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gs" Target="tags/tag1.xml"/><Relationship Id="rId5" Type="http://schemas.openxmlformats.org/officeDocument/2006/relationships/customXml" Target="../customXml/item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1.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899AF740-1CB1-45FF-B88E-20C2D8BF8302}" type="datetimeFigureOut">
              <a:rPr lang="en-GB" smtClean="0"/>
              <a:t>21/09/2022</a:t>
            </a:fld>
            <a:endParaRPr lang="en-GB" dirty="0"/>
          </a:p>
        </p:txBody>
      </p:sp>
      <p:sp>
        <p:nvSpPr>
          <p:cNvPr id="4" name="Footer Placeholder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r>
              <a:rPr lang="en-GB" dirty="0"/>
              <a:t>©Condair</a:t>
            </a:r>
          </a:p>
        </p:txBody>
      </p:sp>
      <p:sp>
        <p:nvSpPr>
          <p:cNvPr id="5" name="Slide Number Placehold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BDA99A8C-88D0-4EFA-9691-2E507C533852}" type="slidenum">
              <a:rPr lang="en-GB" smtClean="0"/>
              <a:t>‹#›</a:t>
            </a:fld>
            <a:endParaRPr lang="en-GB" dirty="0"/>
          </a:p>
        </p:txBody>
      </p:sp>
    </p:spTree>
    <p:extLst>
      <p:ext uri="{BB962C8B-B14F-4D97-AF65-F5344CB8AC3E}">
        <p14:creationId xmlns:p14="http://schemas.microsoft.com/office/powerpoint/2010/main" val="18711442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40C305EE-8DAC-4BD9-8020-824C7E1E87D8}" type="datetimeFigureOut">
              <a:rPr lang="en-GB" smtClean="0"/>
              <a:t>21/09/2022</a:t>
            </a:fld>
            <a:endParaRPr lang="en-GB"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r>
              <a:rPr lang="en-GB" dirty="0"/>
              <a:t>©Condair</a:t>
            </a:r>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E4BCFC0C-F42A-4168-9BB3-A045C3FC1CBE}" type="slidenum">
              <a:rPr lang="en-GB" smtClean="0"/>
              <a:t>‹#›</a:t>
            </a:fld>
            <a:endParaRPr lang="en-GB" dirty="0"/>
          </a:p>
        </p:txBody>
      </p:sp>
    </p:spTree>
    <p:extLst>
      <p:ext uri="{BB962C8B-B14F-4D97-AF65-F5344CB8AC3E}">
        <p14:creationId xmlns:p14="http://schemas.microsoft.com/office/powerpoint/2010/main" val="1211720221"/>
      </p:ext>
    </p:extLst>
  </p:cSld>
  <p:clrMap bg1="lt1" tx1="dk1" bg2="lt2" tx2="dk2" accent1="accent1" accent2="accent2" accent3="accent3" accent4="accent4" accent5="accent5" accent6="accent6" hlink="hlink" folHlink="folHlink"/>
  <p:hf hd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Please note that in some cases you will need to select the actuator based on the steam pressure to the unit and the close off pressure of the actuator. Take for example a system that requires a 2” bronze valve operating at 25 psi. You would not be able to use P/N 1507549 because the available close off pressure is only 20 psi, you would need to select P/N 1507552.  </a:t>
            </a:r>
          </a:p>
          <a:p>
            <a:endParaRPr lang="en-CA" dirty="0"/>
          </a:p>
        </p:txBody>
      </p:sp>
      <p:sp>
        <p:nvSpPr>
          <p:cNvPr id="4" name="Slide Number Placeholder 3"/>
          <p:cNvSpPr>
            <a:spLocks noGrp="1"/>
          </p:cNvSpPr>
          <p:nvPr>
            <p:ph type="sldNum" sz="quarter" idx="10"/>
          </p:nvPr>
        </p:nvSpPr>
        <p:spPr/>
        <p:txBody>
          <a:bodyPr/>
          <a:lstStyle/>
          <a:p>
            <a:fld id="{9A7A05DC-A63A-486E-862F-E88F531E1159}" type="slidenum">
              <a:rPr lang="en-CA" smtClean="0"/>
              <a:t>11</a:t>
            </a:fld>
            <a:endParaRPr lang="en-CA"/>
          </a:p>
        </p:txBody>
      </p:sp>
    </p:spTree>
    <p:extLst>
      <p:ext uri="{BB962C8B-B14F-4D97-AF65-F5344CB8AC3E}">
        <p14:creationId xmlns:p14="http://schemas.microsoft.com/office/powerpoint/2010/main" val="422702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Footer Placeholder 3"/>
          <p:cNvSpPr>
            <a:spLocks noGrp="1"/>
          </p:cNvSpPr>
          <p:nvPr>
            <p:ph type="ftr" sz="quarter" idx="4"/>
          </p:nvPr>
        </p:nvSpPr>
        <p:spPr/>
        <p:txBody>
          <a:bodyPr/>
          <a:lstStyle/>
          <a:p>
            <a:r>
              <a:rPr lang="en-GB"/>
              <a:t>©Condair</a:t>
            </a:r>
            <a:endParaRPr lang="en-GB" dirty="0"/>
          </a:p>
        </p:txBody>
      </p:sp>
      <p:sp>
        <p:nvSpPr>
          <p:cNvPr id="5" name="Slide Number Placeholder 4"/>
          <p:cNvSpPr>
            <a:spLocks noGrp="1"/>
          </p:cNvSpPr>
          <p:nvPr>
            <p:ph type="sldNum" sz="quarter" idx="5"/>
          </p:nvPr>
        </p:nvSpPr>
        <p:spPr/>
        <p:txBody>
          <a:bodyPr/>
          <a:lstStyle/>
          <a:p>
            <a:fld id="{E4BCFC0C-F42A-4168-9BB3-A045C3FC1CBE}" type="slidenum">
              <a:rPr lang="en-GB" smtClean="0"/>
              <a:t>28</a:t>
            </a:fld>
            <a:endParaRPr lang="en-GB" dirty="0"/>
          </a:p>
        </p:txBody>
      </p:sp>
    </p:spTree>
    <p:extLst>
      <p:ext uri="{BB962C8B-B14F-4D97-AF65-F5344CB8AC3E}">
        <p14:creationId xmlns:p14="http://schemas.microsoft.com/office/powerpoint/2010/main" val="177215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Please note that in some cases you will need to select the actuator based on the steam pressure to the unit and the close off pressure of the actuator. Take for example a system that requires a 2” bronze valve operating at 25 psi. You would not be able to use P/N 1507549 because the available close off pressure is only 20 psi, you would need to select P/N 1507552.  </a:t>
            </a:r>
          </a:p>
          <a:p>
            <a:endParaRPr lang="en-CA" dirty="0"/>
          </a:p>
        </p:txBody>
      </p:sp>
      <p:sp>
        <p:nvSpPr>
          <p:cNvPr id="4" name="Slide Number Placeholder 3"/>
          <p:cNvSpPr>
            <a:spLocks noGrp="1"/>
          </p:cNvSpPr>
          <p:nvPr>
            <p:ph type="sldNum" sz="quarter" idx="10"/>
          </p:nvPr>
        </p:nvSpPr>
        <p:spPr/>
        <p:txBody>
          <a:bodyPr/>
          <a:lstStyle/>
          <a:p>
            <a:fld id="{9A7A05DC-A63A-486E-862F-E88F531E1159}" type="slidenum">
              <a:rPr lang="en-CA" smtClean="0"/>
              <a:t>31</a:t>
            </a:fld>
            <a:endParaRPr lang="en-CA"/>
          </a:p>
        </p:txBody>
      </p:sp>
    </p:spTree>
    <p:extLst>
      <p:ext uri="{BB962C8B-B14F-4D97-AF65-F5344CB8AC3E}">
        <p14:creationId xmlns:p14="http://schemas.microsoft.com/office/powerpoint/2010/main" val="262210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options for the SE include floor stands and ceiling kits. </a:t>
            </a:r>
          </a:p>
          <a:p>
            <a:endParaRPr lang="en-US" dirty="0"/>
          </a:p>
          <a:p>
            <a:r>
              <a:rPr lang="en-US" dirty="0"/>
              <a:t>The floor stands are used to raise the unit off the ground to allow easy access to the cleaning ports and keypad. </a:t>
            </a:r>
          </a:p>
          <a:p>
            <a:endParaRPr lang="en-US" dirty="0"/>
          </a:p>
          <a:p>
            <a:r>
              <a:rPr lang="en-US" dirty="0"/>
              <a:t>The ceiling kit is only available for the SE 50, and is used to install the humidifier directly into the ceiling space. These are commonly installed into ceiling spaces of ICU’s or OR’s. A drip pan is also included with the kit. </a:t>
            </a:r>
          </a:p>
        </p:txBody>
      </p:sp>
      <p:sp>
        <p:nvSpPr>
          <p:cNvPr id="4" name="Slide Number Placeholder 3"/>
          <p:cNvSpPr>
            <a:spLocks noGrp="1"/>
          </p:cNvSpPr>
          <p:nvPr>
            <p:ph type="sldNum" sz="quarter" idx="10"/>
          </p:nvPr>
        </p:nvSpPr>
        <p:spPr/>
        <p:txBody>
          <a:bodyPr/>
          <a:lstStyle/>
          <a:p>
            <a:fld id="{9A7A05DC-A63A-486E-862F-E88F531E1159}" type="slidenum">
              <a:rPr lang="en-CA" smtClean="0"/>
              <a:t>41</a:t>
            </a:fld>
            <a:endParaRPr lang="en-CA"/>
          </a:p>
        </p:txBody>
      </p:sp>
    </p:spTree>
    <p:extLst>
      <p:ext uri="{BB962C8B-B14F-4D97-AF65-F5344CB8AC3E}">
        <p14:creationId xmlns:p14="http://schemas.microsoft.com/office/powerpoint/2010/main" val="3603537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options for the SE include floor stands and ceiling kits. </a:t>
            </a:r>
          </a:p>
          <a:p>
            <a:endParaRPr lang="en-US" dirty="0"/>
          </a:p>
          <a:p>
            <a:r>
              <a:rPr lang="en-US" dirty="0"/>
              <a:t>The floor stands are used to raise the unit off the ground to allow easy access to the cleaning ports and keypad. </a:t>
            </a:r>
          </a:p>
          <a:p>
            <a:endParaRPr lang="en-US" dirty="0"/>
          </a:p>
          <a:p>
            <a:r>
              <a:rPr lang="en-US" dirty="0"/>
              <a:t>The ceiling kit is only available for the SE 50, and is used to install the humidifier directly into the ceiling space. These are commonly installed into ceiling spaces of ICU’s or OR’s. A drip pan is also included with the kit. </a:t>
            </a:r>
          </a:p>
        </p:txBody>
      </p:sp>
      <p:sp>
        <p:nvSpPr>
          <p:cNvPr id="4" name="Slide Number Placeholder 3"/>
          <p:cNvSpPr>
            <a:spLocks noGrp="1"/>
          </p:cNvSpPr>
          <p:nvPr>
            <p:ph type="sldNum" sz="quarter" idx="10"/>
          </p:nvPr>
        </p:nvSpPr>
        <p:spPr/>
        <p:txBody>
          <a:bodyPr/>
          <a:lstStyle/>
          <a:p>
            <a:fld id="{9A7A05DC-A63A-486E-862F-E88F531E1159}" type="slidenum">
              <a:rPr lang="en-CA" smtClean="0"/>
              <a:t>47</a:t>
            </a:fld>
            <a:endParaRPr lang="en-CA"/>
          </a:p>
        </p:txBody>
      </p:sp>
    </p:spTree>
    <p:extLst>
      <p:ext uri="{BB962C8B-B14F-4D97-AF65-F5344CB8AC3E}">
        <p14:creationId xmlns:p14="http://schemas.microsoft.com/office/powerpoint/2010/main" val="295639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options for the SE include floor stands and ceiling kits. </a:t>
            </a:r>
          </a:p>
          <a:p>
            <a:endParaRPr lang="en-US" dirty="0"/>
          </a:p>
          <a:p>
            <a:r>
              <a:rPr lang="en-US" dirty="0"/>
              <a:t>The floor stands are used to raise the unit off the ground to allow easy access to the cleaning ports and keypad. </a:t>
            </a:r>
          </a:p>
          <a:p>
            <a:endParaRPr lang="en-US" dirty="0"/>
          </a:p>
          <a:p>
            <a:r>
              <a:rPr lang="en-US" dirty="0"/>
              <a:t>The ceiling kit is only available for the SE 50, and is used to install the humidifier directly into the ceiling space. These are commonly installed into ceiling spaces of ICU’s or OR’s. A drip pan is also included with the kit. </a:t>
            </a:r>
          </a:p>
        </p:txBody>
      </p:sp>
      <p:sp>
        <p:nvSpPr>
          <p:cNvPr id="4" name="Slide Number Placeholder 3"/>
          <p:cNvSpPr>
            <a:spLocks noGrp="1"/>
          </p:cNvSpPr>
          <p:nvPr>
            <p:ph type="sldNum" sz="quarter" idx="10"/>
          </p:nvPr>
        </p:nvSpPr>
        <p:spPr/>
        <p:txBody>
          <a:bodyPr/>
          <a:lstStyle/>
          <a:p>
            <a:fld id="{9A7A05DC-A63A-486E-862F-E88F531E1159}" type="slidenum">
              <a:rPr lang="en-CA" smtClean="0"/>
              <a:t>48</a:t>
            </a:fld>
            <a:endParaRPr lang="en-CA"/>
          </a:p>
        </p:txBody>
      </p:sp>
    </p:spTree>
    <p:extLst>
      <p:ext uri="{BB962C8B-B14F-4D97-AF65-F5344CB8AC3E}">
        <p14:creationId xmlns:p14="http://schemas.microsoft.com/office/powerpoint/2010/main" val="3308759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options for the SE include floor stands and ceiling kits. </a:t>
            </a:r>
          </a:p>
          <a:p>
            <a:endParaRPr lang="en-US" dirty="0"/>
          </a:p>
          <a:p>
            <a:r>
              <a:rPr lang="en-US" dirty="0"/>
              <a:t>The floor stands are used to raise the unit off the ground to allow easy access to the cleaning ports and keypad. </a:t>
            </a:r>
          </a:p>
          <a:p>
            <a:endParaRPr lang="en-US" dirty="0"/>
          </a:p>
          <a:p>
            <a:r>
              <a:rPr lang="en-US" dirty="0"/>
              <a:t>The ceiling kit is only available for the SE 50, and is used to install the humidifier directly into the ceiling space. These are commonly installed into ceiling spaces of ICU’s or OR’s. A drip pan is also included with the kit. </a:t>
            </a:r>
          </a:p>
        </p:txBody>
      </p:sp>
      <p:sp>
        <p:nvSpPr>
          <p:cNvPr id="4" name="Slide Number Placeholder 3"/>
          <p:cNvSpPr>
            <a:spLocks noGrp="1"/>
          </p:cNvSpPr>
          <p:nvPr>
            <p:ph type="sldNum" sz="quarter" idx="10"/>
          </p:nvPr>
        </p:nvSpPr>
        <p:spPr/>
        <p:txBody>
          <a:bodyPr/>
          <a:lstStyle/>
          <a:p>
            <a:fld id="{9A7A05DC-A63A-486E-862F-E88F531E1159}" type="slidenum">
              <a:rPr lang="en-CA" smtClean="0"/>
              <a:t>50</a:t>
            </a:fld>
            <a:endParaRPr lang="en-CA"/>
          </a:p>
        </p:txBody>
      </p:sp>
    </p:spTree>
    <p:extLst>
      <p:ext uri="{BB962C8B-B14F-4D97-AF65-F5344CB8AC3E}">
        <p14:creationId xmlns:p14="http://schemas.microsoft.com/office/powerpoint/2010/main" val="259112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options for the SE include floor stands and ceiling kits. </a:t>
            </a:r>
          </a:p>
          <a:p>
            <a:endParaRPr lang="en-US" dirty="0"/>
          </a:p>
          <a:p>
            <a:r>
              <a:rPr lang="en-US" dirty="0"/>
              <a:t>The floor stands are used to raise the unit off the ground to allow easy access to the cleaning ports and keypad. </a:t>
            </a:r>
          </a:p>
          <a:p>
            <a:endParaRPr lang="en-US" dirty="0"/>
          </a:p>
          <a:p>
            <a:r>
              <a:rPr lang="en-US" dirty="0"/>
              <a:t>The ceiling kit is only available for the SE 50, and is used to install the humidifier directly into the ceiling space. These are commonly installed into ceiling spaces of ICU’s or OR’s. A drip pan is also included with the kit. </a:t>
            </a:r>
          </a:p>
        </p:txBody>
      </p:sp>
      <p:sp>
        <p:nvSpPr>
          <p:cNvPr id="4" name="Slide Number Placeholder 3"/>
          <p:cNvSpPr>
            <a:spLocks noGrp="1"/>
          </p:cNvSpPr>
          <p:nvPr>
            <p:ph type="sldNum" sz="quarter" idx="10"/>
          </p:nvPr>
        </p:nvSpPr>
        <p:spPr/>
        <p:txBody>
          <a:bodyPr/>
          <a:lstStyle/>
          <a:p>
            <a:fld id="{9A7A05DC-A63A-486E-862F-E88F531E1159}" type="slidenum">
              <a:rPr lang="en-CA" smtClean="0"/>
              <a:t>51</a:t>
            </a:fld>
            <a:endParaRPr lang="en-CA"/>
          </a:p>
        </p:txBody>
      </p:sp>
    </p:spTree>
    <p:extLst>
      <p:ext uri="{BB962C8B-B14F-4D97-AF65-F5344CB8AC3E}">
        <p14:creationId xmlns:p14="http://schemas.microsoft.com/office/powerpoint/2010/main" val="338556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Please note that in some cases you will need to select the actuator based on the steam pressure to the unit and the close off pressure of the actuator. Take for example a system that requires a 2” bronze valve operating at 25 psi. You would not be able to use P/N 1507549 because the available close off pressure is only 20 psi, you would need to select P/N 1507552.  </a:t>
            </a:r>
          </a:p>
          <a:p>
            <a:endParaRPr lang="en-CA" dirty="0"/>
          </a:p>
        </p:txBody>
      </p:sp>
      <p:sp>
        <p:nvSpPr>
          <p:cNvPr id="4" name="Slide Number Placeholder 3"/>
          <p:cNvSpPr>
            <a:spLocks noGrp="1"/>
          </p:cNvSpPr>
          <p:nvPr>
            <p:ph type="sldNum" sz="quarter" idx="10"/>
          </p:nvPr>
        </p:nvSpPr>
        <p:spPr/>
        <p:txBody>
          <a:bodyPr/>
          <a:lstStyle/>
          <a:p>
            <a:fld id="{9A7A05DC-A63A-486E-862F-E88F531E1159}" type="slidenum">
              <a:rPr lang="en-CA" smtClean="0"/>
              <a:t>12</a:t>
            </a:fld>
            <a:endParaRPr lang="en-CA"/>
          </a:p>
        </p:txBody>
      </p:sp>
    </p:spTree>
    <p:extLst>
      <p:ext uri="{BB962C8B-B14F-4D97-AF65-F5344CB8AC3E}">
        <p14:creationId xmlns:p14="http://schemas.microsoft.com/office/powerpoint/2010/main" val="36566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Next</a:t>
            </a:r>
            <a:r>
              <a:rPr lang="en-US" baseline="0" dirty="0"/>
              <a:t> in the product family, </a:t>
            </a:r>
            <a:r>
              <a:rPr lang="en-US" dirty="0"/>
              <a:t>we have our SAM-e, or </a:t>
            </a:r>
            <a:r>
              <a:rPr lang="en-US" b="1" u="sng" dirty="0"/>
              <a:t>S</a:t>
            </a:r>
            <a:r>
              <a:rPr lang="en-US" dirty="0"/>
              <a:t>hort </a:t>
            </a:r>
            <a:r>
              <a:rPr lang="en-US" b="1" u="sng" dirty="0"/>
              <a:t>A</a:t>
            </a:r>
            <a:r>
              <a:rPr lang="en-US" dirty="0"/>
              <a:t>bsorption </a:t>
            </a:r>
            <a:r>
              <a:rPr lang="en-US" b="1" u="sng" dirty="0"/>
              <a:t>M</a:t>
            </a:r>
            <a:r>
              <a:rPr lang="en-US" dirty="0"/>
              <a:t>anifold -</a:t>
            </a:r>
            <a:r>
              <a:rPr lang="en-US" baseline="0" dirty="0"/>
              <a:t> </a:t>
            </a:r>
            <a:r>
              <a:rPr lang="en-US" b="1" u="sng" baseline="0" dirty="0"/>
              <a:t>E</a:t>
            </a:r>
            <a:r>
              <a:rPr lang="en-US" baseline="0" dirty="0"/>
              <a:t>nhanced</a:t>
            </a:r>
            <a:r>
              <a:rPr lang="en-US" dirty="0"/>
              <a:t>. The SAM-e is designed to introduce steam directly into the duct work. </a:t>
            </a:r>
          </a:p>
          <a:p>
            <a:endParaRPr lang="en-US" dirty="0"/>
          </a:p>
          <a:p>
            <a:r>
              <a:rPr lang="en-US" dirty="0"/>
              <a:t>The SAM-e works as a distribution method with either Pressurized direct</a:t>
            </a:r>
            <a:r>
              <a:rPr lang="en-US" baseline="0" dirty="0"/>
              <a:t> injection humidifier such as the LS or can work with Atmospheric humidifiers.</a:t>
            </a:r>
            <a:endParaRPr lang="en-US" dirty="0"/>
          </a:p>
          <a:p>
            <a:endParaRPr lang="en-US" dirty="0"/>
          </a:p>
          <a:p>
            <a:r>
              <a:rPr lang="en-US" dirty="0"/>
              <a:t>What do you think a consulting engineers worst nightmare is when steam is put into a duct system? Duct wetting! So to avoid this problem you’ll need a distributor with short absorption distances, which is exactly what you get with a SAM-e. </a:t>
            </a:r>
          </a:p>
          <a:p>
            <a:endParaRPr lang="en-US" dirty="0"/>
          </a:p>
          <a:p>
            <a:r>
              <a:rPr lang="en-US" dirty="0"/>
              <a:t>So why else would you want to use a SAM-e? </a:t>
            </a:r>
          </a:p>
          <a:p>
            <a:endParaRPr lang="en-CA" dirty="0"/>
          </a:p>
        </p:txBody>
      </p:sp>
      <p:sp>
        <p:nvSpPr>
          <p:cNvPr id="4" name="Slide Number Placeholder 3"/>
          <p:cNvSpPr>
            <a:spLocks noGrp="1"/>
          </p:cNvSpPr>
          <p:nvPr>
            <p:ph type="sldNum" sz="quarter" idx="10"/>
          </p:nvPr>
        </p:nvSpPr>
        <p:spPr/>
        <p:txBody>
          <a:bodyPr/>
          <a:lstStyle/>
          <a:p>
            <a:fld id="{9A7A05DC-A63A-486E-862F-E88F531E1159}" type="slidenum">
              <a:rPr lang="en-CA" smtClean="0"/>
              <a:t>13</a:t>
            </a:fld>
            <a:endParaRPr lang="en-CA"/>
          </a:p>
        </p:txBody>
      </p:sp>
    </p:spTree>
    <p:extLst>
      <p:ext uri="{BB962C8B-B14F-4D97-AF65-F5344CB8AC3E}">
        <p14:creationId xmlns:p14="http://schemas.microsoft.com/office/powerpoint/2010/main" val="2553222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Next</a:t>
            </a:r>
            <a:r>
              <a:rPr lang="en-US" baseline="0" dirty="0"/>
              <a:t> in the product family, </a:t>
            </a:r>
            <a:r>
              <a:rPr lang="en-US" dirty="0"/>
              <a:t>we have our SAM-e, or </a:t>
            </a:r>
            <a:r>
              <a:rPr lang="en-US" b="1" u="sng" dirty="0"/>
              <a:t>S</a:t>
            </a:r>
            <a:r>
              <a:rPr lang="en-US" dirty="0"/>
              <a:t>hort </a:t>
            </a:r>
            <a:r>
              <a:rPr lang="en-US" b="1" u="sng" dirty="0"/>
              <a:t>A</a:t>
            </a:r>
            <a:r>
              <a:rPr lang="en-US" dirty="0"/>
              <a:t>bsorption </a:t>
            </a:r>
            <a:r>
              <a:rPr lang="en-US" b="1" u="sng" dirty="0"/>
              <a:t>M</a:t>
            </a:r>
            <a:r>
              <a:rPr lang="en-US" dirty="0"/>
              <a:t>anifold -</a:t>
            </a:r>
            <a:r>
              <a:rPr lang="en-US" baseline="0" dirty="0"/>
              <a:t> </a:t>
            </a:r>
            <a:r>
              <a:rPr lang="en-US" b="1" u="sng" baseline="0" dirty="0"/>
              <a:t>E</a:t>
            </a:r>
            <a:r>
              <a:rPr lang="en-US" baseline="0" dirty="0"/>
              <a:t>nhanced</a:t>
            </a:r>
            <a:r>
              <a:rPr lang="en-US" dirty="0"/>
              <a:t>. The SAM-e is designed to introduce steam directly into the duct work. </a:t>
            </a:r>
          </a:p>
          <a:p>
            <a:endParaRPr lang="en-US" dirty="0"/>
          </a:p>
          <a:p>
            <a:r>
              <a:rPr lang="en-US" dirty="0"/>
              <a:t>The SAM-e works as a distribution method with either Pressurized direct</a:t>
            </a:r>
            <a:r>
              <a:rPr lang="en-US" baseline="0" dirty="0"/>
              <a:t> injection humidifier such as the LS or can work with Atmospheric humidifiers.</a:t>
            </a:r>
            <a:endParaRPr lang="en-US" dirty="0"/>
          </a:p>
          <a:p>
            <a:endParaRPr lang="en-US" dirty="0"/>
          </a:p>
          <a:p>
            <a:r>
              <a:rPr lang="en-US" dirty="0"/>
              <a:t>What do you think a consulting engineers worst nightmare is when steam is put into a duct system? Duct wetting! So to avoid this problem you’ll need a distributor with short absorption distances, which is exactly what you get with a SAM-e. </a:t>
            </a:r>
          </a:p>
          <a:p>
            <a:endParaRPr lang="en-US" dirty="0"/>
          </a:p>
          <a:p>
            <a:r>
              <a:rPr lang="en-US" dirty="0"/>
              <a:t>So why else would you want to use a SAM-e? </a:t>
            </a:r>
          </a:p>
          <a:p>
            <a:endParaRPr lang="en-CA" dirty="0"/>
          </a:p>
        </p:txBody>
      </p:sp>
      <p:sp>
        <p:nvSpPr>
          <p:cNvPr id="4" name="Slide Number Placeholder 3"/>
          <p:cNvSpPr>
            <a:spLocks noGrp="1"/>
          </p:cNvSpPr>
          <p:nvPr>
            <p:ph type="sldNum" sz="quarter" idx="10"/>
          </p:nvPr>
        </p:nvSpPr>
        <p:spPr/>
        <p:txBody>
          <a:bodyPr/>
          <a:lstStyle/>
          <a:p>
            <a:fld id="{9A7A05DC-A63A-486E-862F-E88F531E1159}" type="slidenum">
              <a:rPr lang="en-CA" smtClean="0"/>
              <a:t>14</a:t>
            </a:fld>
            <a:endParaRPr lang="en-CA"/>
          </a:p>
        </p:txBody>
      </p:sp>
    </p:spTree>
    <p:extLst>
      <p:ext uri="{BB962C8B-B14F-4D97-AF65-F5344CB8AC3E}">
        <p14:creationId xmlns:p14="http://schemas.microsoft.com/office/powerpoint/2010/main" val="357706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Next</a:t>
            </a:r>
            <a:r>
              <a:rPr lang="en-US" baseline="0" dirty="0"/>
              <a:t> in the product family, </a:t>
            </a:r>
            <a:r>
              <a:rPr lang="en-US" dirty="0"/>
              <a:t>we have our SAM-e, or </a:t>
            </a:r>
            <a:r>
              <a:rPr lang="en-US" b="1" u="sng" dirty="0"/>
              <a:t>S</a:t>
            </a:r>
            <a:r>
              <a:rPr lang="en-US" dirty="0"/>
              <a:t>hort </a:t>
            </a:r>
            <a:r>
              <a:rPr lang="en-US" b="1" u="sng" dirty="0"/>
              <a:t>A</a:t>
            </a:r>
            <a:r>
              <a:rPr lang="en-US" dirty="0"/>
              <a:t>bsorption </a:t>
            </a:r>
            <a:r>
              <a:rPr lang="en-US" b="1" u="sng" dirty="0"/>
              <a:t>M</a:t>
            </a:r>
            <a:r>
              <a:rPr lang="en-US" dirty="0"/>
              <a:t>anifold -</a:t>
            </a:r>
            <a:r>
              <a:rPr lang="en-US" baseline="0" dirty="0"/>
              <a:t> </a:t>
            </a:r>
            <a:r>
              <a:rPr lang="en-US" b="1" u="sng" baseline="0" dirty="0"/>
              <a:t>E</a:t>
            </a:r>
            <a:r>
              <a:rPr lang="en-US" baseline="0" dirty="0"/>
              <a:t>nhanced</a:t>
            </a:r>
            <a:r>
              <a:rPr lang="en-US" dirty="0"/>
              <a:t>. The SAM-e is designed to introduce steam directly into the duct work. </a:t>
            </a:r>
          </a:p>
          <a:p>
            <a:endParaRPr lang="en-US" dirty="0"/>
          </a:p>
          <a:p>
            <a:r>
              <a:rPr lang="en-US" dirty="0"/>
              <a:t>The SAM-e works as a distribution method with either Pressurized direct</a:t>
            </a:r>
            <a:r>
              <a:rPr lang="en-US" baseline="0" dirty="0"/>
              <a:t> injection humidifier such as the LS or can work with Atmospheric humidifiers.</a:t>
            </a:r>
            <a:endParaRPr lang="en-US" dirty="0"/>
          </a:p>
          <a:p>
            <a:endParaRPr lang="en-US" dirty="0"/>
          </a:p>
          <a:p>
            <a:r>
              <a:rPr lang="en-US" dirty="0"/>
              <a:t>What do you think a consulting engineers worst nightmare is when steam is put into a duct system? Duct wetting! So to avoid this problem you’ll need a distributor with short absorption distances, which is exactly what you get with a SAM-e. </a:t>
            </a:r>
          </a:p>
          <a:p>
            <a:endParaRPr lang="en-US" dirty="0"/>
          </a:p>
          <a:p>
            <a:r>
              <a:rPr lang="en-US" dirty="0"/>
              <a:t>So why else would you want to use a SAM-e? </a:t>
            </a:r>
          </a:p>
          <a:p>
            <a:endParaRPr lang="en-CA" dirty="0"/>
          </a:p>
        </p:txBody>
      </p:sp>
      <p:sp>
        <p:nvSpPr>
          <p:cNvPr id="4" name="Slide Number Placeholder 3"/>
          <p:cNvSpPr>
            <a:spLocks noGrp="1"/>
          </p:cNvSpPr>
          <p:nvPr>
            <p:ph type="sldNum" sz="quarter" idx="10"/>
          </p:nvPr>
        </p:nvSpPr>
        <p:spPr/>
        <p:txBody>
          <a:bodyPr/>
          <a:lstStyle/>
          <a:p>
            <a:fld id="{9A7A05DC-A63A-486E-862F-E88F531E1159}" type="slidenum">
              <a:rPr lang="en-CA" smtClean="0"/>
              <a:t>15</a:t>
            </a:fld>
            <a:endParaRPr lang="en-CA"/>
          </a:p>
        </p:txBody>
      </p:sp>
    </p:spTree>
    <p:extLst>
      <p:ext uri="{BB962C8B-B14F-4D97-AF65-F5344CB8AC3E}">
        <p14:creationId xmlns:p14="http://schemas.microsoft.com/office/powerpoint/2010/main" val="112174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Please note that in some cases you will need to select the actuator based on the steam pressure to the unit and the close off pressure of the actuator. Take for example a system that requires a 2” bronze valve operating at 25 psi. You would not be able to use P/N 1507549 because the available close off pressure is only 20 psi, you would need to select P/N 1507552.  </a:t>
            </a:r>
          </a:p>
          <a:p>
            <a:endParaRPr lang="en-CA" dirty="0"/>
          </a:p>
        </p:txBody>
      </p:sp>
      <p:sp>
        <p:nvSpPr>
          <p:cNvPr id="4" name="Slide Number Placeholder 3"/>
          <p:cNvSpPr>
            <a:spLocks noGrp="1"/>
          </p:cNvSpPr>
          <p:nvPr>
            <p:ph type="sldNum" sz="quarter" idx="10"/>
          </p:nvPr>
        </p:nvSpPr>
        <p:spPr/>
        <p:txBody>
          <a:bodyPr/>
          <a:lstStyle/>
          <a:p>
            <a:fld id="{9A7A05DC-A63A-486E-862F-E88F531E1159}" type="slidenum">
              <a:rPr lang="en-CA" smtClean="0"/>
              <a:t>23</a:t>
            </a:fld>
            <a:endParaRPr lang="en-CA"/>
          </a:p>
        </p:txBody>
      </p:sp>
    </p:spTree>
    <p:extLst>
      <p:ext uri="{BB962C8B-B14F-4D97-AF65-F5344CB8AC3E}">
        <p14:creationId xmlns:p14="http://schemas.microsoft.com/office/powerpoint/2010/main" val="89516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Please note that in some cases you will need to select the actuator based on the steam pressure to the unit and the close off pressure of the actuator. Take for example a system that requires a 2” bronze valve operating at 25 psi. You would not be able to use P/N 1507549 because the available close off pressure is only 20 psi, you would need to select P/N 1507552.  </a:t>
            </a:r>
          </a:p>
          <a:p>
            <a:endParaRPr lang="en-CA" dirty="0"/>
          </a:p>
        </p:txBody>
      </p:sp>
      <p:sp>
        <p:nvSpPr>
          <p:cNvPr id="4" name="Slide Number Placeholder 3"/>
          <p:cNvSpPr>
            <a:spLocks noGrp="1"/>
          </p:cNvSpPr>
          <p:nvPr>
            <p:ph type="sldNum" sz="quarter" idx="10"/>
          </p:nvPr>
        </p:nvSpPr>
        <p:spPr/>
        <p:txBody>
          <a:bodyPr/>
          <a:lstStyle/>
          <a:p>
            <a:fld id="{9A7A05DC-A63A-486E-862F-E88F531E1159}" type="slidenum">
              <a:rPr lang="en-CA" smtClean="0"/>
              <a:t>24</a:t>
            </a:fld>
            <a:endParaRPr lang="en-CA"/>
          </a:p>
        </p:txBody>
      </p:sp>
    </p:spTree>
    <p:extLst>
      <p:ext uri="{BB962C8B-B14F-4D97-AF65-F5344CB8AC3E}">
        <p14:creationId xmlns:p14="http://schemas.microsoft.com/office/powerpoint/2010/main" val="299831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Please note that in some cases you will need to select the actuator based on the steam pressure to the unit and the close off pressure of the actuator. Take for example a system that requires a 2” bronze valve operating at 25 psi. You would not be able to use P/N 1507549 because the available close off pressure is only 20 psi, you would need to select P/N 1507552.  </a:t>
            </a:r>
          </a:p>
          <a:p>
            <a:endParaRPr lang="en-CA" dirty="0"/>
          </a:p>
        </p:txBody>
      </p:sp>
      <p:sp>
        <p:nvSpPr>
          <p:cNvPr id="4" name="Slide Number Placeholder 3"/>
          <p:cNvSpPr>
            <a:spLocks noGrp="1"/>
          </p:cNvSpPr>
          <p:nvPr>
            <p:ph type="sldNum" sz="quarter" idx="10"/>
          </p:nvPr>
        </p:nvSpPr>
        <p:spPr/>
        <p:txBody>
          <a:bodyPr/>
          <a:lstStyle/>
          <a:p>
            <a:fld id="{9A7A05DC-A63A-486E-862F-E88F531E1159}" type="slidenum">
              <a:rPr lang="en-CA" smtClean="0"/>
              <a:t>25</a:t>
            </a:fld>
            <a:endParaRPr lang="en-CA"/>
          </a:p>
        </p:txBody>
      </p:sp>
    </p:spTree>
    <p:extLst>
      <p:ext uri="{BB962C8B-B14F-4D97-AF65-F5344CB8AC3E}">
        <p14:creationId xmlns:p14="http://schemas.microsoft.com/office/powerpoint/2010/main" val="132626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Please note that in some cases you will need to select the actuator based on the steam pressure to the unit and the close off pressure of the actuator. Take for example a system that requires a 2” bronze valve operating at 25 psi. You would not be able to use P/N 1507549 because the available close off pressure is only 20 psi, you would need to select P/N 1507552.  </a:t>
            </a:r>
          </a:p>
          <a:p>
            <a:endParaRPr lang="en-CA" dirty="0"/>
          </a:p>
        </p:txBody>
      </p:sp>
      <p:sp>
        <p:nvSpPr>
          <p:cNvPr id="4" name="Slide Number Placeholder 3"/>
          <p:cNvSpPr>
            <a:spLocks noGrp="1"/>
          </p:cNvSpPr>
          <p:nvPr>
            <p:ph type="sldNum" sz="quarter" idx="10"/>
          </p:nvPr>
        </p:nvSpPr>
        <p:spPr/>
        <p:txBody>
          <a:bodyPr/>
          <a:lstStyle/>
          <a:p>
            <a:fld id="{9A7A05DC-A63A-486E-862F-E88F531E1159}" type="slidenum">
              <a:rPr lang="en-CA" smtClean="0"/>
              <a:t>26</a:t>
            </a:fld>
            <a:endParaRPr lang="en-CA"/>
          </a:p>
        </p:txBody>
      </p:sp>
    </p:spTree>
    <p:extLst>
      <p:ext uri="{BB962C8B-B14F-4D97-AF65-F5344CB8AC3E}">
        <p14:creationId xmlns:p14="http://schemas.microsoft.com/office/powerpoint/2010/main" val="4205182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1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hemeOverride" Target="../theme/themeOverride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hemeOverride" Target="../theme/themeOverride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hemeOverride" Target="../theme/themeOverride4.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0A8951B-AEE0-4B36-9A20-6AFB86DB02DB}"/>
              </a:ext>
            </a:extLst>
          </p:cNvPr>
          <p:cNvSpPr/>
          <p:nvPr userDrawn="1"/>
        </p:nvSpPr>
        <p:spPr>
          <a:xfrm>
            <a:off x="0" y="2271859"/>
            <a:ext cx="12192000" cy="45861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481791E7-44DD-7A48-B802-7F816B4E886C}"/>
              </a:ext>
            </a:extLst>
          </p:cNvPr>
          <p:cNvSpPr/>
          <p:nvPr userDrawn="1"/>
        </p:nvSpPr>
        <p:spPr bwMode="white">
          <a:xfrm>
            <a:off x="0" y="27137"/>
            <a:ext cx="12192000" cy="2226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 Placeholder 10">
            <a:extLst>
              <a:ext uri="{FF2B5EF4-FFF2-40B4-BE49-F238E27FC236}">
                <a16:creationId xmlns:a16="http://schemas.microsoft.com/office/drawing/2014/main" id="{FAA8B699-7C22-4B48-9D01-C3F62673BCBD}"/>
              </a:ext>
            </a:extLst>
          </p:cNvPr>
          <p:cNvSpPr>
            <a:spLocks noGrp="1"/>
          </p:cNvSpPr>
          <p:nvPr>
            <p:ph type="body" sz="quarter" idx="11" hasCustomPrompt="1"/>
          </p:nvPr>
        </p:nvSpPr>
        <p:spPr>
          <a:xfrm>
            <a:off x="623888" y="1118969"/>
            <a:ext cx="8339137" cy="249299"/>
          </a:xfrm>
        </p:spPr>
        <p:txBody>
          <a:bodyPr lIns="0" tIns="0" rIns="0" bIns="0">
            <a:noAutofit/>
          </a:bodyPr>
          <a:lstStyle>
            <a:lvl1pPr marL="0" indent="0">
              <a:spcBef>
                <a:spcPts val="200"/>
              </a:spcBef>
              <a:buNone/>
              <a:defRPr sz="1800" b="1" baseline="0">
                <a:solidFill>
                  <a:schemeClr val="tx1"/>
                </a:solidFill>
              </a:defRPr>
            </a:lvl1pPr>
            <a:lvl2pPr marL="457200" indent="0">
              <a:buNone/>
              <a:defRPr sz="3600">
                <a:solidFill>
                  <a:srgbClr val="006AB3"/>
                </a:solidFill>
              </a:defRPr>
            </a:lvl2pPr>
            <a:lvl3pPr marL="914400" indent="0">
              <a:buNone/>
              <a:defRPr sz="3600">
                <a:solidFill>
                  <a:srgbClr val="006AB3"/>
                </a:solidFill>
              </a:defRPr>
            </a:lvl3pPr>
            <a:lvl4pPr marL="1371600" indent="0">
              <a:buNone/>
              <a:defRPr sz="3600">
                <a:solidFill>
                  <a:srgbClr val="006AB3"/>
                </a:solidFill>
              </a:defRPr>
            </a:lvl4pPr>
            <a:lvl5pPr marL="1828800" indent="0">
              <a:buNone/>
              <a:defRPr sz="3600">
                <a:solidFill>
                  <a:srgbClr val="006AB3"/>
                </a:solidFill>
              </a:defRPr>
            </a:lvl5pPr>
          </a:lstStyle>
          <a:p>
            <a:pPr lvl="0"/>
            <a:r>
              <a:rPr lang="en-US" dirty="0"/>
              <a:t>Click to add text</a:t>
            </a:r>
          </a:p>
        </p:txBody>
      </p:sp>
      <p:sp>
        <p:nvSpPr>
          <p:cNvPr id="144" name="Text Placeholder 10">
            <a:extLst>
              <a:ext uri="{FF2B5EF4-FFF2-40B4-BE49-F238E27FC236}">
                <a16:creationId xmlns:a16="http://schemas.microsoft.com/office/drawing/2014/main" id="{07E61089-0F11-2E41-8BA0-05B2C90C9771}"/>
              </a:ext>
            </a:extLst>
          </p:cNvPr>
          <p:cNvSpPr>
            <a:spLocks noGrp="1"/>
          </p:cNvSpPr>
          <p:nvPr>
            <p:ph type="body" sz="quarter" idx="14" hasCustomPrompt="1"/>
          </p:nvPr>
        </p:nvSpPr>
        <p:spPr>
          <a:xfrm>
            <a:off x="623893" y="1390954"/>
            <a:ext cx="8347982" cy="249299"/>
          </a:xfrm>
        </p:spPr>
        <p:txBody>
          <a:bodyPr lIns="0" tIns="0" rIns="0" bIns="0">
            <a:noAutofit/>
          </a:bodyPr>
          <a:lstStyle>
            <a:lvl1pPr marL="0" indent="0">
              <a:spcBef>
                <a:spcPts val="200"/>
              </a:spcBef>
              <a:buNone/>
              <a:defRPr sz="1800" baseline="0">
                <a:solidFill>
                  <a:schemeClr val="tx1"/>
                </a:solidFill>
              </a:defRPr>
            </a:lvl1pPr>
            <a:lvl2pPr marL="457200" indent="0">
              <a:buNone/>
              <a:defRPr sz="3600">
                <a:solidFill>
                  <a:srgbClr val="006AB3"/>
                </a:solidFill>
              </a:defRPr>
            </a:lvl2pPr>
            <a:lvl3pPr marL="914400" indent="0">
              <a:buNone/>
              <a:defRPr sz="3600">
                <a:solidFill>
                  <a:srgbClr val="006AB3"/>
                </a:solidFill>
              </a:defRPr>
            </a:lvl3pPr>
            <a:lvl4pPr marL="1371600" indent="0">
              <a:buNone/>
              <a:defRPr sz="3600">
                <a:solidFill>
                  <a:srgbClr val="006AB3"/>
                </a:solidFill>
              </a:defRPr>
            </a:lvl4pPr>
            <a:lvl5pPr marL="1828800" indent="0">
              <a:buNone/>
              <a:defRPr sz="3600">
                <a:solidFill>
                  <a:srgbClr val="006AB3"/>
                </a:solidFill>
              </a:defRPr>
            </a:lvl5pPr>
          </a:lstStyle>
          <a:p>
            <a:pPr lvl="0"/>
            <a:r>
              <a:rPr lang="en-US" dirty="0"/>
              <a:t>Click to add text</a:t>
            </a:r>
          </a:p>
        </p:txBody>
      </p:sp>
      <p:sp>
        <p:nvSpPr>
          <p:cNvPr id="28" name="Rectangle 27">
            <a:extLst>
              <a:ext uri="{FF2B5EF4-FFF2-40B4-BE49-F238E27FC236}">
                <a16:creationId xmlns:a16="http://schemas.microsoft.com/office/drawing/2014/main" id="{0A6F0EFE-BDF5-4B69-8517-CE4625BA3AA1}"/>
              </a:ext>
            </a:extLst>
          </p:cNvPr>
          <p:cNvSpPr/>
          <p:nvPr userDrawn="1"/>
        </p:nvSpPr>
        <p:spPr>
          <a:xfrm flipH="1">
            <a:off x="12146281" y="2235678"/>
            <a:ext cx="45719" cy="850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BB54A8-2532-4AC3-BC6D-1799C48AA5CB}"/>
              </a:ext>
            </a:extLst>
          </p:cNvPr>
          <p:cNvSpPr>
            <a:spLocks noGrp="1"/>
          </p:cNvSpPr>
          <p:nvPr>
            <p:ph type="title" hasCustomPrompt="1"/>
          </p:nvPr>
        </p:nvSpPr>
        <p:spPr>
          <a:xfrm>
            <a:off x="623888" y="354527"/>
            <a:ext cx="8339136" cy="687170"/>
          </a:xfrm>
        </p:spPr>
        <p:txBody>
          <a:bodyPr vert="horz">
            <a:noAutofit/>
          </a:bodyPr>
          <a:lstStyle>
            <a:lvl1pPr>
              <a:lnSpc>
                <a:spcPct val="90000"/>
              </a:lnSpc>
              <a:defRPr sz="4800"/>
            </a:lvl1pPr>
          </a:lstStyle>
          <a:p>
            <a:r>
              <a:rPr lang="en-US" dirty="0"/>
              <a:t>Title Headline</a:t>
            </a:r>
          </a:p>
        </p:txBody>
      </p:sp>
      <p:sp>
        <p:nvSpPr>
          <p:cNvPr id="72" name="Picture Placeholder 71">
            <a:extLst>
              <a:ext uri="{FF2B5EF4-FFF2-40B4-BE49-F238E27FC236}">
                <a16:creationId xmlns:a16="http://schemas.microsoft.com/office/drawing/2014/main" id="{884CAC57-D368-44B5-A410-D869A510D7C7}"/>
              </a:ext>
            </a:extLst>
          </p:cNvPr>
          <p:cNvSpPr>
            <a:spLocks noGrp="1"/>
          </p:cNvSpPr>
          <p:nvPr userDrawn="1">
            <p:ph type="pic" sz="quarter" idx="15"/>
          </p:nvPr>
        </p:nvSpPr>
        <p:spPr bwMode="gray">
          <a:xfrm>
            <a:off x="0" y="2286120"/>
            <a:ext cx="12192000" cy="4571880"/>
          </a:xfrm>
          <a:custGeom>
            <a:avLst/>
            <a:gdLst>
              <a:gd name="connsiteX0" fmla="*/ 12167531 w 12192000"/>
              <a:gd name="connsiteY0" fmla="*/ 0 h 4571880"/>
              <a:gd name="connsiteX1" fmla="*/ 12192000 w 12192000"/>
              <a:gd name="connsiteY1" fmla="*/ 0 h 4571880"/>
              <a:gd name="connsiteX2" fmla="*/ 12192000 w 12192000"/>
              <a:gd name="connsiteY2" fmla="*/ 4571880 h 4571880"/>
              <a:gd name="connsiteX3" fmla="*/ 0 w 12192000"/>
              <a:gd name="connsiteY3" fmla="*/ 4571880 h 4571880"/>
              <a:gd name="connsiteX4" fmla="*/ 0 w 12192000"/>
              <a:gd name="connsiteY4" fmla="*/ 1637342 h 4571880"/>
              <a:gd name="connsiteX5" fmla="*/ 2023058 w 12192000"/>
              <a:gd name="connsiteY5" fmla="*/ 1735957 h 4571880"/>
              <a:gd name="connsiteX6" fmla="*/ 6093835 w 12192000"/>
              <a:gd name="connsiteY6" fmla="*/ 1200906 h 4571880"/>
              <a:gd name="connsiteX7" fmla="*/ 6139416 w 12192000"/>
              <a:gd name="connsiteY7" fmla="*/ 1189222 h 4571880"/>
              <a:gd name="connsiteX8" fmla="*/ 11718541 w 12192000"/>
              <a:gd name="connsiteY8" fmla="*/ 17001 h 457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571880">
                <a:moveTo>
                  <a:pt x="12167531" y="0"/>
                </a:moveTo>
                <a:lnTo>
                  <a:pt x="12192000" y="0"/>
                </a:lnTo>
                <a:lnTo>
                  <a:pt x="12192000" y="4571880"/>
                </a:lnTo>
                <a:lnTo>
                  <a:pt x="0" y="4571880"/>
                </a:lnTo>
                <a:lnTo>
                  <a:pt x="0" y="1637342"/>
                </a:lnTo>
                <a:cubicBezTo>
                  <a:pt x="0" y="1637342"/>
                  <a:pt x="1042593" y="1735957"/>
                  <a:pt x="2023058" y="1735957"/>
                </a:cubicBezTo>
                <a:cubicBezTo>
                  <a:pt x="3644382" y="1735957"/>
                  <a:pt x="4918367" y="1499483"/>
                  <a:pt x="6093835" y="1200906"/>
                </a:cubicBezTo>
                <a:lnTo>
                  <a:pt x="6139416" y="1189222"/>
                </a:lnTo>
                <a:cubicBezTo>
                  <a:pt x="7926737" y="731903"/>
                  <a:pt x="9492966" y="135727"/>
                  <a:pt x="11718541" y="17001"/>
                </a:cubicBezTo>
                <a:close/>
              </a:path>
            </a:pathLst>
          </a:custGeom>
          <a:solidFill>
            <a:schemeClr val="bg1">
              <a:lumMod val="65000"/>
            </a:schemeClr>
          </a:solidFill>
        </p:spPr>
        <p:txBody>
          <a:bodyPr wrap="square" bIns="72000" anchor="b">
            <a:noAutofit/>
          </a:bodyPr>
          <a:lstStyle>
            <a:lvl1pPr marL="0" indent="0" algn="ctr">
              <a:buNone/>
              <a:defRPr>
                <a:solidFill>
                  <a:schemeClr val="bg1"/>
                </a:solidFill>
              </a:defRPr>
            </a:lvl1pPr>
          </a:lstStyle>
          <a:p>
            <a:r>
              <a:rPr lang="en-US" dirty="0"/>
              <a:t>Click icon to add picture</a:t>
            </a:r>
          </a:p>
        </p:txBody>
      </p:sp>
      <p:pic>
        <p:nvPicPr>
          <p:cNvPr id="4" name="Graphic 3">
            <a:extLst>
              <a:ext uri="{FF2B5EF4-FFF2-40B4-BE49-F238E27FC236}">
                <a16:creationId xmlns:a16="http://schemas.microsoft.com/office/drawing/2014/main" id="{7595DDE1-26B6-4E37-B797-821923D9088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630667"/>
            <a:ext cx="12192000" cy="2393950"/>
          </a:xfrm>
          <a:prstGeom prst="rect">
            <a:avLst/>
          </a:prstGeom>
        </p:spPr>
      </p:pic>
      <p:sp>
        <p:nvSpPr>
          <p:cNvPr id="23" name="Rectangle 22">
            <a:extLst>
              <a:ext uri="{FF2B5EF4-FFF2-40B4-BE49-F238E27FC236}">
                <a16:creationId xmlns:a16="http://schemas.microsoft.com/office/drawing/2014/main" id="{708E712D-2235-4E43-9C7A-BE2AC5796B9A}"/>
              </a:ext>
            </a:extLst>
          </p:cNvPr>
          <p:cNvSpPr/>
          <p:nvPr userDrawn="1"/>
        </p:nvSpPr>
        <p:spPr>
          <a:xfrm>
            <a:off x="8795421" y="1789319"/>
            <a:ext cx="2788383" cy="307777"/>
          </a:xfrm>
          <a:prstGeom prst="rect">
            <a:avLst/>
          </a:prstGeom>
        </p:spPr>
        <p:txBody>
          <a:bodyPr wrap="square" lIns="0" tIns="0" rIns="0" bIns="0" anchor="b">
            <a:spAutoFit/>
          </a:bodyPr>
          <a:lstStyle/>
          <a:p>
            <a:pPr algn="r"/>
            <a:r>
              <a:rPr lang="en-US" sz="2000" i="1" noProof="0" dirty="0">
                <a:solidFill>
                  <a:srgbClr val="0069B3"/>
                </a:solidFill>
              </a:rPr>
              <a:t>Humidity for a better life</a:t>
            </a:r>
          </a:p>
        </p:txBody>
      </p:sp>
      <p:pic>
        <p:nvPicPr>
          <p:cNvPr id="6" name="Picture 5">
            <a:extLst>
              <a:ext uri="{FF2B5EF4-FFF2-40B4-BE49-F238E27FC236}">
                <a16:creationId xmlns:a16="http://schemas.microsoft.com/office/drawing/2014/main" id="{EBF482CD-BA72-CA92-7107-82C88C3737AA}"/>
              </a:ext>
            </a:extLst>
          </p:cNvPr>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9291829" y="421181"/>
            <a:ext cx="2448000" cy="473280"/>
          </a:xfrm>
          <a:prstGeom prst="rect">
            <a:avLst/>
          </a:prstGeom>
        </p:spPr>
      </p:pic>
    </p:spTree>
    <p:extLst>
      <p:ext uri="{BB962C8B-B14F-4D97-AF65-F5344CB8AC3E}">
        <p14:creationId xmlns:p14="http://schemas.microsoft.com/office/powerpoint/2010/main" val="3524046829"/>
      </p:ext>
    </p:extLst>
  </p:cSld>
  <p:clrMapOvr>
    <a:masterClrMapping/>
  </p:clrMapOvr>
  <p:hf hdr="0"/>
  <p:extLst>
    <p:ext uri="{DCECCB84-F9BA-43D5-87BE-67443E8EF086}">
      <p15:sldGuideLst xmlns:p15="http://schemas.microsoft.com/office/powerpoint/2012/main">
        <p15:guide id="1" pos="56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3E30882-9D8C-4F6C-A732-2A67C2A594F8}"/>
              </a:ext>
            </a:extLst>
          </p:cNvPr>
          <p:cNvSpPr>
            <a:spLocks noGrp="1"/>
          </p:cNvSpPr>
          <p:nvPr>
            <p:ph type="subTitle" idx="15" hasCustomPrompt="1"/>
          </p:nvPr>
        </p:nvSpPr>
        <p:spPr>
          <a:xfrm>
            <a:off x="623887" y="787751"/>
            <a:ext cx="8964613" cy="40568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23" name="TextBox 22">
            <a:extLst>
              <a:ext uri="{FF2B5EF4-FFF2-40B4-BE49-F238E27FC236}">
                <a16:creationId xmlns:a16="http://schemas.microsoft.com/office/drawing/2014/main" id="{46C8C623-9AED-45B8-9D5A-AB7F5EB0C71C}"/>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10" name="Content Placeholder 9">
            <a:extLst>
              <a:ext uri="{FF2B5EF4-FFF2-40B4-BE49-F238E27FC236}">
                <a16:creationId xmlns:a16="http://schemas.microsoft.com/office/drawing/2014/main" id="{E960BC3F-C0E0-41A4-AE03-FBC1FAEC287F}"/>
              </a:ext>
            </a:extLst>
          </p:cNvPr>
          <p:cNvSpPr>
            <a:spLocks noGrp="1"/>
          </p:cNvSpPr>
          <p:nvPr>
            <p:ph sz="quarter" idx="26" hasCustomPrompt="1"/>
          </p:nvPr>
        </p:nvSpPr>
        <p:spPr>
          <a:xfrm>
            <a:off x="623887" y="1665289"/>
            <a:ext cx="5299200" cy="4319586"/>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54760D73-BC2C-40D9-8CF5-CC7E8C7BCDCB}"/>
              </a:ext>
            </a:extLst>
          </p:cNvPr>
          <p:cNvSpPr>
            <a:spLocks noGrp="1"/>
          </p:cNvSpPr>
          <p:nvPr>
            <p:ph sz="quarter" idx="27" hasCustomPrompt="1"/>
          </p:nvPr>
        </p:nvSpPr>
        <p:spPr>
          <a:xfrm>
            <a:off x="6255052" y="1665288"/>
            <a:ext cx="5299049" cy="4319586"/>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B57A2DF6-C837-4DB7-A0DB-A5BA4E010F61}"/>
              </a:ext>
            </a:extLst>
          </p:cNvPr>
          <p:cNvSpPr>
            <a:spLocks noGrp="1"/>
          </p:cNvSpPr>
          <p:nvPr>
            <p:ph type="title" hasCustomPrompt="1"/>
          </p:nvPr>
        </p:nvSpPr>
        <p:spPr/>
        <p:txBody>
          <a:bodyPr vert="horz"/>
          <a:lstStyle/>
          <a:p>
            <a:r>
              <a:rPr lang="en-US" dirty="0"/>
              <a:t>Click to edit headline in color</a:t>
            </a:r>
          </a:p>
        </p:txBody>
      </p:sp>
      <p:sp>
        <p:nvSpPr>
          <p:cNvPr id="2" name="Footer Placeholder 1">
            <a:extLst>
              <a:ext uri="{FF2B5EF4-FFF2-40B4-BE49-F238E27FC236}">
                <a16:creationId xmlns:a16="http://schemas.microsoft.com/office/drawing/2014/main" id="{0FB726AA-9033-4F44-9894-26A2CF8211F4}"/>
              </a:ext>
            </a:extLst>
          </p:cNvPr>
          <p:cNvSpPr>
            <a:spLocks noGrp="1"/>
          </p:cNvSpPr>
          <p:nvPr>
            <p:ph type="ftr" sz="quarter" idx="28"/>
          </p:nvPr>
        </p:nvSpPr>
        <p:spPr/>
        <p:txBody>
          <a:bodyPr/>
          <a:lstStyle/>
          <a:p>
            <a:r>
              <a:rPr lang="en-US" dirty="0"/>
              <a:t>Footer</a:t>
            </a:r>
          </a:p>
        </p:txBody>
      </p:sp>
      <p:sp>
        <p:nvSpPr>
          <p:cNvPr id="3" name="Slide Number Placeholder 2">
            <a:extLst>
              <a:ext uri="{FF2B5EF4-FFF2-40B4-BE49-F238E27FC236}">
                <a16:creationId xmlns:a16="http://schemas.microsoft.com/office/drawing/2014/main" id="{ECB252E3-B747-44F1-AF4E-945719D47F8E}"/>
              </a:ext>
            </a:extLst>
          </p:cNvPr>
          <p:cNvSpPr>
            <a:spLocks noGrp="1"/>
          </p:cNvSpPr>
          <p:nvPr>
            <p:ph type="sldNum" sz="quarter" idx="29"/>
          </p:nvPr>
        </p:nvSpPr>
        <p:spPr/>
        <p:txBody>
          <a:bodyPr/>
          <a:lstStyle/>
          <a:p>
            <a:fld id="{917B19C7-1B0D-4B1D-9926-D3826A49380C}" type="slidenum">
              <a:rPr lang="en-US" smtClean="0"/>
              <a:pPr/>
              <a:t>‹#›</a:t>
            </a:fld>
            <a:endParaRPr lang="en-US" dirty="0"/>
          </a:p>
        </p:txBody>
      </p:sp>
    </p:spTree>
    <p:extLst>
      <p:ext uri="{BB962C8B-B14F-4D97-AF65-F5344CB8AC3E}">
        <p14:creationId xmlns:p14="http://schemas.microsoft.com/office/powerpoint/2010/main" val="753992940"/>
      </p:ext>
    </p:extLst>
  </p:cSld>
  <p:clrMapOvr>
    <a:masterClrMapping/>
  </p:clrMapOvr>
  <p:hf hdr="0"/>
  <p:extLst>
    <p:ext uri="{DCECCB84-F9BA-43D5-87BE-67443E8EF086}">
      <p15:sldGuideLst xmlns:p15="http://schemas.microsoft.com/office/powerpoint/2012/main">
        <p15:guide id="1" pos="3732" userDrawn="1">
          <p15:clr>
            <a:srgbClr val="FBAE40"/>
          </p15:clr>
        </p15:guide>
        <p15:guide id="10" pos="393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ntent with Title" preserve="1" userDrawn="1">
  <p:cSld name="Three Content with Title">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557B3335-320E-4767-8488-64EF07946DB3}"/>
              </a:ext>
            </a:extLst>
          </p:cNvPr>
          <p:cNvSpPr>
            <a:spLocks noGrp="1"/>
          </p:cNvSpPr>
          <p:nvPr>
            <p:ph type="subTitle" idx="15" hasCustomPrompt="1"/>
          </p:nvPr>
        </p:nvSpPr>
        <p:spPr>
          <a:xfrm>
            <a:off x="623887" y="787751"/>
            <a:ext cx="8964613" cy="40568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24" name="TextBox 23">
            <a:extLst>
              <a:ext uri="{FF2B5EF4-FFF2-40B4-BE49-F238E27FC236}">
                <a16:creationId xmlns:a16="http://schemas.microsoft.com/office/drawing/2014/main" id="{00F26C34-7AFF-4FF6-9EE9-7C4E4333E37F}"/>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5" name="Text Placeholder 4">
            <a:extLst>
              <a:ext uri="{FF2B5EF4-FFF2-40B4-BE49-F238E27FC236}">
                <a16:creationId xmlns:a16="http://schemas.microsoft.com/office/drawing/2014/main" id="{8A797611-FC63-454E-BE33-CCEE8CE236E9}"/>
              </a:ext>
            </a:extLst>
          </p:cNvPr>
          <p:cNvSpPr>
            <a:spLocks noGrp="1"/>
          </p:cNvSpPr>
          <p:nvPr>
            <p:ph type="body" sz="quarter" idx="37" hasCustomPrompt="1"/>
          </p:nvPr>
        </p:nvSpPr>
        <p:spPr>
          <a:xfrm>
            <a:off x="623889" y="1665288"/>
            <a:ext cx="3456000" cy="774063"/>
          </a:xfrm>
        </p:spPr>
        <p:txBody>
          <a:bodyPr bIns="36000" anchor="b"/>
          <a:lstStyle>
            <a:lvl1pPr marL="0" indent="0">
              <a:lnSpc>
                <a:spcPct val="100000"/>
              </a:lnSpc>
              <a:spcAft>
                <a:spcPts val="600"/>
              </a:spcAft>
              <a:buNone/>
              <a:defRPr sz="1800" b="1">
                <a:solidFill>
                  <a:schemeClr val="accent1"/>
                </a:solidFill>
              </a:defRPr>
            </a:lvl1pPr>
          </a:lstStyle>
          <a:p>
            <a:pPr lvl="0"/>
            <a:r>
              <a:rPr lang="en-US" dirty="0"/>
              <a:t>Insert content here</a:t>
            </a:r>
          </a:p>
        </p:txBody>
      </p:sp>
      <p:sp>
        <p:nvSpPr>
          <p:cNvPr id="16" name="Text Placeholder 4">
            <a:extLst>
              <a:ext uri="{FF2B5EF4-FFF2-40B4-BE49-F238E27FC236}">
                <a16:creationId xmlns:a16="http://schemas.microsoft.com/office/drawing/2014/main" id="{CF16A5C2-808F-45E1-8C31-11569265633B}"/>
              </a:ext>
            </a:extLst>
          </p:cNvPr>
          <p:cNvSpPr>
            <a:spLocks noGrp="1"/>
          </p:cNvSpPr>
          <p:nvPr>
            <p:ph type="body" sz="quarter" idx="38" hasCustomPrompt="1"/>
          </p:nvPr>
        </p:nvSpPr>
        <p:spPr>
          <a:xfrm>
            <a:off x="4367985" y="1665288"/>
            <a:ext cx="3456000" cy="774063"/>
          </a:xfrm>
        </p:spPr>
        <p:txBody>
          <a:bodyPr bIns="36000" anchor="b"/>
          <a:lstStyle>
            <a:lvl1pPr marL="0" indent="0">
              <a:lnSpc>
                <a:spcPct val="100000"/>
              </a:lnSpc>
              <a:spcAft>
                <a:spcPts val="600"/>
              </a:spcAft>
              <a:buNone/>
              <a:defRPr sz="1800" b="1">
                <a:solidFill>
                  <a:schemeClr val="accent1"/>
                </a:solidFill>
              </a:defRPr>
            </a:lvl1pPr>
          </a:lstStyle>
          <a:p>
            <a:pPr lvl="0"/>
            <a:r>
              <a:rPr lang="en-US" dirty="0"/>
              <a:t>Insert content here</a:t>
            </a:r>
          </a:p>
        </p:txBody>
      </p:sp>
      <p:sp>
        <p:nvSpPr>
          <p:cNvPr id="18" name="Text Placeholder 4">
            <a:extLst>
              <a:ext uri="{FF2B5EF4-FFF2-40B4-BE49-F238E27FC236}">
                <a16:creationId xmlns:a16="http://schemas.microsoft.com/office/drawing/2014/main" id="{2EB7393C-EFBB-484F-A4CC-04D8714843F6}"/>
              </a:ext>
            </a:extLst>
          </p:cNvPr>
          <p:cNvSpPr>
            <a:spLocks noGrp="1"/>
          </p:cNvSpPr>
          <p:nvPr>
            <p:ph type="body" sz="quarter" idx="40" hasCustomPrompt="1"/>
          </p:nvPr>
        </p:nvSpPr>
        <p:spPr>
          <a:xfrm>
            <a:off x="8112125" y="1665288"/>
            <a:ext cx="3455988" cy="774063"/>
          </a:xfrm>
        </p:spPr>
        <p:txBody>
          <a:bodyPr bIns="36000" anchor="b"/>
          <a:lstStyle>
            <a:lvl1pPr marL="0" indent="0">
              <a:lnSpc>
                <a:spcPct val="100000"/>
              </a:lnSpc>
              <a:spcAft>
                <a:spcPts val="600"/>
              </a:spcAft>
              <a:buNone/>
              <a:defRPr sz="1800" b="1">
                <a:solidFill>
                  <a:schemeClr val="accent1"/>
                </a:solidFill>
              </a:defRPr>
            </a:lvl1pPr>
          </a:lstStyle>
          <a:p>
            <a:pPr lvl="0"/>
            <a:r>
              <a:rPr lang="en-US" dirty="0"/>
              <a:t>Insert content here</a:t>
            </a:r>
          </a:p>
        </p:txBody>
      </p:sp>
      <p:sp>
        <p:nvSpPr>
          <p:cNvPr id="7" name="Content Placeholder 6">
            <a:extLst>
              <a:ext uri="{FF2B5EF4-FFF2-40B4-BE49-F238E27FC236}">
                <a16:creationId xmlns:a16="http://schemas.microsoft.com/office/drawing/2014/main" id="{BF494083-E607-43D3-9EFB-8B69DBF8E70B}"/>
              </a:ext>
            </a:extLst>
          </p:cNvPr>
          <p:cNvSpPr>
            <a:spLocks noGrp="1"/>
          </p:cNvSpPr>
          <p:nvPr>
            <p:ph sz="quarter" idx="41" hasCustomPrompt="1"/>
          </p:nvPr>
        </p:nvSpPr>
        <p:spPr>
          <a:xfrm>
            <a:off x="623887" y="2485189"/>
            <a:ext cx="3455987" cy="3499685"/>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70D04F43-8B11-400F-82BC-1CF7310F5940}"/>
              </a:ext>
            </a:extLst>
          </p:cNvPr>
          <p:cNvSpPr>
            <a:spLocks noGrp="1"/>
          </p:cNvSpPr>
          <p:nvPr>
            <p:ph sz="quarter" idx="42" hasCustomPrompt="1"/>
          </p:nvPr>
        </p:nvSpPr>
        <p:spPr>
          <a:xfrm>
            <a:off x="4367985" y="2485189"/>
            <a:ext cx="3455987" cy="3499684"/>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E8E50686-87B3-476A-930C-22DE8C7860C0}"/>
              </a:ext>
            </a:extLst>
          </p:cNvPr>
          <p:cNvSpPr>
            <a:spLocks noGrp="1"/>
          </p:cNvSpPr>
          <p:nvPr>
            <p:ph sz="quarter" idx="43" hasCustomPrompt="1"/>
          </p:nvPr>
        </p:nvSpPr>
        <p:spPr>
          <a:xfrm>
            <a:off x="8112084" y="2485189"/>
            <a:ext cx="3455988" cy="3499684"/>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8">
            <a:extLst>
              <a:ext uri="{FF2B5EF4-FFF2-40B4-BE49-F238E27FC236}">
                <a16:creationId xmlns:a16="http://schemas.microsoft.com/office/drawing/2014/main" id="{0A1E7A4D-3B73-4E00-95A0-7ED06DCAF4FE}"/>
              </a:ext>
            </a:extLst>
          </p:cNvPr>
          <p:cNvSpPr>
            <a:spLocks noGrp="1"/>
          </p:cNvSpPr>
          <p:nvPr>
            <p:ph type="title" hasCustomPrompt="1"/>
          </p:nvPr>
        </p:nvSpPr>
        <p:spPr/>
        <p:txBody>
          <a:bodyPr vert="horz"/>
          <a:lstStyle/>
          <a:p>
            <a:r>
              <a:rPr lang="en-US" dirty="0"/>
              <a:t>Click to edit headline in color</a:t>
            </a:r>
          </a:p>
        </p:txBody>
      </p:sp>
      <p:sp>
        <p:nvSpPr>
          <p:cNvPr id="2" name="Footer Placeholder 1">
            <a:extLst>
              <a:ext uri="{FF2B5EF4-FFF2-40B4-BE49-F238E27FC236}">
                <a16:creationId xmlns:a16="http://schemas.microsoft.com/office/drawing/2014/main" id="{2CDAB808-2363-4538-8C85-A3CEEBB40251}"/>
              </a:ext>
            </a:extLst>
          </p:cNvPr>
          <p:cNvSpPr>
            <a:spLocks noGrp="1"/>
          </p:cNvSpPr>
          <p:nvPr>
            <p:ph type="ftr" sz="quarter" idx="44"/>
          </p:nvPr>
        </p:nvSpPr>
        <p:spPr/>
        <p:txBody>
          <a:bodyPr/>
          <a:lstStyle/>
          <a:p>
            <a:r>
              <a:rPr lang="en-US" dirty="0"/>
              <a:t>Footer</a:t>
            </a:r>
          </a:p>
        </p:txBody>
      </p:sp>
      <p:sp>
        <p:nvSpPr>
          <p:cNvPr id="3" name="Slide Number Placeholder 2">
            <a:extLst>
              <a:ext uri="{FF2B5EF4-FFF2-40B4-BE49-F238E27FC236}">
                <a16:creationId xmlns:a16="http://schemas.microsoft.com/office/drawing/2014/main" id="{EF137BDC-B350-4E34-A393-3A1D727178E6}"/>
              </a:ext>
            </a:extLst>
          </p:cNvPr>
          <p:cNvSpPr>
            <a:spLocks noGrp="1"/>
          </p:cNvSpPr>
          <p:nvPr>
            <p:ph type="sldNum" sz="quarter" idx="45"/>
          </p:nvPr>
        </p:nvSpPr>
        <p:spPr/>
        <p:txBody>
          <a:bodyPr/>
          <a:lstStyle/>
          <a:p>
            <a:fld id="{4CA7F987-13E4-40E6-914F-3C6984C64C35}" type="slidenum">
              <a:rPr lang="en-US" smtClean="0"/>
              <a:pPr/>
              <a:t>‹#›</a:t>
            </a:fld>
            <a:endParaRPr lang="en-US" dirty="0"/>
          </a:p>
        </p:txBody>
      </p:sp>
    </p:spTree>
    <p:extLst>
      <p:ext uri="{BB962C8B-B14F-4D97-AF65-F5344CB8AC3E}">
        <p14:creationId xmlns:p14="http://schemas.microsoft.com/office/powerpoint/2010/main" val="3649483597"/>
      </p:ext>
    </p:extLst>
  </p:cSld>
  <p:clrMapOvr>
    <a:masterClrMapping/>
  </p:clrMapOvr>
  <p:hf hdr="0"/>
  <p:extLst>
    <p:ext uri="{DCECCB84-F9BA-43D5-87BE-67443E8EF086}">
      <p15:sldGuideLst xmlns:p15="http://schemas.microsoft.com/office/powerpoint/2012/main">
        <p15:guide id="10" pos="2751">
          <p15:clr>
            <a:srgbClr val="FBAE40"/>
          </p15:clr>
        </p15:guide>
        <p15:guide id="11" pos="5110" userDrawn="1">
          <p15:clr>
            <a:srgbClr val="FBAE40"/>
          </p15:clr>
        </p15:guide>
        <p15:guide id="12" pos="2570">
          <p15:clr>
            <a:srgbClr val="FBAE40"/>
          </p15:clr>
        </p15:guide>
        <p15:guide id="13" pos="492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preserve="1" userDrawn="1">
  <p:cSld name="Three Content">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F2BFFF3-3EB8-46F8-87F3-643E34A92E47}"/>
              </a:ext>
            </a:extLst>
          </p:cNvPr>
          <p:cNvSpPr>
            <a:spLocks noGrp="1"/>
          </p:cNvSpPr>
          <p:nvPr>
            <p:ph type="subTitle" idx="15" hasCustomPrompt="1"/>
          </p:nvPr>
        </p:nvSpPr>
        <p:spPr>
          <a:xfrm>
            <a:off x="623887" y="787751"/>
            <a:ext cx="8964613" cy="40568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21" name="TextBox 20">
            <a:extLst>
              <a:ext uri="{FF2B5EF4-FFF2-40B4-BE49-F238E27FC236}">
                <a16:creationId xmlns:a16="http://schemas.microsoft.com/office/drawing/2014/main" id="{BB3950A3-B2BA-42EB-9707-6988330743B1}"/>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5" name="Content Placeholder 4">
            <a:extLst>
              <a:ext uri="{FF2B5EF4-FFF2-40B4-BE49-F238E27FC236}">
                <a16:creationId xmlns:a16="http://schemas.microsoft.com/office/drawing/2014/main" id="{BC2D8686-9E78-4295-A0C4-991B65885420}"/>
              </a:ext>
            </a:extLst>
          </p:cNvPr>
          <p:cNvSpPr>
            <a:spLocks noGrp="1"/>
          </p:cNvSpPr>
          <p:nvPr>
            <p:ph sz="quarter" idx="37" hasCustomPrompt="1"/>
          </p:nvPr>
        </p:nvSpPr>
        <p:spPr>
          <a:xfrm>
            <a:off x="623887" y="1665288"/>
            <a:ext cx="3455987" cy="4319587"/>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39812B30-822E-41A6-B8F1-A80BF6971BD1}"/>
              </a:ext>
            </a:extLst>
          </p:cNvPr>
          <p:cNvSpPr>
            <a:spLocks noGrp="1"/>
          </p:cNvSpPr>
          <p:nvPr>
            <p:ph sz="quarter" idx="38" hasCustomPrompt="1"/>
          </p:nvPr>
        </p:nvSpPr>
        <p:spPr>
          <a:xfrm>
            <a:off x="4367985" y="1665289"/>
            <a:ext cx="3455987" cy="4319586"/>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F39C564D-62F7-4C0A-904A-868F35A07EE7}"/>
              </a:ext>
            </a:extLst>
          </p:cNvPr>
          <p:cNvSpPr>
            <a:spLocks noGrp="1"/>
          </p:cNvSpPr>
          <p:nvPr>
            <p:ph sz="quarter" idx="39" hasCustomPrompt="1"/>
          </p:nvPr>
        </p:nvSpPr>
        <p:spPr>
          <a:xfrm>
            <a:off x="8112083" y="1665288"/>
            <a:ext cx="3455988" cy="4319586"/>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a:extLst>
              <a:ext uri="{FF2B5EF4-FFF2-40B4-BE49-F238E27FC236}">
                <a16:creationId xmlns:a16="http://schemas.microsoft.com/office/drawing/2014/main" id="{CB93961C-EF04-47CD-89B9-C3B273EB2801}"/>
              </a:ext>
            </a:extLst>
          </p:cNvPr>
          <p:cNvSpPr>
            <a:spLocks noGrp="1"/>
          </p:cNvSpPr>
          <p:nvPr>
            <p:ph type="title" hasCustomPrompt="1"/>
          </p:nvPr>
        </p:nvSpPr>
        <p:spPr/>
        <p:txBody>
          <a:bodyPr vert="horz"/>
          <a:lstStyle/>
          <a:p>
            <a:r>
              <a:rPr lang="en-US" dirty="0"/>
              <a:t>Click to edit headline in color</a:t>
            </a:r>
          </a:p>
        </p:txBody>
      </p:sp>
      <p:sp>
        <p:nvSpPr>
          <p:cNvPr id="2" name="Footer Placeholder 1">
            <a:extLst>
              <a:ext uri="{FF2B5EF4-FFF2-40B4-BE49-F238E27FC236}">
                <a16:creationId xmlns:a16="http://schemas.microsoft.com/office/drawing/2014/main" id="{909112BC-76C3-4CC6-A732-9CF30A93090A}"/>
              </a:ext>
            </a:extLst>
          </p:cNvPr>
          <p:cNvSpPr>
            <a:spLocks noGrp="1"/>
          </p:cNvSpPr>
          <p:nvPr>
            <p:ph type="ftr" sz="quarter" idx="40"/>
          </p:nvPr>
        </p:nvSpPr>
        <p:spPr/>
        <p:txBody>
          <a:bodyPr/>
          <a:lstStyle/>
          <a:p>
            <a:r>
              <a:rPr lang="en-US" dirty="0"/>
              <a:t>Footer</a:t>
            </a:r>
          </a:p>
        </p:txBody>
      </p:sp>
      <p:sp>
        <p:nvSpPr>
          <p:cNvPr id="3" name="Slide Number Placeholder 2">
            <a:extLst>
              <a:ext uri="{FF2B5EF4-FFF2-40B4-BE49-F238E27FC236}">
                <a16:creationId xmlns:a16="http://schemas.microsoft.com/office/drawing/2014/main" id="{BE6A2175-E6E7-4C49-A650-85AD2BC82B71}"/>
              </a:ext>
            </a:extLst>
          </p:cNvPr>
          <p:cNvSpPr>
            <a:spLocks noGrp="1"/>
          </p:cNvSpPr>
          <p:nvPr>
            <p:ph type="sldNum" sz="quarter" idx="41"/>
          </p:nvPr>
        </p:nvSpPr>
        <p:spPr/>
        <p:txBody>
          <a:bodyPr/>
          <a:lstStyle/>
          <a:p>
            <a:fld id="{307C6B23-2764-4C0E-AA3C-9B4F7211D1F4}" type="slidenum">
              <a:rPr lang="en-US" smtClean="0"/>
              <a:pPr/>
              <a:t>‹#›</a:t>
            </a:fld>
            <a:endParaRPr lang="en-US" dirty="0"/>
          </a:p>
        </p:txBody>
      </p:sp>
    </p:spTree>
    <p:extLst>
      <p:ext uri="{BB962C8B-B14F-4D97-AF65-F5344CB8AC3E}">
        <p14:creationId xmlns:p14="http://schemas.microsoft.com/office/powerpoint/2010/main" val="4011876776"/>
      </p:ext>
    </p:extLst>
  </p:cSld>
  <p:clrMapOvr>
    <a:masterClrMapping/>
  </p:clrMapOvr>
  <p:hf hdr="0"/>
  <p:extLst>
    <p:ext uri="{DCECCB84-F9BA-43D5-87BE-67443E8EF086}">
      <p15:sldGuideLst xmlns:p15="http://schemas.microsoft.com/office/powerpoint/2012/main">
        <p15:guide id="10" pos="2751">
          <p15:clr>
            <a:srgbClr val="FBAE40"/>
          </p15:clr>
        </p15:guide>
        <p15:guide id="11" pos="5110">
          <p15:clr>
            <a:srgbClr val="FBAE40"/>
          </p15:clr>
        </p15:guide>
        <p15:guide id="12" pos="2570">
          <p15:clr>
            <a:srgbClr val="FBAE40"/>
          </p15:clr>
        </p15:guide>
        <p15:guide id="13" pos="492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vertical" preserve="1" userDrawn="1">
  <p:cSld name="Four Content vertical">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F2BFFF3-3EB8-46F8-87F3-643E34A92E47}"/>
              </a:ext>
            </a:extLst>
          </p:cNvPr>
          <p:cNvSpPr>
            <a:spLocks noGrp="1"/>
          </p:cNvSpPr>
          <p:nvPr>
            <p:ph type="subTitle" idx="15" hasCustomPrompt="1"/>
          </p:nvPr>
        </p:nvSpPr>
        <p:spPr>
          <a:xfrm>
            <a:off x="623887" y="787751"/>
            <a:ext cx="8964613" cy="39846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21" name="TextBox 20">
            <a:extLst>
              <a:ext uri="{FF2B5EF4-FFF2-40B4-BE49-F238E27FC236}">
                <a16:creationId xmlns:a16="http://schemas.microsoft.com/office/drawing/2014/main" id="{BB3950A3-B2BA-42EB-9707-6988330743B1}"/>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5" name="Content Placeholder 4">
            <a:extLst>
              <a:ext uri="{FF2B5EF4-FFF2-40B4-BE49-F238E27FC236}">
                <a16:creationId xmlns:a16="http://schemas.microsoft.com/office/drawing/2014/main" id="{BC2D8686-9E78-4295-A0C4-991B65885420}"/>
              </a:ext>
            </a:extLst>
          </p:cNvPr>
          <p:cNvSpPr>
            <a:spLocks noGrp="1"/>
          </p:cNvSpPr>
          <p:nvPr>
            <p:ph sz="quarter" idx="37" hasCustomPrompt="1"/>
          </p:nvPr>
        </p:nvSpPr>
        <p:spPr>
          <a:xfrm>
            <a:off x="623886" y="1665287"/>
            <a:ext cx="2520000" cy="4320000"/>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39812B30-822E-41A6-B8F1-A80BF6971BD1}"/>
              </a:ext>
            </a:extLst>
          </p:cNvPr>
          <p:cNvSpPr>
            <a:spLocks noGrp="1"/>
          </p:cNvSpPr>
          <p:nvPr>
            <p:ph sz="quarter" idx="38" hasCustomPrompt="1"/>
          </p:nvPr>
        </p:nvSpPr>
        <p:spPr>
          <a:xfrm>
            <a:off x="3431493" y="1665289"/>
            <a:ext cx="2520000" cy="4320000"/>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F39C564D-62F7-4C0A-904A-868F35A07EE7}"/>
              </a:ext>
            </a:extLst>
          </p:cNvPr>
          <p:cNvSpPr>
            <a:spLocks noGrp="1"/>
          </p:cNvSpPr>
          <p:nvPr>
            <p:ph sz="quarter" idx="39" hasCustomPrompt="1"/>
          </p:nvPr>
        </p:nvSpPr>
        <p:spPr>
          <a:xfrm>
            <a:off x="6239100" y="1665288"/>
            <a:ext cx="2520000" cy="4320000"/>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a:extLst>
              <a:ext uri="{FF2B5EF4-FFF2-40B4-BE49-F238E27FC236}">
                <a16:creationId xmlns:a16="http://schemas.microsoft.com/office/drawing/2014/main" id="{CB93961C-EF04-47CD-89B9-C3B273EB2801}"/>
              </a:ext>
            </a:extLst>
          </p:cNvPr>
          <p:cNvSpPr>
            <a:spLocks noGrp="1"/>
          </p:cNvSpPr>
          <p:nvPr>
            <p:ph type="title" hasCustomPrompt="1"/>
          </p:nvPr>
        </p:nvSpPr>
        <p:spPr/>
        <p:txBody>
          <a:bodyPr vert="horz"/>
          <a:lstStyle/>
          <a:p>
            <a:r>
              <a:rPr lang="en-US" dirty="0"/>
              <a:t>Click to edit headline in color</a:t>
            </a:r>
          </a:p>
        </p:txBody>
      </p:sp>
      <p:sp>
        <p:nvSpPr>
          <p:cNvPr id="2" name="Footer Placeholder 1">
            <a:extLst>
              <a:ext uri="{FF2B5EF4-FFF2-40B4-BE49-F238E27FC236}">
                <a16:creationId xmlns:a16="http://schemas.microsoft.com/office/drawing/2014/main" id="{DF22C96C-6D14-48B1-B5AC-27B195D073DD}"/>
              </a:ext>
            </a:extLst>
          </p:cNvPr>
          <p:cNvSpPr>
            <a:spLocks noGrp="1"/>
          </p:cNvSpPr>
          <p:nvPr>
            <p:ph type="ftr" sz="quarter" idx="40"/>
          </p:nvPr>
        </p:nvSpPr>
        <p:spPr/>
        <p:txBody>
          <a:bodyPr/>
          <a:lstStyle/>
          <a:p>
            <a:r>
              <a:rPr lang="en-US" dirty="0"/>
              <a:t>Footer</a:t>
            </a:r>
          </a:p>
        </p:txBody>
      </p:sp>
      <p:sp>
        <p:nvSpPr>
          <p:cNvPr id="3" name="Slide Number Placeholder 2">
            <a:extLst>
              <a:ext uri="{FF2B5EF4-FFF2-40B4-BE49-F238E27FC236}">
                <a16:creationId xmlns:a16="http://schemas.microsoft.com/office/drawing/2014/main" id="{685E7D1F-30E8-4E2C-B6E1-7220F489B0DA}"/>
              </a:ext>
            </a:extLst>
          </p:cNvPr>
          <p:cNvSpPr>
            <a:spLocks noGrp="1"/>
          </p:cNvSpPr>
          <p:nvPr>
            <p:ph type="sldNum" sz="quarter" idx="41"/>
          </p:nvPr>
        </p:nvSpPr>
        <p:spPr/>
        <p:txBody>
          <a:bodyPr/>
          <a:lstStyle/>
          <a:p>
            <a:fld id="{8AA1A9AF-F63A-495A-B64C-BC6AC3ED36EA}" type="slidenum">
              <a:rPr lang="en-US" smtClean="0"/>
              <a:pPr/>
              <a:t>‹#›</a:t>
            </a:fld>
            <a:endParaRPr lang="en-US" dirty="0"/>
          </a:p>
        </p:txBody>
      </p:sp>
      <p:sp>
        <p:nvSpPr>
          <p:cNvPr id="13" name="Content Placeholder 14">
            <a:extLst>
              <a:ext uri="{FF2B5EF4-FFF2-40B4-BE49-F238E27FC236}">
                <a16:creationId xmlns:a16="http://schemas.microsoft.com/office/drawing/2014/main" id="{5CB89D91-A3F9-4F22-ACC2-4A15A47C9BDA}"/>
              </a:ext>
            </a:extLst>
          </p:cNvPr>
          <p:cNvSpPr>
            <a:spLocks noGrp="1"/>
          </p:cNvSpPr>
          <p:nvPr>
            <p:ph sz="quarter" idx="42" hasCustomPrompt="1"/>
          </p:nvPr>
        </p:nvSpPr>
        <p:spPr>
          <a:xfrm>
            <a:off x="9046707" y="1665288"/>
            <a:ext cx="2520000" cy="4320000"/>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4415026"/>
      </p:ext>
    </p:extLst>
  </p:cSld>
  <p:clrMapOvr>
    <a:masterClrMapping/>
  </p:clrMapOvr>
  <p:hf hdr="0"/>
  <p:extLst>
    <p:ext uri="{DCECCB84-F9BA-43D5-87BE-67443E8EF086}">
      <p15:sldGuideLst xmlns:p15="http://schemas.microsoft.com/office/powerpoint/2012/main">
        <p15:guide id="10" pos="2162">
          <p15:clr>
            <a:srgbClr val="FBAE40"/>
          </p15:clr>
        </p15:guide>
        <p15:guide id="11" pos="5699">
          <p15:clr>
            <a:srgbClr val="FBAE40"/>
          </p15:clr>
        </p15:guide>
        <p15:guide id="12" pos="1982">
          <p15:clr>
            <a:srgbClr val="FBAE40"/>
          </p15:clr>
        </p15:guide>
        <p15:guide id="13" pos="3750">
          <p15:clr>
            <a:srgbClr val="FBAE40"/>
          </p15:clr>
        </p15:guide>
        <p15:guide id="14" pos="5518">
          <p15:clr>
            <a:srgbClr val="FBAE40"/>
          </p15:clr>
        </p15:guide>
        <p15:guide id="15" pos="39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Content" preserve="1" userDrawn="1">
  <p:cSld name="Four Content">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3E30882-9D8C-4F6C-A732-2A67C2A594F8}"/>
              </a:ext>
            </a:extLst>
          </p:cNvPr>
          <p:cNvSpPr>
            <a:spLocks noGrp="1"/>
          </p:cNvSpPr>
          <p:nvPr>
            <p:ph type="subTitle" idx="15" hasCustomPrompt="1"/>
          </p:nvPr>
        </p:nvSpPr>
        <p:spPr>
          <a:xfrm>
            <a:off x="623887" y="787751"/>
            <a:ext cx="8964613" cy="39846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23" name="TextBox 22">
            <a:extLst>
              <a:ext uri="{FF2B5EF4-FFF2-40B4-BE49-F238E27FC236}">
                <a16:creationId xmlns:a16="http://schemas.microsoft.com/office/drawing/2014/main" id="{46C8C623-9AED-45B8-9D5A-AB7F5EB0C71C}"/>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10" name="Content Placeholder 9">
            <a:extLst>
              <a:ext uri="{FF2B5EF4-FFF2-40B4-BE49-F238E27FC236}">
                <a16:creationId xmlns:a16="http://schemas.microsoft.com/office/drawing/2014/main" id="{E960BC3F-C0E0-41A4-AE03-FBC1FAEC287F}"/>
              </a:ext>
            </a:extLst>
          </p:cNvPr>
          <p:cNvSpPr>
            <a:spLocks noGrp="1"/>
          </p:cNvSpPr>
          <p:nvPr>
            <p:ph sz="quarter" idx="26" hasCustomPrompt="1"/>
          </p:nvPr>
        </p:nvSpPr>
        <p:spPr>
          <a:xfrm>
            <a:off x="623887" y="1665289"/>
            <a:ext cx="5299200" cy="1996279"/>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54760D73-BC2C-40D9-8CF5-CC7E8C7BCDCB}"/>
              </a:ext>
            </a:extLst>
          </p:cNvPr>
          <p:cNvSpPr>
            <a:spLocks noGrp="1"/>
          </p:cNvSpPr>
          <p:nvPr>
            <p:ph sz="quarter" idx="27" hasCustomPrompt="1"/>
          </p:nvPr>
        </p:nvSpPr>
        <p:spPr>
          <a:xfrm>
            <a:off x="6255052" y="1665288"/>
            <a:ext cx="5313061" cy="1996280"/>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B57A2DF6-C837-4DB7-A0DB-A5BA4E010F61}"/>
              </a:ext>
            </a:extLst>
          </p:cNvPr>
          <p:cNvSpPr>
            <a:spLocks noGrp="1"/>
          </p:cNvSpPr>
          <p:nvPr>
            <p:ph type="title" hasCustomPrompt="1"/>
          </p:nvPr>
        </p:nvSpPr>
        <p:spPr/>
        <p:txBody>
          <a:bodyPr vert="horz"/>
          <a:lstStyle/>
          <a:p>
            <a:r>
              <a:rPr lang="en-US" dirty="0"/>
              <a:t>Click to edit headline in color</a:t>
            </a:r>
          </a:p>
        </p:txBody>
      </p:sp>
      <p:sp>
        <p:nvSpPr>
          <p:cNvPr id="2" name="Footer Placeholder 1">
            <a:extLst>
              <a:ext uri="{FF2B5EF4-FFF2-40B4-BE49-F238E27FC236}">
                <a16:creationId xmlns:a16="http://schemas.microsoft.com/office/drawing/2014/main" id="{3F3D40B8-1907-46A2-892A-A810059D2DFA}"/>
              </a:ext>
            </a:extLst>
          </p:cNvPr>
          <p:cNvSpPr>
            <a:spLocks noGrp="1"/>
          </p:cNvSpPr>
          <p:nvPr>
            <p:ph type="ftr" sz="quarter" idx="28"/>
          </p:nvPr>
        </p:nvSpPr>
        <p:spPr/>
        <p:txBody>
          <a:bodyPr/>
          <a:lstStyle/>
          <a:p>
            <a:r>
              <a:rPr lang="en-US" dirty="0"/>
              <a:t>Footer</a:t>
            </a:r>
          </a:p>
        </p:txBody>
      </p:sp>
      <p:sp>
        <p:nvSpPr>
          <p:cNvPr id="3" name="Slide Number Placeholder 2">
            <a:extLst>
              <a:ext uri="{FF2B5EF4-FFF2-40B4-BE49-F238E27FC236}">
                <a16:creationId xmlns:a16="http://schemas.microsoft.com/office/drawing/2014/main" id="{44B3A5D6-2B51-4558-8B15-802A592D1C54}"/>
              </a:ext>
            </a:extLst>
          </p:cNvPr>
          <p:cNvSpPr>
            <a:spLocks noGrp="1"/>
          </p:cNvSpPr>
          <p:nvPr>
            <p:ph type="sldNum" sz="quarter" idx="29"/>
          </p:nvPr>
        </p:nvSpPr>
        <p:spPr/>
        <p:txBody>
          <a:bodyPr/>
          <a:lstStyle/>
          <a:p>
            <a:fld id="{3CBD8AFA-33CE-4D81-B2B2-217AEA37705C}" type="slidenum">
              <a:rPr lang="en-US" smtClean="0"/>
              <a:pPr/>
              <a:t>‹#›</a:t>
            </a:fld>
            <a:endParaRPr lang="en-US" dirty="0"/>
          </a:p>
        </p:txBody>
      </p:sp>
      <p:sp>
        <p:nvSpPr>
          <p:cNvPr id="9" name="Content Placeholder 9">
            <a:extLst>
              <a:ext uri="{FF2B5EF4-FFF2-40B4-BE49-F238E27FC236}">
                <a16:creationId xmlns:a16="http://schemas.microsoft.com/office/drawing/2014/main" id="{8354E589-92EB-4E2B-8771-5CCF4EE5FF27}"/>
              </a:ext>
            </a:extLst>
          </p:cNvPr>
          <p:cNvSpPr>
            <a:spLocks noGrp="1"/>
          </p:cNvSpPr>
          <p:nvPr>
            <p:ph sz="quarter" idx="30" hasCustomPrompt="1"/>
          </p:nvPr>
        </p:nvSpPr>
        <p:spPr>
          <a:xfrm>
            <a:off x="623887" y="3988594"/>
            <a:ext cx="5299200" cy="1996281"/>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2">
            <a:extLst>
              <a:ext uri="{FF2B5EF4-FFF2-40B4-BE49-F238E27FC236}">
                <a16:creationId xmlns:a16="http://schemas.microsoft.com/office/drawing/2014/main" id="{4FB15F8D-C8EB-41DD-ABA1-13E476C3AA13}"/>
              </a:ext>
            </a:extLst>
          </p:cNvPr>
          <p:cNvSpPr>
            <a:spLocks noGrp="1"/>
          </p:cNvSpPr>
          <p:nvPr>
            <p:ph sz="quarter" idx="31" hasCustomPrompt="1"/>
          </p:nvPr>
        </p:nvSpPr>
        <p:spPr>
          <a:xfrm>
            <a:off x="6255052" y="3988594"/>
            <a:ext cx="5313061" cy="1996281"/>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4037881"/>
      </p:ext>
    </p:extLst>
  </p:cSld>
  <p:clrMapOvr>
    <a:masterClrMapping/>
  </p:clrMapOvr>
  <p:hf hdr="0" ftr="0"/>
  <p:extLst>
    <p:ext uri="{DCECCB84-F9BA-43D5-87BE-67443E8EF086}">
      <p15:sldGuideLst xmlns:p15="http://schemas.microsoft.com/office/powerpoint/2012/main">
        <p15:guide id="1" pos="3732">
          <p15:clr>
            <a:srgbClr val="FBAE40"/>
          </p15:clr>
        </p15:guide>
        <p15:guide id="10" pos="39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sclaimer" preserve="1" userDrawn="1">
  <p:cSld name="Disclaimer">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34F14BA4-6817-46AD-AA92-B88A21EAA68B}"/>
              </a:ext>
            </a:extLst>
          </p:cNvPr>
          <p:cNvSpPr>
            <a:spLocks noGrp="1"/>
          </p:cNvSpPr>
          <p:nvPr>
            <p:ph type="subTitle" idx="15" hasCustomPrompt="1"/>
          </p:nvPr>
        </p:nvSpPr>
        <p:spPr>
          <a:xfrm>
            <a:off x="623887" y="787751"/>
            <a:ext cx="8964613" cy="40568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14" name="TextBox 13">
            <a:extLst>
              <a:ext uri="{FF2B5EF4-FFF2-40B4-BE49-F238E27FC236}">
                <a16:creationId xmlns:a16="http://schemas.microsoft.com/office/drawing/2014/main" id="{CA127596-7FAF-46A3-ACD4-7E4AF99B5181}"/>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10" name="Title 9">
            <a:extLst>
              <a:ext uri="{FF2B5EF4-FFF2-40B4-BE49-F238E27FC236}">
                <a16:creationId xmlns:a16="http://schemas.microsoft.com/office/drawing/2014/main" id="{37E85BA0-8DA3-4798-9FF0-B99F56AEB71C}"/>
              </a:ext>
            </a:extLst>
          </p:cNvPr>
          <p:cNvSpPr>
            <a:spLocks noGrp="1"/>
          </p:cNvSpPr>
          <p:nvPr>
            <p:ph type="title" hasCustomPrompt="1"/>
          </p:nvPr>
        </p:nvSpPr>
        <p:spPr/>
        <p:txBody>
          <a:bodyPr vert="horz"/>
          <a:lstStyle/>
          <a:p>
            <a:r>
              <a:rPr lang="en-US" dirty="0"/>
              <a:t>Click to edit headline in color</a:t>
            </a:r>
          </a:p>
        </p:txBody>
      </p:sp>
      <p:sp>
        <p:nvSpPr>
          <p:cNvPr id="3" name="Text Placeholder 2">
            <a:extLst>
              <a:ext uri="{FF2B5EF4-FFF2-40B4-BE49-F238E27FC236}">
                <a16:creationId xmlns:a16="http://schemas.microsoft.com/office/drawing/2014/main" id="{931D2E9C-DA17-4E46-9990-B2994C2C1CE2}"/>
              </a:ext>
            </a:extLst>
          </p:cNvPr>
          <p:cNvSpPr>
            <a:spLocks noGrp="1"/>
          </p:cNvSpPr>
          <p:nvPr>
            <p:ph type="body" sz="quarter" idx="20"/>
          </p:nvPr>
        </p:nvSpPr>
        <p:spPr>
          <a:xfrm>
            <a:off x="623888" y="1665287"/>
            <a:ext cx="10944225" cy="43195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9EB8CB69-8CFB-44B0-9E13-9177D3BF94F2}"/>
              </a:ext>
            </a:extLst>
          </p:cNvPr>
          <p:cNvSpPr>
            <a:spLocks noGrp="1"/>
          </p:cNvSpPr>
          <p:nvPr>
            <p:ph type="ftr" sz="quarter" idx="21"/>
          </p:nvPr>
        </p:nvSpPr>
        <p:spPr/>
        <p:txBody>
          <a:bodyPr/>
          <a:lstStyle/>
          <a:p>
            <a:r>
              <a:rPr lang="en-US" dirty="0"/>
              <a:t>Footer</a:t>
            </a:r>
          </a:p>
        </p:txBody>
      </p:sp>
      <p:sp>
        <p:nvSpPr>
          <p:cNvPr id="4" name="Slide Number Placeholder 3">
            <a:extLst>
              <a:ext uri="{FF2B5EF4-FFF2-40B4-BE49-F238E27FC236}">
                <a16:creationId xmlns:a16="http://schemas.microsoft.com/office/drawing/2014/main" id="{4DE9914F-23F2-4180-BB2F-3291626A545B}"/>
              </a:ext>
            </a:extLst>
          </p:cNvPr>
          <p:cNvSpPr>
            <a:spLocks noGrp="1"/>
          </p:cNvSpPr>
          <p:nvPr>
            <p:ph type="sldNum" sz="quarter" idx="22"/>
          </p:nvPr>
        </p:nvSpPr>
        <p:spPr/>
        <p:txBody>
          <a:bodyPr/>
          <a:lstStyle/>
          <a:p>
            <a:fld id="{43BAE72C-8441-47AD-88A7-89B0EEA5CD26}" type="slidenum">
              <a:rPr lang="en-US" smtClean="0"/>
              <a:pPr/>
              <a:t>‹#›</a:t>
            </a:fld>
            <a:endParaRPr lang="en-US" dirty="0"/>
          </a:p>
        </p:txBody>
      </p:sp>
    </p:spTree>
    <p:extLst>
      <p:ext uri="{BB962C8B-B14F-4D97-AF65-F5344CB8AC3E}">
        <p14:creationId xmlns:p14="http://schemas.microsoft.com/office/powerpoint/2010/main" val="549166496"/>
      </p:ext>
    </p:extLst>
  </p:cSld>
  <p:clrMapOvr>
    <a:masterClrMapping/>
  </p:clrMapOvr>
  <p:hf hdr="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34F14BA4-6817-46AD-AA92-B88A21EAA68B}"/>
              </a:ext>
            </a:extLst>
          </p:cNvPr>
          <p:cNvSpPr>
            <a:spLocks noGrp="1"/>
          </p:cNvSpPr>
          <p:nvPr>
            <p:ph type="subTitle" idx="15" hasCustomPrompt="1"/>
          </p:nvPr>
        </p:nvSpPr>
        <p:spPr>
          <a:xfrm>
            <a:off x="623887" y="787751"/>
            <a:ext cx="8964613" cy="40568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14" name="TextBox 13">
            <a:extLst>
              <a:ext uri="{FF2B5EF4-FFF2-40B4-BE49-F238E27FC236}">
                <a16:creationId xmlns:a16="http://schemas.microsoft.com/office/drawing/2014/main" id="{CA127596-7FAF-46A3-ACD4-7E4AF99B5181}"/>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3" name="Title 2">
            <a:extLst>
              <a:ext uri="{FF2B5EF4-FFF2-40B4-BE49-F238E27FC236}">
                <a16:creationId xmlns:a16="http://schemas.microsoft.com/office/drawing/2014/main" id="{EF2FC6F3-3BE5-43EA-AC97-DEDB6161D60B}"/>
              </a:ext>
            </a:extLst>
          </p:cNvPr>
          <p:cNvSpPr>
            <a:spLocks noGrp="1"/>
          </p:cNvSpPr>
          <p:nvPr>
            <p:ph type="title" hasCustomPrompt="1"/>
          </p:nvPr>
        </p:nvSpPr>
        <p:spPr/>
        <p:txBody>
          <a:bodyPr vert="horz"/>
          <a:lstStyle>
            <a:lvl1pPr>
              <a:defRPr/>
            </a:lvl1pPr>
          </a:lstStyle>
          <a:p>
            <a:r>
              <a:rPr lang="en-US" dirty="0"/>
              <a:t>Click to edit headline in color</a:t>
            </a:r>
          </a:p>
        </p:txBody>
      </p:sp>
      <p:sp>
        <p:nvSpPr>
          <p:cNvPr id="2" name="Footer Placeholder 1">
            <a:extLst>
              <a:ext uri="{FF2B5EF4-FFF2-40B4-BE49-F238E27FC236}">
                <a16:creationId xmlns:a16="http://schemas.microsoft.com/office/drawing/2014/main" id="{7C1CC0CF-AD92-4A67-8244-CAD4C8184206}"/>
              </a:ext>
            </a:extLst>
          </p:cNvPr>
          <p:cNvSpPr>
            <a:spLocks noGrp="1"/>
          </p:cNvSpPr>
          <p:nvPr>
            <p:ph type="ftr" sz="quarter" idx="16"/>
          </p:nvPr>
        </p:nvSpPr>
        <p:spPr/>
        <p:txBody>
          <a:bodyPr/>
          <a:lstStyle/>
          <a:p>
            <a:r>
              <a:rPr lang="en-US" dirty="0"/>
              <a:t>Footer</a:t>
            </a:r>
          </a:p>
        </p:txBody>
      </p:sp>
      <p:sp>
        <p:nvSpPr>
          <p:cNvPr id="4" name="Slide Number Placeholder 3">
            <a:extLst>
              <a:ext uri="{FF2B5EF4-FFF2-40B4-BE49-F238E27FC236}">
                <a16:creationId xmlns:a16="http://schemas.microsoft.com/office/drawing/2014/main" id="{1AD733C5-EB3F-4326-B8C2-9BBD8EBE3FFC}"/>
              </a:ext>
            </a:extLst>
          </p:cNvPr>
          <p:cNvSpPr>
            <a:spLocks noGrp="1"/>
          </p:cNvSpPr>
          <p:nvPr>
            <p:ph type="sldNum" sz="quarter" idx="17"/>
          </p:nvPr>
        </p:nvSpPr>
        <p:spPr/>
        <p:txBody>
          <a:bodyPr/>
          <a:lstStyle/>
          <a:p>
            <a:fld id="{731B8C38-DB49-4657-98C4-4950793859D6}" type="slidenum">
              <a:rPr lang="en-US" smtClean="0"/>
              <a:pPr/>
              <a:t>‹#›</a:t>
            </a:fld>
            <a:endParaRPr lang="en-US" dirty="0"/>
          </a:p>
        </p:txBody>
      </p:sp>
    </p:spTree>
    <p:extLst>
      <p:ext uri="{BB962C8B-B14F-4D97-AF65-F5344CB8AC3E}">
        <p14:creationId xmlns:p14="http://schemas.microsoft.com/office/powerpoint/2010/main" val="2882435109"/>
      </p:ext>
    </p:extLst>
  </p:cSld>
  <p:clrMapOvr>
    <a:masterClrMapping/>
  </p:clrMapOvr>
  <p:hf hdr="0"/>
  <p:extLst>
    <p:ext uri="{DCECCB84-F9BA-43D5-87BE-67443E8EF086}">
      <p15:sldGuideLst xmlns:p15="http://schemas.microsoft.com/office/powerpoint/2012/main">
        <p15:guide id="1" pos="3758">
          <p15:clr>
            <a:srgbClr val="FBAE40"/>
          </p15:clr>
        </p15:guide>
        <p15:guide id="10" pos="39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hank you Slide" preserve="1" userDrawn="1">
  <p:cSld name="Thank you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07CB2F2-93E0-42ED-A313-1E3ACC87539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957792"/>
            <a:ext cx="12192000" cy="4768850"/>
          </a:xfrm>
          <a:prstGeom prst="rect">
            <a:avLst/>
          </a:prstGeom>
        </p:spPr>
      </p:pic>
      <p:sp>
        <p:nvSpPr>
          <p:cNvPr id="12" name="Text Placeholder 10"/>
          <p:cNvSpPr>
            <a:spLocks noGrp="1"/>
          </p:cNvSpPr>
          <p:nvPr>
            <p:ph type="body" sz="quarter" idx="14" hasCustomPrompt="1"/>
          </p:nvPr>
        </p:nvSpPr>
        <p:spPr bwMode="white">
          <a:xfrm>
            <a:off x="623888" y="4685094"/>
            <a:ext cx="4845094" cy="848497"/>
          </a:xfrm>
        </p:spPr>
        <p:txBody>
          <a:bodyPr lIns="0" tIns="0" rIns="0" bIns="0">
            <a:noAutofit/>
          </a:bodyPr>
          <a:lstStyle>
            <a:lvl1pPr marL="0" indent="0">
              <a:spcAft>
                <a:spcPts val="0"/>
              </a:spcAft>
              <a:buNone/>
              <a:defRPr sz="1800" baseline="0">
                <a:solidFill>
                  <a:schemeClr val="bg1"/>
                </a:solidFill>
              </a:defRPr>
            </a:lvl1pPr>
            <a:lvl2pPr marL="457200" indent="0">
              <a:buNone/>
              <a:defRPr sz="3600">
                <a:solidFill>
                  <a:srgbClr val="006AB3"/>
                </a:solidFill>
              </a:defRPr>
            </a:lvl2pPr>
            <a:lvl3pPr marL="914400" indent="0">
              <a:buNone/>
              <a:defRPr sz="3600">
                <a:solidFill>
                  <a:srgbClr val="006AB3"/>
                </a:solidFill>
              </a:defRPr>
            </a:lvl3pPr>
            <a:lvl4pPr marL="1371600" indent="0">
              <a:buNone/>
              <a:defRPr sz="3600">
                <a:solidFill>
                  <a:srgbClr val="006AB3"/>
                </a:solidFill>
              </a:defRPr>
            </a:lvl4pPr>
            <a:lvl5pPr marL="1828800" indent="0">
              <a:buNone/>
              <a:defRPr sz="3600">
                <a:solidFill>
                  <a:srgbClr val="006AB3"/>
                </a:solidFill>
              </a:defRPr>
            </a:lvl5pPr>
          </a:lstStyle>
          <a:p>
            <a:pPr lvl="0"/>
            <a:r>
              <a:rPr lang="en-US" dirty="0"/>
              <a:t>Click to add contact information</a:t>
            </a:r>
          </a:p>
        </p:txBody>
      </p:sp>
      <p:sp>
        <p:nvSpPr>
          <p:cNvPr id="14" name="Rectangle 13">
            <a:extLst>
              <a:ext uri="{FF2B5EF4-FFF2-40B4-BE49-F238E27FC236}">
                <a16:creationId xmlns:a16="http://schemas.microsoft.com/office/drawing/2014/main" id="{865E95A0-2769-904E-98E7-F052743C6FA2}"/>
              </a:ext>
            </a:extLst>
          </p:cNvPr>
          <p:cNvSpPr/>
          <p:nvPr userDrawn="1"/>
        </p:nvSpPr>
        <p:spPr>
          <a:xfrm>
            <a:off x="8797718" y="5720148"/>
            <a:ext cx="2840655" cy="338554"/>
          </a:xfrm>
          <a:prstGeom prst="rect">
            <a:avLst/>
          </a:prstGeom>
        </p:spPr>
        <p:txBody>
          <a:bodyPr wrap="square" lIns="0" tIns="0" rIns="0" bIns="0" anchor="b">
            <a:spAutoFit/>
          </a:bodyPr>
          <a:lstStyle/>
          <a:p>
            <a:pPr algn="l"/>
            <a:r>
              <a:rPr lang="en-US" sz="2200" i="1" noProof="0" dirty="0">
                <a:ln>
                  <a:noFill/>
                </a:ln>
                <a:solidFill>
                  <a:srgbClr val="006AB3"/>
                </a:solidFill>
              </a:rPr>
              <a:t>Humidity for a better life</a:t>
            </a:r>
          </a:p>
        </p:txBody>
      </p:sp>
      <p:sp>
        <p:nvSpPr>
          <p:cNvPr id="5" name="Text Placeholder 4">
            <a:extLst>
              <a:ext uri="{FF2B5EF4-FFF2-40B4-BE49-F238E27FC236}">
                <a16:creationId xmlns:a16="http://schemas.microsoft.com/office/drawing/2014/main" id="{41435D4C-E21D-4F3E-BE19-2D2EAF91E996}"/>
              </a:ext>
            </a:extLst>
          </p:cNvPr>
          <p:cNvSpPr>
            <a:spLocks noGrp="1"/>
          </p:cNvSpPr>
          <p:nvPr>
            <p:ph type="body" sz="quarter" idx="15" hasCustomPrompt="1"/>
          </p:nvPr>
        </p:nvSpPr>
        <p:spPr bwMode="white">
          <a:xfrm>
            <a:off x="623887" y="4368866"/>
            <a:ext cx="4845094" cy="271984"/>
          </a:xfrm>
        </p:spPr>
        <p:txBody>
          <a:bodyPr tIns="0" anchor="b"/>
          <a:lstStyle>
            <a:lvl1pPr marL="0" indent="0">
              <a:spcBef>
                <a:spcPts val="1000"/>
              </a:spcBef>
              <a:spcAft>
                <a:spcPts val="0"/>
              </a:spcAft>
              <a:buNone/>
              <a:defRPr sz="1800" b="1">
                <a:solidFill>
                  <a:schemeClr val="bg2"/>
                </a:solidFill>
              </a:defRPr>
            </a:lvl1pPr>
          </a:lstStyle>
          <a:p>
            <a:pPr lvl="0"/>
            <a:r>
              <a:rPr lang="en-US" dirty="0"/>
              <a:t>Click to add contact title</a:t>
            </a:r>
          </a:p>
        </p:txBody>
      </p:sp>
      <p:sp>
        <p:nvSpPr>
          <p:cNvPr id="11" name="Slide Number Placeholder 10">
            <a:extLst>
              <a:ext uri="{FF2B5EF4-FFF2-40B4-BE49-F238E27FC236}">
                <a16:creationId xmlns:a16="http://schemas.microsoft.com/office/drawing/2014/main" id="{2E23C8D5-6E93-4776-A098-C59E26204968}"/>
              </a:ext>
            </a:extLst>
          </p:cNvPr>
          <p:cNvSpPr>
            <a:spLocks noGrp="1"/>
          </p:cNvSpPr>
          <p:nvPr>
            <p:ph type="sldNum" sz="quarter" idx="18"/>
          </p:nvPr>
        </p:nvSpPr>
        <p:spPr/>
        <p:txBody>
          <a:bodyPr/>
          <a:lstStyle/>
          <a:p>
            <a:fld id="{365AE349-F41F-4F2E-8477-9AF7C592D19E}" type="slidenum">
              <a:rPr lang="en-US" smtClean="0"/>
              <a:pPr/>
              <a:t>‹#›</a:t>
            </a:fld>
            <a:endParaRPr lang="en-US" dirty="0"/>
          </a:p>
        </p:txBody>
      </p:sp>
      <p:sp>
        <p:nvSpPr>
          <p:cNvPr id="2" name="Title 1">
            <a:extLst>
              <a:ext uri="{FF2B5EF4-FFF2-40B4-BE49-F238E27FC236}">
                <a16:creationId xmlns:a16="http://schemas.microsoft.com/office/drawing/2014/main" id="{9095F55F-98E4-40DF-8830-836AD9FB952D}"/>
              </a:ext>
            </a:extLst>
          </p:cNvPr>
          <p:cNvSpPr>
            <a:spLocks noGrp="1"/>
          </p:cNvSpPr>
          <p:nvPr>
            <p:ph type="title" hasCustomPrompt="1"/>
          </p:nvPr>
        </p:nvSpPr>
        <p:spPr bwMode="white">
          <a:xfrm>
            <a:off x="623889" y="3017839"/>
            <a:ext cx="7597620" cy="514501"/>
          </a:xfrm>
        </p:spPr>
        <p:txBody>
          <a:bodyPr vert="horz"/>
          <a:lstStyle>
            <a:lvl1pPr>
              <a:lnSpc>
                <a:spcPct val="90000"/>
              </a:lnSpc>
              <a:spcAft>
                <a:spcPts val="800"/>
              </a:spcAft>
              <a:defRPr sz="3800">
                <a:solidFill>
                  <a:schemeClr val="bg2"/>
                </a:solidFill>
              </a:defRPr>
            </a:lvl1pPr>
          </a:lstStyle>
          <a:p>
            <a:r>
              <a:rPr lang="en-US" dirty="0"/>
              <a:t>Thank you for working as a team.</a:t>
            </a:r>
          </a:p>
        </p:txBody>
      </p:sp>
      <p:pic>
        <p:nvPicPr>
          <p:cNvPr id="7" name="Picture 6">
            <a:extLst>
              <a:ext uri="{FF2B5EF4-FFF2-40B4-BE49-F238E27FC236}">
                <a16:creationId xmlns:a16="http://schemas.microsoft.com/office/drawing/2014/main" id="{161E7A11-85D0-3713-B6EF-B978A01AFC49}"/>
              </a:ext>
            </a:extLst>
          </p:cNvPr>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616061214"/>
      </p:ext>
    </p:extLst>
  </p:cSld>
  <p:clrMapOvr>
    <a:masterClrMapping/>
  </p:clrMapOvr>
  <p:hf hdr="0"/>
  <p:extLst>
    <p:ext uri="{DCECCB84-F9BA-43D5-87BE-67443E8EF086}">
      <p15:sldGuideLst xmlns:p15="http://schemas.microsoft.com/office/powerpoint/2012/main">
        <p15:guide id="3" orient="horz" pos="272">
          <p15:clr>
            <a:srgbClr val="FBAE40"/>
          </p15:clr>
        </p15:guide>
        <p15:guide id="8" pos="5654">
          <p15:clr>
            <a:srgbClr val="FBAE40"/>
          </p15:clr>
        </p15:guide>
        <p15:guide id="9" orient="horz" pos="104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hank you Slide with Image" preserve="1" userDrawn="1">
  <p:cSld name="Thank you Slide with Imag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B04982F-F52C-44E4-9847-91BBC6D10BA0}"/>
              </a:ext>
            </a:extLst>
          </p:cNvPr>
          <p:cNvSpPr/>
          <p:nvPr userDrawn="1"/>
        </p:nvSpPr>
        <p:spPr>
          <a:xfrm>
            <a:off x="2" y="1041399"/>
            <a:ext cx="12191999" cy="5816600"/>
          </a:xfrm>
          <a:custGeom>
            <a:avLst/>
            <a:gdLst>
              <a:gd name="connsiteX0" fmla="*/ 12064999 w 12191999"/>
              <a:gd name="connsiteY0" fmla="*/ 0 h 5816600"/>
              <a:gd name="connsiteX1" fmla="*/ 12191999 w 12191999"/>
              <a:gd name="connsiteY1" fmla="*/ 0 h 5816600"/>
              <a:gd name="connsiteX2" fmla="*/ 12191999 w 12191999"/>
              <a:gd name="connsiteY2" fmla="*/ 758523 h 5816600"/>
              <a:gd name="connsiteX3" fmla="*/ 12191999 w 12191999"/>
              <a:gd name="connsiteY3" fmla="*/ 931779 h 5816600"/>
              <a:gd name="connsiteX4" fmla="*/ 12191999 w 12191999"/>
              <a:gd name="connsiteY4" fmla="*/ 5261912 h 5816600"/>
              <a:gd name="connsiteX5" fmla="*/ 12191999 w 12191999"/>
              <a:gd name="connsiteY5" fmla="*/ 5816600 h 5816600"/>
              <a:gd name="connsiteX6" fmla="*/ 12128499 w 12191999"/>
              <a:gd name="connsiteY6" fmla="*/ 5816600 h 5816600"/>
              <a:gd name="connsiteX7" fmla="*/ 11391899 w 12191999"/>
              <a:gd name="connsiteY7" fmla="*/ 5816600 h 5816600"/>
              <a:gd name="connsiteX8" fmla="*/ 7141944 w 12191999"/>
              <a:gd name="connsiteY8" fmla="*/ 5816600 h 5816600"/>
              <a:gd name="connsiteX9" fmla="*/ 0 w 12191999"/>
              <a:gd name="connsiteY9" fmla="*/ 5816600 h 5816600"/>
              <a:gd name="connsiteX10" fmla="*/ 0 w 12191999"/>
              <a:gd name="connsiteY10" fmla="*/ 931779 h 5816600"/>
              <a:gd name="connsiteX11" fmla="*/ 7141944 w 12191999"/>
              <a:gd name="connsiteY11" fmla="*/ 931779 h 5816600"/>
              <a:gd name="connsiteX12" fmla="*/ 7141944 w 12191999"/>
              <a:gd name="connsiteY12" fmla="*/ 758523 h 5816600"/>
              <a:gd name="connsiteX13" fmla="*/ 7754470 w 12191999"/>
              <a:gd name="connsiteY13" fmla="*/ 758523 h 5816600"/>
              <a:gd name="connsiteX14" fmla="*/ 7754470 w 12191999"/>
              <a:gd name="connsiteY14" fmla="*/ 692171 h 5816600"/>
              <a:gd name="connsiteX15" fmla="*/ 10903987 w 12191999"/>
              <a:gd name="connsiteY15" fmla="*/ 60324 h 5816600"/>
              <a:gd name="connsiteX16" fmla="*/ 11391899 w 12191999"/>
              <a:gd name="connsiteY16" fmla="*/ 60324 h 5816600"/>
              <a:gd name="connsiteX17" fmla="*/ 11391899 w 12191999"/>
              <a:gd name="connsiteY17" fmla="*/ 31749 h 5816600"/>
              <a:gd name="connsiteX18" fmla="*/ 12064999 w 12191999"/>
              <a:gd name="connsiteY18" fmla="*/ 31749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1999" h="5816600">
                <a:moveTo>
                  <a:pt x="12064999" y="0"/>
                </a:moveTo>
                <a:lnTo>
                  <a:pt x="12191999" y="0"/>
                </a:lnTo>
                <a:lnTo>
                  <a:pt x="12191999" y="758523"/>
                </a:lnTo>
                <a:lnTo>
                  <a:pt x="12191999" y="931779"/>
                </a:lnTo>
                <a:lnTo>
                  <a:pt x="12191999" y="5261912"/>
                </a:lnTo>
                <a:lnTo>
                  <a:pt x="12191999" y="5816600"/>
                </a:lnTo>
                <a:lnTo>
                  <a:pt x="12128499" y="5816600"/>
                </a:lnTo>
                <a:lnTo>
                  <a:pt x="11391899" y="5816600"/>
                </a:lnTo>
                <a:lnTo>
                  <a:pt x="7141944" y="5816600"/>
                </a:lnTo>
                <a:lnTo>
                  <a:pt x="0" y="5816600"/>
                </a:lnTo>
                <a:lnTo>
                  <a:pt x="0" y="931779"/>
                </a:lnTo>
                <a:lnTo>
                  <a:pt x="7141944" y="931779"/>
                </a:lnTo>
                <a:lnTo>
                  <a:pt x="7141944" y="758523"/>
                </a:lnTo>
                <a:lnTo>
                  <a:pt x="7754470" y="758523"/>
                </a:lnTo>
                <a:lnTo>
                  <a:pt x="7754470" y="692171"/>
                </a:lnTo>
                <a:lnTo>
                  <a:pt x="10903987" y="60324"/>
                </a:lnTo>
                <a:lnTo>
                  <a:pt x="11391899" y="60324"/>
                </a:lnTo>
                <a:lnTo>
                  <a:pt x="11391899" y="31749"/>
                </a:lnTo>
                <a:lnTo>
                  <a:pt x="12064999" y="3174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Picture Placeholder 37">
            <a:extLst>
              <a:ext uri="{FF2B5EF4-FFF2-40B4-BE49-F238E27FC236}">
                <a16:creationId xmlns:a16="http://schemas.microsoft.com/office/drawing/2014/main" id="{1BF19413-AAD0-47B5-9438-0FCE844ABB45}"/>
              </a:ext>
            </a:extLst>
          </p:cNvPr>
          <p:cNvSpPr>
            <a:spLocks noGrp="1"/>
          </p:cNvSpPr>
          <p:nvPr userDrawn="1">
            <p:ph type="pic" sz="quarter" idx="19"/>
          </p:nvPr>
        </p:nvSpPr>
        <p:spPr bwMode="gray">
          <a:xfrm>
            <a:off x="0" y="824892"/>
            <a:ext cx="12192000" cy="6033108"/>
          </a:xfrm>
          <a:custGeom>
            <a:avLst/>
            <a:gdLst>
              <a:gd name="connsiteX0" fmla="*/ 0 w 12192890"/>
              <a:gd name="connsiteY0" fmla="*/ 0 h 6033108"/>
              <a:gd name="connsiteX1" fmla="*/ 889 w 12192890"/>
              <a:gd name="connsiteY1" fmla="*/ 0 h 6033108"/>
              <a:gd name="connsiteX2" fmla="*/ 889 w 12192890"/>
              <a:gd name="connsiteY2" fmla="*/ 394404 h 6033108"/>
              <a:gd name="connsiteX3" fmla="*/ 889 w 12192890"/>
              <a:gd name="connsiteY3" fmla="*/ 1486000 h 6033108"/>
              <a:gd name="connsiteX4" fmla="*/ 889 w 12192890"/>
              <a:gd name="connsiteY4" fmla="*/ 1899579 h 6033108"/>
              <a:gd name="connsiteX5" fmla="*/ 2027301 w 12192890"/>
              <a:gd name="connsiteY5" fmla="*/ 1998179 h 6033108"/>
              <a:gd name="connsiteX6" fmla="*/ 6104827 w 12192890"/>
              <a:gd name="connsiteY6" fmla="*/ 1463206 h 6033108"/>
              <a:gd name="connsiteX7" fmla="*/ 6150483 w 12192890"/>
              <a:gd name="connsiteY7" fmla="*/ 1451524 h 6033108"/>
              <a:gd name="connsiteX8" fmla="*/ 11738858 w 12192890"/>
              <a:gd name="connsiteY8" fmla="*/ 279475 h 6033108"/>
              <a:gd name="connsiteX9" fmla="*/ 12192889 w 12192890"/>
              <a:gd name="connsiteY9" fmla="*/ 262315 h 6033108"/>
              <a:gd name="connsiteX10" fmla="*/ 12192889 w 12192890"/>
              <a:gd name="connsiteY10" fmla="*/ 5025046 h 6033108"/>
              <a:gd name="connsiteX11" fmla="*/ 12192890 w 12192890"/>
              <a:gd name="connsiteY11" fmla="*/ 5025046 h 6033108"/>
              <a:gd name="connsiteX12" fmla="*/ 12192890 w 12192890"/>
              <a:gd name="connsiteY12" fmla="*/ 6033108 h 6033108"/>
              <a:gd name="connsiteX13" fmla="*/ 890 w 12192890"/>
              <a:gd name="connsiteY13" fmla="*/ 6033108 h 6033108"/>
              <a:gd name="connsiteX14" fmla="*/ 890 w 12192890"/>
              <a:gd name="connsiteY14" fmla="*/ 5433033 h 6033108"/>
              <a:gd name="connsiteX15" fmla="*/ 0 w 12192890"/>
              <a:gd name="connsiteY15" fmla="*/ 5433033 h 603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890" h="6033108">
                <a:moveTo>
                  <a:pt x="0" y="0"/>
                </a:moveTo>
                <a:lnTo>
                  <a:pt x="889" y="0"/>
                </a:lnTo>
                <a:lnTo>
                  <a:pt x="889" y="394404"/>
                </a:lnTo>
                <a:lnTo>
                  <a:pt x="889" y="1486000"/>
                </a:lnTo>
                <a:lnTo>
                  <a:pt x="889" y="1899579"/>
                </a:lnTo>
                <a:cubicBezTo>
                  <a:pt x="889" y="1899579"/>
                  <a:pt x="1045210" y="1998179"/>
                  <a:pt x="2027301" y="1998179"/>
                </a:cubicBezTo>
                <a:cubicBezTo>
                  <a:pt x="3651314" y="1998179"/>
                  <a:pt x="4927411" y="1761740"/>
                  <a:pt x="6104827" y="1463206"/>
                </a:cubicBezTo>
                <a:lnTo>
                  <a:pt x="6150483" y="1451524"/>
                </a:lnTo>
                <a:cubicBezTo>
                  <a:pt x="7940767" y="994272"/>
                  <a:pt x="9509593" y="398184"/>
                  <a:pt x="11738858" y="279475"/>
                </a:cubicBezTo>
                <a:lnTo>
                  <a:pt x="12192889" y="262315"/>
                </a:lnTo>
                <a:lnTo>
                  <a:pt x="12192889" y="5025046"/>
                </a:lnTo>
                <a:lnTo>
                  <a:pt x="12192890" y="5025046"/>
                </a:lnTo>
                <a:lnTo>
                  <a:pt x="12192890" y="6033108"/>
                </a:lnTo>
                <a:lnTo>
                  <a:pt x="890" y="6033108"/>
                </a:lnTo>
                <a:lnTo>
                  <a:pt x="890" y="5433033"/>
                </a:lnTo>
                <a:lnTo>
                  <a:pt x="0" y="5433033"/>
                </a:lnTo>
                <a:close/>
              </a:path>
            </a:pathLst>
          </a:custGeom>
          <a:solidFill>
            <a:schemeClr val="bg1">
              <a:lumMod val="65000"/>
            </a:schemeClr>
          </a:solidFill>
        </p:spPr>
        <p:txBody>
          <a:bodyPr wrap="square" bIns="72000" anchor="b">
            <a:noAutofit/>
          </a:bodyPr>
          <a:lstStyle>
            <a:lvl1pPr marL="0" indent="0" algn="ctr">
              <a:buNone/>
              <a:defRPr>
                <a:solidFill>
                  <a:schemeClr val="bg1"/>
                </a:solidFill>
              </a:defRPr>
            </a:lvl1pPr>
          </a:lstStyle>
          <a:p>
            <a:r>
              <a:rPr lang="en-US" dirty="0"/>
              <a:t>Click icon to add picture</a:t>
            </a:r>
          </a:p>
        </p:txBody>
      </p:sp>
      <p:sp>
        <p:nvSpPr>
          <p:cNvPr id="17" name="Rectangle 16">
            <a:extLst>
              <a:ext uri="{FF2B5EF4-FFF2-40B4-BE49-F238E27FC236}">
                <a16:creationId xmlns:a16="http://schemas.microsoft.com/office/drawing/2014/main" id="{F02B7BD8-8150-B144-9667-4F5D3C1D8D7A}"/>
              </a:ext>
            </a:extLst>
          </p:cNvPr>
          <p:cNvSpPr/>
          <p:nvPr userDrawn="1">
            <p:custDataLst>
              <p:tags r:id="rId2"/>
            </p:custDataLst>
          </p:nvPr>
        </p:nvSpPr>
        <p:spPr bwMode="white">
          <a:xfrm>
            <a:off x="8801552" y="5720148"/>
            <a:ext cx="2840655" cy="338554"/>
          </a:xfrm>
          <a:prstGeom prst="rect">
            <a:avLst/>
          </a:prstGeom>
        </p:spPr>
        <p:txBody>
          <a:bodyPr wrap="square" lIns="0" tIns="0" rIns="0" bIns="0" anchor="b">
            <a:spAutoFit/>
          </a:bodyPr>
          <a:lstStyle/>
          <a:p>
            <a:pPr algn="l"/>
            <a:r>
              <a:rPr lang="en-US" sz="2200" i="1" noProof="0" dirty="0">
                <a:ln>
                  <a:noFill/>
                </a:ln>
                <a:solidFill>
                  <a:schemeClr val="bg1"/>
                </a:solidFill>
              </a:rPr>
              <a:t>Humidity for a better life</a:t>
            </a:r>
          </a:p>
        </p:txBody>
      </p:sp>
      <p:sp>
        <p:nvSpPr>
          <p:cNvPr id="56" name="Text Placeholder 10"/>
          <p:cNvSpPr>
            <a:spLocks noGrp="1"/>
          </p:cNvSpPr>
          <p:nvPr userDrawn="1">
            <p:ph type="body" sz="quarter" idx="14" hasCustomPrompt="1"/>
          </p:nvPr>
        </p:nvSpPr>
        <p:spPr bwMode="white">
          <a:xfrm>
            <a:off x="623888" y="4685094"/>
            <a:ext cx="4845094" cy="848497"/>
          </a:xfrm>
        </p:spPr>
        <p:txBody>
          <a:bodyPr lIns="0" tIns="0" rIns="0" bIns="0">
            <a:noAutofit/>
          </a:bodyPr>
          <a:lstStyle>
            <a:lvl1pPr marL="0" indent="0">
              <a:spcAft>
                <a:spcPts val="0"/>
              </a:spcAft>
              <a:buNone/>
              <a:defRPr sz="1800" baseline="0">
                <a:solidFill>
                  <a:schemeClr val="bg1"/>
                </a:solidFill>
              </a:defRPr>
            </a:lvl1pPr>
            <a:lvl2pPr marL="457200" indent="0">
              <a:buNone/>
              <a:defRPr sz="3600">
                <a:solidFill>
                  <a:srgbClr val="006AB3"/>
                </a:solidFill>
              </a:defRPr>
            </a:lvl2pPr>
            <a:lvl3pPr marL="914400" indent="0">
              <a:buNone/>
              <a:defRPr sz="3600">
                <a:solidFill>
                  <a:srgbClr val="006AB3"/>
                </a:solidFill>
              </a:defRPr>
            </a:lvl3pPr>
            <a:lvl4pPr marL="1371600" indent="0">
              <a:buNone/>
              <a:defRPr sz="3600">
                <a:solidFill>
                  <a:srgbClr val="006AB3"/>
                </a:solidFill>
              </a:defRPr>
            </a:lvl4pPr>
            <a:lvl5pPr marL="1828800" indent="0">
              <a:buNone/>
              <a:defRPr sz="3600">
                <a:solidFill>
                  <a:srgbClr val="006AB3"/>
                </a:solidFill>
              </a:defRPr>
            </a:lvl5pPr>
          </a:lstStyle>
          <a:p>
            <a:pPr lvl="0"/>
            <a:r>
              <a:rPr lang="en-US" dirty="0"/>
              <a:t>Click to add contact information</a:t>
            </a:r>
          </a:p>
        </p:txBody>
      </p:sp>
      <p:sp>
        <p:nvSpPr>
          <p:cNvPr id="7" name="Slide Number Placeholder 6">
            <a:extLst>
              <a:ext uri="{FF2B5EF4-FFF2-40B4-BE49-F238E27FC236}">
                <a16:creationId xmlns:a16="http://schemas.microsoft.com/office/drawing/2014/main" id="{CCD7A0AC-82E9-41DE-8189-0E5396C3197A}"/>
              </a:ext>
            </a:extLst>
          </p:cNvPr>
          <p:cNvSpPr>
            <a:spLocks noGrp="1"/>
          </p:cNvSpPr>
          <p:nvPr userDrawn="1">
            <p:ph type="sldNum" sz="quarter" idx="17"/>
          </p:nvPr>
        </p:nvSpPr>
        <p:spPr bwMode="white"/>
        <p:txBody>
          <a:bodyPr/>
          <a:lstStyle>
            <a:lvl1pPr>
              <a:defRPr>
                <a:solidFill>
                  <a:schemeClr val="bg2"/>
                </a:solidFill>
              </a:defRPr>
            </a:lvl1pPr>
          </a:lstStyle>
          <a:p>
            <a:fld id="{9D1A28A7-7DC2-4108-9417-98882AB6C945}" type="slidenum">
              <a:rPr lang="en-US" smtClean="0"/>
              <a:pPr/>
              <a:t>‹#›</a:t>
            </a:fld>
            <a:endParaRPr lang="en-US" dirty="0"/>
          </a:p>
        </p:txBody>
      </p:sp>
      <p:sp>
        <p:nvSpPr>
          <p:cNvPr id="26" name="Text Placeholder 4">
            <a:extLst>
              <a:ext uri="{FF2B5EF4-FFF2-40B4-BE49-F238E27FC236}">
                <a16:creationId xmlns:a16="http://schemas.microsoft.com/office/drawing/2014/main" id="{60AF22BA-D87C-43CC-8F07-93BAA9D9A21B}"/>
              </a:ext>
            </a:extLst>
          </p:cNvPr>
          <p:cNvSpPr>
            <a:spLocks noGrp="1"/>
          </p:cNvSpPr>
          <p:nvPr userDrawn="1">
            <p:ph type="body" sz="quarter" idx="15" hasCustomPrompt="1"/>
          </p:nvPr>
        </p:nvSpPr>
        <p:spPr bwMode="white">
          <a:xfrm>
            <a:off x="623887" y="4368866"/>
            <a:ext cx="4845094" cy="271984"/>
          </a:xfrm>
        </p:spPr>
        <p:txBody>
          <a:bodyPr tIns="0" anchor="b"/>
          <a:lstStyle>
            <a:lvl1pPr marL="0" indent="0">
              <a:spcBef>
                <a:spcPts val="1000"/>
              </a:spcBef>
              <a:spcAft>
                <a:spcPts val="0"/>
              </a:spcAft>
              <a:buNone/>
              <a:defRPr sz="1800" b="1">
                <a:solidFill>
                  <a:schemeClr val="bg2"/>
                </a:solidFill>
              </a:defRPr>
            </a:lvl1pPr>
          </a:lstStyle>
          <a:p>
            <a:pPr lvl="0"/>
            <a:r>
              <a:rPr lang="en-US" dirty="0"/>
              <a:t>Click to add contact title</a:t>
            </a:r>
          </a:p>
        </p:txBody>
      </p:sp>
      <p:pic>
        <p:nvPicPr>
          <p:cNvPr id="31" name="Graphic 30">
            <a:extLst>
              <a:ext uri="{FF2B5EF4-FFF2-40B4-BE49-F238E27FC236}">
                <a16:creationId xmlns:a16="http://schemas.microsoft.com/office/drawing/2014/main" id="{0A1DE9A2-33AB-4C02-8F3D-B9E2E5CA7D4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431800"/>
            <a:ext cx="12192000" cy="2393950"/>
          </a:xfrm>
          <a:prstGeom prst="rect">
            <a:avLst/>
          </a:prstGeom>
        </p:spPr>
      </p:pic>
      <p:sp>
        <p:nvSpPr>
          <p:cNvPr id="2" name="Title 1">
            <a:extLst>
              <a:ext uri="{FF2B5EF4-FFF2-40B4-BE49-F238E27FC236}">
                <a16:creationId xmlns:a16="http://schemas.microsoft.com/office/drawing/2014/main" id="{345D2BE7-4E10-457A-8F83-4C39186C9BB9}"/>
              </a:ext>
            </a:extLst>
          </p:cNvPr>
          <p:cNvSpPr>
            <a:spLocks noGrp="1"/>
          </p:cNvSpPr>
          <p:nvPr userDrawn="1">
            <p:ph type="title" hasCustomPrompt="1"/>
          </p:nvPr>
        </p:nvSpPr>
        <p:spPr bwMode="white">
          <a:xfrm>
            <a:off x="623888" y="3017839"/>
            <a:ext cx="8351837" cy="514501"/>
          </a:xfrm>
        </p:spPr>
        <p:txBody>
          <a:bodyPr vert="horz"/>
          <a:lstStyle>
            <a:lvl1pPr>
              <a:lnSpc>
                <a:spcPct val="90000"/>
              </a:lnSpc>
              <a:spcAft>
                <a:spcPts val="800"/>
              </a:spcAft>
              <a:defRPr sz="3800">
                <a:solidFill>
                  <a:schemeClr val="bg2"/>
                </a:solidFill>
              </a:defRPr>
            </a:lvl1pPr>
          </a:lstStyle>
          <a:p>
            <a:r>
              <a:rPr lang="en-US" dirty="0"/>
              <a:t>Thank you for working as a team.</a:t>
            </a:r>
          </a:p>
        </p:txBody>
      </p:sp>
      <p:pic>
        <p:nvPicPr>
          <p:cNvPr id="5" name="Picture 4">
            <a:extLst>
              <a:ext uri="{FF2B5EF4-FFF2-40B4-BE49-F238E27FC236}">
                <a16:creationId xmlns:a16="http://schemas.microsoft.com/office/drawing/2014/main" id="{2BF71469-A0BE-0382-ECAD-8D8D5B0921D7}"/>
              </a:ext>
            </a:extLst>
          </p:cNvPr>
          <p:cNvPicPr>
            <a:picLocks noChangeAspect="1"/>
          </p:cNvPicPr>
          <p:nvPr userDrawn="1">
            <p:custDataLst>
              <p:tags r:id="rId3"/>
            </p:custDataLst>
          </p:nvPr>
        </p:nvPicPr>
        <p:blipFill>
          <a:blip r:embed="rId7">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3460333755"/>
      </p:ext>
    </p:extLst>
  </p:cSld>
  <p:clrMapOvr>
    <a:masterClrMapping/>
  </p:clrMapOvr>
  <p:hf hdr="0"/>
  <p:extLst>
    <p:ext uri="{DCECCB84-F9BA-43D5-87BE-67443E8EF086}">
      <p15:sldGuideLst xmlns:p15="http://schemas.microsoft.com/office/powerpoint/2012/main">
        <p15:guide id="3" orient="horz" pos="272">
          <p15:clr>
            <a:srgbClr val="FBAE40"/>
          </p15:clr>
        </p15:guide>
        <p15:guide id="8" pos="565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Blank" preserve="1" userDrawn="1">
  <p:cSld name="Title Slide Blank">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481791E7-44DD-7A48-B802-7F816B4E886C}"/>
              </a:ext>
            </a:extLst>
          </p:cNvPr>
          <p:cNvSpPr/>
          <p:nvPr userDrawn="1"/>
        </p:nvSpPr>
        <p:spPr bwMode="white">
          <a:xfrm>
            <a:off x="0" y="27137"/>
            <a:ext cx="12192000" cy="2226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 Placeholder 10">
            <a:extLst>
              <a:ext uri="{FF2B5EF4-FFF2-40B4-BE49-F238E27FC236}">
                <a16:creationId xmlns:a16="http://schemas.microsoft.com/office/drawing/2014/main" id="{FAA8B699-7C22-4B48-9D01-C3F62673BCBD}"/>
              </a:ext>
            </a:extLst>
          </p:cNvPr>
          <p:cNvSpPr>
            <a:spLocks noGrp="1"/>
          </p:cNvSpPr>
          <p:nvPr>
            <p:ph type="body" sz="quarter" idx="11" hasCustomPrompt="1"/>
          </p:nvPr>
        </p:nvSpPr>
        <p:spPr>
          <a:xfrm>
            <a:off x="623888" y="1118969"/>
            <a:ext cx="8339137" cy="249299"/>
          </a:xfrm>
        </p:spPr>
        <p:txBody>
          <a:bodyPr lIns="0" tIns="0" rIns="0" bIns="0">
            <a:noAutofit/>
          </a:bodyPr>
          <a:lstStyle>
            <a:lvl1pPr marL="0" indent="0">
              <a:spcBef>
                <a:spcPts val="200"/>
              </a:spcBef>
              <a:buNone/>
              <a:defRPr sz="1800" b="1" baseline="0">
                <a:solidFill>
                  <a:schemeClr val="tx1"/>
                </a:solidFill>
              </a:defRPr>
            </a:lvl1pPr>
            <a:lvl2pPr marL="457200" indent="0">
              <a:buNone/>
              <a:defRPr sz="3600">
                <a:solidFill>
                  <a:srgbClr val="006AB3"/>
                </a:solidFill>
              </a:defRPr>
            </a:lvl2pPr>
            <a:lvl3pPr marL="914400" indent="0">
              <a:buNone/>
              <a:defRPr sz="3600">
                <a:solidFill>
                  <a:srgbClr val="006AB3"/>
                </a:solidFill>
              </a:defRPr>
            </a:lvl3pPr>
            <a:lvl4pPr marL="1371600" indent="0">
              <a:buNone/>
              <a:defRPr sz="3600">
                <a:solidFill>
                  <a:srgbClr val="006AB3"/>
                </a:solidFill>
              </a:defRPr>
            </a:lvl4pPr>
            <a:lvl5pPr marL="1828800" indent="0">
              <a:buNone/>
              <a:defRPr sz="3600">
                <a:solidFill>
                  <a:srgbClr val="006AB3"/>
                </a:solidFill>
              </a:defRPr>
            </a:lvl5pPr>
          </a:lstStyle>
          <a:p>
            <a:pPr lvl="0"/>
            <a:r>
              <a:rPr lang="en-US" dirty="0"/>
              <a:t>Click to add text</a:t>
            </a:r>
          </a:p>
        </p:txBody>
      </p:sp>
      <p:sp>
        <p:nvSpPr>
          <p:cNvPr id="144" name="Text Placeholder 10">
            <a:extLst>
              <a:ext uri="{FF2B5EF4-FFF2-40B4-BE49-F238E27FC236}">
                <a16:creationId xmlns:a16="http://schemas.microsoft.com/office/drawing/2014/main" id="{07E61089-0F11-2E41-8BA0-05B2C90C9771}"/>
              </a:ext>
            </a:extLst>
          </p:cNvPr>
          <p:cNvSpPr>
            <a:spLocks noGrp="1"/>
          </p:cNvSpPr>
          <p:nvPr>
            <p:ph type="body" sz="quarter" idx="14" hasCustomPrompt="1"/>
          </p:nvPr>
        </p:nvSpPr>
        <p:spPr>
          <a:xfrm>
            <a:off x="623893" y="1390954"/>
            <a:ext cx="8347982" cy="249299"/>
          </a:xfrm>
        </p:spPr>
        <p:txBody>
          <a:bodyPr lIns="0" tIns="0" rIns="0" bIns="0">
            <a:noAutofit/>
          </a:bodyPr>
          <a:lstStyle>
            <a:lvl1pPr marL="0" indent="0">
              <a:spcBef>
                <a:spcPts val="200"/>
              </a:spcBef>
              <a:buNone/>
              <a:defRPr sz="1800" baseline="0">
                <a:solidFill>
                  <a:schemeClr val="tx1"/>
                </a:solidFill>
              </a:defRPr>
            </a:lvl1pPr>
            <a:lvl2pPr marL="457200" indent="0">
              <a:buNone/>
              <a:defRPr sz="3600">
                <a:solidFill>
                  <a:srgbClr val="006AB3"/>
                </a:solidFill>
              </a:defRPr>
            </a:lvl2pPr>
            <a:lvl3pPr marL="914400" indent="0">
              <a:buNone/>
              <a:defRPr sz="3600">
                <a:solidFill>
                  <a:srgbClr val="006AB3"/>
                </a:solidFill>
              </a:defRPr>
            </a:lvl3pPr>
            <a:lvl4pPr marL="1371600" indent="0">
              <a:buNone/>
              <a:defRPr sz="3600">
                <a:solidFill>
                  <a:srgbClr val="006AB3"/>
                </a:solidFill>
              </a:defRPr>
            </a:lvl4pPr>
            <a:lvl5pPr marL="1828800" indent="0">
              <a:buNone/>
              <a:defRPr sz="3600">
                <a:solidFill>
                  <a:srgbClr val="006AB3"/>
                </a:solidFill>
              </a:defRPr>
            </a:lvl5pPr>
          </a:lstStyle>
          <a:p>
            <a:pPr lvl="0"/>
            <a:r>
              <a:rPr lang="en-US" dirty="0"/>
              <a:t>Click to add text</a:t>
            </a:r>
          </a:p>
        </p:txBody>
      </p:sp>
      <p:sp>
        <p:nvSpPr>
          <p:cNvPr id="2" name="Title 1">
            <a:extLst>
              <a:ext uri="{FF2B5EF4-FFF2-40B4-BE49-F238E27FC236}">
                <a16:creationId xmlns:a16="http://schemas.microsoft.com/office/drawing/2014/main" id="{95BB54A8-2532-4AC3-BC6D-1799C48AA5CB}"/>
              </a:ext>
            </a:extLst>
          </p:cNvPr>
          <p:cNvSpPr>
            <a:spLocks noGrp="1"/>
          </p:cNvSpPr>
          <p:nvPr>
            <p:ph type="title" hasCustomPrompt="1"/>
          </p:nvPr>
        </p:nvSpPr>
        <p:spPr>
          <a:xfrm>
            <a:off x="623888" y="354527"/>
            <a:ext cx="8339136" cy="687170"/>
          </a:xfrm>
        </p:spPr>
        <p:txBody>
          <a:bodyPr vert="horz">
            <a:noAutofit/>
          </a:bodyPr>
          <a:lstStyle>
            <a:lvl1pPr>
              <a:lnSpc>
                <a:spcPct val="90000"/>
              </a:lnSpc>
              <a:defRPr sz="4800"/>
            </a:lvl1pPr>
          </a:lstStyle>
          <a:p>
            <a:r>
              <a:rPr lang="en-US" dirty="0"/>
              <a:t>Title Headline</a:t>
            </a:r>
          </a:p>
        </p:txBody>
      </p:sp>
      <p:pic>
        <p:nvPicPr>
          <p:cNvPr id="21" name="Graphic 20">
            <a:extLst>
              <a:ext uri="{FF2B5EF4-FFF2-40B4-BE49-F238E27FC236}">
                <a16:creationId xmlns:a16="http://schemas.microsoft.com/office/drawing/2014/main" id="{470F70B2-C275-44AA-BB72-A373241C3548}"/>
              </a:ext>
            </a:extLst>
          </p:cNvPr>
          <p:cNvPicPr>
            <a:picLocks/>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630667"/>
            <a:ext cx="12192000" cy="2393950"/>
          </a:xfrm>
          <a:prstGeom prst="rect">
            <a:avLst/>
          </a:prstGeom>
        </p:spPr>
      </p:pic>
      <p:sp>
        <p:nvSpPr>
          <p:cNvPr id="23" name="Rectangle 22">
            <a:extLst>
              <a:ext uri="{FF2B5EF4-FFF2-40B4-BE49-F238E27FC236}">
                <a16:creationId xmlns:a16="http://schemas.microsoft.com/office/drawing/2014/main" id="{708E712D-2235-4E43-9C7A-BE2AC5796B9A}"/>
              </a:ext>
            </a:extLst>
          </p:cNvPr>
          <p:cNvSpPr/>
          <p:nvPr userDrawn="1"/>
        </p:nvSpPr>
        <p:spPr>
          <a:xfrm>
            <a:off x="8795421" y="1789319"/>
            <a:ext cx="2788383" cy="307777"/>
          </a:xfrm>
          <a:prstGeom prst="rect">
            <a:avLst/>
          </a:prstGeom>
        </p:spPr>
        <p:txBody>
          <a:bodyPr wrap="square" lIns="0" tIns="0" rIns="0" bIns="0" anchor="b">
            <a:spAutoFit/>
          </a:bodyPr>
          <a:lstStyle/>
          <a:p>
            <a:pPr algn="r"/>
            <a:r>
              <a:rPr lang="en-US" sz="2000" i="1" noProof="0" dirty="0">
                <a:solidFill>
                  <a:srgbClr val="0069B3"/>
                </a:solidFill>
              </a:rPr>
              <a:t>Humidity for a better life</a:t>
            </a:r>
          </a:p>
        </p:txBody>
      </p:sp>
      <p:pic>
        <p:nvPicPr>
          <p:cNvPr id="5" name="Picture 4">
            <a:extLst>
              <a:ext uri="{FF2B5EF4-FFF2-40B4-BE49-F238E27FC236}">
                <a16:creationId xmlns:a16="http://schemas.microsoft.com/office/drawing/2014/main" id="{A43B2020-D3E0-CC73-6165-896E9F5D930B}"/>
              </a:ext>
            </a:extLst>
          </p:cNvPr>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9291829" y="421181"/>
            <a:ext cx="2448000" cy="473280"/>
          </a:xfrm>
          <a:prstGeom prst="rect">
            <a:avLst/>
          </a:prstGeom>
        </p:spPr>
      </p:pic>
    </p:spTree>
    <p:extLst>
      <p:ext uri="{BB962C8B-B14F-4D97-AF65-F5344CB8AC3E}">
        <p14:creationId xmlns:p14="http://schemas.microsoft.com/office/powerpoint/2010/main" val="1089177863"/>
      </p:ext>
    </p:extLst>
  </p:cSld>
  <p:clrMapOvr>
    <a:masterClrMapping/>
  </p:clrMapOvr>
  <p:hf hdr="0"/>
  <p:extLst>
    <p:ext uri="{DCECCB84-F9BA-43D5-87BE-67443E8EF086}">
      <p15:sldGuideLst xmlns:p15="http://schemas.microsoft.com/office/powerpoint/2012/main">
        <p15:guide id="1" pos="56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ter with Image" preserve="1" userDrawn="1">
  <p:cSld name="Chapter with Image">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C7AFF423-FD6A-4C92-874B-50B5D41EEF5E}"/>
              </a:ext>
            </a:extLst>
          </p:cNvPr>
          <p:cNvSpPr/>
          <p:nvPr userDrawn="1"/>
        </p:nvSpPr>
        <p:spPr>
          <a:xfrm rot="21356661">
            <a:off x="5937286" y="1468029"/>
            <a:ext cx="6412693" cy="5077841"/>
          </a:xfrm>
          <a:custGeom>
            <a:avLst/>
            <a:gdLst>
              <a:gd name="connsiteX0" fmla="*/ 1178376 w 6412693"/>
              <a:gd name="connsiteY0" fmla="*/ 47589 h 5077841"/>
              <a:gd name="connsiteX1" fmla="*/ 1178375 w 6412693"/>
              <a:gd name="connsiteY1" fmla="*/ 47591 h 5077841"/>
              <a:gd name="connsiteX2" fmla="*/ 6412693 w 6412693"/>
              <a:gd name="connsiteY2" fmla="*/ 418720 h 5077841"/>
              <a:gd name="connsiteX3" fmla="*/ 6110108 w 6412693"/>
              <a:gd name="connsiteY3" fmla="*/ 4686318 h 5077841"/>
              <a:gd name="connsiteX4" fmla="*/ 6110110 w 6412693"/>
              <a:gd name="connsiteY4" fmla="*/ 4686318 h 5077841"/>
              <a:gd name="connsiteX5" fmla="*/ 6083282 w 6412693"/>
              <a:gd name="connsiteY5" fmla="*/ 5064697 h 5077841"/>
              <a:gd name="connsiteX6" fmla="*/ 6082751 w 6412693"/>
              <a:gd name="connsiteY6" fmla="*/ 5072187 h 5077841"/>
              <a:gd name="connsiteX7" fmla="*/ 6082350 w 6412693"/>
              <a:gd name="connsiteY7" fmla="*/ 5077841 h 5077841"/>
              <a:gd name="connsiteX8" fmla="*/ 3877380 w 6412693"/>
              <a:gd name="connsiteY8" fmla="*/ 4904176 h 5077841"/>
              <a:gd name="connsiteX9" fmla="*/ 1864008 w 6412693"/>
              <a:gd name="connsiteY9" fmla="*/ 4814229 h 5077841"/>
              <a:gd name="connsiteX10" fmla="*/ 842608 w 6412693"/>
              <a:gd name="connsiteY10" fmla="*/ 4783186 h 5077841"/>
              <a:gd name="connsiteX11" fmla="*/ 842098 w 6412693"/>
              <a:gd name="connsiteY11" fmla="*/ 4790384 h 5077841"/>
              <a:gd name="connsiteX12" fmla="*/ 664046 w 6412693"/>
              <a:gd name="connsiteY12" fmla="*/ 4777759 h 5077841"/>
              <a:gd name="connsiteX13" fmla="*/ 32123 w 6412693"/>
              <a:gd name="connsiteY13" fmla="*/ 4758554 h 5077841"/>
              <a:gd name="connsiteX14" fmla="*/ 32123 w 6412693"/>
              <a:gd name="connsiteY14" fmla="*/ 4757558 h 5077841"/>
              <a:gd name="connsiteX15" fmla="*/ 0 w 6412693"/>
              <a:gd name="connsiteY15" fmla="*/ 4756724 h 5077841"/>
              <a:gd name="connsiteX16" fmla="*/ 2294 w 6412693"/>
              <a:gd name="connsiteY16" fmla="*/ 4668428 h 5077841"/>
              <a:gd name="connsiteX17" fmla="*/ 32123 w 6412693"/>
              <a:gd name="connsiteY17" fmla="*/ 4669203 h 5077841"/>
              <a:gd name="connsiteX18" fmla="*/ 32123 w 6412693"/>
              <a:gd name="connsiteY18" fmla="*/ 4584722 h 5077841"/>
              <a:gd name="connsiteX19" fmla="*/ 182108 w 6412693"/>
              <a:gd name="connsiteY19" fmla="*/ 4584722 h 5077841"/>
              <a:gd name="connsiteX20" fmla="*/ 183789 w 6412693"/>
              <a:gd name="connsiteY20" fmla="*/ 4561015 h 5077841"/>
              <a:gd name="connsiteX21" fmla="*/ 507178 w 6412693"/>
              <a:gd name="connsiteY21" fmla="*/ 2 h 5077841"/>
              <a:gd name="connsiteX22" fmla="*/ 507179 w 6412693"/>
              <a:gd name="connsiteY22" fmla="*/ 0 h 507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12693" h="5077841">
                <a:moveTo>
                  <a:pt x="1178376" y="47589"/>
                </a:moveTo>
                <a:lnTo>
                  <a:pt x="1178375" y="47591"/>
                </a:lnTo>
                <a:lnTo>
                  <a:pt x="6412693" y="418720"/>
                </a:lnTo>
                <a:lnTo>
                  <a:pt x="6110108" y="4686318"/>
                </a:lnTo>
                <a:lnTo>
                  <a:pt x="6110110" y="4686318"/>
                </a:lnTo>
                <a:lnTo>
                  <a:pt x="6083282" y="5064697"/>
                </a:lnTo>
                <a:lnTo>
                  <a:pt x="6082751" y="5072187"/>
                </a:lnTo>
                <a:lnTo>
                  <a:pt x="6082350" y="5077841"/>
                </a:lnTo>
                <a:lnTo>
                  <a:pt x="3877380" y="4904176"/>
                </a:lnTo>
                <a:lnTo>
                  <a:pt x="1864008" y="4814229"/>
                </a:lnTo>
                <a:lnTo>
                  <a:pt x="842608" y="4783186"/>
                </a:lnTo>
                <a:lnTo>
                  <a:pt x="842098" y="4790384"/>
                </a:lnTo>
                <a:lnTo>
                  <a:pt x="664046" y="4777759"/>
                </a:lnTo>
                <a:lnTo>
                  <a:pt x="32123" y="4758554"/>
                </a:lnTo>
                <a:lnTo>
                  <a:pt x="32123" y="4757558"/>
                </a:lnTo>
                <a:lnTo>
                  <a:pt x="0" y="4756724"/>
                </a:lnTo>
                <a:lnTo>
                  <a:pt x="2294" y="4668428"/>
                </a:lnTo>
                <a:lnTo>
                  <a:pt x="32123" y="4669203"/>
                </a:lnTo>
                <a:lnTo>
                  <a:pt x="32123" y="4584722"/>
                </a:lnTo>
                <a:lnTo>
                  <a:pt x="182108" y="4584722"/>
                </a:lnTo>
                <a:lnTo>
                  <a:pt x="183789" y="4561015"/>
                </a:lnTo>
                <a:lnTo>
                  <a:pt x="507178" y="2"/>
                </a:lnTo>
                <a:lnTo>
                  <a:pt x="50717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7F7CD530-3C5C-4B56-ABBF-B9B51606BEA1}"/>
              </a:ext>
            </a:extLst>
          </p:cNvPr>
          <p:cNvSpPr/>
          <p:nvPr userDrawn="1"/>
        </p:nvSpPr>
        <p:spPr>
          <a:xfrm rot="21445476">
            <a:off x="4979236" y="1634540"/>
            <a:ext cx="1692767" cy="4817401"/>
          </a:xfrm>
          <a:custGeom>
            <a:avLst/>
            <a:gdLst>
              <a:gd name="connsiteX0" fmla="*/ 216299 w 1692767"/>
              <a:gd name="connsiteY0" fmla="*/ 0 h 4817401"/>
              <a:gd name="connsiteX1" fmla="*/ 1692767 w 1692767"/>
              <a:gd name="connsiteY1" fmla="*/ 66410 h 4817401"/>
              <a:gd name="connsiteX2" fmla="*/ 1479454 w 1692767"/>
              <a:gd name="connsiteY2" fmla="*/ 4808858 h 4817401"/>
              <a:gd name="connsiteX3" fmla="*/ 1118881 w 1692767"/>
              <a:gd name="connsiteY3" fmla="*/ 4792640 h 4817401"/>
              <a:gd name="connsiteX4" fmla="*/ 1119573 w 1692767"/>
              <a:gd name="connsiteY4" fmla="*/ 4812154 h 4817401"/>
              <a:gd name="connsiteX5" fmla="*/ 971553 w 1692767"/>
              <a:gd name="connsiteY5" fmla="*/ 4817401 h 4817401"/>
              <a:gd name="connsiteX6" fmla="*/ 971516 w 1692767"/>
              <a:gd name="connsiteY6" fmla="*/ 4816357 h 4817401"/>
              <a:gd name="connsiteX7" fmla="*/ 889257 w 1692767"/>
              <a:gd name="connsiteY7" fmla="*/ 4812657 h 4817401"/>
              <a:gd name="connsiteX8" fmla="*/ 889257 w 1692767"/>
              <a:gd name="connsiteY8" fmla="*/ 4814049 h 4817401"/>
              <a:gd name="connsiteX9" fmla="*/ 741144 w 1692767"/>
              <a:gd name="connsiteY9" fmla="*/ 4814048 h 4817401"/>
              <a:gd name="connsiteX10" fmla="*/ 741144 w 1692767"/>
              <a:gd name="connsiteY10" fmla="*/ 4811934 h 4817401"/>
              <a:gd name="connsiteX11" fmla="*/ 641126 w 1692767"/>
              <a:gd name="connsiteY11" fmla="*/ 4811934 h 4817401"/>
              <a:gd name="connsiteX12" fmla="*/ 641126 w 1692767"/>
              <a:gd name="connsiteY12" fmla="*/ 4809001 h 4817401"/>
              <a:gd name="connsiteX13" fmla="*/ 525612 w 1692767"/>
              <a:gd name="connsiteY13" fmla="*/ 4809000 h 4817401"/>
              <a:gd name="connsiteX14" fmla="*/ 525439 w 1692767"/>
              <a:gd name="connsiteY14" fmla="*/ 4812838 h 4817401"/>
              <a:gd name="connsiteX15" fmla="*/ 304172 w 1692767"/>
              <a:gd name="connsiteY15" fmla="*/ 4802885 h 4817401"/>
              <a:gd name="connsiteX16" fmla="*/ 167917 w 1692767"/>
              <a:gd name="connsiteY16" fmla="*/ 4802886 h 4817401"/>
              <a:gd name="connsiteX17" fmla="*/ 167312 w 1692767"/>
              <a:gd name="connsiteY17" fmla="*/ 4816340 h 4817401"/>
              <a:gd name="connsiteX18" fmla="*/ 0 w 1692767"/>
              <a:gd name="connsiteY18" fmla="*/ 4808814 h 4817401"/>
              <a:gd name="connsiteX19" fmla="*/ 2986 w 1692767"/>
              <a:gd name="connsiteY19" fmla="*/ 4742448 h 4817401"/>
              <a:gd name="connsiteX20" fmla="*/ 3969 w 1692767"/>
              <a:gd name="connsiteY20" fmla="*/ 4720579 h 481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92767" h="4817401">
                <a:moveTo>
                  <a:pt x="216299" y="0"/>
                </a:moveTo>
                <a:lnTo>
                  <a:pt x="1692767" y="66410"/>
                </a:lnTo>
                <a:lnTo>
                  <a:pt x="1479454" y="4808858"/>
                </a:lnTo>
                <a:lnTo>
                  <a:pt x="1118881" y="4792640"/>
                </a:lnTo>
                <a:lnTo>
                  <a:pt x="1119573" y="4812154"/>
                </a:lnTo>
                <a:lnTo>
                  <a:pt x="971553" y="4817401"/>
                </a:lnTo>
                <a:lnTo>
                  <a:pt x="971516" y="4816357"/>
                </a:lnTo>
                <a:lnTo>
                  <a:pt x="889257" y="4812657"/>
                </a:lnTo>
                <a:lnTo>
                  <a:pt x="889257" y="4814049"/>
                </a:lnTo>
                <a:lnTo>
                  <a:pt x="741144" y="4814048"/>
                </a:lnTo>
                <a:lnTo>
                  <a:pt x="741144" y="4811934"/>
                </a:lnTo>
                <a:lnTo>
                  <a:pt x="641126" y="4811934"/>
                </a:lnTo>
                <a:lnTo>
                  <a:pt x="641126" y="4809001"/>
                </a:lnTo>
                <a:lnTo>
                  <a:pt x="525612" y="4809000"/>
                </a:lnTo>
                <a:lnTo>
                  <a:pt x="525439" y="4812838"/>
                </a:lnTo>
                <a:lnTo>
                  <a:pt x="304172" y="4802885"/>
                </a:lnTo>
                <a:lnTo>
                  <a:pt x="167917" y="4802886"/>
                </a:lnTo>
                <a:lnTo>
                  <a:pt x="167312" y="4816340"/>
                </a:lnTo>
                <a:lnTo>
                  <a:pt x="0" y="4808814"/>
                </a:lnTo>
                <a:lnTo>
                  <a:pt x="2986" y="4742448"/>
                </a:lnTo>
                <a:lnTo>
                  <a:pt x="3969" y="47205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Picture Placeholder 26">
            <a:extLst>
              <a:ext uri="{FF2B5EF4-FFF2-40B4-BE49-F238E27FC236}">
                <a16:creationId xmlns:a16="http://schemas.microsoft.com/office/drawing/2014/main" id="{C2C2D4E5-4025-4B47-89E4-7533D0D19F02}"/>
              </a:ext>
            </a:extLst>
          </p:cNvPr>
          <p:cNvSpPr>
            <a:spLocks noGrp="1"/>
          </p:cNvSpPr>
          <p:nvPr userDrawn="1">
            <p:ph type="pic" sz="quarter" idx="13"/>
          </p:nvPr>
        </p:nvSpPr>
        <p:spPr bwMode="gray">
          <a:xfrm>
            <a:off x="5087938" y="0"/>
            <a:ext cx="7104062" cy="6458184"/>
          </a:xfrm>
          <a:custGeom>
            <a:avLst/>
            <a:gdLst>
              <a:gd name="connsiteX0" fmla="*/ 0 w 7104062"/>
              <a:gd name="connsiteY0" fmla="*/ 0 h 6458184"/>
              <a:gd name="connsiteX1" fmla="*/ 7104062 w 7104062"/>
              <a:gd name="connsiteY1" fmla="*/ 0 h 6458184"/>
              <a:gd name="connsiteX2" fmla="*/ 7104062 w 7104062"/>
              <a:gd name="connsiteY2" fmla="*/ 6327521 h 6458184"/>
              <a:gd name="connsiteX3" fmla="*/ 6672349 w 7104062"/>
              <a:gd name="connsiteY3" fmla="*/ 6318780 h 6458184"/>
              <a:gd name="connsiteX4" fmla="*/ 6586474 w 7104062"/>
              <a:gd name="connsiteY4" fmla="*/ 6317583 h 6458184"/>
              <a:gd name="connsiteX5" fmla="*/ 6523333 w 7104062"/>
              <a:gd name="connsiteY5" fmla="*/ 6316371 h 6458184"/>
              <a:gd name="connsiteX6" fmla="*/ 6426548 w 7104062"/>
              <a:gd name="connsiteY6" fmla="*/ 6315354 h 6458184"/>
              <a:gd name="connsiteX7" fmla="*/ 6217205 w 7104062"/>
              <a:gd name="connsiteY7" fmla="*/ 6312437 h 6458184"/>
              <a:gd name="connsiteX8" fmla="*/ 6010664 w 7104062"/>
              <a:gd name="connsiteY8" fmla="*/ 6310988 h 6458184"/>
              <a:gd name="connsiteX9" fmla="*/ 5899801 w 7104062"/>
              <a:gd name="connsiteY9" fmla="*/ 6309825 h 6458184"/>
              <a:gd name="connsiteX10" fmla="*/ 5836925 w 7104062"/>
              <a:gd name="connsiteY10" fmla="*/ 6309770 h 6458184"/>
              <a:gd name="connsiteX11" fmla="*/ 5736694 w 7104062"/>
              <a:gd name="connsiteY11" fmla="*/ 6309066 h 6458184"/>
              <a:gd name="connsiteX12" fmla="*/ 5228969 w 7104062"/>
              <a:gd name="connsiteY12" fmla="*/ 6309238 h 6458184"/>
              <a:gd name="connsiteX13" fmla="*/ 5228884 w 7104062"/>
              <a:gd name="connsiteY13" fmla="*/ 6309238 h 6458184"/>
              <a:gd name="connsiteX14" fmla="*/ 4874224 w 7104062"/>
              <a:gd name="connsiteY14" fmla="*/ 6311602 h 6458184"/>
              <a:gd name="connsiteX15" fmla="*/ 4822901 w 7104062"/>
              <a:gd name="connsiteY15" fmla="*/ 6312210 h 6458184"/>
              <a:gd name="connsiteX16" fmla="*/ 4783463 w 7104062"/>
              <a:gd name="connsiteY16" fmla="*/ 6312499 h 6458184"/>
              <a:gd name="connsiteX17" fmla="*/ 4692745 w 7104062"/>
              <a:gd name="connsiteY17" fmla="*/ 6313752 h 6458184"/>
              <a:gd name="connsiteX18" fmla="*/ 4505999 w 7104062"/>
              <a:gd name="connsiteY18" fmla="*/ 6315964 h 6458184"/>
              <a:gd name="connsiteX19" fmla="*/ 4393395 w 7104062"/>
              <a:gd name="connsiteY19" fmla="*/ 6317887 h 6458184"/>
              <a:gd name="connsiteX20" fmla="*/ 4316621 w 7104062"/>
              <a:gd name="connsiteY20" fmla="*/ 6318948 h 6458184"/>
              <a:gd name="connsiteX21" fmla="*/ 4240509 w 7104062"/>
              <a:gd name="connsiteY21" fmla="*/ 6320498 h 6458184"/>
              <a:gd name="connsiteX22" fmla="*/ 4123636 w 7104062"/>
              <a:gd name="connsiteY22" fmla="*/ 6322493 h 6458184"/>
              <a:gd name="connsiteX23" fmla="*/ 3927510 w 7104062"/>
              <a:gd name="connsiteY23" fmla="*/ 6326872 h 6458184"/>
              <a:gd name="connsiteX24" fmla="*/ 3827242 w 7104062"/>
              <a:gd name="connsiteY24" fmla="*/ 6328914 h 6458184"/>
              <a:gd name="connsiteX25" fmla="*/ 3784518 w 7104062"/>
              <a:gd name="connsiteY25" fmla="*/ 6330065 h 6458184"/>
              <a:gd name="connsiteX26" fmla="*/ 3726562 w 7104062"/>
              <a:gd name="connsiteY26" fmla="*/ 6331359 h 6458184"/>
              <a:gd name="connsiteX27" fmla="*/ 2885990 w 7104062"/>
              <a:gd name="connsiteY27" fmla="*/ 6356775 h 6458184"/>
              <a:gd name="connsiteX28" fmla="*/ 2823633 w 7104062"/>
              <a:gd name="connsiteY28" fmla="*/ 6359144 h 6458184"/>
              <a:gd name="connsiteX29" fmla="*/ 2776393 w 7104062"/>
              <a:gd name="connsiteY29" fmla="*/ 6360724 h 6458184"/>
              <a:gd name="connsiteX30" fmla="*/ 2666072 w 7104062"/>
              <a:gd name="connsiteY30" fmla="*/ 6365128 h 6458184"/>
              <a:gd name="connsiteX31" fmla="*/ 2441347 w 7104062"/>
              <a:gd name="connsiteY31" fmla="*/ 6373665 h 6458184"/>
              <a:gd name="connsiteX32" fmla="*/ 2304840 w 7104062"/>
              <a:gd name="connsiteY32" fmla="*/ 6379550 h 6458184"/>
              <a:gd name="connsiteX33" fmla="*/ 2212685 w 7104062"/>
              <a:gd name="connsiteY33" fmla="*/ 6383229 h 6458184"/>
              <a:gd name="connsiteX34" fmla="*/ 2120179 w 7104062"/>
              <a:gd name="connsiteY34" fmla="*/ 6387511 h 6458184"/>
              <a:gd name="connsiteX35" fmla="*/ 1979700 w 7104062"/>
              <a:gd name="connsiteY35" fmla="*/ 6393568 h 6458184"/>
              <a:gd name="connsiteX36" fmla="*/ 1742418 w 7104062"/>
              <a:gd name="connsiteY36" fmla="*/ 6404998 h 6458184"/>
              <a:gd name="connsiteX37" fmla="*/ 1621964 w 7104062"/>
              <a:gd name="connsiteY37" fmla="*/ 6410574 h 6458184"/>
              <a:gd name="connsiteX38" fmla="*/ 1570100 w 7104062"/>
              <a:gd name="connsiteY38" fmla="*/ 6413300 h 6458184"/>
              <a:gd name="connsiteX39" fmla="*/ 1500479 w 7104062"/>
              <a:gd name="connsiteY39" fmla="*/ 6416653 h 6458184"/>
              <a:gd name="connsiteX40" fmla="*/ 1027084 w 7104062"/>
              <a:gd name="connsiteY40" fmla="*/ 6441818 h 6458184"/>
              <a:gd name="connsiteX41" fmla="*/ 984099 w 7104062"/>
              <a:gd name="connsiteY41" fmla="*/ 6442046 h 6458184"/>
              <a:gd name="connsiteX42" fmla="*/ 988378 w 7104062"/>
              <a:gd name="connsiteY42" fmla="*/ 6441757 h 6458184"/>
              <a:gd name="connsiteX43" fmla="*/ 1028700 w 7104062"/>
              <a:gd name="connsiteY43" fmla="*/ 6438964 h 6458184"/>
              <a:gd name="connsiteX44" fmla="*/ 106388 w 7104062"/>
              <a:gd name="connsiteY44" fmla="*/ 6457258 h 6458184"/>
              <a:gd name="connsiteX45" fmla="*/ 105154 w 7104062"/>
              <a:gd name="connsiteY45" fmla="*/ 6457269 h 6458184"/>
              <a:gd name="connsiteX46" fmla="*/ 0 w 7104062"/>
              <a:gd name="connsiteY46" fmla="*/ 6458184 h 645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104062" h="6458184">
                <a:moveTo>
                  <a:pt x="0" y="0"/>
                </a:moveTo>
                <a:lnTo>
                  <a:pt x="7104062" y="0"/>
                </a:lnTo>
                <a:lnTo>
                  <a:pt x="7104062" y="6327521"/>
                </a:lnTo>
                <a:cubicBezTo>
                  <a:pt x="6963848" y="6324271"/>
                  <a:pt x="6820051" y="6321325"/>
                  <a:pt x="6672349" y="6318780"/>
                </a:cubicBezTo>
                <a:lnTo>
                  <a:pt x="6586474" y="6317583"/>
                </a:lnTo>
                <a:lnTo>
                  <a:pt x="6523333" y="6316371"/>
                </a:lnTo>
                <a:lnTo>
                  <a:pt x="6426548" y="6315354"/>
                </a:lnTo>
                <a:lnTo>
                  <a:pt x="6217205" y="6312437"/>
                </a:lnTo>
                <a:lnTo>
                  <a:pt x="6010664" y="6310988"/>
                </a:lnTo>
                <a:lnTo>
                  <a:pt x="5899801" y="6309825"/>
                </a:lnTo>
                <a:lnTo>
                  <a:pt x="5836925" y="6309770"/>
                </a:lnTo>
                <a:lnTo>
                  <a:pt x="5736694" y="6309066"/>
                </a:lnTo>
                <a:lnTo>
                  <a:pt x="5228969" y="6309238"/>
                </a:lnTo>
                <a:lnTo>
                  <a:pt x="5228884" y="6309238"/>
                </a:lnTo>
                <a:cubicBezTo>
                  <a:pt x="5112861" y="6309712"/>
                  <a:pt x="4994673" y="6310491"/>
                  <a:pt x="4874224" y="6311602"/>
                </a:cubicBezTo>
                <a:lnTo>
                  <a:pt x="4822901" y="6312210"/>
                </a:lnTo>
                <a:lnTo>
                  <a:pt x="4783463" y="6312499"/>
                </a:lnTo>
                <a:lnTo>
                  <a:pt x="4692745" y="6313752"/>
                </a:lnTo>
                <a:lnTo>
                  <a:pt x="4505999" y="6315964"/>
                </a:lnTo>
                <a:lnTo>
                  <a:pt x="4393395" y="6317887"/>
                </a:lnTo>
                <a:lnTo>
                  <a:pt x="4316621" y="6318948"/>
                </a:lnTo>
                <a:lnTo>
                  <a:pt x="4240509" y="6320498"/>
                </a:lnTo>
                <a:lnTo>
                  <a:pt x="4123636" y="6322493"/>
                </a:lnTo>
                <a:lnTo>
                  <a:pt x="3927510" y="6326872"/>
                </a:lnTo>
                <a:lnTo>
                  <a:pt x="3827242" y="6328914"/>
                </a:lnTo>
                <a:lnTo>
                  <a:pt x="3784518" y="6330065"/>
                </a:lnTo>
                <a:lnTo>
                  <a:pt x="3726562" y="6331359"/>
                </a:lnTo>
                <a:cubicBezTo>
                  <a:pt x="3456815" y="6338085"/>
                  <a:pt x="3176879" y="6346482"/>
                  <a:pt x="2885990" y="6356775"/>
                </a:cubicBezTo>
                <a:lnTo>
                  <a:pt x="2823633" y="6359144"/>
                </a:lnTo>
                <a:lnTo>
                  <a:pt x="2776393" y="6360724"/>
                </a:lnTo>
                <a:lnTo>
                  <a:pt x="2666072" y="6365128"/>
                </a:lnTo>
                <a:lnTo>
                  <a:pt x="2441347" y="6373665"/>
                </a:lnTo>
                <a:lnTo>
                  <a:pt x="2304840" y="6379550"/>
                </a:lnTo>
                <a:lnTo>
                  <a:pt x="2212685" y="6383229"/>
                </a:lnTo>
                <a:lnTo>
                  <a:pt x="2120179" y="6387511"/>
                </a:lnTo>
                <a:lnTo>
                  <a:pt x="1979700" y="6393568"/>
                </a:lnTo>
                <a:lnTo>
                  <a:pt x="1742418" y="6404998"/>
                </a:lnTo>
                <a:lnTo>
                  <a:pt x="1621964" y="6410574"/>
                </a:lnTo>
                <a:lnTo>
                  <a:pt x="1570100" y="6413300"/>
                </a:lnTo>
                <a:lnTo>
                  <a:pt x="1500479" y="6416653"/>
                </a:lnTo>
                <a:lnTo>
                  <a:pt x="1027084" y="6441818"/>
                </a:lnTo>
                <a:lnTo>
                  <a:pt x="984099" y="6442046"/>
                </a:lnTo>
                <a:lnTo>
                  <a:pt x="988378" y="6441757"/>
                </a:lnTo>
                <a:lnTo>
                  <a:pt x="1028700" y="6438964"/>
                </a:lnTo>
                <a:cubicBezTo>
                  <a:pt x="705390" y="6447124"/>
                  <a:pt x="398998" y="6453451"/>
                  <a:pt x="106388" y="6457258"/>
                </a:cubicBezTo>
                <a:lnTo>
                  <a:pt x="105154" y="6457269"/>
                </a:lnTo>
                <a:lnTo>
                  <a:pt x="0" y="6458184"/>
                </a:lnTo>
                <a:close/>
              </a:path>
            </a:pathLst>
          </a:custGeom>
          <a:solidFill>
            <a:schemeClr val="bg1">
              <a:lumMod val="65000"/>
            </a:schemeClr>
          </a:solidFill>
        </p:spPr>
        <p:txBody>
          <a:bodyPr wrap="square">
            <a:noAutofit/>
          </a:bodyPr>
          <a:lstStyle>
            <a:lvl1pPr marL="0" indent="0" algn="ctr">
              <a:buNone/>
              <a:defRPr>
                <a:solidFill>
                  <a:schemeClr val="bg1"/>
                </a:solidFill>
              </a:defRPr>
            </a:lvl1pPr>
          </a:lstStyle>
          <a:p>
            <a:r>
              <a:rPr lang="en-US" dirty="0"/>
              <a:t>Click icon to add picture</a:t>
            </a:r>
          </a:p>
        </p:txBody>
      </p:sp>
      <p:sp>
        <p:nvSpPr>
          <p:cNvPr id="26" name="TextBox 25">
            <a:extLst>
              <a:ext uri="{FF2B5EF4-FFF2-40B4-BE49-F238E27FC236}">
                <a16:creationId xmlns:a16="http://schemas.microsoft.com/office/drawing/2014/main" id="{7E7C1D9B-FAC0-E043-BEAD-462C77E07257}"/>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2" name="Title 1">
            <a:extLst>
              <a:ext uri="{FF2B5EF4-FFF2-40B4-BE49-F238E27FC236}">
                <a16:creationId xmlns:a16="http://schemas.microsoft.com/office/drawing/2014/main" id="{1AF5060F-3A57-4907-868B-A7D2F3B35A30}"/>
              </a:ext>
            </a:extLst>
          </p:cNvPr>
          <p:cNvSpPr>
            <a:spLocks noGrp="1"/>
          </p:cNvSpPr>
          <p:nvPr userDrawn="1">
            <p:ph type="title" hasCustomPrompt="1"/>
          </p:nvPr>
        </p:nvSpPr>
        <p:spPr>
          <a:xfrm>
            <a:off x="623888" y="2403567"/>
            <a:ext cx="4231141" cy="1128774"/>
          </a:xfrm>
        </p:spPr>
        <p:txBody>
          <a:bodyPr vert="horz" bIns="0" anchor="b">
            <a:noAutofit/>
          </a:bodyPr>
          <a:lstStyle>
            <a:lvl1pPr>
              <a:lnSpc>
                <a:spcPct val="90000"/>
              </a:lnSpc>
              <a:spcBef>
                <a:spcPts val="1000"/>
              </a:spcBef>
              <a:spcAft>
                <a:spcPts val="0"/>
              </a:spcAft>
              <a:defRPr sz="3800"/>
            </a:lvl1pPr>
          </a:lstStyle>
          <a:p>
            <a:r>
              <a:rPr lang="en-US" dirty="0"/>
              <a:t>Chapter Title</a:t>
            </a:r>
          </a:p>
        </p:txBody>
      </p:sp>
      <p:sp>
        <p:nvSpPr>
          <p:cNvPr id="23" name="Subtitle 2">
            <a:extLst>
              <a:ext uri="{FF2B5EF4-FFF2-40B4-BE49-F238E27FC236}">
                <a16:creationId xmlns:a16="http://schemas.microsoft.com/office/drawing/2014/main" id="{F86F7E22-9F9D-41E3-99F2-E44EB53A25D9}"/>
              </a:ext>
            </a:extLst>
          </p:cNvPr>
          <p:cNvSpPr>
            <a:spLocks noGrp="1"/>
          </p:cNvSpPr>
          <p:nvPr userDrawn="1">
            <p:ph type="subTitle" idx="1" hasCustomPrompt="1"/>
          </p:nvPr>
        </p:nvSpPr>
        <p:spPr>
          <a:xfrm>
            <a:off x="623889" y="3532188"/>
            <a:ext cx="4231122" cy="714135"/>
          </a:xfrm>
        </p:spPr>
        <p:txBody>
          <a:bodyPr>
            <a:noAutofit/>
          </a:bodyPr>
          <a:lstStyle>
            <a:lvl1pPr marL="0" indent="0" algn="l">
              <a:spcAft>
                <a:spcPts val="600"/>
              </a:spcAft>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Subheadline</a:t>
            </a:r>
            <a:endParaRPr lang="en-US" dirty="0"/>
          </a:p>
        </p:txBody>
      </p:sp>
      <p:sp>
        <p:nvSpPr>
          <p:cNvPr id="6" name="Footer Placeholder 5">
            <a:extLst>
              <a:ext uri="{FF2B5EF4-FFF2-40B4-BE49-F238E27FC236}">
                <a16:creationId xmlns:a16="http://schemas.microsoft.com/office/drawing/2014/main" id="{DF85BE43-658A-4D34-B05D-AFCB9DC2A0A4}"/>
              </a:ext>
            </a:extLst>
          </p:cNvPr>
          <p:cNvSpPr>
            <a:spLocks noGrp="1"/>
          </p:cNvSpPr>
          <p:nvPr userDrawn="1">
            <p:ph type="ftr" sz="quarter" idx="14"/>
          </p:nvPr>
        </p:nvSpPr>
        <p:spPr/>
        <p:txBody>
          <a:bodyPr/>
          <a:lstStyle/>
          <a:p>
            <a:r>
              <a:rPr lang="en-US" dirty="0"/>
              <a:t>Footer</a:t>
            </a:r>
          </a:p>
        </p:txBody>
      </p:sp>
      <p:sp>
        <p:nvSpPr>
          <p:cNvPr id="7" name="Slide Number Placeholder 6">
            <a:extLst>
              <a:ext uri="{FF2B5EF4-FFF2-40B4-BE49-F238E27FC236}">
                <a16:creationId xmlns:a16="http://schemas.microsoft.com/office/drawing/2014/main" id="{538BDA62-3DBF-4D90-8BE4-4FAB996874E3}"/>
              </a:ext>
            </a:extLst>
          </p:cNvPr>
          <p:cNvSpPr>
            <a:spLocks noGrp="1"/>
          </p:cNvSpPr>
          <p:nvPr userDrawn="1">
            <p:ph type="sldNum" sz="quarter" idx="15"/>
          </p:nvPr>
        </p:nvSpPr>
        <p:spPr/>
        <p:txBody>
          <a:bodyPr/>
          <a:lstStyle/>
          <a:p>
            <a:fld id="{6B684BA6-A037-49F7-A33F-6D026730C1FC}" type="slidenum">
              <a:rPr lang="en-US" smtClean="0"/>
              <a:pPr/>
              <a:t>‹#›</a:t>
            </a:fld>
            <a:endParaRPr lang="en-US" dirty="0"/>
          </a:p>
        </p:txBody>
      </p:sp>
      <p:pic>
        <p:nvPicPr>
          <p:cNvPr id="5" name="Picture 4">
            <a:extLst>
              <a:ext uri="{FF2B5EF4-FFF2-40B4-BE49-F238E27FC236}">
                <a16:creationId xmlns:a16="http://schemas.microsoft.com/office/drawing/2014/main" id="{6031C031-0E40-2EB9-3B81-FD4709870E87}"/>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3044953086"/>
      </p:ext>
    </p:extLst>
  </p:cSld>
  <p:clrMapOvr>
    <a:masterClrMapping/>
  </p:clrMapOvr>
  <p:hf hdr="0"/>
  <p:extLst>
    <p:ext uri="{DCECCB84-F9BA-43D5-87BE-67443E8EF086}">
      <p15:sldGuideLst xmlns:p15="http://schemas.microsoft.com/office/powerpoint/2012/main">
        <p15:guide id="1" pos="320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hapter with Image White Logo" preserve="1" userDrawn="1">
  <p:cSld name="Chapter with Image White Logo">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D36E8A96-32CA-4A43-A98A-67F304A17A0C}"/>
              </a:ext>
            </a:extLst>
          </p:cNvPr>
          <p:cNvSpPr/>
          <p:nvPr userDrawn="1"/>
        </p:nvSpPr>
        <p:spPr>
          <a:xfrm rot="21356661">
            <a:off x="5937286" y="1468029"/>
            <a:ext cx="6412693" cy="5077841"/>
          </a:xfrm>
          <a:custGeom>
            <a:avLst/>
            <a:gdLst>
              <a:gd name="connsiteX0" fmla="*/ 1178376 w 6412693"/>
              <a:gd name="connsiteY0" fmla="*/ 47589 h 5077841"/>
              <a:gd name="connsiteX1" fmla="*/ 1178375 w 6412693"/>
              <a:gd name="connsiteY1" fmla="*/ 47591 h 5077841"/>
              <a:gd name="connsiteX2" fmla="*/ 6412693 w 6412693"/>
              <a:gd name="connsiteY2" fmla="*/ 418720 h 5077841"/>
              <a:gd name="connsiteX3" fmla="*/ 6110108 w 6412693"/>
              <a:gd name="connsiteY3" fmla="*/ 4686318 h 5077841"/>
              <a:gd name="connsiteX4" fmla="*/ 6110110 w 6412693"/>
              <a:gd name="connsiteY4" fmla="*/ 4686318 h 5077841"/>
              <a:gd name="connsiteX5" fmla="*/ 6083282 w 6412693"/>
              <a:gd name="connsiteY5" fmla="*/ 5064697 h 5077841"/>
              <a:gd name="connsiteX6" fmla="*/ 6082751 w 6412693"/>
              <a:gd name="connsiteY6" fmla="*/ 5072187 h 5077841"/>
              <a:gd name="connsiteX7" fmla="*/ 6082350 w 6412693"/>
              <a:gd name="connsiteY7" fmla="*/ 5077841 h 5077841"/>
              <a:gd name="connsiteX8" fmla="*/ 3877380 w 6412693"/>
              <a:gd name="connsiteY8" fmla="*/ 4904176 h 5077841"/>
              <a:gd name="connsiteX9" fmla="*/ 1864008 w 6412693"/>
              <a:gd name="connsiteY9" fmla="*/ 4814229 h 5077841"/>
              <a:gd name="connsiteX10" fmla="*/ 842608 w 6412693"/>
              <a:gd name="connsiteY10" fmla="*/ 4783186 h 5077841"/>
              <a:gd name="connsiteX11" fmla="*/ 842098 w 6412693"/>
              <a:gd name="connsiteY11" fmla="*/ 4790384 h 5077841"/>
              <a:gd name="connsiteX12" fmla="*/ 664046 w 6412693"/>
              <a:gd name="connsiteY12" fmla="*/ 4777759 h 5077841"/>
              <a:gd name="connsiteX13" fmla="*/ 32123 w 6412693"/>
              <a:gd name="connsiteY13" fmla="*/ 4758554 h 5077841"/>
              <a:gd name="connsiteX14" fmla="*/ 32123 w 6412693"/>
              <a:gd name="connsiteY14" fmla="*/ 4757558 h 5077841"/>
              <a:gd name="connsiteX15" fmla="*/ 0 w 6412693"/>
              <a:gd name="connsiteY15" fmla="*/ 4756724 h 5077841"/>
              <a:gd name="connsiteX16" fmla="*/ 2294 w 6412693"/>
              <a:gd name="connsiteY16" fmla="*/ 4668428 h 5077841"/>
              <a:gd name="connsiteX17" fmla="*/ 32123 w 6412693"/>
              <a:gd name="connsiteY17" fmla="*/ 4669203 h 5077841"/>
              <a:gd name="connsiteX18" fmla="*/ 32123 w 6412693"/>
              <a:gd name="connsiteY18" fmla="*/ 4584722 h 5077841"/>
              <a:gd name="connsiteX19" fmla="*/ 182108 w 6412693"/>
              <a:gd name="connsiteY19" fmla="*/ 4584722 h 5077841"/>
              <a:gd name="connsiteX20" fmla="*/ 183789 w 6412693"/>
              <a:gd name="connsiteY20" fmla="*/ 4561015 h 5077841"/>
              <a:gd name="connsiteX21" fmla="*/ 507178 w 6412693"/>
              <a:gd name="connsiteY21" fmla="*/ 2 h 5077841"/>
              <a:gd name="connsiteX22" fmla="*/ 507179 w 6412693"/>
              <a:gd name="connsiteY22" fmla="*/ 0 h 507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12693" h="5077841">
                <a:moveTo>
                  <a:pt x="1178376" y="47589"/>
                </a:moveTo>
                <a:lnTo>
                  <a:pt x="1178375" y="47591"/>
                </a:lnTo>
                <a:lnTo>
                  <a:pt x="6412693" y="418720"/>
                </a:lnTo>
                <a:lnTo>
                  <a:pt x="6110108" y="4686318"/>
                </a:lnTo>
                <a:lnTo>
                  <a:pt x="6110110" y="4686318"/>
                </a:lnTo>
                <a:lnTo>
                  <a:pt x="6083282" y="5064697"/>
                </a:lnTo>
                <a:lnTo>
                  <a:pt x="6082751" y="5072187"/>
                </a:lnTo>
                <a:lnTo>
                  <a:pt x="6082350" y="5077841"/>
                </a:lnTo>
                <a:lnTo>
                  <a:pt x="3877380" y="4904176"/>
                </a:lnTo>
                <a:lnTo>
                  <a:pt x="1864008" y="4814229"/>
                </a:lnTo>
                <a:lnTo>
                  <a:pt x="842608" y="4783186"/>
                </a:lnTo>
                <a:lnTo>
                  <a:pt x="842098" y="4790384"/>
                </a:lnTo>
                <a:lnTo>
                  <a:pt x="664046" y="4777759"/>
                </a:lnTo>
                <a:lnTo>
                  <a:pt x="32123" y="4758554"/>
                </a:lnTo>
                <a:lnTo>
                  <a:pt x="32123" y="4757558"/>
                </a:lnTo>
                <a:lnTo>
                  <a:pt x="0" y="4756724"/>
                </a:lnTo>
                <a:lnTo>
                  <a:pt x="2294" y="4668428"/>
                </a:lnTo>
                <a:lnTo>
                  <a:pt x="32123" y="4669203"/>
                </a:lnTo>
                <a:lnTo>
                  <a:pt x="32123" y="4584722"/>
                </a:lnTo>
                <a:lnTo>
                  <a:pt x="182108" y="4584722"/>
                </a:lnTo>
                <a:lnTo>
                  <a:pt x="183789" y="4561015"/>
                </a:lnTo>
                <a:lnTo>
                  <a:pt x="507178" y="2"/>
                </a:lnTo>
                <a:lnTo>
                  <a:pt x="50717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EAD0DB41-E0F6-41E6-AD3D-324B57ED5043}"/>
              </a:ext>
            </a:extLst>
          </p:cNvPr>
          <p:cNvSpPr/>
          <p:nvPr userDrawn="1"/>
        </p:nvSpPr>
        <p:spPr>
          <a:xfrm rot="21445476">
            <a:off x="4979236" y="1634540"/>
            <a:ext cx="1692767" cy="4817401"/>
          </a:xfrm>
          <a:custGeom>
            <a:avLst/>
            <a:gdLst>
              <a:gd name="connsiteX0" fmla="*/ 216299 w 1692767"/>
              <a:gd name="connsiteY0" fmla="*/ 0 h 4817401"/>
              <a:gd name="connsiteX1" fmla="*/ 1692767 w 1692767"/>
              <a:gd name="connsiteY1" fmla="*/ 66410 h 4817401"/>
              <a:gd name="connsiteX2" fmla="*/ 1479454 w 1692767"/>
              <a:gd name="connsiteY2" fmla="*/ 4808858 h 4817401"/>
              <a:gd name="connsiteX3" fmla="*/ 1118881 w 1692767"/>
              <a:gd name="connsiteY3" fmla="*/ 4792640 h 4817401"/>
              <a:gd name="connsiteX4" fmla="*/ 1119573 w 1692767"/>
              <a:gd name="connsiteY4" fmla="*/ 4812154 h 4817401"/>
              <a:gd name="connsiteX5" fmla="*/ 971553 w 1692767"/>
              <a:gd name="connsiteY5" fmla="*/ 4817401 h 4817401"/>
              <a:gd name="connsiteX6" fmla="*/ 971516 w 1692767"/>
              <a:gd name="connsiteY6" fmla="*/ 4816357 h 4817401"/>
              <a:gd name="connsiteX7" fmla="*/ 889257 w 1692767"/>
              <a:gd name="connsiteY7" fmla="*/ 4812657 h 4817401"/>
              <a:gd name="connsiteX8" fmla="*/ 889257 w 1692767"/>
              <a:gd name="connsiteY8" fmla="*/ 4814049 h 4817401"/>
              <a:gd name="connsiteX9" fmla="*/ 741144 w 1692767"/>
              <a:gd name="connsiteY9" fmla="*/ 4814048 h 4817401"/>
              <a:gd name="connsiteX10" fmla="*/ 741144 w 1692767"/>
              <a:gd name="connsiteY10" fmla="*/ 4811934 h 4817401"/>
              <a:gd name="connsiteX11" fmla="*/ 641126 w 1692767"/>
              <a:gd name="connsiteY11" fmla="*/ 4811934 h 4817401"/>
              <a:gd name="connsiteX12" fmla="*/ 641126 w 1692767"/>
              <a:gd name="connsiteY12" fmla="*/ 4809001 h 4817401"/>
              <a:gd name="connsiteX13" fmla="*/ 525612 w 1692767"/>
              <a:gd name="connsiteY13" fmla="*/ 4809000 h 4817401"/>
              <a:gd name="connsiteX14" fmla="*/ 525439 w 1692767"/>
              <a:gd name="connsiteY14" fmla="*/ 4812838 h 4817401"/>
              <a:gd name="connsiteX15" fmla="*/ 304172 w 1692767"/>
              <a:gd name="connsiteY15" fmla="*/ 4802885 h 4817401"/>
              <a:gd name="connsiteX16" fmla="*/ 167917 w 1692767"/>
              <a:gd name="connsiteY16" fmla="*/ 4802886 h 4817401"/>
              <a:gd name="connsiteX17" fmla="*/ 167312 w 1692767"/>
              <a:gd name="connsiteY17" fmla="*/ 4816340 h 4817401"/>
              <a:gd name="connsiteX18" fmla="*/ 0 w 1692767"/>
              <a:gd name="connsiteY18" fmla="*/ 4808814 h 4817401"/>
              <a:gd name="connsiteX19" fmla="*/ 2986 w 1692767"/>
              <a:gd name="connsiteY19" fmla="*/ 4742448 h 4817401"/>
              <a:gd name="connsiteX20" fmla="*/ 3969 w 1692767"/>
              <a:gd name="connsiteY20" fmla="*/ 4720579 h 481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92767" h="4817401">
                <a:moveTo>
                  <a:pt x="216299" y="0"/>
                </a:moveTo>
                <a:lnTo>
                  <a:pt x="1692767" y="66410"/>
                </a:lnTo>
                <a:lnTo>
                  <a:pt x="1479454" y="4808858"/>
                </a:lnTo>
                <a:lnTo>
                  <a:pt x="1118881" y="4792640"/>
                </a:lnTo>
                <a:lnTo>
                  <a:pt x="1119573" y="4812154"/>
                </a:lnTo>
                <a:lnTo>
                  <a:pt x="971553" y="4817401"/>
                </a:lnTo>
                <a:lnTo>
                  <a:pt x="971516" y="4816357"/>
                </a:lnTo>
                <a:lnTo>
                  <a:pt x="889257" y="4812657"/>
                </a:lnTo>
                <a:lnTo>
                  <a:pt x="889257" y="4814049"/>
                </a:lnTo>
                <a:lnTo>
                  <a:pt x="741144" y="4814048"/>
                </a:lnTo>
                <a:lnTo>
                  <a:pt x="741144" y="4811934"/>
                </a:lnTo>
                <a:lnTo>
                  <a:pt x="641126" y="4811934"/>
                </a:lnTo>
                <a:lnTo>
                  <a:pt x="641126" y="4809001"/>
                </a:lnTo>
                <a:lnTo>
                  <a:pt x="525612" y="4809000"/>
                </a:lnTo>
                <a:lnTo>
                  <a:pt x="525439" y="4812838"/>
                </a:lnTo>
                <a:lnTo>
                  <a:pt x="304172" y="4802885"/>
                </a:lnTo>
                <a:lnTo>
                  <a:pt x="167917" y="4802886"/>
                </a:lnTo>
                <a:lnTo>
                  <a:pt x="167312" y="4816340"/>
                </a:lnTo>
                <a:lnTo>
                  <a:pt x="0" y="4808814"/>
                </a:lnTo>
                <a:lnTo>
                  <a:pt x="2986" y="4742448"/>
                </a:lnTo>
                <a:lnTo>
                  <a:pt x="3969" y="47205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 name="Graphic 11">
            <a:extLst>
              <a:ext uri="{FF2B5EF4-FFF2-40B4-BE49-F238E27FC236}">
                <a16:creationId xmlns:a16="http://schemas.microsoft.com/office/drawing/2014/main" id="{2BAE8707-D952-4C69-84E2-851A8FB5C8D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5930900"/>
            <a:ext cx="12192000" cy="927100"/>
          </a:xfrm>
          <a:prstGeom prst="rect">
            <a:avLst/>
          </a:prstGeom>
        </p:spPr>
      </p:pic>
      <p:sp>
        <p:nvSpPr>
          <p:cNvPr id="28" name="Picture Placeholder 27">
            <a:extLst>
              <a:ext uri="{FF2B5EF4-FFF2-40B4-BE49-F238E27FC236}">
                <a16:creationId xmlns:a16="http://schemas.microsoft.com/office/drawing/2014/main" id="{B06CB938-2572-4A98-95A1-FC46199145A7}"/>
              </a:ext>
            </a:extLst>
          </p:cNvPr>
          <p:cNvSpPr>
            <a:spLocks noGrp="1"/>
          </p:cNvSpPr>
          <p:nvPr userDrawn="1">
            <p:ph type="pic" sz="quarter" idx="13"/>
          </p:nvPr>
        </p:nvSpPr>
        <p:spPr bwMode="gray">
          <a:xfrm>
            <a:off x="5087938" y="0"/>
            <a:ext cx="7104062" cy="6458184"/>
          </a:xfrm>
          <a:custGeom>
            <a:avLst/>
            <a:gdLst>
              <a:gd name="connsiteX0" fmla="*/ 0 w 7104062"/>
              <a:gd name="connsiteY0" fmla="*/ 0 h 6458184"/>
              <a:gd name="connsiteX1" fmla="*/ 7104062 w 7104062"/>
              <a:gd name="connsiteY1" fmla="*/ 0 h 6458184"/>
              <a:gd name="connsiteX2" fmla="*/ 7104062 w 7104062"/>
              <a:gd name="connsiteY2" fmla="*/ 6327521 h 6458184"/>
              <a:gd name="connsiteX3" fmla="*/ 6672349 w 7104062"/>
              <a:gd name="connsiteY3" fmla="*/ 6318780 h 6458184"/>
              <a:gd name="connsiteX4" fmla="*/ 6586474 w 7104062"/>
              <a:gd name="connsiteY4" fmla="*/ 6317583 h 6458184"/>
              <a:gd name="connsiteX5" fmla="*/ 6523333 w 7104062"/>
              <a:gd name="connsiteY5" fmla="*/ 6316371 h 6458184"/>
              <a:gd name="connsiteX6" fmla="*/ 6426548 w 7104062"/>
              <a:gd name="connsiteY6" fmla="*/ 6315354 h 6458184"/>
              <a:gd name="connsiteX7" fmla="*/ 6217205 w 7104062"/>
              <a:gd name="connsiteY7" fmla="*/ 6312437 h 6458184"/>
              <a:gd name="connsiteX8" fmla="*/ 6010664 w 7104062"/>
              <a:gd name="connsiteY8" fmla="*/ 6310988 h 6458184"/>
              <a:gd name="connsiteX9" fmla="*/ 5899801 w 7104062"/>
              <a:gd name="connsiteY9" fmla="*/ 6309825 h 6458184"/>
              <a:gd name="connsiteX10" fmla="*/ 5836925 w 7104062"/>
              <a:gd name="connsiteY10" fmla="*/ 6309770 h 6458184"/>
              <a:gd name="connsiteX11" fmla="*/ 5736694 w 7104062"/>
              <a:gd name="connsiteY11" fmla="*/ 6309066 h 6458184"/>
              <a:gd name="connsiteX12" fmla="*/ 5228969 w 7104062"/>
              <a:gd name="connsiteY12" fmla="*/ 6309238 h 6458184"/>
              <a:gd name="connsiteX13" fmla="*/ 5228884 w 7104062"/>
              <a:gd name="connsiteY13" fmla="*/ 6309238 h 6458184"/>
              <a:gd name="connsiteX14" fmla="*/ 4874224 w 7104062"/>
              <a:gd name="connsiteY14" fmla="*/ 6311602 h 6458184"/>
              <a:gd name="connsiteX15" fmla="*/ 4822901 w 7104062"/>
              <a:gd name="connsiteY15" fmla="*/ 6312210 h 6458184"/>
              <a:gd name="connsiteX16" fmla="*/ 4783463 w 7104062"/>
              <a:gd name="connsiteY16" fmla="*/ 6312499 h 6458184"/>
              <a:gd name="connsiteX17" fmla="*/ 4692745 w 7104062"/>
              <a:gd name="connsiteY17" fmla="*/ 6313752 h 6458184"/>
              <a:gd name="connsiteX18" fmla="*/ 4505999 w 7104062"/>
              <a:gd name="connsiteY18" fmla="*/ 6315964 h 6458184"/>
              <a:gd name="connsiteX19" fmla="*/ 4393395 w 7104062"/>
              <a:gd name="connsiteY19" fmla="*/ 6317887 h 6458184"/>
              <a:gd name="connsiteX20" fmla="*/ 4316621 w 7104062"/>
              <a:gd name="connsiteY20" fmla="*/ 6318948 h 6458184"/>
              <a:gd name="connsiteX21" fmla="*/ 4240509 w 7104062"/>
              <a:gd name="connsiteY21" fmla="*/ 6320498 h 6458184"/>
              <a:gd name="connsiteX22" fmla="*/ 4123636 w 7104062"/>
              <a:gd name="connsiteY22" fmla="*/ 6322493 h 6458184"/>
              <a:gd name="connsiteX23" fmla="*/ 3927510 w 7104062"/>
              <a:gd name="connsiteY23" fmla="*/ 6326872 h 6458184"/>
              <a:gd name="connsiteX24" fmla="*/ 3827242 w 7104062"/>
              <a:gd name="connsiteY24" fmla="*/ 6328914 h 6458184"/>
              <a:gd name="connsiteX25" fmla="*/ 3784518 w 7104062"/>
              <a:gd name="connsiteY25" fmla="*/ 6330065 h 6458184"/>
              <a:gd name="connsiteX26" fmla="*/ 3726562 w 7104062"/>
              <a:gd name="connsiteY26" fmla="*/ 6331359 h 6458184"/>
              <a:gd name="connsiteX27" fmla="*/ 2885990 w 7104062"/>
              <a:gd name="connsiteY27" fmla="*/ 6356775 h 6458184"/>
              <a:gd name="connsiteX28" fmla="*/ 2823633 w 7104062"/>
              <a:gd name="connsiteY28" fmla="*/ 6359144 h 6458184"/>
              <a:gd name="connsiteX29" fmla="*/ 2776393 w 7104062"/>
              <a:gd name="connsiteY29" fmla="*/ 6360724 h 6458184"/>
              <a:gd name="connsiteX30" fmla="*/ 2666072 w 7104062"/>
              <a:gd name="connsiteY30" fmla="*/ 6365128 h 6458184"/>
              <a:gd name="connsiteX31" fmla="*/ 2441347 w 7104062"/>
              <a:gd name="connsiteY31" fmla="*/ 6373665 h 6458184"/>
              <a:gd name="connsiteX32" fmla="*/ 2304840 w 7104062"/>
              <a:gd name="connsiteY32" fmla="*/ 6379550 h 6458184"/>
              <a:gd name="connsiteX33" fmla="*/ 2212685 w 7104062"/>
              <a:gd name="connsiteY33" fmla="*/ 6383229 h 6458184"/>
              <a:gd name="connsiteX34" fmla="*/ 2120179 w 7104062"/>
              <a:gd name="connsiteY34" fmla="*/ 6387511 h 6458184"/>
              <a:gd name="connsiteX35" fmla="*/ 1979700 w 7104062"/>
              <a:gd name="connsiteY35" fmla="*/ 6393568 h 6458184"/>
              <a:gd name="connsiteX36" fmla="*/ 1742418 w 7104062"/>
              <a:gd name="connsiteY36" fmla="*/ 6404998 h 6458184"/>
              <a:gd name="connsiteX37" fmla="*/ 1621964 w 7104062"/>
              <a:gd name="connsiteY37" fmla="*/ 6410574 h 6458184"/>
              <a:gd name="connsiteX38" fmla="*/ 1570100 w 7104062"/>
              <a:gd name="connsiteY38" fmla="*/ 6413300 h 6458184"/>
              <a:gd name="connsiteX39" fmla="*/ 1500479 w 7104062"/>
              <a:gd name="connsiteY39" fmla="*/ 6416653 h 6458184"/>
              <a:gd name="connsiteX40" fmla="*/ 1027084 w 7104062"/>
              <a:gd name="connsiteY40" fmla="*/ 6441818 h 6458184"/>
              <a:gd name="connsiteX41" fmla="*/ 984099 w 7104062"/>
              <a:gd name="connsiteY41" fmla="*/ 6442046 h 6458184"/>
              <a:gd name="connsiteX42" fmla="*/ 988378 w 7104062"/>
              <a:gd name="connsiteY42" fmla="*/ 6441757 h 6458184"/>
              <a:gd name="connsiteX43" fmla="*/ 1028700 w 7104062"/>
              <a:gd name="connsiteY43" fmla="*/ 6438964 h 6458184"/>
              <a:gd name="connsiteX44" fmla="*/ 106388 w 7104062"/>
              <a:gd name="connsiteY44" fmla="*/ 6457258 h 6458184"/>
              <a:gd name="connsiteX45" fmla="*/ 105154 w 7104062"/>
              <a:gd name="connsiteY45" fmla="*/ 6457269 h 6458184"/>
              <a:gd name="connsiteX46" fmla="*/ 0 w 7104062"/>
              <a:gd name="connsiteY46" fmla="*/ 6458184 h 645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104062" h="6458184">
                <a:moveTo>
                  <a:pt x="0" y="0"/>
                </a:moveTo>
                <a:lnTo>
                  <a:pt x="7104062" y="0"/>
                </a:lnTo>
                <a:lnTo>
                  <a:pt x="7104062" y="6327521"/>
                </a:lnTo>
                <a:cubicBezTo>
                  <a:pt x="6963848" y="6324271"/>
                  <a:pt x="6820051" y="6321325"/>
                  <a:pt x="6672349" y="6318780"/>
                </a:cubicBezTo>
                <a:lnTo>
                  <a:pt x="6586474" y="6317583"/>
                </a:lnTo>
                <a:lnTo>
                  <a:pt x="6523333" y="6316371"/>
                </a:lnTo>
                <a:lnTo>
                  <a:pt x="6426548" y="6315354"/>
                </a:lnTo>
                <a:lnTo>
                  <a:pt x="6217205" y="6312437"/>
                </a:lnTo>
                <a:lnTo>
                  <a:pt x="6010664" y="6310988"/>
                </a:lnTo>
                <a:lnTo>
                  <a:pt x="5899801" y="6309825"/>
                </a:lnTo>
                <a:lnTo>
                  <a:pt x="5836925" y="6309770"/>
                </a:lnTo>
                <a:lnTo>
                  <a:pt x="5736694" y="6309066"/>
                </a:lnTo>
                <a:lnTo>
                  <a:pt x="5228969" y="6309238"/>
                </a:lnTo>
                <a:lnTo>
                  <a:pt x="5228884" y="6309238"/>
                </a:lnTo>
                <a:cubicBezTo>
                  <a:pt x="5112861" y="6309712"/>
                  <a:pt x="4994673" y="6310491"/>
                  <a:pt x="4874224" y="6311602"/>
                </a:cubicBezTo>
                <a:lnTo>
                  <a:pt x="4822901" y="6312210"/>
                </a:lnTo>
                <a:lnTo>
                  <a:pt x="4783463" y="6312499"/>
                </a:lnTo>
                <a:lnTo>
                  <a:pt x="4692745" y="6313752"/>
                </a:lnTo>
                <a:lnTo>
                  <a:pt x="4505999" y="6315964"/>
                </a:lnTo>
                <a:lnTo>
                  <a:pt x="4393395" y="6317887"/>
                </a:lnTo>
                <a:lnTo>
                  <a:pt x="4316621" y="6318948"/>
                </a:lnTo>
                <a:lnTo>
                  <a:pt x="4240509" y="6320498"/>
                </a:lnTo>
                <a:lnTo>
                  <a:pt x="4123636" y="6322493"/>
                </a:lnTo>
                <a:lnTo>
                  <a:pt x="3927510" y="6326872"/>
                </a:lnTo>
                <a:lnTo>
                  <a:pt x="3827242" y="6328914"/>
                </a:lnTo>
                <a:lnTo>
                  <a:pt x="3784518" y="6330065"/>
                </a:lnTo>
                <a:lnTo>
                  <a:pt x="3726562" y="6331359"/>
                </a:lnTo>
                <a:cubicBezTo>
                  <a:pt x="3456815" y="6338085"/>
                  <a:pt x="3176879" y="6346482"/>
                  <a:pt x="2885990" y="6356775"/>
                </a:cubicBezTo>
                <a:lnTo>
                  <a:pt x="2823633" y="6359144"/>
                </a:lnTo>
                <a:lnTo>
                  <a:pt x="2776393" y="6360724"/>
                </a:lnTo>
                <a:lnTo>
                  <a:pt x="2666072" y="6365128"/>
                </a:lnTo>
                <a:lnTo>
                  <a:pt x="2441347" y="6373665"/>
                </a:lnTo>
                <a:lnTo>
                  <a:pt x="2304840" y="6379550"/>
                </a:lnTo>
                <a:lnTo>
                  <a:pt x="2212685" y="6383229"/>
                </a:lnTo>
                <a:lnTo>
                  <a:pt x="2120179" y="6387511"/>
                </a:lnTo>
                <a:lnTo>
                  <a:pt x="1979700" y="6393568"/>
                </a:lnTo>
                <a:lnTo>
                  <a:pt x="1742418" y="6404998"/>
                </a:lnTo>
                <a:lnTo>
                  <a:pt x="1621964" y="6410574"/>
                </a:lnTo>
                <a:lnTo>
                  <a:pt x="1570100" y="6413300"/>
                </a:lnTo>
                <a:lnTo>
                  <a:pt x="1500479" y="6416653"/>
                </a:lnTo>
                <a:lnTo>
                  <a:pt x="1027084" y="6441818"/>
                </a:lnTo>
                <a:lnTo>
                  <a:pt x="984099" y="6442046"/>
                </a:lnTo>
                <a:lnTo>
                  <a:pt x="988378" y="6441757"/>
                </a:lnTo>
                <a:lnTo>
                  <a:pt x="1028700" y="6438964"/>
                </a:lnTo>
                <a:cubicBezTo>
                  <a:pt x="705390" y="6447124"/>
                  <a:pt x="398998" y="6453451"/>
                  <a:pt x="106388" y="6457258"/>
                </a:cubicBezTo>
                <a:lnTo>
                  <a:pt x="105154" y="6457269"/>
                </a:lnTo>
                <a:lnTo>
                  <a:pt x="0" y="6458184"/>
                </a:lnTo>
                <a:close/>
              </a:path>
            </a:pathLst>
          </a:custGeom>
          <a:solidFill>
            <a:schemeClr val="bg1">
              <a:lumMod val="65000"/>
            </a:schemeClr>
          </a:solidFill>
        </p:spPr>
        <p:txBody>
          <a:bodyPr wrap="square">
            <a:noAutofit/>
          </a:bodyPr>
          <a:lstStyle>
            <a:lvl1pPr marL="0" indent="0" algn="ctr">
              <a:buNone/>
              <a:defRPr>
                <a:solidFill>
                  <a:schemeClr val="bg1"/>
                </a:solidFill>
              </a:defRPr>
            </a:lvl1pPr>
          </a:lstStyle>
          <a:p>
            <a:r>
              <a:rPr lang="en-US" dirty="0"/>
              <a:t>Click icon to add picture</a:t>
            </a:r>
          </a:p>
        </p:txBody>
      </p:sp>
      <p:sp>
        <p:nvSpPr>
          <p:cNvPr id="26" name="TextBox 25">
            <a:extLst>
              <a:ext uri="{FF2B5EF4-FFF2-40B4-BE49-F238E27FC236}">
                <a16:creationId xmlns:a16="http://schemas.microsoft.com/office/drawing/2014/main" id="{7E7C1D9B-FAC0-E043-BEAD-462C77E07257}"/>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2" name="Title 1">
            <a:extLst>
              <a:ext uri="{FF2B5EF4-FFF2-40B4-BE49-F238E27FC236}">
                <a16:creationId xmlns:a16="http://schemas.microsoft.com/office/drawing/2014/main" id="{1AF5060F-3A57-4907-868B-A7D2F3B35A30}"/>
              </a:ext>
            </a:extLst>
          </p:cNvPr>
          <p:cNvSpPr>
            <a:spLocks noGrp="1"/>
          </p:cNvSpPr>
          <p:nvPr userDrawn="1">
            <p:ph type="title" hasCustomPrompt="1"/>
          </p:nvPr>
        </p:nvSpPr>
        <p:spPr>
          <a:xfrm>
            <a:off x="623888" y="2403567"/>
            <a:ext cx="4231141" cy="1128774"/>
          </a:xfrm>
        </p:spPr>
        <p:txBody>
          <a:bodyPr vert="horz" bIns="0" anchor="b">
            <a:noAutofit/>
          </a:bodyPr>
          <a:lstStyle>
            <a:lvl1pPr>
              <a:lnSpc>
                <a:spcPct val="90000"/>
              </a:lnSpc>
              <a:spcBef>
                <a:spcPts val="1000"/>
              </a:spcBef>
              <a:spcAft>
                <a:spcPts val="0"/>
              </a:spcAft>
              <a:defRPr sz="3800"/>
            </a:lvl1pPr>
          </a:lstStyle>
          <a:p>
            <a:r>
              <a:rPr lang="en-US" dirty="0"/>
              <a:t>Chapter Title</a:t>
            </a:r>
          </a:p>
        </p:txBody>
      </p:sp>
      <p:sp>
        <p:nvSpPr>
          <p:cNvPr id="23" name="Subtitle 2">
            <a:extLst>
              <a:ext uri="{FF2B5EF4-FFF2-40B4-BE49-F238E27FC236}">
                <a16:creationId xmlns:a16="http://schemas.microsoft.com/office/drawing/2014/main" id="{F86F7E22-9F9D-41E3-99F2-E44EB53A25D9}"/>
              </a:ext>
            </a:extLst>
          </p:cNvPr>
          <p:cNvSpPr>
            <a:spLocks noGrp="1"/>
          </p:cNvSpPr>
          <p:nvPr userDrawn="1">
            <p:ph type="subTitle" idx="1" hasCustomPrompt="1"/>
          </p:nvPr>
        </p:nvSpPr>
        <p:spPr>
          <a:xfrm>
            <a:off x="623889" y="3532188"/>
            <a:ext cx="4231122" cy="714135"/>
          </a:xfrm>
        </p:spPr>
        <p:txBody>
          <a:bodyPr>
            <a:noAutofit/>
          </a:bodyPr>
          <a:lstStyle>
            <a:lvl1pPr marL="0" indent="0" algn="l">
              <a:spcAft>
                <a:spcPts val="600"/>
              </a:spcAft>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Subheadline</a:t>
            </a:r>
            <a:endParaRPr lang="en-US" dirty="0"/>
          </a:p>
        </p:txBody>
      </p:sp>
      <p:sp>
        <p:nvSpPr>
          <p:cNvPr id="6" name="Footer Placeholder 5">
            <a:extLst>
              <a:ext uri="{FF2B5EF4-FFF2-40B4-BE49-F238E27FC236}">
                <a16:creationId xmlns:a16="http://schemas.microsoft.com/office/drawing/2014/main" id="{DF85BE43-658A-4D34-B05D-AFCB9DC2A0A4}"/>
              </a:ext>
            </a:extLst>
          </p:cNvPr>
          <p:cNvSpPr>
            <a:spLocks noGrp="1"/>
          </p:cNvSpPr>
          <p:nvPr userDrawn="1">
            <p:ph type="ftr" sz="quarter" idx="14"/>
          </p:nvPr>
        </p:nvSpPr>
        <p:spPr/>
        <p:txBody>
          <a:bodyPr/>
          <a:lstStyle/>
          <a:p>
            <a:r>
              <a:rPr lang="en-US" dirty="0"/>
              <a:t>Footer</a:t>
            </a:r>
          </a:p>
        </p:txBody>
      </p:sp>
      <p:sp>
        <p:nvSpPr>
          <p:cNvPr id="7" name="Slide Number Placeholder 6">
            <a:extLst>
              <a:ext uri="{FF2B5EF4-FFF2-40B4-BE49-F238E27FC236}">
                <a16:creationId xmlns:a16="http://schemas.microsoft.com/office/drawing/2014/main" id="{538BDA62-3DBF-4D90-8BE4-4FAB996874E3}"/>
              </a:ext>
            </a:extLst>
          </p:cNvPr>
          <p:cNvSpPr>
            <a:spLocks noGrp="1"/>
          </p:cNvSpPr>
          <p:nvPr userDrawn="1">
            <p:ph type="sldNum" sz="quarter" idx="15"/>
          </p:nvPr>
        </p:nvSpPr>
        <p:spPr/>
        <p:txBody>
          <a:bodyPr/>
          <a:lstStyle/>
          <a:p>
            <a:fld id="{4F320837-41F4-4248-949E-17A64BD626D6}" type="slidenum">
              <a:rPr lang="en-US" smtClean="0"/>
              <a:pPr/>
              <a:t>‹#›</a:t>
            </a:fld>
            <a:endParaRPr lang="en-US" dirty="0"/>
          </a:p>
        </p:txBody>
      </p:sp>
      <p:pic>
        <p:nvPicPr>
          <p:cNvPr id="5" name="Picture 4">
            <a:extLst>
              <a:ext uri="{FF2B5EF4-FFF2-40B4-BE49-F238E27FC236}">
                <a16:creationId xmlns:a16="http://schemas.microsoft.com/office/drawing/2014/main" id="{13BDC10D-B489-B884-8185-1C078E78D9A6}"/>
              </a:ext>
            </a:extLst>
          </p:cNvPr>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2893587045"/>
      </p:ext>
    </p:extLst>
  </p:cSld>
  <p:clrMapOvr>
    <a:masterClrMapping/>
  </p:clrMapOvr>
  <p:hf hdr="0"/>
  <p:extLst>
    <p:ext uri="{DCECCB84-F9BA-43D5-87BE-67443E8EF086}">
      <p15:sldGuideLst xmlns:p15="http://schemas.microsoft.com/office/powerpoint/2012/main">
        <p15:guide id="1" pos="320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34F14BA4-6817-46AD-AA92-B88A21EAA68B}"/>
              </a:ext>
            </a:extLst>
          </p:cNvPr>
          <p:cNvSpPr>
            <a:spLocks noGrp="1"/>
          </p:cNvSpPr>
          <p:nvPr>
            <p:ph type="subTitle" idx="15" hasCustomPrompt="1"/>
          </p:nvPr>
        </p:nvSpPr>
        <p:spPr>
          <a:xfrm>
            <a:off x="623887" y="787751"/>
            <a:ext cx="8964613" cy="40568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14" name="TextBox 13">
            <a:extLst>
              <a:ext uri="{FF2B5EF4-FFF2-40B4-BE49-F238E27FC236}">
                <a16:creationId xmlns:a16="http://schemas.microsoft.com/office/drawing/2014/main" id="{CA127596-7FAF-46A3-ACD4-7E4AF99B5181}"/>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10" name="Title 9">
            <a:extLst>
              <a:ext uri="{FF2B5EF4-FFF2-40B4-BE49-F238E27FC236}">
                <a16:creationId xmlns:a16="http://schemas.microsoft.com/office/drawing/2014/main" id="{37E85BA0-8DA3-4798-9FF0-B99F56AEB71C}"/>
              </a:ext>
            </a:extLst>
          </p:cNvPr>
          <p:cNvSpPr>
            <a:spLocks noGrp="1"/>
          </p:cNvSpPr>
          <p:nvPr>
            <p:ph type="title" hasCustomPrompt="1"/>
          </p:nvPr>
        </p:nvSpPr>
        <p:spPr/>
        <p:txBody>
          <a:bodyPr vert="horz"/>
          <a:lstStyle>
            <a:lvl1pPr>
              <a:defRPr/>
            </a:lvl1pPr>
          </a:lstStyle>
          <a:p>
            <a:r>
              <a:rPr lang="en-US" dirty="0"/>
              <a:t>Click to enter agenda title</a:t>
            </a:r>
          </a:p>
        </p:txBody>
      </p:sp>
      <p:sp>
        <p:nvSpPr>
          <p:cNvPr id="3" name="Text Placeholder 2">
            <a:extLst>
              <a:ext uri="{FF2B5EF4-FFF2-40B4-BE49-F238E27FC236}">
                <a16:creationId xmlns:a16="http://schemas.microsoft.com/office/drawing/2014/main" id="{DF798C52-0661-426C-9600-09447FEB3A28}"/>
              </a:ext>
            </a:extLst>
          </p:cNvPr>
          <p:cNvSpPr>
            <a:spLocks noGrp="1"/>
          </p:cNvSpPr>
          <p:nvPr>
            <p:ph type="body" sz="quarter" idx="20" hasCustomPrompt="1"/>
          </p:nvPr>
        </p:nvSpPr>
        <p:spPr>
          <a:xfrm>
            <a:off x="623888" y="1665287"/>
            <a:ext cx="10944225" cy="4319587"/>
          </a:xfrm>
        </p:spPr>
        <p:txBody>
          <a:bodyPr/>
          <a:lstStyle>
            <a:lvl1pPr>
              <a:tabLst>
                <a:tab pos="10939463" algn="r"/>
              </a:tabLst>
              <a:defRPr sz="2400"/>
            </a:lvl1pPr>
            <a:lvl2pPr>
              <a:tabLst>
                <a:tab pos="10939463" algn="r"/>
              </a:tabLst>
              <a:defRPr sz="2400"/>
            </a:lvl2pPr>
            <a:lvl3pPr>
              <a:tabLst>
                <a:tab pos="10939463" algn="r"/>
              </a:tabLst>
              <a:defRPr sz="2400"/>
            </a:lvl3pPr>
            <a:lvl4pPr>
              <a:tabLst>
                <a:tab pos="10939463" algn="r"/>
              </a:tabLst>
              <a:defRPr sz="2400"/>
            </a:lvl4pPr>
            <a:lvl5pPr>
              <a:tabLst>
                <a:tab pos="10939463" algn="r"/>
              </a:tabLst>
              <a:defRPr sz="2400"/>
            </a:lvl5pPr>
          </a:lstStyle>
          <a:p>
            <a:pPr lvl="0"/>
            <a:r>
              <a:rPr lang="en-US" dirty="0"/>
              <a:t>Insert agenda topics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C29A2636-4AA7-47D4-B400-0DFC6182CF1A}"/>
              </a:ext>
            </a:extLst>
          </p:cNvPr>
          <p:cNvSpPr>
            <a:spLocks noGrp="1"/>
          </p:cNvSpPr>
          <p:nvPr>
            <p:ph type="ftr" sz="quarter" idx="21"/>
          </p:nvPr>
        </p:nvSpPr>
        <p:spPr/>
        <p:txBody>
          <a:bodyPr/>
          <a:lstStyle/>
          <a:p>
            <a:r>
              <a:rPr lang="en-US" dirty="0"/>
              <a:t>Footer</a:t>
            </a:r>
          </a:p>
        </p:txBody>
      </p:sp>
      <p:sp>
        <p:nvSpPr>
          <p:cNvPr id="4" name="Slide Number Placeholder 3">
            <a:extLst>
              <a:ext uri="{FF2B5EF4-FFF2-40B4-BE49-F238E27FC236}">
                <a16:creationId xmlns:a16="http://schemas.microsoft.com/office/drawing/2014/main" id="{AC00F173-5C2B-460F-A623-F2567CAF368E}"/>
              </a:ext>
            </a:extLst>
          </p:cNvPr>
          <p:cNvSpPr>
            <a:spLocks noGrp="1"/>
          </p:cNvSpPr>
          <p:nvPr>
            <p:ph type="sldNum" sz="quarter" idx="22"/>
          </p:nvPr>
        </p:nvSpPr>
        <p:spPr/>
        <p:txBody>
          <a:bodyPr/>
          <a:lstStyle/>
          <a:p>
            <a:fld id="{54AD39B9-0B40-4E34-B902-2421499778DF}" type="slidenum">
              <a:rPr lang="en-US" smtClean="0"/>
              <a:pPr/>
              <a:t>‹#›</a:t>
            </a:fld>
            <a:endParaRPr lang="en-US" dirty="0"/>
          </a:p>
        </p:txBody>
      </p:sp>
    </p:spTree>
    <p:extLst>
      <p:ext uri="{BB962C8B-B14F-4D97-AF65-F5344CB8AC3E}">
        <p14:creationId xmlns:p14="http://schemas.microsoft.com/office/powerpoint/2010/main" val="3114859261"/>
      </p:ext>
    </p:extLst>
  </p:cSld>
  <p:clrMapOvr>
    <a:masterClrMapping/>
  </p:clrMapOvr>
  <p:hf hdr="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34F14BA4-6817-46AD-AA92-B88A21EAA68B}"/>
              </a:ext>
            </a:extLst>
          </p:cNvPr>
          <p:cNvSpPr>
            <a:spLocks noGrp="1"/>
          </p:cNvSpPr>
          <p:nvPr>
            <p:ph type="subTitle" idx="15" hasCustomPrompt="1"/>
          </p:nvPr>
        </p:nvSpPr>
        <p:spPr>
          <a:xfrm>
            <a:off x="623887" y="787751"/>
            <a:ext cx="8964613" cy="40568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14" name="TextBox 13">
            <a:extLst>
              <a:ext uri="{FF2B5EF4-FFF2-40B4-BE49-F238E27FC236}">
                <a16:creationId xmlns:a16="http://schemas.microsoft.com/office/drawing/2014/main" id="{CA127596-7FAF-46A3-ACD4-7E4AF99B5181}"/>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4" name="Content Placeholder 3">
            <a:extLst>
              <a:ext uri="{FF2B5EF4-FFF2-40B4-BE49-F238E27FC236}">
                <a16:creationId xmlns:a16="http://schemas.microsoft.com/office/drawing/2014/main" id="{03865F91-2CED-4148-BF8E-CCC9E6C9FFF9}"/>
              </a:ext>
            </a:extLst>
          </p:cNvPr>
          <p:cNvSpPr>
            <a:spLocks noGrp="1"/>
          </p:cNvSpPr>
          <p:nvPr>
            <p:ph sz="quarter" idx="20" hasCustomPrompt="1"/>
          </p:nvPr>
        </p:nvSpPr>
        <p:spPr>
          <a:xfrm>
            <a:off x="623888" y="1665287"/>
            <a:ext cx="10944225" cy="4319587"/>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37E85BA0-8DA3-4798-9FF0-B99F56AEB71C}"/>
              </a:ext>
            </a:extLst>
          </p:cNvPr>
          <p:cNvSpPr>
            <a:spLocks noGrp="1"/>
          </p:cNvSpPr>
          <p:nvPr>
            <p:ph type="title" hasCustomPrompt="1"/>
          </p:nvPr>
        </p:nvSpPr>
        <p:spPr/>
        <p:txBody>
          <a:bodyPr vert="horz"/>
          <a:lstStyle/>
          <a:p>
            <a:r>
              <a:rPr lang="en-US" dirty="0"/>
              <a:t>Click to edit headline in color</a:t>
            </a:r>
          </a:p>
        </p:txBody>
      </p:sp>
      <p:sp>
        <p:nvSpPr>
          <p:cNvPr id="2" name="Footer Placeholder 1">
            <a:extLst>
              <a:ext uri="{FF2B5EF4-FFF2-40B4-BE49-F238E27FC236}">
                <a16:creationId xmlns:a16="http://schemas.microsoft.com/office/drawing/2014/main" id="{AF9B160A-521B-495E-835E-6FCBAE63DEF4}"/>
              </a:ext>
            </a:extLst>
          </p:cNvPr>
          <p:cNvSpPr>
            <a:spLocks noGrp="1"/>
          </p:cNvSpPr>
          <p:nvPr>
            <p:ph type="ftr" sz="quarter" idx="21"/>
          </p:nvPr>
        </p:nvSpPr>
        <p:spPr/>
        <p:txBody>
          <a:bodyPr/>
          <a:lstStyle/>
          <a:p>
            <a:r>
              <a:rPr lang="en-US" dirty="0"/>
              <a:t>Footer</a:t>
            </a:r>
          </a:p>
        </p:txBody>
      </p:sp>
      <p:sp>
        <p:nvSpPr>
          <p:cNvPr id="3" name="Slide Number Placeholder 2">
            <a:extLst>
              <a:ext uri="{FF2B5EF4-FFF2-40B4-BE49-F238E27FC236}">
                <a16:creationId xmlns:a16="http://schemas.microsoft.com/office/drawing/2014/main" id="{9AB94D8C-D600-4D8B-9F53-37F4E0660F00}"/>
              </a:ext>
            </a:extLst>
          </p:cNvPr>
          <p:cNvSpPr>
            <a:spLocks noGrp="1"/>
          </p:cNvSpPr>
          <p:nvPr>
            <p:ph type="sldNum" sz="quarter" idx="22"/>
          </p:nvPr>
        </p:nvSpPr>
        <p:spPr/>
        <p:txBody>
          <a:bodyPr/>
          <a:lstStyle/>
          <a:p>
            <a:fld id="{40F648EF-2C28-47E5-AF73-41A3A16F4094}" type="slidenum">
              <a:rPr lang="en-US" smtClean="0"/>
              <a:pPr/>
              <a:t>‹#›</a:t>
            </a:fld>
            <a:endParaRPr lang="en-US" dirty="0"/>
          </a:p>
        </p:txBody>
      </p:sp>
    </p:spTree>
    <p:extLst>
      <p:ext uri="{BB962C8B-B14F-4D97-AF65-F5344CB8AC3E}">
        <p14:creationId xmlns:p14="http://schemas.microsoft.com/office/powerpoint/2010/main" val="1202436796"/>
      </p:ext>
    </p:extLst>
  </p:cSld>
  <p:clrMapOvr>
    <a:masterClrMapping/>
  </p:clrMapOvr>
  <p:hf hdr="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and Image" preserve="1" userDrawn="1">
  <p:cSld name="Content and Image">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7BB32D7-30F1-40C2-8B62-5C665068ED11}"/>
              </a:ext>
            </a:extLst>
          </p:cNvPr>
          <p:cNvSpPr>
            <a:spLocks noGrp="1"/>
          </p:cNvSpPr>
          <p:nvPr>
            <p:ph type="subTitle" idx="15" hasCustomPrompt="1"/>
          </p:nvPr>
        </p:nvSpPr>
        <p:spPr>
          <a:xfrm>
            <a:off x="623887" y="787751"/>
            <a:ext cx="8964613" cy="40568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8" name="Picture Placeholder 7">
            <a:extLst>
              <a:ext uri="{FF2B5EF4-FFF2-40B4-BE49-F238E27FC236}">
                <a16:creationId xmlns:a16="http://schemas.microsoft.com/office/drawing/2014/main" id="{ECABA465-5676-4248-8114-5124831825F1}"/>
              </a:ext>
            </a:extLst>
          </p:cNvPr>
          <p:cNvSpPr>
            <a:spLocks noGrp="1"/>
          </p:cNvSpPr>
          <p:nvPr>
            <p:ph type="pic" sz="quarter" idx="17" hasCustomPrompt="1"/>
          </p:nvPr>
        </p:nvSpPr>
        <p:spPr bwMode="gray">
          <a:xfrm>
            <a:off x="7447443" y="1662735"/>
            <a:ext cx="4120670" cy="4321985"/>
          </a:xfrm>
          <a:solidFill>
            <a:schemeClr val="bg1">
              <a:lumMod val="65000"/>
            </a:schemeClr>
          </a:solidFill>
        </p:spPr>
        <p:txBody>
          <a:bodyPr lIns="72000"/>
          <a:lstStyle>
            <a:lvl1pPr marL="0" indent="0" algn="ctr">
              <a:buNone/>
              <a:defRPr>
                <a:solidFill>
                  <a:schemeClr val="bg1"/>
                </a:solidFill>
              </a:defRPr>
            </a:lvl1pPr>
          </a:lstStyle>
          <a:p>
            <a:r>
              <a:rPr lang="en-US" dirty="0"/>
              <a:t>Insert picture</a:t>
            </a:r>
          </a:p>
        </p:txBody>
      </p:sp>
      <p:sp>
        <p:nvSpPr>
          <p:cNvPr id="21" name="TextBox 20">
            <a:extLst>
              <a:ext uri="{FF2B5EF4-FFF2-40B4-BE49-F238E27FC236}">
                <a16:creationId xmlns:a16="http://schemas.microsoft.com/office/drawing/2014/main" id="{45DD859A-80FF-4681-B009-69E7109A9062}"/>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4" name="Content Placeholder 3">
            <a:extLst>
              <a:ext uri="{FF2B5EF4-FFF2-40B4-BE49-F238E27FC236}">
                <a16:creationId xmlns:a16="http://schemas.microsoft.com/office/drawing/2014/main" id="{12B72096-D230-4E2B-95F8-15BC44E147DE}"/>
              </a:ext>
            </a:extLst>
          </p:cNvPr>
          <p:cNvSpPr>
            <a:spLocks noGrp="1"/>
          </p:cNvSpPr>
          <p:nvPr>
            <p:ph sz="quarter" idx="21" hasCustomPrompt="1"/>
          </p:nvPr>
        </p:nvSpPr>
        <p:spPr>
          <a:xfrm>
            <a:off x="623889" y="1665287"/>
            <a:ext cx="6572249" cy="4319587"/>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18B9F3A4-465F-4AE0-8818-C5337259E6D4}"/>
              </a:ext>
            </a:extLst>
          </p:cNvPr>
          <p:cNvSpPr>
            <a:spLocks noGrp="1"/>
          </p:cNvSpPr>
          <p:nvPr>
            <p:ph type="title" hasCustomPrompt="1"/>
          </p:nvPr>
        </p:nvSpPr>
        <p:spPr/>
        <p:txBody>
          <a:bodyPr vert="horz"/>
          <a:lstStyle/>
          <a:p>
            <a:r>
              <a:rPr lang="en-US" dirty="0"/>
              <a:t>Click to edit headline in color</a:t>
            </a:r>
          </a:p>
        </p:txBody>
      </p:sp>
      <p:sp>
        <p:nvSpPr>
          <p:cNvPr id="2" name="Footer Placeholder 1">
            <a:extLst>
              <a:ext uri="{FF2B5EF4-FFF2-40B4-BE49-F238E27FC236}">
                <a16:creationId xmlns:a16="http://schemas.microsoft.com/office/drawing/2014/main" id="{45090D46-621F-43EC-985D-0C80886844E7}"/>
              </a:ext>
            </a:extLst>
          </p:cNvPr>
          <p:cNvSpPr>
            <a:spLocks noGrp="1"/>
          </p:cNvSpPr>
          <p:nvPr>
            <p:ph type="ftr" sz="quarter" idx="22"/>
          </p:nvPr>
        </p:nvSpPr>
        <p:spPr/>
        <p:txBody>
          <a:bodyPr/>
          <a:lstStyle/>
          <a:p>
            <a:r>
              <a:rPr lang="en-US" dirty="0"/>
              <a:t>Footer</a:t>
            </a:r>
          </a:p>
        </p:txBody>
      </p:sp>
      <p:sp>
        <p:nvSpPr>
          <p:cNvPr id="3" name="Slide Number Placeholder 2">
            <a:extLst>
              <a:ext uri="{FF2B5EF4-FFF2-40B4-BE49-F238E27FC236}">
                <a16:creationId xmlns:a16="http://schemas.microsoft.com/office/drawing/2014/main" id="{A8A8EF36-624B-4A56-89E7-34456CF41430}"/>
              </a:ext>
            </a:extLst>
          </p:cNvPr>
          <p:cNvSpPr>
            <a:spLocks noGrp="1"/>
          </p:cNvSpPr>
          <p:nvPr>
            <p:ph type="sldNum" sz="quarter" idx="23"/>
          </p:nvPr>
        </p:nvSpPr>
        <p:spPr/>
        <p:txBody>
          <a:bodyPr/>
          <a:lstStyle/>
          <a:p>
            <a:fld id="{2C893134-AD1F-4BFB-B74D-344DE0747F8A}" type="slidenum">
              <a:rPr lang="en-US" smtClean="0"/>
              <a:pPr/>
              <a:t>‹#›</a:t>
            </a:fld>
            <a:endParaRPr lang="en-US" dirty="0"/>
          </a:p>
        </p:txBody>
      </p:sp>
    </p:spTree>
    <p:extLst>
      <p:ext uri="{BB962C8B-B14F-4D97-AF65-F5344CB8AC3E}">
        <p14:creationId xmlns:p14="http://schemas.microsoft.com/office/powerpoint/2010/main" val="458445846"/>
      </p:ext>
    </p:extLst>
  </p:cSld>
  <p:clrMapOvr>
    <a:masterClrMapping/>
  </p:clrMapOvr>
  <p:hf hdr="0"/>
  <p:extLst>
    <p:ext uri="{DCECCB84-F9BA-43D5-87BE-67443E8EF086}">
      <p15:sldGuideLst xmlns:p15="http://schemas.microsoft.com/office/powerpoint/2012/main">
        <p15:guide id="1" pos="4533" userDrawn="1">
          <p15:clr>
            <a:srgbClr val="FBAE40"/>
          </p15:clr>
        </p15:guide>
        <p15:guide id="10" pos="46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and Image small" preserve="1" userDrawn="1">
  <p:cSld name="Content and Image small">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7BB32D7-30F1-40C2-8B62-5C665068ED11}"/>
              </a:ext>
            </a:extLst>
          </p:cNvPr>
          <p:cNvSpPr>
            <a:spLocks noGrp="1"/>
          </p:cNvSpPr>
          <p:nvPr>
            <p:ph type="subTitle" idx="15" hasCustomPrompt="1"/>
          </p:nvPr>
        </p:nvSpPr>
        <p:spPr>
          <a:xfrm>
            <a:off x="623887" y="787751"/>
            <a:ext cx="8964613" cy="39846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8" name="Picture Placeholder 7">
            <a:extLst>
              <a:ext uri="{FF2B5EF4-FFF2-40B4-BE49-F238E27FC236}">
                <a16:creationId xmlns:a16="http://schemas.microsoft.com/office/drawing/2014/main" id="{ECABA465-5676-4248-8114-5124831825F1}"/>
              </a:ext>
            </a:extLst>
          </p:cNvPr>
          <p:cNvSpPr>
            <a:spLocks noGrp="1"/>
          </p:cNvSpPr>
          <p:nvPr>
            <p:ph type="pic" sz="quarter" idx="17" hasCustomPrompt="1"/>
          </p:nvPr>
        </p:nvSpPr>
        <p:spPr bwMode="gray">
          <a:xfrm>
            <a:off x="8759825" y="1662889"/>
            <a:ext cx="2824163" cy="4321985"/>
          </a:xfrm>
          <a:solidFill>
            <a:schemeClr val="bg1">
              <a:lumMod val="65000"/>
            </a:schemeClr>
          </a:solidFill>
        </p:spPr>
        <p:txBody>
          <a:bodyPr lIns="72000"/>
          <a:lstStyle>
            <a:lvl1pPr marL="0" indent="0" algn="ctr">
              <a:buNone/>
              <a:defRPr>
                <a:solidFill>
                  <a:schemeClr val="bg1"/>
                </a:solidFill>
              </a:defRPr>
            </a:lvl1pPr>
          </a:lstStyle>
          <a:p>
            <a:r>
              <a:rPr lang="en-US" dirty="0"/>
              <a:t>Insert picture</a:t>
            </a:r>
          </a:p>
        </p:txBody>
      </p:sp>
      <p:sp>
        <p:nvSpPr>
          <p:cNvPr id="21" name="TextBox 20">
            <a:extLst>
              <a:ext uri="{FF2B5EF4-FFF2-40B4-BE49-F238E27FC236}">
                <a16:creationId xmlns:a16="http://schemas.microsoft.com/office/drawing/2014/main" id="{45DD859A-80FF-4681-B009-69E7109A9062}"/>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4" name="Content Placeholder 3">
            <a:extLst>
              <a:ext uri="{FF2B5EF4-FFF2-40B4-BE49-F238E27FC236}">
                <a16:creationId xmlns:a16="http://schemas.microsoft.com/office/drawing/2014/main" id="{12B72096-D230-4E2B-95F8-15BC44E147DE}"/>
              </a:ext>
            </a:extLst>
          </p:cNvPr>
          <p:cNvSpPr>
            <a:spLocks noGrp="1"/>
          </p:cNvSpPr>
          <p:nvPr>
            <p:ph sz="quarter" idx="21" hasCustomPrompt="1"/>
          </p:nvPr>
        </p:nvSpPr>
        <p:spPr>
          <a:xfrm>
            <a:off x="623889" y="1665287"/>
            <a:ext cx="7885111" cy="4319587"/>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18B9F3A4-465F-4AE0-8818-C5337259E6D4}"/>
              </a:ext>
            </a:extLst>
          </p:cNvPr>
          <p:cNvSpPr>
            <a:spLocks noGrp="1"/>
          </p:cNvSpPr>
          <p:nvPr>
            <p:ph type="title" hasCustomPrompt="1"/>
          </p:nvPr>
        </p:nvSpPr>
        <p:spPr/>
        <p:txBody>
          <a:bodyPr vert="horz"/>
          <a:lstStyle/>
          <a:p>
            <a:r>
              <a:rPr lang="en-US" dirty="0"/>
              <a:t>Click to edit headline in color</a:t>
            </a:r>
          </a:p>
        </p:txBody>
      </p:sp>
      <p:sp>
        <p:nvSpPr>
          <p:cNvPr id="2" name="Footer Placeholder 1">
            <a:extLst>
              <a:ext uri="{FF2B5EF4-FFF2-40B4-BE49-F238E27FC236}">
                <a16:creationId xmlns:a16="http://schemas.microsoft.com/office/drawing/2014/main" id="{3D60FB97-7CB8-4851-AE99-5FA22E9741F8}"/>
              </a:ext>
            </a:extLst>
          </p:cNvPr>
          <p:cNvSpPr>
            <a:spLocks noGrp="1"/>
          </p:cNvSpPr>
          <p:nvPr>
            <p:ph type="ftr" sz="quarter" idx="22"/>
          </p:nvPr>
        </p:nvSpPr>
        <p:spPr/>
        <p:txBody>
          <a:bodyPr/>
          <a:lstStyle/>
          <a:p>
            <a:r>
              <a:rPr lang="en-US" dirty="0"/>
              <a:t>Footer</a:t>
            </a:r>
          </a:p>
        </p:txBody>
      </p:sp>
      <p:sp>
        <p:nvSpPr>
          <p:cNvPr id="3" name="Slide Number Placeholder 2">
            <a:extLst>
              <a:ext uri="{FF2B5EF4-FFF2-40B4-BE49-F238E27FC236}">
                <a16:creationId xmlns:a16="http://schemas.microsoft.com/office/drawing/2014/main" id="{FFAF99ED-3D60-4938-815A-8069E83CD2D0}"/>
              </a:ext>
            </a:extLst>
          </p:cNvPr>
          <p:cNvSpPr>
            <a:spLocks noGrp="1"/>
          </p:cNvSpPr>
          <p:nvPr>
            <p:ph type="sldNum" sz="quarter" idx="23"/>
          </p:nvPr>
        </p:nvSpPr>
        <p:spPr/>
        <p:txBody>
          <a:bodyPr/>
          <a:lstStyle/>
          <a:p>
            <a:fld id="{FD752444-BC79-4DA3-9254-7AEB41E1BBF7}" type="slidenum">
              <a:rPr lang="en-US" smtClean="0"/>
              <a:pPr/>
              <a:t>‹#›</a:t>
            </a:fld>
            <a:endParaRPr lang="en-US" dirty="0"/>
          </a:p>
        </p:txBody>
      </p:sp>
    </p:spTree>
    <p:extLst>
      <p:ext uri="{BB962C8B-B14F-4D97-AF65-F5344CB8AC3E}">
        <p14:creationId xmlns:p14="http://schemas.microsoft.com/office/powerpoint/2010/main" val="2725719402"/>
      </p:ext>
    </p:extLst>
  </p:cSld>
  <p:clrMapOvr>
    <a:masterClrMapping/>
  </p:clrMapOvr>
  <p:hf hdr="0"/>
  <p:extLst>
    <p:ext uri="{DCECCB84-F9BA-43D5-87BE-67443E8EF086}">
      <p15:sldGuideLst xmlns:p15="http://schemas.microsoft.com/office/powerpoint/2012/main">
        <p15:guide id="1" pos="5360">
          <p15:clr>
            <a:srgbClr val="FBAE40"/>
          </p15:clr>
        </p15:guide>
        <p15:guide id="10" pos="551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with Title" preserve="1" userDrawn="1">
  <p:cSld name="Two Content with Title">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3E30882-9D8C-4F6C-A732-2A67C2A594F8}"/>
              </a:ext>
            </a:extLst>
          </p:cNvPr>
          <p:cNvSpPr>
            <a:spLocks noGrp="1"/>
          </p:cNvSpPr>
          <p:nvPr>
            <p:ph type="subTitle" idx="15" hasCustomPrompt="1"/>
          </p:nvPr>
        </p:nvSpPr>
        <p:spPr>
          <a:xfrm>
            <a:off x="623887" y="787751"/>
            <a:ext cx="8964613" cy="405683"/>
          </a:xfrm>
        </p:spPr>
        <p:txBody>
          <a:bodyPr tIns="0" bIns="36000">
            <a:noAutofit/>
          </a:bodyPr>
          <a:lstStyle>
            <a:lvl1pPr marL="0" indent="0" algn="l">
              <a:lnSpc>
                <a:spcPct val="100000"/>
              </a:lnSpc>
              <a:spcAft>
                <a:spcPts val="6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r>
              <a:rPr lang="en-US" dirty="0" err="1"/>
              <a:t>subheadline</a:t>
            </a:r>
            <a:r>
              <a:rPr lang="en-US" dirty="0"/>
              <a:t> in black</a:t>
            </a:r>
          </a:p>
        </p:txBody>
      </p:sp>
      <p:sp>
        <p:nvSpPr>
          <p:cNvPr id="23" name="TextBox 22">
            <a:extLst>
              <a:ext uri="{FF2B5EF4-FFF2-40B4-BE49-F238E27FC236}">
                <a16:creationId xmlns:a16="http://schemas.microsoft.com/office/drawing/2014/main" id="{46C8C623-9AED-45B8-9D5A-AB7F5EB0C71C}"/>
              </a:ext>
            </a:extLst>
          </p:cNvPr>
          <p:cNvSpPr txBox="1">
            <a:spLocks/>
          </p:cNvSpPr>
          <p:nvPr userDrawn="1"/>
        </p:nvSpPr>
        <p:spPr bwMode="white">
          <a:xfrm>
            <a:off x="623888" y="6576681"/>
            <a:ext cx="461665" cy="138499"/>
          </a:xfrm>
          <a:prstGeom prst="rect">
            <a:avLst/>
          </a:prstGeom>
          <a:noFill/>
        </p:spPr>
        <p:txBody>
          <a:bodyPr wrap="none" lIns="0" tIns="0" rIns="0" bIns="0" rtlCol="0">
            <a:spAutoFit/>
          </a:bodyPr>
          <a:lstStyle/>
          <a:p>
            <a:r>
              <a:rPr lang="en-US" sz="900" dirty="0">
                <a:solidFill>
                  <a:schemeClr val="bg1"/>
                </a:solidFill>
              </a:rPr>
              <a:t>©Condair</a:t>
            </a:r>
          </a:p>
        </p:txBody>
      </p:sp>
      <p:sp>
        <p:nvSpPr>
          <p:cNvPr id="5" name="Text Placeholder 4">
            <a:extLst>
              <a:ext uri="{FF2B5EF4-FFF2-40B4-BE49-F238E27FC236}">
                <a16:creationId xmlns:a16="http://schemas.microsoft.com/office/drawing/2014/main" id="{08E8EC0B-BAE6-4703-ACCA-6D064D11DCC2}"/>
              </a:ext>
            </a:extLst>
          </p:cNvPr>
          <p:cNvSpPr>
            <a:spLocks noGrp="1"/>
          </p:cNvSpPr>
          <p:nvPr>
            <p:ph type="body" sz="quarter" idx="24" hasCustomPrompt="1"/>
          </p:nvPr>
        </p:nvSpPr>
        <p:spPr>
          <a:xfrm>
            <a:off x="623888" y="1665288"/>
            <a:ext cx="5299049" cy="774063"/>
          </a:xfrm>
        </p:spPr>
        <p:txBody>
          <a:bodyPr bIns="36000" anchor="b"/>
          <a:lstStyle>
            <a:lvl1pPr marL="0" indent="0">
              <a:lnSpc>
                <a:spcPct val="100000"/>
              </a:lnSpc>
              <a:spcAft>
                <a:spcPts val="600"/>
              </a:spcAft>
              <a:buNone/>
              <a:defRPr sz="1800" b="1">
                <a:solidFill>
                  <a:schemeClr val="accent1"/>
                </a:solidFill>
              </a:defRPr>
            </a:lvl1pPr>
          </a:lstStyle>
          <a:p>
            <a:pPr lvl="0"/>
            <a:r>
              <a:rPr lang="en-US" dirty="0"/>
              <a:t>Insert content here</a:t>
            </a:r>
          </a:p>
        </p:txBody>
      </p:sp>
      <p:sp>
        <p:nvSpPr>
          <p:cNvPr id="14" name="Text Placeholder 4">
            <a:extLst>
              <a:ext uri="{FF2B5EF4-FFF2-40B4-BE49-F238E27FC236}">
                <a16:creationId xmlns:a16="http://schemas.microsoft.com/office/drawing/2014/main" id="{EDD68DA8-C87D-427F-90B5-8785845516AF}"/>
              </a:ext>
            </a:extLst>
          </p:cNvPr>
          <p:cNvSpPr>
            <a:spLocks noGrp="1"/>
          </p:cNvSpPr>
          <p:nvPr>
            <p:ph type="body" sz="quarter" idx="25" hasCustomPrompt="1"/>
          </p:nvPr>
        </p:nvSpPr>
        <p:spPr>
          <a:xfrm>
            <a:off x="6255053" y="1665288"/>
            <a:ext cx="5299049" cy="774063"/>
          </a:xfrm>
        </p:spPr>
        <p:txBody>
          <a:bodyPr bIns="36000" anchor="b"/>
          <a:lstStyle>
            <a:lvl1pPr marL="0" indent="0">
              <a:lnSpc>
                <a:spcPct val="100000"/>
              </a:lnSpc>
              <a:spcAft>
                <a:spcPts val="600"/>
              </a:spcAft>
              <a:buNone/>
              <a:defRPr sz="1800" b="1">
                <a:solidFill>
                  <a:schemeClr val="accent1"/>
                </a:solidFill>
              </a:defRPr>
            </a:lvl1pPr>
          </a:lstStyle>
          <a:p>
            <a:pPr lvl="0"/>
            <a:r>
              <a:rPr lang="en-US" dirty="0"/>
              <a:t>Insert content here</a:t>
            </a:r>
          </a:p>
        </p:txBody>
      </p:sp>
      <p:sp>
        <p:nvSpPr>
          <p:cNvPr id="10" name="Content Placeholder 9">
            <a:extLst>
              <a:ext uri="{FF2B5EF4-FFF2-40B4-BE49-F238E27FC236}">
                <a16:creationId xmlns:a16="http://schemas.microsoft.com/office/drawing/2014/main" id="{E960BC3F-C0E0-41A4-AE03-FBC1FAEC287F}"/>
              </a:ext>
            </a:extLst>
          </p:cNvPr>
          <p:cNvSpPr>
            <a:spLocks noGrp="1"/>
          </p:cNvSpPr>
          <p:nvPr>
            <p:ph sz="quarter" idx="26" hasCustomPrompt="1"/>
          </p:nvPr>
        </p:nvSpPr>
        <p:spPr>
          <a:xfrm>
            <a:off x="623887" y="2485189"/>
            <a:ext cx="5299200" cy="3499685"/>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54760D73-BC2C-40D9-8CF5-CC7E8C7BCDCB}"/>
              </a:ext>
            </a:extLst>
          </p:cNvPr>
          <p:cNvSpPr>
            <a:spLocks noGrp="1"/>
          </p:cNvSpPr>
          <p:nvPr>
            <p:ph sz="quarter" idx="27" hasCustomPrompt="1"/>
          </p:nvPr>
        </p:nvSpPr>
        <p:spPr>
          <a:xfrm>
            <a:off x="6255052" y="2485190"/>
            <a:ext cx="5313061" cy="3499684"/>
          </a:xfrm>
        </p:spPr>
        <p:txBody>
          <a:bodyPr/>
          <a:lstStyle>
            <a:lvl1pPr>
              <a:defRPr/>
            </a:lvl1p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B57A2DF6-C837-4DB7-A0DB-A5BA4E010F61}"/>
              </a:ext>
            </a:extLst>
          </p:cNvPr>
          <p:cNvSpPr>
            <a:spLocks noGrp="1"/>
          </p:cNvSpPr>
          <p:nvPr>
            <p:ph type="title" hasCustomPrompt="1"/>
          </p:nvPr>
        </p:nvSpPr>
        <p:spPr/>
        <p:txBody>
          <a:bodyPr vert="horz"/>
          <a:lstStyle/>
          <a:p>
            <a:r>
              <a:rPr lang="en-US" dirty="0"/>
              <a:t>Click to edit headline in color</a:t>
            </a:r>
          </a:p>
        </p:txBody>
      </p:sp>
      <p:sp>
        <p:nvSpPr>
          <p:cNvPr id="2" name="Footer Placeholder 1">
            <a:extLst>
              <a:ext uri="{FF2B5EF4-FFF2-40B4-BE49-F238E27FC236}">
                <a16:creationId xmlns:a16="http://schemas.microsoft.com/office/drawing/2014/main" id="{772AC2AA-7F24-4A9B-9F60-9E2C74D47E0A}"/>
              </a:ext>
            </a:extLst>
          </p:cNvPr>
          <p:cNvSpPr>
            <a:spLocks noGrp="1"/>
          </p:cNvSpPr>
          <p:nvPr>
            <p:ph type="ftr" sz="quarter" idx="28"/>
          </p:nvPr>
        </p:nvSpPr>
        <p:spPr/>
        <p:txBody>
          <a:bodyPr/>
          <a:lstStyle/>
          <a:p>
            <a:r>
              <a:rPr lang="en-US" dirty="0"/>
              <a:t>Footer</a:t>
            </a:r>
          </a:p>
        </p:txBody>
      </p:sp>
      <p:sp>
        <p:nvSpPr>
          <p:cNvPr id="3" name="Slide Number Placeholder 2">
            <a:extLst>
              <a:ext uri="{FF2B5EF4-FFF2-40B4-BE49-F238E27FC236}">
                <a16:creationId xmlns:a16="http://schemas.microsoft.com/office/drawing/2014/main" id="{3B6FC87A-07B8-457A-95FD-75B0EE998B0D}"/>
              </a:ext>
            </a:extLst>
          </p:cNvPr>
          <p:cNvSpPr>
            <a:spLocks noGrp="1"/>
          </p:cNvSpPr>
          <p:nvPr>
            <p:ph type="sldNum" sz="quarter" idx="29"/>
          </p:nvPr>
        </p:nvSpPr>
        <p:spPr/>
        <p:txBody>
          <a:bodyPr/>
          <a:lstStyle/>
          <a:p>
            <a:fld id="{0DA82147-EF69-49D9-AA22-E2EA63171FD3}" type="slidenum">
              <a:rPr lang="en-US" smtClean="0"/>
              <a:pPr/>
              <a:t>‹#›</a:t>
            </a:fld>
            <a:endParaRPr lang="en-US" dirty="0"/>
          </a:p>
        </p:txBody>
      </p:sp>
    </p:spTree>
    <p:extLst>
      <p:ext uri="{BB962C8B-B14F-4D97-AF65-F5344CB8AC3E}">
        <p14:creationId xmlns:p14="http://schemas.microsoft.com/office/powerpoint/2010/main" val="2461071279"/>
      </p:ext>
    </p:extLst>
  </p:cSld>
  <p:clrMapOvr>
    <a:masterClrMapping/>
  </p:clrMapOvr>
  <p:hf hdr="0"/>
  <p:extLst>
    <p:ext uri="{DCECCB84-F9BA-43D5-87BE-67443E8EF086}">
      <p15:sldGuideLst xmlns:p15="http://schemas.microsoft.com/office/powerpoint/2012/main">
        <p15:guide id="1" pos="3732" userDrawn="1">
          <p15:clr>
            <a:srgbClr val="FBAE40"/>
          </p15:clr>
        </p15:guide>
        <p15:guide id="10" pos="39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D71D12E-DC1B-4054-99C0-2DD8C7F5F7EF}"/>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0" y="5930900"/>
            <a:ext cx="12192000" cy="927100"/>
          </a:xfrm>
          <a:prstGeom prst="rect">
            <a:avLst/>
          </a:prstGeom>
        </p:spPr>
      </p:pic>
      <p:sp>
        <p:nvSpPr>
          <p:cNvPr id="2" name="Title Placeholder 1"/>
          <p:cNvSpPr>
            <a:spLocks noGrp="1"/>
          </p:cNvSpPr>
          <p:nvPr>
            <p:ph type="title"/>
          </p:nvPr>
        </p:nvSpPr>
        <p:spPr>
          <a:xfrm>
            <a:off x="623888" y="350069"/>
            <a:ext cx="8964613" cy="467239"/>
          </a:xfrm>
          <a:prstGeom prst="rect">
            <a:avLst/>
          </a:prstGeom>
        </p:spPr>
        <p:txBody>
          <a:bodyPr vert="horz" lIns="0" tIns="0" rIns="0" bIns="36000" rtlCol="0" anchor="t">
            <a:noAutofit/>
          </a:bodyPr>
          <a:lstStyle/>
          <a:p>
            <a:endParaRPr lang="en-US" dirty="0"/>
          </a:p>
        </p:txBody>
      </p:sp>
      <p:sp>
        <p:nvSpPr>
          <p:cNvPr id="3" name="Text Placeholder 2"/>
          <p:cNvSpPr>
            <a:spLocks noGrp="1"/>
          </p:cNvSpPr>
          <p:nvPr>
            <p:ph type="body" idx="1"/>
          </p:nvPr>
        </p:nvSpPr>
        <p:spPr>
          <a:xfrm>
            <a:off x="623888" y="1665287"/>
            <a:ext cx="10944225" cy="4319587"/>
          </a:xfrm>
          <a:prstGeom prst="rect">
            <a:avLst/>
          </a:prstGeom>
        </p:spPr>
        <p:txBody>
          <a:bodyPr vert="horz" lIns="0" tIns="72000" rIns="0" bIns="0" rtlCol="0">
            <a:noAutofit/>
          </a:bodyPr>
          <a:lstStyle/>
          <a:p>
            <a:pPr lvl="0"/>
            <a:r>
              <a:rPr lang="en-US" dirty="0"/>
              <a:t>Insert content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5" name="Footer Placeholder 4"/>
          <p:cNvSpPr>
            <a:spLocks noGrp="1"/>
          </p:cNvSpPr>
          <p:nvPr>
            <p:ph type="ftr" sz="quarter" idx="3"/>
          </p:nvPr>
        </p:nvSpPr>
        <p:spPr>
          <a:xfrm>
            <a:off x="5355771" y="6576681"/>
            <a:ext cx="5690848" cy="137325"/>
          </a:xfrm>
          <a:prstGeom prst="rect">
            <a:avLst/>
          </a:prstGeom>
        </p:spPr>
        <p:txBody>
          <a:bodyPr vert="horz" lIns="0" tIns="0" rIns="0" bIns="0" rtlCol="0" anchor="t"/>
          <a:lstStyle>
            <a:lvl1pPr algn="r">
              <a:defRPr sz="900">
                <a:solidFill>
                  <a:schemeClr val="tx1"/>
                </a:solidFill>
              </a:defRPr>
            </a:lvl1pPr>
          </a:lstStyle>
          <a:p>
            <a:r>
              <a:rPr lang="en-US" dirty="0"/>
              <a:t>Footer</a:t>
            </a:r>
          </a:p>
        </p:txBody>
      </p:sp>
      <p:sp>
        <p:nvSpPr>
          <p:cNvPr id="6" name="Slide Number Placeholder 5"/>
          <p:cNvSpPr>
            <a:spLocks noGrp="1"/>
          </p:cNvSpPr>
          <p:nvPr>
            <p:ph type="sldNum" sz="quarter" idx="4"/>
          </p:nvPr>
        </p:nvSpPr>
        <p:spPr>
          <a:xfrm>
            <a:off x="11208544" y="6576681"/>
            <a:ext cx="359569" cy="137325"/>
          </a:xfrm>
          <a:prstGeom prst="rect">
            <a:avLst/>
          </a:prstGeom>
        </p:spPr>
        <p:txBody>
          <a:bodyPr vert="horz" lIns="0" tIns="0" rIns="0" bIns="0" rtlCol="0" anchor="t"/>
          <a:lstStyle>
            <a:lvl1pPr algn="r">
              <a:defRPr sz="900">
                <a:solidFill>
                  <a:schemeClr val="tx1"/>
                </a:solidFill>
              </a:defRPr>
            </a:lvl1pPr>
          </a:lstStyle>
          <a:p>
            <a:fld id="{75371E54-DD89-4BB7-A530-28BD0CDE1DD6}" type="slidenum">
              <a:rPr lang="en-US" smtClean="0"/>
              <a:pPr/>
              <a:t>‹#›</a:t>
            </a:fld>
            <a:endParaRPr lang="en-US" dirty="0"/>
          </a:p>
        </p:txBody>
      </p:sp>
      <p:pic>
        <p:nvPicPr>
          <p:cNvPr id="8" name="Picture 7">
            <a:extLst>
              <a:ext uri="{FF2B5EF4-FFF2-40B4-BE49-F238E27FC236}">
                <a16:creationId xmlns:a16="http://schemas.microsoft.com/office/drawing/2014/main" id="{B91D1D61-2B00-6A38-C335-AF9D25673FC0}"/>
              </a:ext>
            </a:extLst>
          </p:cNvPr>
          <p:cNvPicPr>
            <a:picLocks noChangeAspect="1"/>
          </p:cNvPicPr>
          <p:nvPr userDrawn="1">
            <p:custDataLst>
              <p:tags r:id="rId20"/>
            </p:custDataLst>
          </p:nvPr>
        </p:nvPicPr>
        <p:blipFill>
          <a:blip r:embed="rId23">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2083679555"/>
      </p:ext>
    </p:extLst>
  </p:cSld>
  <p:clrMap bg1="lt1" tx1="dk1" bg2="lt2" tx2="dk2" accent1="accent1" accent2="accent2" accent3="accent3" accent4="accent4" accent5="accent5" accent6="accent6" hlink="hlink" folHlink="folHlink"/>
  <p:sldLayoutIdLst>
    <p:sldLayoutId id="2147483699" r:id="rId1"/>
    <p:sldLayoutId id="2147483806" r:id="rId2"/>
    <p:sldLayoutId id="2147483762" r:id="rId3"/>
    <p:sldLayoutId id="2147483809" r:id="rId4"/>
    <p:sldLayoutId id="2147483807" r:id="rId5"/>
    <p:sldLayoutId id="2147483792" r:id="rId6"/>
    <p:sldLayoutId id="2147483793" r:id="rId7"/>
    <p:sldLayoutId id="2147483811" r:id="rId8"/>
    <p:sldLayoutId id="2147483805" r:id="rId9"/>
    <p:sldLayoutId id="2147483794" r:id="rId10"/>
    <p:sldLayoutId id="2147483795" r:id="rId11"/>
    <p:sldLayoutId id="2147483796" r:id="rId12"/>
    <p:sldLayoutId id="2147483812" r:id="rId13"/>
    <p:sldLayoutId id="2147483810" r:id="rId14"/>
    <p:sldLayoutId id="2147483808" r:id="rId15"/>
    <p:sldLayoutId id="2147483797" r:id="rId16"/>
    <p:sldLayoutId id="2147483803" r:id="rId17"/>
    <p:sldLayoutId id="2147483804" r:id="rId18"/>
  </p:sldLayoutIdLst>
  <p:hf hdr="0"/>
  <p:txStyles>
    <p:titleStyle>
      <a:lvl1pPr algn="l" defTabSz="914400" rtl="0" eaLnBrk="1" latinLnBrk="0" hangingPunct="1">
        <a:lnSpc>
          <a:spcPct val="100000"/>
        </a:lnSpc>
        <a:spcBef>
          <a:spcPts val="300"/>
        </a:spcBef>
        <a:spcAft>
          <a:spcPts val="600"/>
        </a:spcAft>
        <a:buNone/>
        <a:defRPr sz="2800" kern="120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30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432000" indent="-216000" algn="l" defTabSz="914400" rtl="0" eaLnBrk="1" latinLnBrk="0" hangingPunct="1">
        <a:lnSpc>
          <a:spcPct val="90000"/>
        </a:lnSpc>
        <a:spcBef>
          <a:spcPts val="30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90000"/>
        </a:lnSpc>
        <a:spcBef>
          <a:spcPts val="30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90000"/>
        </a:lnSpc>
        <a:spcBef>
          <a:spcPts val="30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080000" indent="-216000" algn="l" defTabSz="914400" rtl="0" eaLnBrk="1" latinLnBrk="0" hangingPunct="1">
        <a:lnSpc>
          <a:spcPct val="90000"/>
        </a:lnSpc>
        <a:spcBef>
          <a:spcPts val="30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1296000" indent="-216000" algn="l" defTabSz="914400" rtl="0" eaLnBrk="1" latinLnBrk="0" hangingPunct="1">
        <a:lnSpc>
          <a:spcPct val="90000"/>
        </a:lnSpc>
        <a:spcBef>
          <a:spcPts val="30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6pPr>
      <a:lvl7pPr marL="1512000" indent="-216000" algn="l" defTabSz="914400" rtl="0" eaLnBrk="1" latinLnBrk="0" hangingPunct="1">
        <a:lnSpc>
          <a:spcPct val="90000"/>
        </a:lnSpc>
        <a:spcBef>
          <a:spcPts val="30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7pPr>
      <a:lvl8pPr marL="1728000" indent="-216000" algn="l" defTabSz="914400" rtl="0" eaLnBrk="1" latinLnBrk="0" hangingPunct="1">
        <a:lnSpc>
          <a:spcPct val="90000"/>
        </a:lnSpc>
        <a:spcBef>
          <a:spcPts val="30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8pPr>
      <a:lvl9pPr marL="1944000" indent="-216000" algn="l" defTabSz="914400" rtl="0" eaLnBrk="1" latinLnBrk="0" hangingPunct="1">
        <a:lnSpc>
          <a:spcPct val="90000"/>
        </a:lnSpc>
        <a:spcBef>
          <a:spcPts val="30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1049" userDrawn="1">
          <p15:clr>
            <a:srgbClr val="F26B43"/>
          </p15:clr>
        </p15:guide>
        <p15:guide id="4" orient="horz" pos="3770" userDrawn="1">
          <p15:clr>
            <a:srgbClr val="F26B43"/>
          </p15:clr>
        </p15:guide>
        <p15:guide id="5"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20.jpg"/><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jpeg"/><Relationship Id="rId1" Type="http://schemas.openxmlformats.org/officeDocument/2006/relationships/slideLayout" Target="../slideLayouts/slideLayout8.xml"/><Relationship Id="rId5" Type="http://schemas.openxmlformats.org/officeDocument/2006/relationships/image" Target="../media/image3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jpeg"/><Relationship Id="rId1" Type="http://schemas.openxmlformats.org/officeDocument/2006/relationships/slideLayout" Target="../slideLayouts/slideLayout8.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jpeg"/><Relationship Id="rId1" Type="http://schemas.openxmlformats.org/officeDocument/2006/relationships/slideLayout" Target="../slideLayouts/slideLayout8.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8.jpe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2.png"/><Relationship Id="rId5" Type="http://schemas.microsoft.com/office/2007/relationships/hdphoto" Target="../media/hdphoto5.wdp"/><Relationship Id="rId4" Type="http://schemas.openxmlformats.org/officeDocument/2006/relationships/image" Target="../media/image41.png"/><Relationship Id="rId9"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48.jpg"/><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71.png"/><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png"/><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3.png"/><Relationship Id="rId4" Type="http://schemas.openxmlformats.org/officeDocument/2006/relationships/image" Target="../media/image12.jpeg"/></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77.jpeg"/><Relationship Id="rId4" Type="http://schemas.openxmlformats.org/officeDocument/2006/relationships/image" Target="../media/image76.jpeg"/></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79.jpeg"/></Relationships>
</file>

<file path=ppt/slides/_rels/slide4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image" Target="../media/image80.jpg"/><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image" Target="../media/image20.jpg"/><Relationship Id="rId4"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8.xml"/><Relationship Id="rId4" Type="http://schemas.microsoft.com/office/2007/relationships/hdphoto" Target="../media/hdphoto8.wdp"/></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8.xml"/><Relationship Id="rId4" Type="http://schemas.openxmlformats.org/officeDocument/2006/relationships/image" Target="../media/image8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16.jpg"/><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67124F0-AB54-42DE-AEEB-2A1AA7A14B29}"/>
              </a:ext>
            </a:extLst>
          </p:cNvPr>
          <p:cNvSpPr>
            <a:spLocks noGrp="1"/>
          </p:cNvSpPr>
          <p:nvPr>
            <p:ph type="body" sz="quarter" idx="11"/>
          </p:nvPr>
        </p:nvSpPr>
        <p:spPr/>
        <p:txBody>
          <a:bodyPr/>
          <a:lstStyle/>
          <a:p>
            <a:r>
              <a:rPr lang="en-US" dirty="0"/>
              <a:t>Stanley Tom</a:t>
            </a:r>
          </a:p>
        </p:txBody>
      </p:sp>
      <p:sp>
        <p:nvSpPr>
          <p:cNvPr id="13" name="Text Placeholder 12">
            <a:extLst>
              <a:ext uri="{FF2B5EF4-FFF2-40B4-BE49-F238E27FC236}">
                <a16:creationId xmlns:a16="http://schemas.microsoft.com/office/drawing/2014/main" id="{0CA91E94-B88A-4E5B-BCAF-63BBBD877282}"/>
              </a:ext>
            </a:extLst>
          </p:cNvPr>
          <p:cNvSpPr>
            <a:spLocks noGrp="1"/>
          </p:cNvSpPr>
          <p:nvPr>
            <p:ph type="body" sz="quarter" idx="14"/>
          </p:nvPr>
        </p:nvSpPr>
        <p:spPr/>
        <p:txBody>
          <a:bodyPr/>
          <a:lstStyle/>
          <a:p>
            <a:endParaRPr lang="en-US" dirty="0"/>
          </a:p>
        </p:txBody>
      </p:sp>
      <p:sp>
        <p:nvSpPr>
          <p:cNvPr id="5" name="Title 4">
            <a:extLst>
              <a:ext uri="{FF2B5EF4-FFF2-40B4-BE49-F238E27FC236}">
                <a16:creationId xmlns:a16="http://schemas.microsoft.com/office/drawing/2014/main" id="{4C7F897F-2EFF-43ED-8F66-B221B83A9157}"/>
              </a:ext>
            </a:extLst>
          </p:cNvPr>
          <p:cNvSpPr>
            <a:spLocks noGrp="1"/>
          </p:cNvSpPr>
          <p:nvPr>
            <p:ph type="title"/>
          </p:nvPr>
        </p:nvSpPr>
        <p:spPr/>
        <p:txBody>
          <a:bodyPr vert="horz"/>
          <a:lstStyle/>
          <a:p>
            <a:r>
              <a:rPr lang="en-US" dirty="0" err="1"/>
              <a:t>Livesteam</a:t>
            </a:r>
            <a:r>
              <a:rPr lang="en-US" dirty="0"/>
              <a:t> and Steam Exchange</a:t>
            </a:r>
          </a:p>
        </p:txBody>
      </p:sp>
      <p:pic>
        <p:nvPicPr>
          <p:cNvPr id="12" name="Picture Placeholder 11">
            <a:extLst>
              <a:ext uri="{FF2B5EF4-FFF2-40B4-BE49-F238E27FC236}">
                <a16:creationId xmlns:a16="http://schemas.microsoft.com/office/drawing/2014/main" id="{9540C635-7AB1-4DA4-9404-DA4E568E83FA}"/>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a:xfrm>
            <a:off x="0" y="2286000"/>
            <a:ext cx="12192000" cy="4572000"/>
          </a:xfrm>
        </p:spPr>
      </p:pic>
    </p:spTree>
    <p:extLst>
      <p:ext uri="{BB962C8B-B14F-4D97-AF65-F5344CB8AC3E}">
        <p14:creationId xmlns:p14="http://schemas.microsoft.com/office/powerpoint/2010/main" val="123793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77DA7EC5-D0AA-9306-DF18-DC10AA955EFF}"/>
              </a:ext>
            </a:extLst>
          </p:cNvPr>
          <p:cNvPicPr>
            <a:picLocks noGrp="1" noChangeAspect="1"/>
          </p:cNvPicPr>
          <p:nvPr>
            <p:ph type="pic" sz="quarter" idx="13"/>
            <p:custDataLst>
              <p:tags r:id="rId1"/>
            </p:custDataLst>
          </p:nvPr>
        </p:nvPicPr>
        <p:blipFill>
          <a:blip r:embed="rId5">
            <a:extLst>
              <a:ext uri="{28A0092B-C50C-407E-A947-70E740481C1C}">
                <a14:useLocalDpi xmlns:a14="http://schemas.microsoft.com/office/drawing/2010/main" val="0"/>
              </a:ext>
            </a:extLst>
          </a:blip>
          <a:srcRect t="2" b="2"/>
          <a:stretch>
            <a:fillRect/>
          </a:stretch>
        </p:blipFill>
        <p:spPr/>
      </p:pic>
      <p:sp>
        <p:nvSpPr>
          <p:cNvPr id="13" name="Title 12">
            <a:extLst>
              <a:ext uri="{FF2B5EF4-FFF2-40B4-BE49-F238E27FC236}">
                <a16:creationId xmlns:a16="http://schemas.microsoft.com/office/drawing/2014/main" id="{3735C05F-9142-4452-B2F5-70644FC3E656}"/>
              </a:ext>
            </a:extLst>
          </p:cNvPr>
          <p:cNvSpPr>
            <a:spLocks noGrp="1"/>
          </p:cNvSpPr>
          <p:nvPr>
            <p:ph type="title"/>
          </p:nvPr>
        </p:nvSpPr>
        <p:spPr/>
        <p:txBody>
          <a:bodyPr vert="horz"/>
          <a:lstStyle/>
          <a:p>
            <a:r>
              <a:rPr lang="en-US" dirty="0"/>
              <a:t>Operation</a:t>
            </a:r>
          </a:p>
        </p:txBody>
      </p:sp>
      <p:sp>
        <p:nvSpPr>
          <p:cNvPr id="14" name="Subtitle 13">
            <a:extLst>
              <a:ext uri="{FF2B5EF4-FFF2-40B4-BE49-F238E27FC236}">
                <a16:creationId xmlns:a16="http://schemas.microsoft.com/office/drawing/2014/main" id="{1F8CFA22-377E-49EA-8AEF-6BFBDC321C9E}"/>
              </a:ext>
            </a:extLst>
          </p:cNvPr>
          <p:cNvSpPr>
            <a:spLocks noGrp="1"/>
          </p:cNvSpPr>
          <p:nvPr>
            <p:ph type="subTitle" idx="1"/>
          </p:nvPr>
        </p:nvSpPr>
        <p:spPr/>
        <p:txBody>
          <a:bodyPr/>
          <a:lstStyle/>
          <a:p>
            <a:r>
              <a:rPr lang="en-US" dirty="0"/>
              <a:t>LS Series</a:t>
            </a:r>
          </a:p>
        </p:txBody>
      </p:sp>
      <p:sp>
        <p:nvSpPr>
          <p:cNvPr id="3" name="Slide Number Placeholder 2">
            <a:extLst>
              <a:ext uri="{FF2B5EF4-FFF2-40B4-BE49-F238E27FC236}">
                <a16:creationId xmlns:a16="http://schemas.microsoft.com/office/drawing/2014/main" id="{7DEE8634-828C-3C0D-C8FE-95DD438637E0}"/>
              </a:ext>
            </a:extLst>
          </p:cNvPr>
          <p:cNvSpPr>
            <a:spLocks noGrp="1"/>
          </p:cNvSpPr>
          <p:nvPr>
            <p:ph type="sldNum" sz="quarter" idx="15"/>
          </p:nvPr>
        </p:nvSpPr>
        <p:spPr/>
        <p:txBody>
          <a:bodyPr/>
          <a:lstStyle/>
          <a:p>
            <a:fld id="{6B684BA6-A037-49F7-A33F-6D026730C1FC}" type="slidenum">
              <a:rPr lang="en-US" smtClean="0"/>
              <a:pPr/>
              <a:t>10</a:t>
            </a:fld>
            <a:endParaRPr lang="en-US" dirty="0"/>
          </a:p>
        </p:txBody>
      </p:sp>
      <p:pic>
        <p:nvPicPr>
          <p:cNvPr id="29" name="Picture 28">
            <a:extLst>
              <a:ext uri="{FF2B5EF4-FFF2-40B4-BE49-F238E27FC236}">
                <a16:creationId xmlns:a16="http://schemas.microsoft.com/office/drawing/2014/main" id="{22361FD5-D4DE-9B2A-50E8-FD4958E33028}"/>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pic>
        <p:nvPicPr>
          <p:cNvPr id="31" name="Picture 30">
            <a:extLst>
              <a:ext uri="{FF2B5EF4-FFF2-40B4-BE49-F238E27FC236}">
                <a16:creationId xmlns:a16="http://schemas.microsoft.com/office/drawing/2014/main" id="{E2D253E2-06CD-8F1C-14A9-C89F540C6358}"/>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341541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5"/>
          </p:nvPr>
        </p:nvSpPr>
        <p:spPr/>
        <p:txBody>
          <a:bodyPr/>
          <a:lstStyle/>
          <a:p>
            <a:r>
              <a:rPr lang="en-US" dirty="0">
                <a:cs typeface="Arial" panose="020B0604020202020204" pitchFamily="34" charset="0"/>
              </a:rPr>
              <a:t>Principle of Operation – Single Tube Distributor</a:t>
            </a:r>
            <a:endParaRPr lang="en-US" dirty="0"/>
          </a:p>
        </p:txBody>
      </p:sp>
      <p:sp>
        <p:nvSpPr>
          <p:cNvPr id="13" name="Title 12">
            <a:extLst>
              <a:ext uri="{FF2B5EF4-FFF2-40B4-BE49-F238E27FC236}">
                <a16:creationId xmlns:a16="http://schemas.microsoft.com/office/drawing/2014/main" id="{1B9FFC00-79B3-CE9F-96DF-83674B001EF1}"/>
              </a:ext>
            </a:extLst>
          </p:cNvPr>
          <p:cNvSpPr>
            <a:spLocks noGrp="1"/>
          </p:cNvSpPr>
          <p:nvPr>
            <p:ph type="title"/>
          </p:nvPr>
        </p:nvSpPr>
        <p:spPr/>
        <p:txBody>
          <a:bodyPr/>
          <a:lstStyle/>
          <a:p>
            <a:r>
              <a:rPr lang="en-US" dirty="0"/>
              <a:t>Operation</a:t>
            </a:r>
          </a:p>
        </p:txBody>
      </p:sp>
      <p:pic>
        <p:nvPicPr>
          <p:cNvPr id="28" name="Picture 7" descr="LS1 Assembly 1.jpg"/>
          <p:cNvPicPr>
            <a:picLocks noChangeAspect="1"/>
          </p:cNvPicPr>
          <p:nvPr/>
        </p:nvPicPr>
        <p:blipFill>
          <a:blip r:embed="rId3">
            <a:extLst>
              <a:ext uri="{28A0092B-C50C-407E-A947-70E740481C1C}">
                <a14:useLocalDpi xmlns:a14="http://schemas.microsoft.com/office/drawing/2010/main" val="0"/>
              </a:ext>
            </a:extLst>
          </a:blip>
          <a:srcRect l="4099" t="12375" r="3519" b="13377"/>
          <a:stretch>
            <a:fillRect/>
          </a:stretch>
        </p:blipFill>
        <p:spPr bwMode="auto">
          <a:xfrm>
            <a:off x="2058440" y="1544782"/>
            <a:ext cx="78676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p:cNvCxnSpPr/>
          <p:nvPr/>
        </p:nvCxnSpPr>
        <p:spPr>
          <a:xfrm rot="5400000" flipH="1" flipV="1">
            <a:off x="2114797" y="2159938"/>
            <a:ext cx="457200"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2344190" y="1849582"/>
            <a:ext cx="7315200" cy="1371600"/>
          </a:xfrm>
          <a:prstGeom prst="bentConnector3">
            <a:avLst>
              <a:gd name="adj1" fmla="val 27774"/>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0800000" flipV="1">
            <a:off x="3715790" y="3373582"/>
            <a:ext cx="5943600" cy="304800"/>
          </a:xfrm>
          <a:prstGeom prst="bentConnector3">
            <a:avLst>
              <a:gd name="adj1" fmla="val 88645"/>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V="1">
            <a:off x="3639590" y="3297382"/>
            <a:ext cx="6019800" cy="381000"/>
          </a:xfrm>
          <a:prstGeom prst="bentConnector3">
            <a:avLst>
              <a:gd name="adj1" fmla="val 9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5400000">
            <a:off x="2915690" y="3792682"/>
            <a:ext cx="762000" cy="685800"/>
          </a:xfrm>
          <a:prstGeom prst="bentConnector3">
            <a:avLst>
              <a:gd name="adj1" fmla="val 6714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20" descr="P:\MARKETING\Documents\Steam Distribution\Products\Livesteam (LSx)\Solid Edge Models\Assembly Pictures\LS Tube Cross Section.jpg"/>
          <p:cNvPicPr>
            <a:picLocks noChangeAspect="1" noChangeArrowheads="1"/>
          </p:cNvPicPr>
          <p:nvPr/>
        </p:nvPicPr>
        <p:blipFill>
          <a:blip r:embed="rId4">
            <a:extLst>
              <a:ext uri="{28A0092B-C50C-407E-A947-70E740481C1C}">
                <a14:useLocalDpi xmlns:a14="http://schemas.microsoft.com/office/drawing/2010/main" val="0"/>
              </a:ext>
            </a:extLst>
          </a:blip>
          <a:srcRect l="8856" t="35388" r="3032" b="34242"/>
          <a:stretch>
            <a:fillRect/>
          </a:stretch>
        </p:blipFill>
        <p:spPr bwMode="auto">
          <a:xfrm>
            <a:off x="4172990" y="4516582"/>
            <a:ext cx="5927725" cy="1092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6" name="Elbow Connector 35"/>
          <p:cNvCxnSpPr/>
          <p:nvPr/>
        </p:nvCxnSpPr>
        <p:spPr>
          <a:xfrm>
            <a:off x="4782590" y="4592782"/>
            <a:ext cx="5143500" cy="295275"/>
          </a:xfrm>
          <a:prstGeom prst="bentConnector3">
            <a:avLst>
              <a:gd name="adj1" fmla="val 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4782590" y="4973782"/>
            <a:ext cx="5105400" cy="228600"/>
          </a:xfrm>
          <a:prstGeom prst="bentConnector3">
            <a:avLst>
              <a:gd name="adj1" fmla="val 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71694"/>
          <p:cNvCxnSpPr/>
          <p:nvPr/>
        </p:nvCxnSpPr>
        <p:spPr>
          <a:xfrm>
            <a:off x="4782590" y="5278582"/>
            <a:ext cx="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249190" y="5049982"/>
            <a:ext cx="548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6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5"/>
          </p:nvPr>
        </p:nvSpPr>
        <p:spPr/>
        <p:txBody>
          <a:bodyPr/>
          <a:lstStyle/>
          <a:p>
            <a:r>
              <a:rPr lang="en-US" dirty="0">
                <a:cs typeface="Arial" panose="020B0604020202020204" pitchFamily="34" charset="0"/>
              </a:rPr>
              <a:t>Principle of Operation – Multiple Tube Distributor</a:t>
            </a:r>
            <a:endParaRPr lang="en-US" dirty="0"/>
          </a:p>
        </p:txBody>
      </p:sp>
      <p:sp>
        <p:nvSpPr>
          <p:cNvPr id="35" name="Title 34">
            <a:extLst>
              <a:ext uri="{FF2B5EF4-FFF2-40B4-BE49-F238E27FC236}">
                <a16:creationId xmlns:a16="http://schemas.microsoft.com/office/drawing/2014/main" id="{161C7066-311E-2AFD-3497-E4209C5AFD76}"/>
              </a:ext>
            </a:extLst>
          </p:cNvPr>
          <p:cNvSpPr>
            <a:spLocks noGrp="1"/>
          </p:cNvSpPr>
          <p:nvPr>
            <p:ph type="title"/>
          </p:nvPr>
        </p:nvSpPr>
        <p:spPr/>
        <p:txBody>
          <a:bodyPr/>
          <a:lstStyle/>
          <a:p>
            <a:r>
              <a:rPr lang="en-US" dirty="0"/>
              <a:t>Operation</a:t>
            </a:r>
          </a:p>
        </p:txBody>
      </p:sp>
      <p:pic>
        <p:nvPicPr>
          <p:cNvPr id="134" name="Picture 18" descr="Multi-Distributor .jpg">
            <a:extLst>
              <a:ext uri="{FF2B5EF4-FFF2-40B4-BE49-F238E27FC236}">
                <a16:creationId xmlns:a16="http://schemas.microsoft.com/office/drawing/2014/main" id="{3E4CB4F4-19C2-54AE-2F1A-332279C24ABF}"/>
              </a:ext>
            </a:extLst>
          </p:cNvPr>
          <p:cNvPicPr>
            <a:picLocks noChangeAspect="1"/>
          </p:cNvPicPr>
          <p:nvPr/>
        </p:nvPicPr>
        <p:blipFill>
          <a:blip r:embed="rId3">
            <a:extLst>
              <a:ext uri="{28A0092B-C50C-407E-A947-70E740481C1C}">
                <a14:useLocalDpi xmlns:a14="http://schemas.microsoft.com/office/drawing/2010/main" val="0"/>
              </a:ext>
            </a:extLst>
          </a:blip>
          <a:srcRect l="3752" t="5817" r="3752" b="7045"/>
          <a:stretch>
            <a:fillRect/>
          </a:stretch>
        </p:blipFill>
        <p:spPr bwMode="auto">
          <a:xfrm>
            <a:off x="2442160" y="1081843"/>
            <a:ext cx="77724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5" name="Straight Arrow Connector 134">
            <a:extLst>
              <a:ext uri="{FF2B5EF4-FFF2-40B4-BE49-F238E27FC236}">
                <a16:creationId xmlns:a16="http://schemas.microsoft.com/office/drawing/2014/main" id="{B83D5ADA-F478-87D6-A03B-6FEE78DEFD2F}"/>
              </a:ext>
            </a:extLst>
          </p:cNvPr>
          <p:cNvCxnSpPr/>
          <p:nvPr/>
        </p:nvCxnSpPr>
        <p:spPr>
          <a:xfrm rot="5400000" flipH="1" flipV="1">
            <a:off x="2442954" y="1690649"/>
            <a:ext cx="609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297E4F1C-BA59-FC4A-6BF3-1D484D94ACDF}"/>
              </a:ext>
            </a:extLst>
          </p:cNvPr>
          <p:cNvCxnSpPr/>
          <p:nvPr/>
        </p:nvCxnSpPr>
        <p:spPr>
          <a:xfrm>
            <a:off x="2746960" y="1310443"/>
            <a:ext cx="2590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337C89C3-EED8-6F31-1992-3C1DF6433024}"/>
              </a:ext>
            </a:extLst>
          </p:cNvPr>
          <p:cNvCxnSpPr/>
          <p:nvPr/>
        </p:nvCxnSpPr>
        <p:spPr>
          <a:xfrm rot="5400000">
            <a:off x="5033754" y="1614449"/>
            <a:ext cx="609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AA598C6F-033C-8D47-2E5E-520D564FE079}"/>
              </a:ext>
            </a:extLst>
          </p:cNvPr>
          <p:cNvCxnSpPr/>
          <p:nvPr/>
        </p:nvCxnSpPr>
        <p:spPr>
          <a:xfrm>
            <a:off x="5413960" y="1996243"/>
            <a:ext cx="464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B830B966-BF82-3E59-A070-FA1C7C81AFC6}"/>
              </a:ext>
            </a:extLst>
          </p:cNvPr>
          <p:cNvCxnSpPr/>
          <p:nvPr/>
        </p:nvCxnSpPr>
        <p:spPr>
          <a:xfrm rot="10800000">
            <a:off x="5413960" y="2148643"/>
            <a:ext cx="464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8CC09593-E217-EF42-4A1D-13B840087AB8}"/>
              </a:ext>
            </a:extLst>
          </p:cNvPr>
          <p:cNvCxnSpPr/>
          <p:nvPr/>
        </p:nvCxnSpPr>
        <p:spPr>
          <a:xfrm rot="5400000">
            <a:off x="5148054" y="2414549"/>
            <a:ext cx="381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BB8B9F68-2617-0AA7-0322-AC1506310CDE}"/>
              </a:ext>
            </a:extLst>
          </p:cNvPr>
          <p:cNvCxnSpPr/>
          <p:nvPr/>
        </p:nvCxnSpPr>
        <p:spPr>
          <a:xfrm>
            <a:off x="5413960" y="2605843"/>
            <a:ext cx="464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6D6970DF-4615-0C3E-BBBD-12C5765A874A}"/>
              </a:ext>
            </a:extLst>
          </p:cNvPr>
          <p:cNvCxnSpPr/>
          <p:nvPr/>
        </p:nvCxnSpPr>
        <p:spPr>
          <a:xfrm rot="10800000">
            <a:off x="5413960" y="2758243"/>
            <a:ext cx="464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D355757F-BDEB-0281-F90A-2E8198E3F048}"/>
              </a:ext>
            </a:extLst>
          </p:cNvPr>
          <p:cNvCxnSpPr/>
          <p:nvPr/>
        </p:nvCxnSpPr>
        <p:spPr>
          <a:xfrm rot="5400000">
            <a:off x="5148054" y="3024149"/>
            <a:ext cx="381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6847718B-D4C6-1DCA-D9C9-1B9084FCD3DD}"/>
              </a:ext>
            </a:extLst>
          </p:cNvPr>
          <p:cNvCxnSpPr/>
          <p:nvPr/>
        </p:nvCxnSpPr>
        <p:spPr>
          <a:xfrm rot="5400000">
            <a:off x="5148054" y="3786149"/>
            <a:ext cx="381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0BEB8BF5-B580-ED89-E28C-C54C51003B26}"/>
              </a:ext>
            </a:extLst>
          </p:cNvPr>
          <p:cNvCxnSpPr/>
          <p:nvPr/>
        </p:nvCxnSpPr>
        <p:spPr>
          <a:xfrm>
            <a:off x="5413960" y="3367843"/>
            <a:ext cx="464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B917C892-92A1-01B5-7D24-EB3B40A02D1F}"/>
              </a:ext>
            </a:extLst>
          </p:cNvPr>
          <p:cNvCxnSpPr/>
          <p:nvPr/>
        </p:nvCxnSpPr>
        <p:spPr>
          <a:xfrm rot="10800000">
            <a:off x="5413960" y="3520243"/>
            <a:ext cx="464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80FE03A6-1767-DD26-966D-B6A63B24BEA9}"/>
              </a:ext>
            </a:extLst>
          </p:cNvPr>
          <p:cNvCxnSpPr/>
          <p:nvPr/>
        </p:nvCxnSpPr>
        <p:spPr>
          <a:xfrm>
            <a:off x="5413960" y="3977443"/>
            <a:ext cx="464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B75173E9-5BD7-6399-AF69-4CF2722D9544}"/>
              </a:ext>
            </a:extLst>
          </p:cNvPr>
          <p:cNvCxnSpPr/>
          <p:nvPr/>
        </p:nvCxnSpPr>
        <p:spPr>
          <a:xfrm rot="10800000">
            <a:off x="5413960" y="4129843"/>
            <a:ext cx="464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9" name="Elbow Connector 24">
            <a:extLst>
              <a:ext uri="{FF2B5EF4-FFF2-40B4-BE49-F238E27FC236}">
                <a16:creationId xmlns:a16="http://schemas.microsoft.com/office/drawing/2014/main" id="{B0551848-11D7-1D1C-B621-4C73540DAD15}"/>
              </a:ext>
            </a:extLst>
          </p:cNvPr>
          <p:cNvCxnSpPr/>
          <p:nvPr/>
        </p:nvCxnSpPr>
        <p:spPr>
          <a:xfrm rot="5400000">
            <a:off x="3547060" y="1958143"/>
            <a:ext cx="1676400" cy="685800"/>
          </a:xfrm>
          <a:prstGeom prst="bentConnector3">
            <a:avLst>
              <a:gd name="adj1" fmla="val 114935"/>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AFEC0436-7DCA-8FC6-0DF6-2A3200BC0A74}"/>
              </a:ext>
            </a:extLst>
          </p:cNvPr>
          <p:cNvCxnSpPr/>
          <p:nvPr/>
        </p:nvCxnSpPr>
        <p:spPr>
          <a:xfrm>
            <a:off x="4042360" y="3063043"/>
            <a:ext cx="990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Elbow Connector 26">
            <a:extLst>
              <a:ext uri="{FF2B5EF4-FFF2-40B4-BE49-F238E27FC236}">
                <a16:creationId xmlns:a16="http://schemas.microsoft.com/office/drawing/2014/main" id="{EB0F8192-1B4D-65CE-C66E-E9123348D582}"/>
              </a:ext>
            </a:extLst>
          </p:cNvPr>
          <p:cNvCxnSpPr/>
          <p:nvPr/>
        </p:nvCxnSpPr>
        <p:spPr>
          <a:xfrm rot="10800000" flipV="1">
            <a:off x="3356560" y="3596443"/>
            <a:ext cx="685800" cy="304800"/>
          </a:xfrm>
          <a:prstGeom prst="bentConnector3">
            <a:avLst>
              <a:gd name="adj1" fmla="val 794"/>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2" name="Elbow Connector 27">
            <a:extLst>
              <a:ext uri="{FF2B5EF4-FFF2-40B4-BE49-F238E27FC236}">
                <a16:creationId xmlns:a16="http://schemas.microsoft.com/office/drawing/2014/main" id="{A28DE309-65C7-5F60-7CD0-00FDE533E60E}"/>
              </a:ext>
            </a:extLst>
          </p:cNvPr>
          <p:cNvCxnSpPr/>
          <p:nvPr/>
        </p:nvCxnSpPr>
        <p:spPr>
          <a:xfrm rot="10800000" flipV="1">
            <a:off x="4651960" y="4434643"/>
            <a:ext cx="685800" cy="304800"/>
          </a:xfrm>
          <a:prstGeom prst="bentConnector3">
            <a:avLst>
              <a:gd name="adj1" fmla="val 794"/>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E1880B55-51E6-0D64-5C5D-A4424DAB5F19}"/>
              </a:ext>
            </a:extLst>
          </p:cNvPr>
          <p:cNvSpPr txBox="1">
            <a:spLocks noChangeArrowheads="1"/>
          </p:cNvSpPr>
          <p:nvPr/>
        </p:nvSpPr>
        <p:spPr bwMode="auto">
          <a:xfrm>
            <a:off x="5649796" y="4595278"/>
            <a:ext cx="42527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cs typeface="Arial" panose="020B0604020202020204" pitchFamily="34" charset="0"/>
              </a:rPr>
              <a:t>NOTE:</a:t>
            </a:r>
          </a:p>
          <a:p>
            <a:pPr eaLnBrk="1" hangingPunct="1"/>
            <a:r>
              <a:rPr lang="en-US" dirty="0"/>
              <a:t>Distributors must be supported by team piping and duct support bracket. </a:t>
            </a:r>
          </a:p>
        </p:txBody>
      </p:sp>
    </p:spTree>
    <p:extLst>
      <p:ext uri="{BB962C8B-B14F-4D97-AF65-F5344CB8AC3E}">
        <p14:creationId xmlns:p14="http://schemas.microsoft.com/office/powerpoint/2010/main" val="234163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par>
                                <p:cTn id="13" presetID="10" presetClass="entr" presetSubtype="0" fill="hold" nodeType="with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fade">
                                      <p:cBhvr>
                                        <p:cTn id="15" dur="500"/>
                                        <p:tgtEl>
                                          <p:spTgt spid="1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8"/>
                                        </p:tgtEl>
                                        <p:attrNameLst>
                                          <p:attrName>style.visibility</p:attrName>
                                        </p:attrNameLst>
                                      </p:cBhvr>
                                      <p:to>
                                        <p:strVal val="visible"/>
                                      </p:to>
                                    </p:set>
                                    <p:animEffect transition="in" filter="fade">
                                      <p:cBhvr>
                                        <p:cTn id="20" dur="500"/>
                                        <p:tgtEl>
                                          <p:spTgt spid="138"/>
                                        </p:tgtEl>
                                      </p:cBhvr>
                                    </p:animEffect>
                                  </p:childTnLst>
                                </p:cTn>
                              </p:par>
                              <p:par>
                                <p:cTn id="21" presetID="10" presetClass="entr" presetSubtype="0" fill="hold" nodeType="with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fade">
                                      <p:cBhvr>
                                        <p:cTn id="23" dur="500"/>
                                        <p:tgtEl>
                                          <p:spTgt spid="139"/>
                                        </p:tgtEl>
                                      </p:cBhvr>
                                    </p:animEffect>
                                  </p:childTnLst>
                                </p:cTn>
                              </p:par>
                              <p:par>
                                <p:cTn id="24" presetID="10" presetClass="entr" presetSubtype="0" fill="hold" nodeType="withEffect">
                                  <p:stCondLst>
                                    <p:cond delay="0"/>
                                  </p:stCondLst>
                                  <p:childTnLst>
                                    <p:set>
                                      <p:cBhvr>
                                        <p:cTn id="25" dur="1" fill="hold">
                                          <p:stCondLst>
                                            <p:cond delay="0"/>
                                          </p:stCondLst>
                                        </p:cTn>
                                        <p:tgtEl>
                                          <p:spTgt spid="140"/>
                                        </p:tgtEl>
                                        <p:attrNameLst>
                                          <p:attrName>style.visibility</p:attrName>
                                        </p:attrNameLst>
                                      </p:cBhvr>
                                      <p:to>
                                        <p:strVal val="visible"/>
                                      </p:to>
                                    </p:set>
                                    <p:animEffect transition="in" filter="fade">
                                      <p:cBhvr>
                                        <p:cTn id="26" dur="500"/>
                                        <p:tgtEl>
                                          <p:spTgt spid="140"/>
                                        </p:tgtEl>
                                      </p:cBhvr>
                                    </p:animEffect>
                                  </p:childTnLst>
                                </p:cTn>
                              </p:par>
                              <p:par>
                                <p:cTn id="27" presetID="10" presetClass="entr" presetSubtype="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500"/>
                                        <p:tgtEl>
                                          <p:spTgt spid="141"/>
                                        </p:tgtEl>
                                      </p:cBhvr>
                                    </p:animEffect>
                                  </p:childTnLst>
                                </p:cTn>
                              </p:par>
                              <p:par>
                                <p:cTn id="30" presetID="10" presetClass="entr" presetSubtype="0" fill="hold" nodeType="with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5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500"/>
                                        <p:tgtEl>
                                          <p:spTgt spid="143"/>
                                        </p:tgtEl>
                                      </p:cBhvr>
                                    </p:animEffect>
                                  </p:childTnLst>
                                </p:cTn>
                              </p:par>
                              <p:par>
                                <p:cTn id="36" presetID="10" presetClass="entr" presetSubtype="0" fill="hold" nodeType="withEffect">
                                  <p:stCondLst>
                                    <p:cond delay="0"/>
                                  </p:stCondLst>
                                  <p:childTnLst>
                                    <p:set>
                                      <p:cBhvr>
                                        <p:cTn id="37" dur="1" fill="hold">
                                          <p:stCondLst>
                                            <p:cond delay="0"/>
                                          </p:stCondLst>
                                        </p:cTn>
                                        <p:tgtEl>
                                          <p:spTgt spid="145"/>
                                        </p:tgtEl>
                                        <p:attrNameLst>
                                          <p:attrName>style.visibility</p:attrName>
                                        </p:attrNameLst>
                                      </p:cBhvr>
                                      <p:to>
                                        <p:strVal val="visible"/>
                                      </p:to>
                                    </p:set>
                                    <p:animEffect transition="in" filter="fade">
                                      <p:cBhvr>
                                        <p:cTn id="38" dur="500"/>
                                        <p:tgtEl>
                                          <p:spTgt spid="145"/>
                                        </p:tgtEl>
                                      </p:cBhvr>
                                    </p:animEffect>
                                  </p:childTnLst>
                                </p:cTn>
                              </p:par>
                              <p:par>
                                <p:cTn id="39" presetID="10"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500"/>
                                        <p:tgtEl>
                                          <p:spTgt spid="146"/>
                                        </p:tgtEl>
                                      </p:cBhvr>
                                    </p:animEffect>
                                  </p:childTnLst>
                                </p:cTn>
                              </p:par>
                              <p:par>
                                <p:cTn id="42" presetID="10" presetClass="entr" presetSubtype="0" fill="hold" nodeType="withEffect">
                                  <p:stCondLst>
                                    <p:cond delay="0"/>
                                  </p:stCondLst>
                                  <p:childTnLst>
                                    <p:set>
                                      <p:cBhvr>
                                        <p:cTn id="43" dur="1" fill="hold">
                                          <p:stCondLst>
                                            <p:cond delay="0"/>
                                          </p:stCondLst>
                                        </p:cTn>
                                        <p:tgtEl>
                                          <p:spTgt spid="144"/>
                                        </p:tgtEl>
                                        <p:attrNameLst>
                                          <p:attrName>style.visibility</p:attrName>
                                        </p:attrNameLst>
                                      </p:cBhvr>
                                      <p:to>
                                        <p:strVal val="visible"/>
                                      </p:to>
                                    </p:set>
                                    <p:animEffect transition="in" filter="fade">
                                      <p:cBhvr>
                                        <p:cTn id="44" dur="500"/>
                                        <p:tgtEl>
                                          <p:spTgt spid="144"/>
                                        </p:tgtEl>
                                      </p:cBhvr>
                                    </p:animEffect>
                                  </p:childTnLst>
                                </p:cTn>
                              </p:par>
                              <p:par>
                                <p:cTn id="45" presetID="10" presetClass="entr" presetSubtype="0" fill="hold" nodeType="with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fade">
                                      <p:cBhvr>
                                        <p:cTn id="47" dur="500"/>
                                        <p:tgtEl>
                                          <p:spTgt spid="147"/>
                                        </p:tgtEl>
                                      </p:cBhvr>
                                    </p:animEffect>
                                  </p:childTnLst>
                                </p:cTn>
                              </p:par>
                              <p:par>
                                <p:cTn id="48" presetID="10" presetClass="entr" presetSubtype="0" fill="hold" nodeType="with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fade">
                                      <p:cBhvr>
                                        <p:cTn id="50" dur="500"/>
                                        <p:tgtEl>
                                          <p:spTgt spid="1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500"/>
                                        <p:tgtEl>
                                          <p:spTgt spid="15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9"/>
                                        </p:tgtEl>
                                        <p:attrNameLst>
                                          <p:attrName>style.visibility</p:attrName>
                                        </p:attrNameLst>
                                      </p:cBhvr>
                                      <p:to>
                                        <p:strVal val="visible"/>
                                      </p:to>
                                    </p:set>
                                    <p:animEffect transition="in" filter="fade">
                                      <p:cBhvr>
                                        <p:cTn id="60" dur="500"/>
                                        <p:tgtEl>
                                          <p:spTgt spid="14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1"/>
                                        </p:tgtEl>
                                        <p:attrNameLst>
                                          <p:attrName>style.visibility</p:attrName>
                                        </p:attrNameLst>
                                      </p:cBhvr>
                                      <p:to>
                                        <p:strVal val="visible"/>
                                      </p:to>
                                    </p:set>
                                    <p:animEffect transition="in" filter="fade">
                                      <p:cBhvr>
                                        <p:cTn id="65" dur="500"/>
                                        <p:tgtEl>
                                          <p:spTgt spid="15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50"/>
                                        </p:tgtEl>
                                        <p:attrNameLst>
                                          <p:attrName>style.visibility</p:attrName>
                                        </p:attrNameLst>
                                      </p:cBhvr>
                                      <p:to>
                                        <p:strVal val="visible"/>
                                      </p:to>
                                    </p:set>
                                    <p:animEffect transition="in" filter="fade">
                                      <p:cBhvr>
                                        <p:cTn id="7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5"/>
          </p:nvPr>
        </p:nvSpPr>
        <p:spPr/>
        <p:txBody>
          <a:bodyPr/>
          <a:lstStyle/>
          <a:p>
            <a:r>
              <a:rPr lang="en-US" dirty="0"/>
              <a:t>SAM-e Pressure steam</a:t>
            </a:r>
          </a:p>
        </p:txBody>
      </p:sp>
      <p:sp>
        <p:nvSpPr>
          <p:cNvPr id="15" name="Title 14">
            <a:extLst>
              <a:ext uri="{FF2B5EF4-FFF2-40B4-BE49-F238E27FC236}">
                <a16:creationId xmlns:a16="http://schemas.microsoft.com/office/drawing/2014/main" id="{C1045080-637A-F9D2-13A4-63A96A510390}"/>
              </a:ext>
            </a:extLst>
          </p:cNvPr>
          <p:cNvSpPr>
            <a:spLocks noGrp="1"/>
          </p:cNvSpPr>
          <p:nvPr>
            <p:ph type="title"/>
          </p:nvPr>
        </p:nvSpPr>
        <p:spPr/>
        <p:txBody>
          <a:bodyPr/>
          <a:lstStyle/>
          <a:p>
            <a:r>
              <a:rPr lang="en-US" dirty="0"/>
              <a:t>Operation</a:t>
            </a:r>
          </a:p>
        </p:txBody>
      </p:sp>
      <p:grpSp>
        <p:nvGrpSpPr>
          <p:cNvPr id="61" name="Group 60">
            <a:extLst>
              <a:ext uri="{FF2B5EF4-FFF2-40B4-BE49-F238E27FC236}">
                <a16:creationId xmlns:a16="http://schemas.microsoft.com/office/drawing/2014/main" id="{561398DD-0BF5-33E0-FF2C-519C0A903A30}"/>
              </a:ext>
            </a:extLst>
          </p:cNvPr>
          <p:cNvGrpSpPr/>
          <p:nvPr/>
        </p:nvGrpSpPr>
        <p:grpSpPr>
          <a:xfrm>
            <a:off x="2379617" y="1186214"/>
            <a:ext cx="6990806" cy="4898154"/>
            <a:chOff x="2240280" y="1172095"/>
            <a:chExt cx="7543800" cy="5228705"/>
          </a:xfrm>
        </p:grpSpPr>
        <p:pic>
          <p:nvPicPr>
            <p:cNvPr id="47" name="Picture 13" descr="SAM-e Pressure Installation.jpg">
              <a:extLst>
                <a:ext uri="{FF2B5EF4-FFF2-40B4-BE49-F238E27FC236}">
                  <a16:creationId xmlns:a16="http://schemas.microsoft.com/office/drawing/2014/main" id="{C31403A9-D4F7-5C9F-B9B1-2F990B22718B}"/>
                </a:ext>
              </a:extLst>
            </p:cNvPr>
            <p:cNvPicPr>
              <a:picLocks noChangeAspect="1"/>
            </p:cNvPicPr>
            <p:nvPr/>
          </p:nvPicPr>
          <p:blipFill rotWithShape="1">
            <a:blip r:embed="rId3">
              <a:extLst>
                <a:ext uri="{28A0092B-C50C-407E-A947-70E740481C1C}">
                  <a14:useLocalDpi xmlns:a14="http://schemas.microsoft.com/office/drawing/2010/main" val="0"/>
                </a:ext>
              </a:extLst>
            </a:blip>
            <a:srcRect t="4468" b="3248"/>
            <a:stretch/>
          </p:blipFill>
          <p:spPr bwMode="auto">
            <a:xfrm>
              <a:off x="2240280" y="1172095"/>
              <a:ext cx="7543800" cy="522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Elbow Connector 73">
              <a:extLst>
                <a:ext uri="{FF2B5EF4-FFF2-40B4-BE49-F238E27FC236}">
                  <a16:creationId xmlns:a16="http://schemas.microsoft.com/office/drawing/2014/main" id="{E00E0435-A237-D443-0313-02B0228AF306}"/>
                </a:ext>
              </a:extLst>
            </p:cNvPr>
            <p:cNvCxnSpPr/>
            <p:nvPr/>
          </p:nvCxnSpPr>
          <p:spPr>
            <a:xfrm>
              <a:off x="3230880" y="2546224"/>
              <a:ext cx="2362200" cy="1524000"/>
            </a:xfrm>
            <a:prstGeom prst="bentConnector3">
              <a:avLst>
                <a:gd name="adj1" fmla="val 12235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74">
              <a:extLst>
                <a:ext uri="{FF2B5EF4-FFF2-40B4-BE49-F238E27FC236}">
                  <a16:creationId xmlns:a16="http://schemas.microsoft.com/office/drawing/2014/main" id="{2919E319-1E6B-A841-4837-A15EFCA9D48A}"/>
                </a:ext>
              </a:extLst>
            </p:cNvPr>
            <p:cNvCxnSpPr/>
            <p:nvPr/>
          </p:nvCxnSpPr>
          <p:spPr>
            <a:xfrm flipV="1">
              <a:off x="5364480" y="3613024"/>
              <a:ext cx="3276600" cy="457200"/>
            </a:xfrm>
            <a:prstGeom prst="bentConnector3">
              <a:avLst>
                <a:gd name="adj1" fmla="val -498"/>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75">
              <a:extLst>
                <a:ext uri="{FF2B5EF4-FFF2-40B4-BE49-F238E27FC236}">
                  <a16:creationId xmlns:a16="http://schemas.microsoft.com/office/drawing/2014/main" id="{6F1DAB07-190F-9FEB-821D-65FC0FB24040}"/>
                </a:ext>
              </a:extLst>
            </p:cNvPr>
            <p:cNvCxnSpPr/>
            <p:nvPr/>
          </p:nvCxnSpPr>
          <p:spPr>
            <a:xfrm rot="10800000" flipV="1">
              <a:off x="4831080" y="4222624"/>
              <a:ext cx="533400" cy="304800"/>
            </a:xfrm>
            <a:prstGeom prst="bentConnector3">
              <a:avLst>
                <a:gd name="adj1" fmla="val -102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D48A8A4-697D-B1DA-F27F-89F35DA46298}"/>
                </a:ext>
              </a:extLst>
            </p:cNvPr>
            <p:cNvCxnSpPr/>
            <p:nvPr/>
          </p:nvCxnSpPr>
          <p:spPr>
            <a:xfrm rot="5400000" flipH="1" flipV="1">
              <a:off x="5935981" y="2584324"/>
              <a:ext cx="2057400" cy="3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30751C5-A9F9-1857-9F2D-1664D8F63BAB}"/>
                </a:ext>
              </a:extLst>
            </p:cNvPr>
            <p:cNvCxnSpPr/>
            <p:nvPr/>
          </p:nvCxnSpPr>
          <p:spPr>
            <a:xfrm rot="5400000" flipH="1" flipV="1">
              <a:off x="6316980" y="2584324"/>
              <a:ext cx="205898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84BB725-E251-25D5-D0B2-1D7251BCA0B3}"/>
                </a:ext>
              </a:extLst>
            </p:cNvPr>
            <p:cNvCxnSpPr/>
            <p:nvPr/>
          </p:nvCxnSpPr>
          <p:spPr>
            <a:xfrm rot="5400000" flipH="1" flipV="1">
              <a:off x="6774180" y="2584324"/>
              <a:ext cx="205898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173A6EF-9B89-4DD5-080D-A7BA6EF78152}"/>
                </a:ext>
              </a:extLst>
            </p:cNvPr>
            <p:cNvCxnSpPr/>
            <p:nvPr/>
          </p:nvCxnSpPr>
          <p:spPr>
            <a:xfrm rot="5400000" flipH="1" flipV="1">
              <a:off x="7155180" y="2584324"/>
              <a:ext cx="205898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6FDC812-804E-6DD4-C8BF-D03337BA6F05}"/>
                </a:ext>
              </a:extLst>
            </p:cNvPr>
            <p:cNvCxnSpPr/>
            <p:nvPr/>
          </p:nvCxnSpPr>
          <p:spPr>
            <a:xfrm rot="5400000" flipH="1" flipV="1">
              <a:off x="7536180" y="2584324"/>
              <a:ext cx="205898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96">
              <a:extLst>
                <a:ext uri="{FF2B5EF4-FFF2-40B4-BE49-F238E27FC236}">
                  <a16:creationId xmlns:a16="http://schemas.microsoft.com/office/drawing/2014/main" id="{D6A8E10F-D484-6FC0-4351-50C7EBEFEF8D}"/>
                </a:ext>
              </a:extLst>
            </p:cNvPr>
            <p:cNvGrpSpPr>
              <a:grpSpLocks/>
            </p:cNvGrpSpPr>
            <p:nvPr/>
          </p:nvGrpSpPr>
          <p:grpSpPr bwMode="auto">
            <a:xfrm>
              <a:off x="6050280" y="3690812"/>
              <a:ext cx="2744788" cy="684212"/>
              <a:chOff x="4495800" y="3963194"/>
              <a:chExt cx="2743994" cy="685006"/>
            </a:xfrm>
          </p:grpSpPr>
          <p:cxnSp>
            <p:nvCxnSpPr>
              <p:cNvPr id="57" name="Elbow Connector 82">
                <a:extLst>
                  <a:ext uri="{FF2B5EF4-FFF2-40B4-BE49-F238E27FC236}">
                    <a16:creationId xmlns:a16="http://schemas.microsoft.com/office/drawing/2014/main" id="{1FF6ABE3-ADD8-9238-24E3-20018617FE20}"/>
                  </a:ext>
                </a:extLst>
              </p:cNvPr>
              <p:cNvCxnSpPr/>
              <p:nvPr/>
            </p:nvCxnSpPr>
            <p:spPr>
              <a:xfrm rot="10800000" flipV="1">
                <a:off x="4495800" y="4190469"/>
                <a:ext cx="2742406" cy="457731"/>
              </a:xfrm>
              <a:prstGeom prst="bentConnector3">
                <a:avLst>
                  <a:gd name="adj1" fmla="val 90476"/>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80DF0A9-0002-F8D2-3E8E-B25451203F31}"/>
                  </a:ext>
                </a:extLst>
              </p:cNvPr>
              <p:cNvCxnSpPr/>
              <p:nvPr/>
            </p:nvCxnSpPr>
            <p:spPr>
              <a:xfrm rot="5400000" flipH="1" flipV="1">
                <a:off x="5067763" y="4076833"/>
                <a:ext cx="228865" cy="15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964FD09-7F4E-F87B-9BD4-9F8A8E1185CE}"/>
                  </a:ext>
                </a:extLst>
              </p:cNvPr>
              <p:cNvCxnSpPr/>
              <p:nvPr/>
            </p:nvCxnSpPr>
            <p:spPr>
              <a:xfrm rot="5400000" flipH="1" flipV="1">
                <a:off x="7124568" y="4076833"/>
                <a:ext cx="228865" cy="15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7BB6B454-2860-57B0-5AA2-D91859CAC4FB}"/>
                </a:ext>
              </a:extLst>
            </p:cNvPr>
            <p:cNvSpPr txBox="1"/>
            <p:nvPr/>
          </p:nvSpPr>
          <p:spPr>
            <a:xfrm>
              <a:off x="3126970" y="3518458"/>
              <a:ext cx="1704109" cy="707886"/>
            </a:xfrm>
            <a:prstGeom prst="rect">
              <a:avLst/>
            </a:prstGeom>
            <a:noFill/>
          </p:spPr>
          <p:txBody>
            <a:bodyPr wrap="square" rtlCol="0">
              <a:spAutoFit/>
            </a:bodyPr>
            <a:lstStyle/>
            <a:p>
              <a:r>
                <a:rPr lang="en-CA" sz="2000" dirty="0"/>
                <a:t>With external separator</a:t>
              </a:r>
            </a:p>
          </p:txBody>
        </p:sp>
      </p:grpSp>
    </p:spTree>
    <p:extLst>
      <p:ext uri="{BB962C8B-B14F-4D97-AF65-F5344CB8AC3E}">
        <p14:creationId xmlns:p14="http://schemas.microsoft.com/office/powerpoint/2010/main" val="235968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5"/>
          </p:nvPr>
        </p:nvSpPr>
        <p:spPr/>
        <p:txBody>
          <a:bodyPr/>
          <a:lstStyle/>
          <a:p>
            <a:r>
              <a:rPr lang="en-US" dirty="0"/>
              <a:t>SAM-e Pressure steam</a:t>
            </a:r>
          </a:p>
        </p:txBody>
      </p:sp>
      <p:sp>
        <p:nvSpPr>
          <p:cNvPr id="16" name="Title 15">
            <a:extLst>
              <a:ext uri="{FF2B5EF4-FFF2-40B4-BE49-F238E27FC236}">
                <a16:creationId xmlns:a16="http://schemas.microsoft.com/office/drawing/2014/main" id="{BD63F1DD-BF9D-0CD8-6C9D-7CA91B1F39A2}"/>
              </a:ext>
            </a:extLst>
          </p:cNvPr>
          <p:cNvSpPr>
            <a:spLocks noGrp="1"/>
          </p:cNvSpPr>
          <p:nvPr>
            <p:ph type="title"/>
          </p:nvPr>
        </p:nvSpPr>
        <p:spPr/>
        <p:txBody>
          <a:bodyPr/>
          <a:lstStyle/>
          <a:p>
            <a:r>
              <a:rPr lang="en-US" dirty="0"/>
              <a:t>Operation</a:t>
            </a:r>
          </a:p>
        </p:txBody>
      </p:sp>
      <p:grpSp>
        <p:nvGrpSpPr>
          <p:cNvPr id="2" name="Group 1"/>
          <p:cNvGrpSpPr/>
          <p:nvPr/>
        </p:nvGrpSpPr>
        <p:grpSpPr>
          <a:xfrm>
            <a:off x="2419003" y="1313411"/>
            <a:ext cx="7141621" cy="4507313"/>
            <a:chOff x="2676604" y="1979702"/>
            <a:chExt cx="6360320" cy="3375509"/>
          </a:xfrm>
        </p:grpSpPr>
        <p:pic>
          <p:nvPicPr>
            <p:cNvPr id="24" name="Picture 6" descr="P:\MARKETING\Documents\Steam Distribution\Products\Factory Training 2011 PPTs\SAM-e - LS without Separator 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289" t="4198" r="9721" b="4117"/>
            <a:stretch/>
          </p:blipFill>
          <p:spPr bwMode="auto">
            <a:xfrm>
              <a:off x="2676604" y="1979702"/>
              <a:ext cx="6360320" cy="33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Elbow Connector 24"/>
            <p:cNvCxnSpPr/>
            <p:nvPr/>
          </p:nvCxnSpPr>
          <p:spPr>
            <a:xfrm>
              <a:off x="3026648" y="2627377"/>
              <a:ext cx="5586836" cy="949454"/>
            </a:xfrm>
            <a:prstGeom prst="bentConnector3">
              <a:avLst>
                <a:gd name="adj1" fmla="val 4420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233282" y="2585087"/>
              <a:ext cx="0" cy="9887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579357" y="2585087"/>
              <a:ext cx="0" cy="9894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955093" y="2585829"/>
              <a:ext cx="1455" cy="9887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8281032" y="2587352"/>
              <a:ext cx="0" cy="9887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620494" y="2607735"/>
              <a:ext cx="1456" cy="9887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0800000" flipV="1">
              <a:off x="4884024" y="3673836"/>
              <a:ext cx="1628777" cy="513713"/>
            </a:xfrm>
            <a:prstGeom prst="bentConnector3">
              <a:avLst>
                <a:gd name="adj1" fmla="val 6228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32" name="Group 96"/>
            <p:cNvGrpSpPr>
              <a:grpSpLocks/>
            </p:cNvGrpSpPr>
            <p:nvPr/>
          </p:nvGrpSpPr>
          <p:grpSpPr bwMode="auto">
            <a:xfrm>
              <a:off x="6322300" y="3769145"/>
              <a:ext cx="2586673" cy="418405"/>
              <a:chOff x="4418612" y="3963194"/>
              <a:chExt cx="2821184" cy="1476296"/>
            </a:xfrm>
          </p:grpSpPr>
          <p:cxnSp>
            <p:nvCxnSpPr>
              <p:cNvPr id="33" name="Elbow Connector 32"/>
              <p:cNvCxnSpPr/>
              <p:nvPr/>
            </p:nvCxnSpPr>
            <p:spPr>
              <a:xfrm rot="10800000" flipV="1">
                <a:off x="4418612" y="4304562"/>
                <a:ext cx="2821184" cy="1134928"/>
              </a:xfrm>
              <a:prstGeom prst="bentConnector3">
                <a:avLst>
                  <a:gd name="adj1" fmla="val 88296"/>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181403" y="3963194"/>
                <a:ext cx="1587" cy="34136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239794" y="3963194"/>
                <a:ext cx="0" cy="34136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6" name="Text Placeholder 9"/>
            <p:cNvSpPr txBox="1">
              <a:spLocks/>
            </p:cNvSpPr>
            <p:nvPr/>
          </p:nvSpPr>
          <p:spPr>
            <a:xfrm>
              <a:off x="2784534" y="3380566"/>
              <a:ext cx="2351317" cy="4583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cs typeface="Arial" panose="020B0604020202020204" pitchFamily="34" charset="0"/>
                </a:rPr>
                <a:t>Without External Steam Separator</a:t>
              </a:r>
            </a:p>
          </p:txBody>
        </p:sp>
      </p:grpSp>
    </p:spTree>
    <p:extLst>
      <p:ext uri="{BB962C8B-B14F-4D97-AF65-F5344CB8AC3E}">
        <p14:creationId xmlns:p14="http://schemas.microsoft.com/office/powerpoint/2010/main" val="243294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5"/>
          </p:nvPr>
        </p:nvSpPr>
        <p:spPr/>
        <p:txBody>
          <a:bodyPr/>
          <a:lstStyle/>
          <a:p>
            <a:r>
              <a:rPr lang="en-US" dirty="0"/>
              <a:t>SAM-e Pressure steam</a:t>
            </a:r>
          </a:p>
        </p:txBody>
      </p:sp>
      <p:sp>
        <p:nvSpPr>
          <p:cNvPr id="22" name="Title 21">
            <a:extLst>
              <a:ext uri="{FF2B5EF4-FFF2-40B4-BE49-F238E27FC236}">
                <a16:creationId xmlns:a16="http://schemas.microsoft.com/office/drawing/2014/main" id="{0712B224-F0E4-8E7C-78AD-F3EC9EF9E8F0}"/>
              </a:ext>
            </a:extLst>
          </p:cNvPr>
          <p:cNvSpPr>
            <a:spLocks noGrp="1"/>
          </p:cNvSpPr>
          <p:nvPr>
            <p:ph type="title"/>
          </p:nvPr>
        </p:nvSpPr>
        <p:spPr/>
        <p:txBody>
          <a:bodyPr/>
          <a:lstStyle/>
          <a:p>
            <a:r>
              <a:rPr lang="en-US" dirty="0"/>
              <a:t>Operation</a:t>
            </a:r>
          </a:p>
        </p:txBody>
      </p:sp>
      <p:grpSp>
        <p:nvGrpSpPr>
          <p:cNvPr id="2" name="Group 1"/>
          <p:cNvGrpSpPr/>
          <p:nvPr/>
        </p:nvGrpSpPr>
        <p:grpSpPr>
          <a:xfrm>
            <a:off x="2038847" y="2425488"/>
            <a:ext cx="7752524" cy="2555875"/>
            <a:chOff x="550868" y="1195204"/>
            <a:chExt cx="7752524" cy="2555875"/>
          </a:xfrm>
        </p:grpSpPr>
        <p:pic>
          <p:nvPicPr>
            <p:cNvPr id="6" name="Picture 15" descr="Separator 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868" y="1195204"/>
              <a:ext cx="284238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496887" y="2549704"/>
              <a:ext cx="1478666" cy="892008"/>
            </a:xfrm>
            <a:prstGeom prst="roundRect">
              <a:avLst/>
            </a:prstGeom>
            <a:noFill/>
            <a:ln w="28575">
              <a:solidFill>
                <a:srgbClr val="FF0000"/>
              </a:solidFill>
            </a:ln>
            <a:scene3d>
              <a:camera prst="isometricOffAxis2Left"/>
              <a:lightRig rig="threePt" dir="t"/>
            </a:scene3d>
          </p:spPr>
          <p:style>
            <a:lnRef idx="1">
              <a:schemeClr val="accent1"/>
            </a:lnRef>
            <a:fillRef idx="3">
              <a:schemeClr val="accent1"/>
            </a:fillRef>
            <a:effectRef idx="2">
              <a:schemeClr val="accent1"/>
            </a:effectRef>
            <a:fontRef idx="minor">
              <a:schemeClr val="lt1"/>
            </a:fontRef>
          </p:style>
          <p:txBody>
            <a:bodyPr anchor="ctr">
              <a:scene3d>
                <a:camera prst="isometricLeftDown"/>
                <a:lightRig rig="threePt" dir="t"/>
              </a:scene3d>
            </a:bodyPr>
            <a:lstStyle/>
            <a:p>
              <a:pPr algn="ctr">
                <a:defRPr/>
              </a:pPr>
              <a:endParaRPr lang="en-US" dirty="0">
                <a:ln w="38100">
                  <a:solidFill>
                    <a:srgbClr val="FF0000"/>
                  </a:solidFill>
                </a:ln>
                <a:latin typeface="Arial" panose="020B0604020202020204" pitchFamily="34" charset="0"/>
                <a:cs typeface="Arial" panose="020B0604020202020204" pitchFamily="34" charset="0"/>
              </a:endParaRPr>
            </a:p>
          </p:txBody>
        </p:sp>
        <p:pic>
          <p:nvPicPr>
            <p:cNvPr id="8" name="Picture 7" descr="Baffle Section final.png"/>
            <p:cNvPicPr>
              <a:picLocks noChangeAspect="1"/>
            </p:cNvPicPr>
            <p:nvPr/>
          </p:nvPicPr>
          <p:blipFill>
            <a:blip r:embed="rId4" cstate="email">
              <a:extLst>
                <a:ext uri="{28A0092B-C50C-407E-A947-70E740481C1C}">
                  <a14:useLocalDpi xmlns:a14="http://schemas.microsoft.com/office/drawing/2010/main" val="0"/>
                </a:ext>
              </a:extLst>
            </a:blip>
            <a:srcRect l="16888" r="18935"/>
            <a:stretch>
              <a:fillRect/>
            </a:stretch>
          </p:blipFill>
          <p:spPr bwMode="auto">
            <a:xfrm>
              <a:off x="4855170" y="1195204"/>
              <a:ext cx="344822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rved Down Arrow 8"/>
            <p:cNvSpPr/>
            <p:nvPr/>
          </p:nvSpPr>
          <p:spPr>
            <a:xfrm rot="21010182">
              <a:off x="3185043" y="1841289"/>
              <a:ext cx="3328914" cy="585958"/>
            </a:xfrm>
            <a:prstGeom prst="curvedDownArrow">
              <a:avLst>
                <a:gd name="adj1" fmla="val 25000"/>
                <a:gd name="adj2" fmla="val 112702"/>
                <a:gd name="adj3" fmla="val 25000"/>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5710803" y="2261116"/>
              <a:ext cx="1243875" cy="892008"/>
            </a:xfrm>
            <a:prstGeom prst="roundRect">
              <a:avLst/>
            </a:prstGeom>
            <a:noFill/>
            <a:ln w="28575">
              <a:solidFill>
                <a:srgbClr val="FF0000"/>
              </a:solidFill>
            </a:ln>
            <a:scene3d>
              <a:camera prst="isometricOffAxis2Left"/>
              <a:lightRig rig="threePt" dir="t"/>
            </a:scene3d>
          </p:spPr>
          <p:style>
            <a:lnRef idx="1">
              <a:schemeClr val="accent1"/>
            </a:lnRef>
            <a:fillRef idx="3">
              <a:schemeClr val="accent1"/>
            </a:fillRef>
            <a:effectRef idx="2">
              <a:schemeClr val="accent1"/>
            </a:effectRef>
            <a:fontRef idx="minor">
              <a:schemeClr val="lt1"/>
            </a:fontRef>
          </p:style>
          <p:txBody>
            <a:bodyPr anchor="ctr">
              <a:scene3d>
                <a:camera prst="isometricLeftDown"/>
                <a:lightRig rig="threePt" dir="t"/>
              </a:scene3d>
            </a:bodyPr>
            <a:lstStyle/>
            <a:p>
              <a:pPr algn="ctr">
                <a:defRPr/>
              </a:pPr>
              <a:endParaRPr lang="en-US" dirty="0">
                <a:ln w="38100">
                  <a:solidFill>
                    <a:srgbClr val="FF0000"/>
                  </a:solidFill>
                </a:ln>
                <a:latin typeface="Arial" panose="020B0604020202020204" pitchFamily="34" charset="0"/>
                <a:cs typeface="Arial" panose="020B0604020202020204" pitchFamily="34" charset="0"/>
              </a:endParaRPr>
            </a:p>
          </p:txBody>
        </p:sp>
      </p:grpSp>
      <p:sp>
        <p:nvSpPr>
          <p:cNvPr id="11" name="Text Placeholder 9"/>
          <p:cNvSpPr txBox="1">
            <a:spLocks/>
          </p:cNvSpPr>
          <p:nvPr/>
        </p:nvSpPr>
        <p:spPr>
          <a:xfrm>
            <a:off x="4219138" y="1323414"/>
            <a:ext cx="4052587" cy="3794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latin typeface="Arial" panose="020B0604020202020204" pitchFamily="34" charset="0"/>
                <a:cs typeface="Arial" panose="020B0604020202020204" pitchFamily="34" charset="0"/>
              </a:rPr>
              <a:t>SAM-e Internal Baffle</a:t>
            </a:r>
          </a:p>
        </p:txBody>
      </p:sp>
    </p:spTree>
    <p:extLst>
      <p:ext uri="{BB962C8B-B14F-4D97-AF65-F5344CB8AC3E}">
        <p14:creationId xmlns:p14="http://schemas.microsoft.com/office/powerpoint/2010/main" val="416879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LS Series – </a:t>
            </a:r>
            <a:r>
              <a:rPr lang="en-US" dirty="0" err="1"/>
              <a:t>Wye</a:t>
            </a:r>
            <a:r>
              <a:rPr lang="en-US" dirty="0"/>
              <a:t> Strainer</a:t>
            </a:r>
          </a:p>
        </p:txBody>
      </p:sp>
      <p:sp>
        <p:nvSpPr>
          <p:cNvPr id="19" name="Title 18">
            <a:extLst>
              <a:ext uri="{FF2B5EF4-FFF2-40B4-BE49-F238E27FC236}">
                <a16:creationId xmlns:a16="http://schemas.microsoft.com/office/drawing/2014/main" id="{41215482-5582-6A3F-6100-35E47062FCD3}"/>
              </a:ext>
            </a:extLst>
          </p:cNvPr>
          <p:cNvSpPr>
            <a:spLocks noGrp="1"/>
          </p:cNvSpPr>
          <p:nvPr>
            <p:ph type="title"/>
          </p:nvPr>
        </p:nvSpPr>
        <p:spPr/>
        <p:txBody>
          <a:bodyPr/>
          <a:lstStyle/>
          <a:p>
            <a:r>
              <a:rPr lang="en-US" dirty="0"/>
              <a:t>Operation</a:t>
            </a:r>
          </a:p>
        </p:txBody>
      </p:sp>
      <p:grpSp>
        <p:nvGrpSpPr>
          <p:cNvPr id="5" name="Group 4"/>
          <p:cNvGrpSpPr/>
          <p:nvPr/>
        </p:nvGrpSpPr>
        <p:grpSpPr>
          <a:xfrm>
            <a:off x="651863" y="1778924"/>
            <a:ext cx="7062349" cy="3607723"/>
            <a:chOff x="2262101" y="2184581"/>
            <a:chExt cx="7315200" cy="3253383"/>
          </a:xfrm>
        </p:grpSpPr>
        <p:pic>
          <p:nvPicPr>
            <p:cNvPr id="46" name="Picture 7" descr="LS1 Assembly 1.jpg"/>
            <p:cNvPicPr>
              <a:picLocks noChangeAspect="1"/>
            </p:cNvPicPr>
            <p:nvPr/>
          </p:nvPicPr>
          <p:blipFill>
            <a:blip r:embed="rId2" cstate="email">
              <a:extLst>
                <a:ext uri="{28A0092B-C50C-407E-A947-70E740481C1C}">
                  <a14:useLocalDpi xmlns:a14="http://schemas.microsoft.com/office/drawing/2010/main" val="0"/>
                </a:ext>
              </a:extLst>
            </a:blip>
            <a:srcRect l="4099" t="12375" r="3519" b="13377"/>
            <a:stretch>
              <a:fillRect/>
            </a:stretch>
          </p:blipFill>
          <p:spPr bwMode="auto">
            <a:xfrm>
              <a:off x="2262101" y="2303048"/>
              <a:ext cx="7315200" cy="313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43"/>
            <p:cNvGrpSpPr>
              <a:grpSpLocks/>
            </p:cNvGrpSpPr>
            <p:nvPr/>
          </p:nvGrpSpPr>
          <p:grpSpPr bwMode="auto">
            <a:xfrm>
              <a:off x="6834101" y="2184581"/>
              <a:ext cx="2286000" cy="1661430"/>
              <a:chOff x="5486400" y="1295400"/>
              <a:chExt cx="2286000" cy="2286000"/>
            </a:xfrm>
          </p:grpSpPr>
          <p:sp>
            <p:nvSpPr>
              <p:cNvPr id="48" name="Oval 47"/>
              <p:cNvSpPr/>
              <p:nvPr/>
            </p:nvSpPr>
            <p:spPr>
              <a:xfrm>
                <a:off x="5486400" y="1295400"/>
                <a:ext cx="2286000" cy="2286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pic>
            <p:nvPicPr>
              <p:cNvPr id="49" name="Picture 31" descr="Strainer.jpg"/>
              <p:cNvPicPr>
                <a:picLocks noChangeAspect="1"/>
              </p:cNvPicPr>
              <p:nvPr/>
            </p:nvPicPr>
            <p:blipFill>
              <a:blip r:embed="rId3" cstate="email">
                <a:extLst>
                  <a:ext uri="{28A0092B-C50C-407E-A947-70E740481C1C}">
                    <a14:useLocalDpi xmlns:a14="http://schemas.microsoft.com/office/drawing/2010/main" val="0"/>
                  </a:ext>
                </a:extLst>
              </a:blip>
              <a:srcRect l="11000" t="12061" r="11000" b="23302"/>
              <a:stretch>
                <a:fillRect/>
              </a:stretch>
            </p:blipFill>
            <p:spPr bwMode="auto">
              <a:xfrm>
                <a:off x="5791200" y="1828800"/>
                <a:ext cx="155050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Oval 49"/>
            <p:cNvSpPr/>
            <p:nvPr/>
          </p:nvSpPr>
          <p:spPr>
            <a:xfrm>
              <a:off x="3405101" y="2303048"/>
              <a:ext cx="685800" cy="4984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cxnSp>
          <p:nvCxnSpPr>
            <p:cNvPr id="51" name="Straight Arrow Connector 50"/>
            <p:cNvCxnSpPr/>
            <p:nvPr/>
          </p:nvCxnSpPr>
          <p:spPr>
            <a:xfrm>
              <a:off x="4243301" y="2417348"/>
              <a:ext cx="2590800" cy="2769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7918100" y="2690918"/>
            <a:ext cx="4160293" cy="1581823"/>
          </a:xfrm>
          <a:prstGeom prst="rect">
            <a:avLst/>
          </a:prstGeom>
          <a:noFill/>
        </p:spPr>
        <p:txBody>
          <a:bodyPr wrap="square" rtlCol="0">
            <a:spAutoFit/>
          </a:bodyPr>
          <a:lstStyle/>
          <a:p>
            <a:pPr marL="324000" indent="-324000">
              <a:buClr>
                <a:srgbClr val="016AB3"/>
              </a:buClr>
              <a:buSzPct val="100000"/>
              <a:buFont typeface="Arial" panose="020B0604020202020204" pitchFamily="34" charset="0"/>
              <a:buChar char="•"/>
            </a:pPr>
            <a:r>
              <a:rPr lang="en-US" sz="2400" dirty="0">
                <a:solidFill>
                  <a:srgbClr val="000000"/>
                </a:solidFill>
              </a:rPr>
              <a:t>Used to filter out large impurities and debris preventing damaging vales or traps</a:t>
            </a:r>
          </a:p>
        </p:txBody>
      </p:sp>
    </p:spTree>
    <p:extLst>
      <p:ext uri="{BB962C8B-B14F-4D97-AF65-F5344CB8AC3E}">
        <p14:creationId xmlns:p14="http://schemas.microsoft.com/office/powerpoint/2010/main" val="359058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LS Series – </a:t>
            </a:r>
            <a:r>
              <a:rPr lang="en-US" dirty="0" err="1"/>
              <a:t>Wye</a:t>
            </a:r>
            <a:r>
              <a:rPr lang="en-US" dirty="0"/>
              <a:t> Strainer</a:t>
            </a:r>
          </a:p>
        </p:txBody>
      </p:sp>
      <p:sp>
        <p:nvSpPr>
          <p:cNvPr id="19" name="Title 18">
            <a:extLst>
              <a:ext uri="{FF2B5EF4-FFF2-40B4-BE49-F238E27FC236}">
                <a16:creationId xmlns:a16="http://schemas.microsoft.com/office/drawing/2014/main" id="{8369E7BB-D900-7E3F-3CB8-A2D2E8E23803}"/>
              </a:ext>
            </a:extLst>
          </p:cNvPr>
          <p:cNvSpPr>
            <a:spLocks noGrp="1"/>
          </p:cNvSpPr>
          <p:nvPr>
            <p:ph type="title"/>
          </p:nvPr>
        </p:nvSpPr>
        <p:spPr/>
        <p:txBody>
          <a:bodyPr/>
          <a:lstStyle/>
          <a:p>
            <a:r>
              <a:rPr lang="en-US" dirty="0"/>
              <a:t>Operation</a:t>
            </a:r>
          </a:p>
        </p:txBody>
      </p:sp>
      <p:pic>
        <p:nvPicPr>
          <p:cNvPr id="14" name="Picture 12" descr="Strainer.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45494" y="2402380"/>
            <a:ext cx="4744552" cy="296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3"/>
          <p:cNvSpPr txBox="1">
            <a:spLocks noChangeArrowheads="1"/>
          </p:cNvSpPr>
          <p:nvPr/>
        </p:nvSpPr>
        <p:spPr bwMode="auto">
          <a:xfrm>
            <a:off x="796524" y="1488377"/>
            <a:ext cx="5049983"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24000" indent="-324000" eaLnBrk="1" hangingPunct="1">
              <a:lnSpc>
                <a:spcPct val="150000"/>
              </a:lnSpc>
              <a:spcBef>
                <a:spcPts val="1200"/>
              </a:spcBef>
              <a:buClr>
                <a:srgbClr val="016AB3"/>
              </a:buClr>
              <a:buSzPct val="100000"/>
              <a:buFont typeface="Arial" panose="020B0604020202020204" pitchFamily="34" charset="0"/>
              <a:buChar char="•"/>
            </a:pPr>
            <a:r>
              <a:rPr lang="en-US" sz="2400" dirty="0">
                <a:solidFill>
                  <a:srgbClr val="000000"/>
                </a:solidFill>
                <a:latin typeface="+mn-lt"/>
              </a:rPr>
              <a:t> Wye type strainer </a:t>
            </a:r>
          </a:p>
          <a:p>
            <a:pPr marL="324000" indent="-324000" eaLnBrk="1" hangingPunct="1">
              <a:lnSpc>
                <a:spcPct val="150000"/>
              </a:lnSpc>
              <a:spcBef>
                <a:spcPts val="1200"/>
              </a:spcBef>
              <a:buClr>
                <a:srgbClr val="016AB3"/>
              </a:buClr>
              <a:buSzPct val="100000"/>
              <a:buFont typeface="Arial" panose="020B0604020202020204" pitchFamily="34" charset="0"/>
              <a:buChar char="•"/>
            </a:pPr>
            <a:r>
              <a:rPr lang="en-US" sz="2400" dirty="0">
                <a:solidFill>
                  <a:srgbClr val="000000"/>
                </a:solidFill>
                <a:latin typeface="+mn-lt"/>
              </a:rPr>
              <a:t> Sizes from ½ to 3 inches</a:t>
            </a:r>
          </a:p>
          <a:p>
            <a:pPr marL="324000" indent="-324000" eaLnBrk="1" hangingPunct="1">
              <a:lnSpc>
                <a:spcPct val="150000"/>
              </a:lnSpc>
              <a:spcBef>
                <a:spcPts val="1200"/>
              </a:spcBef>
              <a:buClr>
                <a:srgbClr val="016AB3"/>
              </a:buClr>
              <a:buSzPct val="100000"/>
              <a:buFont typeface="Arial" panose="020B0604020202020204" pitchFamily="34" charset="0"/>
              <a:buChar char="•"/>
            </a:pPr>
            <a:r>
              <a:rPr lang="en-US" sz="2400" dirty="0">
                <a:solidFill>
                  <a:srgbClr val="000000"/>
                </a:solidFill>
                <a:latin typeface="+mn-lt"/>
              </a:rPr>
              <a:t> Cast iron with stainless steel mesh  </a:t>
            </a:r>
            <a:r>
              <a:rPr lang="en-US" sz="2400" u="sng" dirty="0">
                <a:solidFill>
                  <a:srgbClr val="000000"/>
                </a:solidFill>
                <a:latin typeface="+mn-lt"/>
              </a:rPr>
              <a:t>OR</a:t>
            </a:r>
          </a:p>
          <a:p>
            <a:pPr marL="324000" indent="-324000" eaLnBrk="1" hangingPunct="1">
              <a:lnSpc>
                <a:spcPct val="150000"/>
              </a:lnSpc>
              <a:spcBef>
                <a:spcPts val="1200"/>
              </a:spcBef>
              <a:buClr>
                <a:srgbClr val="016AB3"/>
              </a:buClr>
              <a:buSzPct val="100000"/>
              <a:buFont typeface="Arial" panose="020B0604020202020204" pitchFamily="34" charset="0"/>
              <a:buChar char="•"/>
            </a:pPr>
            <a:r>
              <a:rPr lang="en-US" sz="2400" dirty="0">
                <a:solidFill>
                  <a:srgbClr val="000000"/>
                </a:solidFill>
                <a:latin typeface="+mn-lt"/>
              </a:rPr>
              <a:t> 316L stainless steel with 316 stainless mesh </a:t>
            </a:r>
          </a:p>
        </p:txBody>
      </p:sp>
    </p:spTree>
    <p:extLst>
      <p:ext uri="{BB962C8B-B14F-4D97-AF65-F5344CB8AC3E}">
        <p14:creationId xmlns:p14="http://schemas.microsoft.com/office/powerpoint/2010/main" val="160804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LS Series – Distributor Tube</a:t>
            </a:r>
          </a:p>
        </p:txBody>
      </p:sp>
      <p:sp>
        <p:nvSpPr>
          <p:cNvPr id="25" name="Title 24">
            <a:extLst>
              <a:ext uri="{FF2B5EF4-FFF2-40B4-BE49-F238E27FC236}">
                <a16:creationId xmlns:a16="http://schemas.microsoft.com/office/drawing/2014/main" id="{246F03E0-1BBA-B87E-DD6C-FF1A436AD7D7}"/>
              </a:ext>
            </a:extLst>
          </p:cNvPr>
          <p:cNvSpPr>
            <a:spLocks noGrp="1"/>
          </p:cNvSpPr>
          <p:nvPr>
            <p:ph type="title"/>
          </p:nvPr>
        </p:nvSpPr>
        <p:spPr/>
        <p:txBody>
          <a:bodyPr/>
          <a:lstStyle/>
          <a:p>
            <a:r>
              <a:rPr lang="en-US" dirty="0"/>
              <a:t>Operation</a:t>
            </a:r>
          </a:p>
        </p:txBody>
      </p:sp>
      <p:grpSp>
        <p:nvGrpSpPr>
          <p:cNvPr id="6" name="Group 5"/>
          <p:cNvGrpSpPr/>
          <p:nvPr/>
        </p:nvGrpSpPr>
        <p:grpSpPr>
          <a:xfrm>
            <a:off x="936221" y="2070826"/>
            <a:ext cx="6761740" cy="3249319"/>
            <a:chOff x="2033501" y="2027703"/>
            <a:chExt cx="7619273" cy="3020622"/>
          </a:xfrm>
        </p:grpSpPr>
        <p:pic>
          <p:nvPicPr>
            <p:cNvPr id="8" name="Picture 7" descr="LS1 Assembly 1.jpg"/>
            <p:cNvPicPr>
              <a:picLocks noChangeAspect="1"/>
            </p:cNvPicPr>
            <p:nvPr/>
          </p:nvPicPr>
          <p:blipFill>
            <a:blip r:embed="rId2" cstate="email">
              <a:extLst>
                <a:ext uri="{28A0092B-C50C-407E-A947-70E740481C1C}">
                  <a14:useLocalDpi xmlns:a14="http://schemas.microsoft.com/office/drawing/2010/main" val="0"/>
                </a:ext>
              </a:extLst>
            </a:blip>
            <a:srcRect l="4099" t="12375" r="3519" b="13377"/>
            <a:stretch>
              <a:fillRect/>
            </a:stretch>
          </p:blipFill>
          <p:spPr bwMode="auto">
            <a:xfrm>
              <a:off x="2033501" y="2027703"/>
              <a:ext cx="7048500" cy="302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135020" y="3041322"/>
              <a:ext cx="5212953" cy="3825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grpSp>
          <p:nvGrpSpPr>
            <p:cNvPr id="10" name="Group 15"/>
            <p:cNvGrpSpPr>
              <a:grpSpLocks/>
            </p:cNvGrpSpPr>
            <p:nvPr/>
          </p:nvGrpSpPr>
          <p:grpSpPr bwMode="auto">
            <a:xfrm>
              <a:off x="4953774" y="3898373"/>
              <a:ext cx="4699000" cy="928932"/>
              <a:chOff x="3733800" y="1524000"/>
              <a:chExt cx="4876800" cy="1295400"/>
            </a:xfrm>
          </p:grpSpPr>
          <p:pic>
            <p:nvPicPr>
              <p:cNvPr id="11" name="Picture 483" descr="D:\Livesteam pic\tube.BM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38600" y="1828800"/>
                <a:ext cx="4380046"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733800" y="1524000"/>
                <a:ext cx="48768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grpSp>
        <p:cxnSp>
          <p:nvCxnSpPr>
            <p:cNvPr id="13" name="Straight Arrow Connector 12"/>
            <p:cNvCxnSpPr/>
            <p:nvPr/>
          </p:nvCxnSpPr>
          <p:spPr>
            <a:xfrm>
              <a:off x="6767426" y="3441372"/>
              <a:ext cx="503371" cy="4570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7958595" y="2211185"/>
            <a:ext cx="3940936" cy="2554545"/>
          </a:xfrm>
          <a:prstGeom prst="rect">
            <a:avLst/>
          </a:prstGeom>
          <a:noFill/>
        </p:spPr>
        <p:txBody>
          <a:bodyPr wrap="square" rtlCol="0">
            <a:spAutoFit/>
          </a:bodyPr>
          <a:lstStyle/>
          <a:p>
            <a:pPr marL="270000" indent="-270000">
              <a:buClr>
                <a:srgbClr val="016AB3"/>
              </a:buClr>
              <a:buSzPct val="100000"/>
              <a:buFont typeface="Arial" panose="020B0604020202020204" pitchFamily="34" charset="0"/>
              <a:buChar char="•"/>
            </a:pPr>
            <a:r>
              <a:rPr lang="en-US" sz="2000" dirty="0">
                <a:solidFill>
                  <a:srgbClr val="000000"/>
                </a:solidFill>
              </a:rPr>
              <a:t>Available in various lengths and types</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Jacketed</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Can be insulated</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Standard and DI version available</a:t>
            </a:r>
          </a:p>
        </p:txBody>
      </p:sp>
    </p:spTree>
    <p:extLst>
      <p:ext uri="{BB962C8B-B14F-4D97-AF65-F5344CB8AC3E}">
        <p14:creationId xmlns:p14="http://schemas.microsoft.com/office/powerpoint/2010/main" val="331206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LS Series – Distributor Components</a:t>
            </a:r>
          </a:p>
        </p:txBody>
      </p:sp>
      <p:sp>
        <p:nvSpPr>
          <p:cNvPr id="18" name="Title 17">
            <a:extLst>
              <a:ext uri="{FF2B5EF4-FFF2-40B4-BE49-F238E27FC236}">
                <a16:creationId xmlns:a16="http://schemas.microsoft.com/office/drawing/2014/main" id="{EA5BEC9F-8301-F233-25C9-817BF0535ED4}"/>
              </a:ext>
            </a:extLst>
          </p:cNvPr>
          <p:cNvSpPr>
            <a:spLocks noGrp="1"/>
          </p:cNvSpPr>
          <p:nvPr>
            <p:ph type="title"/>
          </p:nvPr>
        </p:nvSpPr>
        <p:spPr/>
        <p:txBody>
          <a:bodyPr/>
          <a:lstStyle/>
          <a:p>
            <a:r>
              <a:rPr lang="en-US" dirty="0"/>
              <a:t>Operation</a:t>
            </a:r>
          </a:p>
        </p:txBody>
      </p:sp>
      <p:grpSp>
        <p:nvGrpSpPr>
          <p:cNvPr id="5" name="Group 4"/>
          <p:cNvGrpSpPr/>
          <p:nvPr/>
        </p:nvGrpSpPr>
        <p:grpSpPr>
          <a:xfrm>
            <a:off x="1371601" y="1396538"/>
            <a:ext cx="9227156" cy="4177721"/>
            <a:chOff x="457200" y="677808"/>
            <a:chExt cx="8545513" cy="3484658"/>
          </a:xfrm>
        </p:grpSpPr>
        <p:pic>
          <p:nvPicPr>
            <p:cNvPr id="38" name="Picture 15" descr="Tube.jpg"/>
            <p:cNvPicPr>
              <a:picLocks noChangeAspect="1"/>
            </p:cNvPicPr>
            <p:nvPr/>
          </p:nvPicPr>
          <p:blipFill>
            <a:blip r:embed="rId2" cstate="email">
              <a:extLst>
                <a:ext uri="{28A0092B-C50C-407E-A947-70E740481C1C}">
                  <a14:useLocalDpi xmlns:a14="http://schemas.microsoft.com/office/drawing/2010/main" val="0"/>
                </a:ext>
              </a:extLst>
            </a:blip>
            <a:srcRect l="3436" t="45110" r="2634" b="43613"/>
            <a:stretch>
              <a:fillRect/>
            </a:stretch>
          </p:blipFill>
          <p:spPr bwMode="auto">
            <a:xfrm>
              <a:off x="457200" y="1206922"/>
              <a:ext cx="8545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Arrow Connector 38"/>
            <p:cNvCxnSpPr/>
            <p:nvPr/>
          </p:nvCxnSpPr>
          <p:spPr>
            <a:xfrm>
              <a:off x="762001" y="1047140"/>
              <a:ext cx="76201" cy="1597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21"/>
            <p:cNvSpPr txBox="1">
              <a:spLocks noChangeArrowheads="1"/>
            </p:cNvSpPr>
            <p:nvPr/>
          </p:nvSpPr>
          <p:spPr bwMode="auto">
            <a:xfrm>
              <a:off x="2286000" y="677808"/>
              <a:ext cx="1838092" cy="3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rPr>
                <a:t>Duct Plate Support</a:t>
              </a:r>
            </a:p>
          </p:txBody>
        </p:sp>
        <p:cxnSp>
          <p:nvCxnSpPr>
            <p:cNvPr id="41" name="Straight Arrow Connector 40"/>
            <p:cNvCxnSpPr/>
            <p:nvPr/>
          </p:nvCxnSpPr>
          <p:spPr>
            <a:xfrm flipH="1">
              <a:off x="1068388" y="1047140"/>
              <a:ext cx="2132012" cy="257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24"/>
            <p:cNvSpPr txBox="1">
              <a:spLocks noChangeArrowheads="1"/>
            </p:cNvSpPr>
            <p:nvPr/>
          </p:nvSpPr>
          <p:spPr bwMode="auto">
            <a:xfrm>
              <a:off x="6781801" y="837590"/>
              <a:ext cx="1590166" cy="3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rPr>
                <a:t>Support Bracket</a:t>
              </a:r>
            </a:p>
          </p:txBody>
        </p:sp>
        <p:cxnSp>
          <p:nvCxnSpPr>
            <p:cNvPr id="43" name="Straight Arrow Connector 42"/>
            <p:cNvCxnSpPr/>
            <p:nvPr/>
          </p:nvCxnSpPr>
          <p:spPr>
            <a:xfrm>
              <a:off x="7800975" y="1175727"/>
              <a:ext cx="885825" cy="1571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066800" y="1887498"/>
              <a:ext cx="7772400" cy="119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937420" y="1886704"/>
              <a:ext cx="22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8709820" y="1886704"/>
              <a:ext cx="22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1"/>
            <p:cNvSpPr txBox="1">
              <a:spLocks noChangeArrowheads="1"/>
            </p:cNvSpPr>
            <p:nvPr/>
          </p:nvSpPr>
          <p:spPr bwMode="auto">
            <a:xfrm>
              <a:off x="4267200" y="1877958"/>
              <a:ext cx="965216" cy="3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rPr>
                <a:t>Length, L</a:t>
              </a:r>
            </a:p>
          </p:txBody>
        </p:sp>
        <p:pic>
          <p:nvPicPr>
            <p:cNvPr id="48" name="Picture 55" descr="Tube Cross Section with adaptor.jpg"/>
            <p:cNvPicPr>
              <a:picLocks noChangeAspect="1"/>
            </p:cNvPicPr>
            <p:nvPr/>
          </p:nvPicPr>
          <p:blipFill>
            <a:blip r:embed="rId3" cstate="email">
              <a:extLst>
                <a:ext uri="{28A0092B-C50C-407E-A947-70E740481C1C}">
                  <a14:useLocalDpi xmlns:a14="http://schemas.microsoft.com/office/drawing/2010/main" val="0"/>
                </a:ext>
              </a:extLst>
            </a:blip>
            <a:srcRect l="31369" t="7150" r="26286" b="7149"/>
            <a:stretch>
              <a:fillRect/>
            </a:stretch>
          </p:blipFill>
          <p:spPr bwMode="auto">
            <a:xfrm>
              <a:off x="1219200" y="2475890"/>
              <a:ext cx="1003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6" descr="Duct Support Plates.jpg"/>
            <p:cNvPicPr>
              <a:picLocks noChangeAspect="1"/>
            </p:cNvPicPr>
            <p:nvPr/>
          </p:nvPicPr>
          <p:blipFill>
            <a:blip r:embed="rId4" cstate="email">
              <a:extLst>
                <a:ext uri="{28A0092B-C50C-407E-A947-70E740481C1C}">
                  <a14:useLocalDpi xmlns:a14="http://schemas.microsoft.com/office/drawing/2010/main" val="0"/>
                </a:ext>
              </a:extLst>
            </a:blip>
            <a:srcRect l="27100" t="14299" r="22087" b="24808"/>
            <a:stretch>
              <a:fillRect/>
            </a:stretch>
          </p:blipFill>
          <p:spPr bwMode="auto">
            <a:xfrm>
              <a:off x="3581400" y="2418740"/>
              <a:ext cx="160813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914400" y="2247290"/>
              <a:ext cx="1524000" cy="1485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b="1" dirty="0">
                <a:solidFill>
                  <a:srgbClr val="FFFFFF"/>
                </a:solidFill>
                <a:latin typeface="+mj-lt"/>
              </a:endParaRPr>
            </a:p>
          </p:txBody>
        </p:sp>
        <p:sp>
          <p:nvSpPr>
            <p:cNvPr id="51" name="Rectangle 50"/>
            <p:cNvSpPr/>
            <p:nvPr/>
          </p:nvSpPr>
          <p:spPr>
            <a:xfrm>
              <a:off x="3352800" y="2247290"/>
              <a:ext cx="2057400" cy="1485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b="1" dirty="0">
                <a:solidFill>
                  <a:srgbClr val="FFFFFF"/>
                </a:solidFill>
                <a:latin typeface="+mj-lt"/>
              </a:endParaRPr>
            </a:p>
          </p:txBody>
        </p:sp>
        <p:sp>
          <p:nvSpPr>
            <p:cNvPr id="52" name="TextBox 59"/>
            <p:cNvSpPr txBox="1">
              <a:spLocks noChangeArrowheads="1"/>
            </p:cNvSpPr>
            <p:nvPr/>
          </p:nvSpPr>
          <p:spPr bwMode="auto">
            <a:xfrm>
              <a:off x="762000" y="3726046"/>
              <a:ext cx="1875801" cy="25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latin typeface="+mn-lt"/>
                </a:rPr>
                <a:t>Distributor Cross Section</a:t>
              </a:r>
            </a:p>
          </p:txBody>
        </p:sp>
        <p:sp>
          <p:nvSpPr>
            <p:cNvPr id="53" name="TextBox 60"/>
            <p:cNvSpPr txBox="1">
              <a:spLocks noChangeArrowheads="1"/>
            </p:cNvSpPr>
            <p:nvPr/>
          </p:nvSpPr>
          <p:spPr bwMode="auto">
            <a:xfrm>
              <a:off x="3581400" y="3726046"/>
              <a:ext cx="1469441" cy="43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latin typeface="+mn-lt"/>
                </a:rPr>
                <a:t>Duct Plate Support</a:t>
              </a:r>
            </a:p>
            <a:p>
              <a:pPr eaLnBrk="1" hangingPunct="1"/>
              <a:r>
                <a:rPr lang="en-US" sz="1400" b="1" dirty="0">
                  <a:latin typeface="+mn-lt"/>
                </a:rPr>
                <a:t>2 Piece Adjustable</a:t>
              </a:r>
            </a:p>
          </p:txBody>
        </p:sp>
        <p:pic>
          <p:nvPicPr>
            <p:cNvPr id="54" name="Picture 23" descr="Insulated Tube.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00800" y="2533039"/>
              <a:ext cx="1651000" cy="92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54"/>
            <p:cNvSpPr/>
            <p:nvPr/>
          </p:nvSpPr>
          <p:spPr>
            <a:xfrm>
              <a:off x="6172200" y="2247290"/>
              <a:ext cx="2057400" cy="1485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b="1" dirty="0">
                <a:solidFill>
                  <a:srgbClr val="FFFFFF"/>
                </a:solidFill>
                <a:latin typeface="+mj-lt"/>
              </a:endParaRPr>
            </a:p>
          </p:txBody>
        </p:sp>
        <p:sp>
          <p:nvSpPr>
            <p:cNvPr id="56" name="TextBox 59"/>
            <p:cNvSpPr txBox="1">
              <a:spLocks noChangeArrowheads="1"/>
            </p:cNvSpPr>
            <p:nvPr/>
          </p:nvSpPr>
          <p:spPr bwMode="auto">
            <a:xfrm>
              <a:off x="6041492" y="3726046"/>
              <a:ext cx="2344217" cy="43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b="1" dirty="0">
                  <a:latin typeface="+mn-lt"/>
                </a:rPr>
                <a:t>Insulated Distributor (Optional)</a:t>
              </a:r>
            </a:p>
            <a:p>
              <a:pPr algn="ctr" eaLnBrk="1" hangingPunct="1"/>
              <a:r>
                <a:rPr lang="en-US" sz="1400" b="1" dirty="0">
                  <a:latin typeface="+mn-lt"/>
                </a:rPr>
                <a:t>Cross Section</a:t>
              </a:r>
            </a:p>
          </p:txBody>
        </p:sp>
        <p:sp>
          <p:nvSpPr>
            <p:cNvPr id="57" name="TextBox 59"/>
            <p:cNvSpPr txBox="1">
              <a:spLocks noChangeArrowheads="1"/>
            </p:cNvSpPr>
            <p:nvPr/>
          </p:nvSpPr>
          <p:spPr bwMode="auto">
            <a:xfrm>
              <a:off x="6248400" y="2304440"/>
              <a:ext cx="1828800" cy="1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00" b="1" dirty="0">
                  <a:latin typeface="+mj-lt"/>
                </a:rPr>
                <a:t>Stainless Steel Sheath</a:t>
              </a:r>
            </a:p>
          </p:txBody>
        </p:sp>
        <p:cxnSp>
          <p:nvCxnSpPr>
            <p:cNvPr id="58" name="Straight Arrow Connector 57"/>
            <p:cNvCxnSpPr/>
            <p:nvPr/>
          </p:nvCxnSpPr>
          <p:spPr>
            <a:xfrm rot="5400000">
              <a:off x="7354094" y="2589396"/>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278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a:extLst>
              <a:ext uri="{FF2B5EF4-FFF2-40B4-BE49-F238E27FC236}">
                <a16:creationId xmlns:a16="http://schemas.microsoft.com/office/drawing/2014/main" id="{C5962572-4E06-2641-8907-E43975DF2057}"/>
              </a:ext>
            </a:extLst>
          </p:cNvPr>
          <p:cNvSpPr>
            <a:spLocks noGrp="1"/>
          </p:cNvSpPr>
          <p:nvPr>
            <p:ph type="subTitle" idx="15"/>
          </p:nvPr>
        </p:nvSpPr>
        <p:spPr/>
        <p:txBody>
          <a:bodyPr/>
          <a:lstStyle/>
          <a:p>
            <a:endParaRPr lang="en-US"/>
          </a:p>
        </p:txBody>
      </p:sp>
      <p:sp>
        <p:nvSpPr>
          <p:cNvPr id="18" name="Title 17">
            <a:extLst>
              <a:ext uri="{FF2B5EF4-FFF2-40B4-BE49-F238E27FC236}">
                <a16:creationId xmlns:a16="http://schemas.microsoft.com/office/drawing/2014/main" id="{2CA7D99D-6920-0FE5-4ED8-79012D576776}"/>
              </a:ext>
            </a:extLst>
          </p:cNvPr>
          <p:cNvSpPr>
            <a:spLocks noGrp="1"/>
          </p:cNvSpPr>
          <p:nvPr>
            <p:ph type="title"/>
          </p:nvPr>
        </p:nvSpPr>
        <p:spPr/>
        <p:txBody>
          <a:bodyPr/>
          <a:lstStyle/>
          <a:p>
            <a:r>
              <a:rPr lang="en-US" dirty="0"/>
              <a:t>Agenda</a:t>
            </a:r>
          </a:p>
        </p:txBody>
      </p:sp>
      <p:sp>
        <p:nvSpPr>
          <p:cNvPr id="4" name="Text Placeholder 3"/>
          <p:cNvSpPr>
            <a:spLocks noGrp="1"/>
          </p:cNvSpPr>
          <p:nvPr>
            <p:ph type="body" sz="quarter" idx="20"/>
          </p:nvPr>
        </p:nvSpPr>
        <p:spPr>
          <a:xfrm>
            <a:off x="623887" y="1426618"/>
            <a:ext cx="2795969" cy="4319587"/>
          </a:xfrm>
        </p:spPr>
        <p:txBody>
          <a:bodyPr/>
          <a:lstStyle/>
          <a:p>
            <a:pPr marL="0" indent="0">
              <a:lnSpc>
                <a:spcPct val="100000"/>
              </a:lnSpc>
              <a:buNone/>
            </a:pPr>
            <a:r>
              <a:rPr lang="en-US" sz="2000" dirty="0" err="1">
                <a:solidFill>
                  <a:schemeClr val="tx1">
                    <a:lumMod val="75000"/>
                    <a:lumOff val="25000"/>
                  </a:schemeClr>
                </a:solidFill>
              </a:rPr>
              <a:t>Livesteam</a:t>
            </a:r>
            <a:endParaRPr lang="en-US" sz="2000" dirty="0">
              <a:solidFill>
                <a:schemeClr val="tx1">
                  <a:lumMod val="75000"/>
                  <a:lumOff val="25000"/>
                </a:schemeClr>
              </a:solidFill>
            </a:endParaRPr>
          </a:p>
          <a:p>
            <a:pPr lvl="1">
              <a:lnSpc>
                <a:spcPct val="100000"/>
              </a:lnSpc>
            </a:pPr>
            <a:r>
              <a:rPr lang="en-US" sz="2000" dirty="0">
                <a:solidFill>
                  <a:schemeClr val="tx1">
                    <a:lumMod val="75000"/>
                    <a:lumOff val="25000"/>
                  </a:schemeClr>
                </a:solidFill>
              </a:rPr>
              <a:t>Introduction</a:t>
            </a:r>
          </a:p>
          <a:p>
            <a:pPr lvl="1">
              <a:lnSpc>
                <a:spcPct val="100000"/>
              </a:lnSpc>
            </a:pPr>
            <a:r>
              <a:rPr lang="en-US" sz="2000" dirty="0">
                <a:solidFill>
                  <a:schemeClr val="tx1">
                    <a:lumMod val="75000"/>
                    <a:lumOff val="25000"/>
                  </a:schemeClr>
                </a:solidFill>
              </a:rPr>
              <a:t>Model Overview</a:t>
            </a:r>
          </a:p>
          <a:p>
            <a:pPr lvl="1">
              <a:lnSpc>
                <a:spcPct val="100000"/>
              </a:lnSpc>
            </a:pPr>
            <a:r>
              <a:rPr lang="en-US" sz="2000" dirty="0">
                <a:solidFill>
                  <a:schemeClr val="tx1">
                    <a:lumMod val="75000"/>
                    <a:lumOff val="25000"/>
                  </a:schemeClr>
                </a:solidFill>
              </a:rPr>
              <a:t>Operation</a:t>
            </a:r>
          </a:p>
          <a:p>
            <a:pPr lvl="1">
              <a:lnSpc>
                <a:spcPct val="100000"/>
              </a:lnSpc>
            </a:pPr>
            <a:r>
              <a:rPr lang="en-US" sz="2000" dirty="0">
                <a:solidFill>
                  <a:schemeClr val="tx1">
                    <a:lumMod val="75000"/>
                    <a:lumOff val="25000"/>
                  </a:schemeClr>
                </a:solidFill>
              </a:rPr>
              <a:t>Installation</a:t>
            </a:r>
          </a:p>
          <a:p>
            <a:pPr>
              <a:lnSpc>
                <a:spcPct val="100000"/>
              </a:lnSpc>
            </a:pPr>
            <a:endParaRPr lang="en-US" sz="2000" dirty="0">
              <a:solidFill>
                <a:schemeClr val="tx1">
                  <a:lumMod val="75000"/>
                  <a:lumOff val="25000"/>
                </a:schemeClr>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27861" y="3749468"/>
            <a:ext cx="4760871" cy="229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ileserver\common\MARKETING\Literature\SE SERIES\Photos\SE_B+\Low Res\SE_B+_Closed.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957" y="1606924"/>
            <a:ext cx="3831322" cy="190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A7F83D8-9827-7440-E914-AEF176D8F598}"/>
              </a:ext>
            </a:extLst>
          </p:cNvPr>
          <p:cNvSpPr txBox="1"/>
          <p:nvPr/>
        </p:nvSpPr>
        <p:spPr>
          <a:xfrm>
            <a:off x="3193542" y="1490008"/>
            <a:ext cx="2902458" cy="2660728"/>
          </a:xfrm>
          <a:prstGeom prst="rect">
            <a:avLst/>
          </a:prstGeom>
          <a:noFill/>
        </p:spPr>
        <p:txBody>
          <a:bodyPr wrap="square">
            <a:spAutoFit/>
          </a:bodyPr>
          <a:lstStyle/>
          <a:p>
            <a:pPr>
              <a:buClr>
                <a:srgbClr val="016AB3"/>
              </a:buClr>
              <a:buSzPct val="100000"/>
            </a:pPr>
            <a:r>
              <a:rPr lang="en-US" sz="2000" dirty="0">
                <a:solidFill>
                  <a:schemeClr val="tx1">
                    <a:lumMod val="75000"/>
                    <a:lumOff val="25000"/>
                  </a:schemeClr>
                </a:solidFill>
              </a:rPr>
              <a:t>SETC</a:t>
            </a:r>
          </a:p>
          <a:p>
            <a:pPr marL="727189" lvl="1" indent="-270000">
              <a:lnSpc>
                <a:spcPct val="150000"/>
              </a:lnSpc>
              <a:buClr>
                <a:srgbClr val="016AB3"/>
              </a:buClr>
              <a:buSzPct val="100000"/>
              <a:buFont typeface="Arial" panose="020B0604020202020204" pitchFamily="34" charset="0"/>
              <a:buChar char="•"/>
            </a:pPr>
            <a:r>
              <a:rPr lang="en-US" sz="2000" dirty="0">
                <a:solidFill>
                  <a:schemeClr val="tx1">
                    <a:lumMod val="75000"/>
                    <a:lumOff val="25000"/>
                  </a:schemeClr>
                </a:solidFill>
              </a:rPr>
              <a:t>Introduction</a:t>
            </a:r>
          </a:p>
          <a:p>
            <a:pPr marL="727189" lvl="1" indent="-270000">
              <a:lnSpc>
                <a:spcPct val="150000"/>
              </a:lnSpc>
              <a:buClr>
                <a:srgbClr val="016AB3"/>
              </a:buClr>
              <a:buSzPct val="100000"/>
              <a:buFont typeface="Arial" panose="020B0604020202020204" pitchFamily="34" charset="0"/>
              <a:buChar char="•"/>
            </a:pPr>
            <a:r>
              <a:rPr lang="en-US" sz="2000" dirty="0">
                <a:solidFill>
                  <a:schemeClr val="tx1">
                    <a:lumMod val="75000"/>
                    <a:lumOff val="25000"/>
                  </a:schemeClr>
                </a:solidFill>
              </a:rPr>
              <a:t>Model Overview</a:t>
            </a:r>
          </a:p>
          <a:p>
            <a:pPr marL="727189" lvl="1" indent="-270000">
              <a:lnSpc>
                <a:spcPct val="150000"/>
              </a:lnSpc>
              <a:buClr>
                <a:srgbClr val="016AB3"/>
              </a:buClr>
              <a:buSzPct val="100000"/>
              <a:buFont typeface="Arial" panose="020B0604020202020204" pitchFamily="34" charset="0"/>
              <a:buChar char="•"/>
            </a:pPr>
            <a:r>
              <a:rPr lang="en-US" sz="2000" dirty="0">
                <a:solidFill>
                  <a:schemeClr val="tx1">
                    <a:lumMod val="75000"/>
                    <a:lumOff val="25000"/>
                  </a:schemeClr>
                </a:solidFill>
              </a:rPr>
              <a:t>Operation</a:t>
            </a:r>
          </a:p>
          <a:p>
            <a:pPr marL="727189" lvl="1" indent="-270000">
              <a:lnSpc>
                <a:spcPct val="150000"/>
              </a:lnSpc>
              <a:buClr>
                <a:srgbClr val="016AB3"/>
              </a:buClr>
              <a:buSzPct val="100000"/>
              <a:buFont typeface="Arial" panose="020B0604020202020204" pitchFamily="34" charset="0"/>
              <a:buChar char="•"/>
            </a:pPr>
            <a:r>
              <a:rPr lang="en-US" sz="2000" dirty="0">
                <a:solidFill>
                  <a:schemeClr val="tx1">
                    <a:lumMod val="75000"/>
                    <a:lumOff val="25000"/>
                  </a:schemeClr>
                </a:solidFill>
              </a:rPr>
              <a:t>Installation</a:t>
            </a:r>
          </a:p>
          <a:p>
            <a:pPr marL="727189" lvl="1" indent="-270000">
              <a:lnSpc>
                <a:spcPct val="150000"/>
              </a:lnSpc>
              <a:buClr>
                <a:srgbClr val="016AB3"/>
              </a:buClr>
              <a:buSzPct val="100000"/>
              <a:buFont typeface="Arial" panose="020B0604020202020204" pitchFamily="34" charset="0"/>
              <a:buChar char="•"/>
            </a:pPr>
            <a:r>
              <a:rPr lang="en-US" sz="2000" dirty="0">
                <a:solidFill>
                  <a:schemeClr val="tx1">
                    <a:lumMod val="75000"/>
                    <a:lumOff val="25000"/>
                  </a:schemeClr>
                </a:solidFill>
              </a:rPr>
              <a:t>Features</a:t>
            </a:r>
          </a:p>
        </p:txBody>
      </p:sp>
    </p:spTree>
    <p:extLst>
      <p:ext uri="{BB962C8B-B14F-4D97-AF65-F5344CB8AC3E}">
        <p14:creationId xmlns:p14="http://schemas.microsoft.com/office/powerpoint/2010/main" val="2898281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LS Series – Steam Separator</a:t>
            </a:r>
          </a:p>
        </p:txBody>
      </p:sp>
      <p:sp>
        <p:nvSpPr>
          <p:cNvPr id="21" name="Title 20">
            <a:extLst>
              <a:ext uri="{FF2B5EF4-FFF2-40B4-BE49-F238E27FC236}">
                <a16:creationId xmlns:a16="http://schemas.microsoft.com/office/drawing/2014/main" id="{7A8B0305-EB05-61E9-7515-B7C0CEE8DCD3}"/>
              </a:ext>
            </a:extLst>
          </p:cNvPr>
          <p:cNvSpPr>
            <a:spLocks noGrp="1"/>
          </p:cNvSpPr>
          <p:nvPr>
            <p:ph type="title"/>
          </p:nvPr>
        </p:nvSpPr>
        <p:spPr/>
        <p:txBody>
          <a:bodyPr/>
          <a:lstStyle/>
          <a:p>
            <a:r>
              <a:rPr lang="en-US" dirty="0"/>
              <a:t>Operation</a:t>
            </a:r>
          </a:p>
        </p:txBody>
      </p:sp>
      <p:grpSp>
        <p:nvGrpSpPr>
          <p:cNvPr id="6" name="Group 5"/>
          <p:cNvGrpSpPr/>
          <p:nvPr/>
        </p:nvGrpSpPr>
        <p:grpSpPr>
          <a:xfrm>
            <a:off x="548641" y="1869847"/>
            <a:ext cx="6520919" cy="3638608"/>
            <a:chOff x="899592" y="699542"/>
            <a:chExt cx="7315200" cy="3429000"/>
          </a:xfrm>
        </p:grpSpPr>
        <p:pic>
          <p:nvPicPr>
            <p:cNvPr id="13" name="Picture 7" descr="LS1 Assembly 1.jpg"/>
            <p:cNvPicPr>
              <a:picLocks noChangeAspect="1"/>
            </p:cNvPicPr>
            <p:nvPr/>
          </p:nvPicPr>
          <p:blipFill>
            <a:blip r:embed="rId2" cstate="email">
              <a:extLst>
                <a:ext uri="{28A0092B-C50C-407E-A947-70E740481C1C}">
                  <a14:useLocalDpi xmlns:a14="http://schemas.microsoft.com/office/drawing/2010/main" val="0"/>
                </a:ext>
              </a:extLst>
            </a:blip>
            <a:srcRect l="4099" t="12375" r="3519" b="13377"/>
            <a:stretch>
              <a:fillRect/>
            </a:stretch>
          </p:blipFill>
          <p:spPr bwMode="auto">
            <a:xfrm>
              <a:off x="899592" y="699542"/>
              <a:ext cx="7315200" cy="313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137842" y="1728242"/>
              <a:ext cx="685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22" name="Oval 21"/>
            <p:cNvSpPr/>
            <p:nvPr/>
          </p:nvSpPr>
          <p:spPr>
            <a:xfrm>
              <a:off x="5414442" y="2071142"/>
              <a:ext cx="26670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Arial" panose="020B0604020202020204" pitchFamily="34" charset="0"/>
                <a:cs typeface="Arial" panose="020B0604020202020204" pitchFamily="34" charset="0"/>
              </a:endParaRPr>
            </a:p>
          </p:txBody>
        </p:sp>
        <p:cxnSp>
          <p:nvCxnSpPr>
            <p:cNvPr id="23" name="Straight Arrow Connector 22"/>
            <p:cNvCxnSpPr/>
            <p:nvPr/>
          </p:nvCxnSpPr>
          <p:spPr>
            <a:xfrm>
              <a:off x="2976042" y="2242591"/>
              <a:ext cx="2362200" cy="514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324" descr="D:\Livesteam pic\separator.BMP"/>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54839" y1="8333" x2="54839" y2="8333"/>
                          <a14:foregroundMark x1="43226" y1="4688" x2="43226" y2="4688"/>
                          <a14:foregroundMark x1="29032" y1="4167" x2="29032" y2="4167"/>
                          <a14:foregroundMark x1="3871" y1="10938" x2="45806" y2="17188"/>
                          <a14:foregroundMark x1="93548" y1="9896" x2="69677" y2="2083"/>
                          <a14:foregroundMark x1="56774" y1="83333" x2="87097" y2="83333"/>
                        </a14:backgroundRemoval>
                      </a14:imgEffect>
                    </a14:imgLayer>
                  </a14:imgProps>
                </a:ext>
                <a:ext uri="{28A0092B-C50C-407E-A947-70E740481C1C}">
                  <a14:useLocalDpi xmlns:a14="http://schemas.microsoft.com/office/drawing/2010/main" val="0"/>
                </a:ext>
              </a:extLst>
            </a:blip>
            <a:srcRect/>
            <a:stretch>
              <a:fillRect/>
            </a:stretch>
          </p:blipFill>
          <p:spPr bwMode="auto">
            <a:xfrm rot="120000">
              <a:off x="6055793" y="2375942"/>
              <a:ext cx="1476375" cy="137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5" descr="Separator 2.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32870" y="2280517"/>
              <a:ext cx="1866017" cy="16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7412826" y="2394065"/>
            <a:ext cx="4333057" cy="1938992"/>
          </a:xfrm>
          <a:prstGeom prst="rect">
            <a:avLst/>
          </a:prstGeom>
          <a:noFill/>
        </p:spPr>
        <p:txBody>
          <a:bodyPr wrap="square" rtlCol="0">
            <a:spAutoFit/>
          </a:bodyPr>
          <a:lstStyle/>
          <a:p>
            <a:pPr marL="270000" indent="-270000">
              <a:buClr>
                <a:srgbClr val="016AB3"/>
              </a:buClr>
              <a:buSzPct val="100000"/>
              <a:buFont typeface="Arial" panose="020B0604020202020204" pitchFamily="34" charset="0"/>
              <a:buChar char="•"/>
            </a:pPr>
            <a:r>
              <a:rPr lang="en-US" sz="2000" dirty="0">
                <a:solidFill>
                  <a:srgbClr val="000000"/>
                </a:solidFill>
              </a:rPr>
              <a:t>Separates steam from condensate before entering the airstream</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Prevents spitting from distributor</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Uses baffle plate to separate steam</a:t>
            </a:r>
          </a:p>
        </p:txBody>
      </p:sp>
    </p:spTree>
    <p:extLst>
      <p:ext uri="{BB962C8B-B14F-4D97-AF65-F5344CB8AC3E}">
        <p14:creationId xmlns:p14="http://schemas.microsoft.com/office/powerpoint/2010/main" val="2240660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LS Series – Steam Valve</a:t>
            </a:r>
          </a:p>
        </p:txBody>
      </p:sp>
      <p:sp>
        <p:nvSpPr>
          <p:cNvPr id="18" name="Title 17">
            <a:extLst>
              <a:ext uri="{FF2B5EF4-FFF2-40B4-BE49-F238E27FC236}">
                <a16:creationId xmlns:a16="http://schemas.microsoft.com/office/drawing/2014/main" id="{343B8EA4-9D94-22D0-CACF-0E89217C0312}"/>
              </a:ext>
            </a:extLst>
          </p:cNvPr>
          <p:cNvSpPr>
            <a:spLocks noGrp="1"/>
          </p:cNvSpPr>
          <p:nvPr>
            <p:ph type="title"/>
          </p:nvPr>
        </p:nvSpPr>
        <p:spPr/>
        <p:txBody>
          <a:bodyPr/>
          <a:lstStyle/>
          <a:p>
            <a:r>
              <a:rPr lang="en-US" dirty="0"/>
              <a:t>Operation</a:t>
            </a:r>
          </a:p>
        </p:txBody>
      </p:sp>
      <p:grpSp>
        <p:nvGrpSpPr>
          <p:cNvPr id="5" name="Group 4"/>
          <p:cNvGrpSpPr/>
          <p:nvPr/>
        </p:nvGrpSpPr>
        <p:grpSpPr>
          <a:xfrm>
            <a:off x="365760" y="1694998"/>
            <a:ext cx="6558742" cy="3891153"/>
            <a:chOff x="1114425" y="745331"/>
            <a:chExt cx="7315200" cy="3429000"/>
          </a:xfrm>
        </p:grpSpPr>
        <p:pic>
          <p:nvPicPr>
            <p:cNvPr id="40" name="Picture 7" descr="LS1 Assembly 1.jpg"/>
            <p:cNvPicPr>
              <a:picLocks noChangeAspect="1"/>
            </p:cNvPicPr>
            <p:nvPr/>
          </p:nvPicPr>
          <p:blipFill>
            <a:blip r:embed="rId2" cstate="email">
              <a:extLst>
                <a:ext uri="{28A0092B-C50C-407E-A947-70E740481C1C}">
                  <a14:useLocalDpi xmlns:a14="http://schemas.microsoft.com/office/drawing/2010/main" val="0"/>
                </a:ext>
              </a:extLst>
            </a:blip>
            <a:srcRect l="4099" t="12375" r="3519" b="13377"/>
            <a:stretch>
              <a:fillRect/>
            </a:stretch>
          </p:blipFill>
          <p:spPr bwMode="auto">
            <a:xfrm>
              <a:off x="1114425" y="745331"/>
              <a:ext cx="7315200" cy="313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2790825" y="1831181"/>
              <a:ext cx="457200"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42" name="Oval 41"/>
            <p:cNvSpPr/>
            <p:nvPr/>
          </p:nvSpPr>
          <p:spPr>
            <a:xfrm>
              <a:off x="5534025" y="2116931"/>
              <a:ext cx="26670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Arial" panose="020B0604020202020204" pitchFamily="34" charset="0"/>
                <a:cs typeface="Arial" panose="020B0604020202020204" pitchFamily="34" charset="0"/>
              </a:endParaRPr>
            </a:p>
          </p:txBody>
        </p:sp>
        <p:cxnSp>
          <p:nvCxnSpPr>
            <p:cNvPr id="43" name="Straight Arrow Connector 42"/>
            <p:cNvCxnSpPr/>
            <p:nvPr/>
          </p:nvCxnSpPr>
          <p:spPr>
            <a:xfrm>
              <a:off x="3324225" y="2116931"/>
              <a:ext cx="2286000" cy="6286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4" name="Picture 43" descr="VB_7000.jpg"/>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67426" y="2402681"/>
              <a:ext cx="1666875" cy="146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TextBox 11"/>
          <p:cNvSpPr txBox="1">
            <a:spLocks noChangeArrowheads="1"/>
          </p:cNvSpPr>
          <p:nvPr/>
        </p:nvSpPr>
        <p:spPr bwMode="auto">
          <a:xfrm>
            <a:off x="7334424" y="2186248"/>
            <a:ext cx="4610965" cy="243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70000" indent="-270000" eaLnBrk="1" hangingPunct="1">
              <a:spcBef>
                <a:spcPts val="1200"/>
              </a:spcBef>
              <a:buClr>
                <a:srgbClr val="016AB3"/>
              </a:buClr>
              <a:buSzPct val="100000"/>
              <a:buFont typeface="Arial" panose="020B0604020202020204" pitchFamily="34" charset="0"/>
              <a:buChar char="•"/>
            </a:pPr>
            <a:r>
              <a:rPr lang="en-US" sz="2000" dirty="0">
                <a:solidFill>
                  <a:srgbClr val="000000"/>
                </a:solidFill>
                <a:latin typeface="+mn-lt"/>
                <a:cs typeface="Arial" panose="020B0604020202020204" pitchFamily="34" charset="0"/>
              </a:rPr>
              <a:t>Maximum pressure 50 psig</a:t>
            </a:r>
          </a:p>
          <a:p>
            <a:pPr marL="270000" indent="-270000" eaLnBrk="1" hangingPunct="1">
              <a:spcBef>
                <a:spcPts val="1200"/>
              </a:spcBef>
              <a:buClr>
                <a:srgbClr val="016AB3"/>
              </a:buClr>
              <a:buSzPct val="100000"/>
              <a:buFont typeface="Arial" panose="020B0604020202020204" pitchFamily="34" charset="0"/>
              <a:buChar char="•"/>
            </a:pPr>
            <a:r>
              <a:rPr lang="en-US" sz="2000" dirty="0">
                <a:solidFill>
                  <a:srgbClr val="000000"/>
                </a:solidFill>
                <a:latin typeface="+mn-lt"/>
                <a:cs typeface="Arial" panose="020B0604020202020204" pitchFamily="34" charset="0"/>
              </a:rPr>
              <a:t>½” to 2” (CV 0.10 to 40.0)</a:t>
            </a:r>
          </a:p>
          <a:p>
            <a:pPr marL="270000" indent="-270000" eaLnBrk="1" hangingPunct="1">
              <a:spcBef>
                <a:spcPts val="1200"/>
              </a:spcBef>
              <a:buClr>
                <a:srgbClr val="016AB3"/>
              </a:buClr>
              <a:buSzPct val="100000"/>
              <a:buFont typeface="Arial" panose="020B0604020202020204" pitchFamily="34" charset="0"/>
              <a:buChar char="•"/>
            </a:pPr>
            <a:r>
              <a:rPr lang="en-US" sz="2000" dirty="0">
                <a:solidFill>
                  <a:srgbClr val="000000"/>
                </a:solidFill>
                <a:latin typeface="+mn-lt"/>
                <a:cs typeface="Arial" panose="020B0604020202020204" pitchFamily="34" charset="0"/>
              </a:rPr>
              <a:t>Bronze body with stainless steel components </a:t>
            </a:r>
            <a:r>
              <a:rPr lang="en-US" sz="2000" u="sng" dirty="0">
                <a:solidFill>
                  <a:srgbClr val="000000"/>
                </a:solidFill>
                <a:latin typeface="+mn-lt"/>
                <a:cs typeface="Arial" panose="020B0604020202020204" pitchFamily="34" charset="0"/>
              </a:rPr>
              <a:t>OR</a:t>
            </a:r>
          </a:p>
          <a:p>
            <a:pPr marL="270000" indent="-270000" eaLnBrk="1" hangingPunct="1">
              <a:spcBef>
                <a:spcPts val="1200"/>
              </a:spcBef>
              <a:buClr>
                <a:srgbClr val="016AB3"/>
              </a:buClr>
              <a:buSzPct val="100000"/>
              <a:buFont typeface="Arial" panose="020B0604020202020204" pitchFamily="34" charset="0"/>
              <a:buChar char="•"/>
            </a:pPr>
            <a:r>
              <a:rPr lang="en-US" sz="2000" dirty="0">
                <a:solidFill>
                  <a:srgbClr val="000000"/>
                </a:solidFill>
                <a:latin typeface="+mn-lt"/>
                <a:cs typeface="Arial" panose="020B0604020202020204" pitchFamily="34" charset="0"/>
              </a:rPr>
              <a:t>Stainless steel body with stainless steel components</a:t>
            </a:r>
          </a:p>
        </p:txBody>
      </p:sp>
    </p:spTree>
    <p:extLst>
      <p:ext uri="{BB962C8B-B14F-4D97-AF65-F5344CB8AC3E}">
        <p14:creationId xmlns:p14="http://schemas.microsoft.com/office/powerpoint/2010/main" val="3911526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LS Series - Actuator</a:t>
            </a:r>
          </a:p>
        </p:txBody>
      </p:sp>
      <p:sp>
        <p:nvSpPr>
          <p:cNvPr id="26" name="Title 25">
            <a:extLst>
              <a:ext uri="{FF2B5EF4-FFF2-40B4-BE49-F238E27FC236}">
                <a16:creationId xmlns:a16="http://schemas.microsoft.com/office/drawing/2014/main" id="{B462B3CC-5C96-7D2B-DEE6-3B2B6C37BA63}"/>
              </a:ext>
            </a:extLst>
          </p:cNvPr>
          <p:cNvSpPr>
            <a:spLocks noGrp="1"/>
          </p:cNvSpPr>
          <p:nvPr>
            <p:ph type="title"/>
          </p:nvPr>
        </p:nvSpPr>
        <p:spPr/>
        <p:txBody>
          <a:bodyPr/>
          <a:lstStyle/>
          <a:p>
            <a:r>
              <a:rPr lang="en-US" dirty="0"/>
              <a:t>Operation</a:t>
            </a:r>
          </a:p>
        </p:txBody>
      </p:sp>
      <p:sp>
        <p:nvSpPr>
          <p:cNvPr id="7" name="AutoShape 2" descr="https://na.condairhelp.com/product/photo/1507556,1507557,150755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https://na.condairhelp.com/product/photo/1507556,1507557,1507558.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0" name="Group 19"/>
          <p:cNvGrpSpPr/>
          <p:nvPr/>
        </p:nvGrpSpPr>
        <p:grpSpPr>
          <a:xfrm>
            <a:off x="881150" y="2032382"/>
            <a:ext cx="7306886" cy="3686776"/>
            <a:chOff x="2086495" y="2014507"/>
            <a:chExt cx="8322670" cy="3825953"/>
          </a:xfrm>
        </p:grpSpPr>
        <p:pic>
          <p:nvPicPr>
            <p:cNvPr id="9" name="Picture 7" descr="LS1 Assembly 1.jpg"/>
            <p:cNvPicPr>
              <a:picLocks noChangeAspect="1"/>
            </p:cNvPicPr>
            <p:nvPr/>
          </p:nvPicPr>
          <p:blipFill>
            <a:blip r:embed="rId2" cstate="email">
              <a:extLst>
                <a:ext uri="{28A0092B-C50C-407E-A947-70E740481C1C}">
                  <a14:useLocalDpi xmlns:a14="http://schemas.microsoft.com/office/drawing/2010/main" val="0"/>
                </a:ext>
              </a:extLst>
            </a:blip>
            <a:srcRect l="4099" t="12375" r="3519" b="13377"/>
            <a:stretch>
              <a:fillRect/>
            </a:stretch>
          </p:blipFill>
          <p:spPr bwMode="auto">
            <a:xfrm>
              <a:off x="2086495" y="2014507"/>
              <a:ext cx="8322670" cy="382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820385" y="2851480"/>
              <a:ext cx="606861" cy="627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11" name="Oval 10"/>
            <p:cNvSpPr/>
            <p:nvPr/>
          </p:nvSpPr>
          <p:spPr>
            <a:xfrm>
              <a:off x="5814358" y="3608533"/>
              <a:ext cx="2860918" cy="2231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Arial" panose="020B0604020202020204" pitchFamily="34" charset="0"/>
                <a:cs typeface="Arial" panose="020B0604020202020204" pitchFamily="34" charset="0"/>
              </a:endParaRPr>
            </a:p>
          </p:txBody>
        </p:sp>
        <p:cxnSp>
          <p:nvCxnSpPr>
            <p:cNvPr id="12" name="Straight Arrow Connector 11"/>
            <p:cNvCxnSpPr>
              <a:endCxn id="11" idx="1"/>
            </p:cNvCxnSpPr>
            <p:nvPr/>
          </p:nvCxnSpPr>
          <p:spPr>
            <a:xfrm>
              <a:off x="4513942" y="3130471"/>
              <a:ext cx="1719389" cy="8049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0" b="89809" l="498" r="99005"/>
                      </a14:imgEffect>
                    </a14:imgLayer>
                  </a14:imgProps>
                </a:ext>
              </a:extLst>
            </a:blip>
            <a:stretch>
              <a:fillRect/>
            </a:stretch>
          </p:blipFill>
          <p:spPr>
            <a:xfrm>
              <a:off x="6287554" y="3976783"/>
              <a:ext cx="1914525" cy="1495425"/>
            </a:xfrm>
            <a:prstGeom prst="rect">
              <a:avLst/>
            </a:prstGeom>
          </p:spPr>
        </p:pic>
      </p:grpSp>
      <p:sp>
        <p:nvSpPr>
          <p:cNvPr id="21" name="TextBox 20"/>
          <p:cNvSpPr txBox="1"/>
          <p:nvPr/>
        </p:nvSpPr>
        <p:spPr>
          <a:xfrm>
            <a:off x="8540288" y="3033904"/>
            <a:ext cx="3557848" cy="1323439"/>
          </a:xfrm>
          <a:prstGeom prst="rect">
            <a:avLst/>
          </a:prstGeom>
          <a:noFill/>
        </p:spPr>
        <p:txBody>
          <a:bodyPr wrap="square" rtlCol="0">
            <a:spAutoFit/>
          </a:bodyPr>
          <a:lstStyle/>
          <a:p>
            <a:pPr marL="270000" indent="-270000">
              <a:buClr>
                <a:srgbClr val="016AB3"/>
              </a:buClr>
              <a:buSzPct val="100000"/>
              <a:buFont typeface="Arial" panose="020B0604020202020204" pitchFamily="34" charset="0"/>
              <a:buChar char="•"/>
            </a:pPr>
            <a:r>
              <a:rPr lang="en-US" sz="2000" dirty="0">
                <a:solidFill>
                  <a:srgbClr val="000000"/>
                </a:solidFill>
              </a:rPr>
              <a:t>Electric  on/off and modulating actuators</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strike="sngStrike" dirty="0">
                <a:solidFill>
                  <a:srgbClr val="000000"/>
                </a:solidFill>
              </a:rPr>
              <a:t>Pneumatic actuators</a:t>
            </a:r>
          </a:p>
        </p:txBody>
      </p:sp>
    </p:spTree>
    <p:extLst>
      <p:ext uri="{BB962C8B-B14F-4D97-AF65-F5344CB8AC3E}">
        <p14:creationId xmlns:p14="http://schemas.microsoft.com/office/powerpoint/2010/main" val="126058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5"/>
          </p:nvPr>
        </p:nvSpPr>
        <p:spPr/>
        <p:txBody>
          <a:bodyPr/>
          <a:lstStyle/>
          <a:p>
            <a:r>
              <a:rPr lang="en-US" dirty="0">
                <a:cs typeface="Arial" panose="020B0604020202020204" pitchFamily="34" charset="0"/>
              </a:rPr>
              <a:t>LS Series - Actuators</a:t>
            </a:r>
            <a:endParaRPr lang="en-US" dirty="0"/>
          </a:p>
        </p:txBody>
      </p:sp>
      <p:sp>
        <p:nvSpPr>
          <p:cNvPr id="17" name="Title 16">
            <a:extLst>
              <a:ext uri="{FF2B5EF4-FFF2-40B4-BE49-F238E27FC236}">
                <a16:creationId xmlns:a16="http://schemas.microsoft.com/office/drawing/2014/main" id="{05806249-1389-5EF1-B15F-C4F32418FFD8}"/>
              </a:ext>
            </a:extLst>
          </p:cNvPr>
          <p:cNvSpPr>
            <a:spLocks noGrp="1"/>
          </p:cNvSpPr>
          <p:nvPr>
            <p:ph type="title"/>
          </p:nvPr>
        </p:nvSpPr>
        <p:spPr/>
        <p:txBody>
          <a:bodyPr/>
          <a:lstStyle/>
          <a:p>
            <a:r>
              <a:rPr lang="en-US" dirty="0"/>
              <a:t>Operation</a:t>
            </a:r>
          </a:p>
        </p:txBody>
      </p:sp>
      <p:graphicFrame>
        <p:nvGraphicFramePr>
          <p:cNvPr id="4" name="Table 3"/>
          <p:cNvGraphicFramePr>
            <a:graphicFrameLocks noGrp="1"/>
          </p:cNvGraphicFramePr>
          <p:nvPr>
            <p:extLst>
              <p:ext uri="{D42A27DB-BD31-4B8C-83A1-F6EECF244321}">
                <p14:modId xmlns:p14="http://schemas.microsoft.com/office/powerpoint/2010/main" val="1734593177"/>
              </p:ext>
            </p:extLst>
          </p:nvPr>
        </p:nvGraphicFramePr>
        <p:xfrm>
          <a:off x="2374322" y="1255220"/>
          <a:ext cx="7629006" cy="4505878"/>
        </p:xfrm>
        <a:graphic>
          <a:graphicData uri="http://schemas.openxmlformats.org/drawingml/2006/table">
            <a:tbl>
              <a:tblPr firstRow="1">
                <a:tableStyleId>{69012ECD-51FC-41F1-AA8D-1B2483CD663E}</a:tableStyleId>
              </a:tblPr>
              <a:tblGrid>
                <a:gridCol w="2497850">
                  <a:extLst>
                    <a:ext uri="{9D8B030D-6E8A-4147-A177-3AD203B41FA5}">
                      <a16:colId xmlns:a16="http://schemas.microsoft.com/office/drawing/2014/main" val="20000"/>
                    </a:ext>
                  </a:extLst>
                </a:gridCol>
                <a:gridCol w="1300398">
                  <a:extLst>
                    <a:ext uri="{9D8B030D-6E8A-4147-A177-3AD203B41FA5}">
                      <a16:colId xmlns:a16="http://schemas.microsoft.com/office/drawing/2014/main" val="20001"/>
                    </a:ext>
                  </a:extLst>
                </a:gridCol>
                <a:gridCol w="1179388">
                  <a:extLst>
                    <a:ext uri="{9D8B030D-6E8A-4147-A177-3AD203B41FA5}">
                      <a16:colId xmlns:a16="http://schemas.microsoft.com/office/drawing/2014/main" val="20002"/>
                    </a:ext>
                  </a:extLst>
                </a:gridCol>
                <a:gridCol w="1161329">
                  <a:extLst>
                    <a:ext uri="{9D8B030D-6E8A-4147-A177-3AD203B41FA5}">
                      <a16:colId xmlns:a16="http://schemas.microsoft.com/office/drawing/2014/main" val="20003"/>
                    </a:ext>
                  </a:extLst>
                </a:gridCol>
                <a:gridCol w="1490041">
                  <a:extLst>
                    <a:ext uri="{9D8B030D-6E8A-4147-A177-3AD203B41FA5}">
                      <a16:colId xmlns:a16="http://schemas.microsoft.com/office/drawing/2014/main" val="20004"/>
                    </a:ext>
                  </a:extLst>
                </a:gridCol>
              </a:tblGrid>
              <a:tr h="14448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Description</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Part Number</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Valve Body</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Valve Dia.</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Max. Pressure</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00"/>
                  </a:ext>
                </a:extLst>
              </a:tr>
              <a:tr h="14448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(NPT)</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(PSIG)</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01"/>
                  </a:ext>
                </a:extLst>
              </a:tr>
              <a:tr h="144485">
                <a:tc row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Modulating Actuator 0-10 </a:t>
                      </a:r>
                      <a:r>
                        <a:rPr kumimoji="0" lang="en-US" sz="1100" u="none" strike="noStrike" cap="none" normalizeH="0" baseline="0" dirty="0" err="1">
                          <a:ln>
                            <a:noFill/>
                          </a:ln>
                          <a:effectLst/>
                        </a:rPr>
                        <a:t>Vdc</a:t>
                      </a:r>
                      <a:br>
                        <a:rPr kumimoji="0" lang="en-US" sz="1100" u="none" strike="noStrike" cap="none" normalizeH="0" baseline="0" dirty="0">
                          <a:ln>
                            <a:noFill/>
                          </a:ln>
                          <a:effectLst/>
                        </a:rPr>
                      </a:br>
                      <a:r>
                        <a:rPr kumimoji="0" lang="en-US" sz="1100" u="none" strike="noStrike" cap="none" normalizeH="0" baseline="0" dirty="0">
                          <a:ln>
                            <a:noFill/>
                          </a:ln>
                          <a:effectLst/>
                        </a:rPr>
                        <a:t>24 V</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ctr" horzOverflow="overflow"/>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150 7549</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ctr" horzOverflow="overflow"/>
                </a:tc>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Bronze</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1/2-3/4</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02"/>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03"/>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1/4</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90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04"/>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35</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05"/>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06"/>
                  </a:ext>
                </a:extLst>
              </a:tr>
              <a:tr h="144485">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SST</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1/2-3/4</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07"/>
                  </a:ext>
                </a:extLst>
              </a:tr>
              <a:tr h="144485">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150 7552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Bronze</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1/2-2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65</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08"/>
                  </a:ext>
                </a:extLst>
              </a:tr>
              <a:tr h="144485">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150 7556</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Warren SST</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 1/2 &amp; 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09"/>
                  </a:ext>
                </a:extLst>
              </a:tr>
              <a:tr h="144485">
                <a:tc row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Modulating Actuator 4-20 </a:t>
                      </a:r>
                      <a:r>
                        <a:rPr kumimoji="0" lang="en-US" sz="1100" u="none" strike="noStrike" cap="none" normalizeH="0" baseline="0" dirty="0" err="1">
                          <a:ln>
                            <a:noFill/>
                          </a:ln>
                          <a:effectLst/>
                        </a:rPr>
                        <a:t>mAdc</a:t>
                      </a:r>
                      <a:br>
                        <a:rPr kumimoji="0" lang="en-US" sz="1100" u="none" strike="noStrike" cap="none" normalizeH="0" baseline="0" dirty="0">
                          <a:ln>
                            <a:noFill/>
                          </a:ln>
                          <a:effectLst/>
                        </a:rPr>
                      </a:br>
                      <a:r>
                        <a:rPr kumimoji="0" lang="en-US" sz="1100" u="none" strike="noStrike" cap="none" normalizeH="0" baseline="0" dirty="0">
                          <a:ln>
                            <a:noFill/>
                          </a:ln>
                          <a:effectLst/>
                        </a:rPr>
                        <a:t>24 V</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ctr" horzOverflow="overflow"/>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150 7550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ctr" horzOverflow="overflow"/>
                </a:tc>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Bronze</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1/2-3/4</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10"/>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11"/>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1/4</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90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12"/>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35</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13"/>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14"/>
                  </a:ext>
                </a:extLst>
              </a:tr>
              <a:tr h="144485">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SST</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1/2-3/4</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15"/>
                  </a:ext>
                </a:extLst>
              </a:tr>
              <a:tr h="144485">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150 7553</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Bronze</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1/2-2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65</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16"/>
                  </a:ext>
                </a:extLst>
              </a:tr>
              <a:tr h="144485">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150 7557</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Warren SST</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 1/2 &amp; 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17"/>
                  </a:ext>
                </a:extLst>
              </a:tr>
              <a:tr h="144485">
                <a:tc row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On/Off Actuator</a:t>
                      </a:r>
                      <a:br>
                        <a:rPr kumimoji="0" lang="en-US" sz="1100" u="none" strike="noStrike" cap="none" normalizeH="0" baseline="0" dirty="0">
                          <a:ln>
                            <a:noFill/>
                          </a:ln>
                          <a:effectLst/>
                        </a:rPr>
                      </a:br>
                      <a:r>
                        <a:rPr kumimoji="0" lang="en-US" sz="1100" u="none" strike="noStrike" cap="none" normalizeH="0" baseline="0" dirty="0">
                          <a:ln>
                            <a:noFill/>
                          </a:ln>
                          <a:effectLst/>
                        </a:rPr>
                        <a:t>24 V</a:t>
                      </a:r>
                      <a:endParaRPr kumimoji="0" lang="en-US" sz="1100" b="1" i="0" u="none" strike="noStrike" cap="none" normalizeH="0" baseline="0" dirty="0">
                        <a:ln>
                          <a:noFill/>
                        </a:ln>
                        <a:solidFill>
                          <a:srgbClr val="000000"/>
                        </a:solidFill>
                        <a:effectLst/>
                        <a:latin typeface="Arial" pitchFamily="34" charset="0"/>
                      </a:endParaRPr>
                    </a:p>
                  </a:txBody>
                  <a:tcPr marL="7549" marR="7549" marT="5663" marB="0" anchor="ctr" horzOverflow="overflow"/>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150 7551</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ctr" horzOverflow="overflow"/>
                </a:tc>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Bronze</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1/2-3/4</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18"/>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19"/>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1/4</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90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20"/>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35</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21"/>
                  </a:ext>
                </a:extLst>
              </a:tr>
              <a:tr h="144485">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22"/>
                  </a:ext>
                </a:extLst>
              </a:tr>
              <a:tr h="144485">
                <a:tc vMerge="1">
                  <a:txBody>
                    <a:bodyPr/>
                    <a:lstStyle/>
                    <a:p>
                      <a:endParaRPr lang="en-CA"/>
                    </a:p>
                  </a:txBody>
                  <a:tcPr/>
                </a:tc>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SST</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1/2-3/4</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23"/>
                  </a:ext>
                </a:extLst>
              </a:tr>
              <a:tr h="144485">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150 7554</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Bronze</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1/2-2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65</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24"/>
                  </a:ext>
                </a:extLst>
              </a:tr>
              <a:tr h="144485">
                <a:tc vMerge="1">
                  <a:txBody>
                    <a:bodyPr/>
                    <a:lstStyle/>
                    <a:p>
                      <a:endParaRPr lang="en-CA"/>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150 7558</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Warren SST</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  1 1/2 &amp; 2</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50</a:t>
                      </a:r>
                      <a:endParaRPr kumimoji="0" lang="en-US" sz="1100" b="0" i="0" u="none" strike="noStrike" cap="none" normalizeH="0" baseline="0" dirty="0">
                        <a:ln>
                          <a:noFill/>
                        </a:ln>
                        <a:solidFill>
                          <a:srgbClr val="000000"/>
                        </a:solidFill>
                        <a:effectLst/>
                        <a:latin typeface="Arial" pitchFamily="34" charset="0"/>
                      </a:endParaRPr>
                    </a:p>
                  </a:txBody>
                  <a:tcPr marL="7549" marR="7549" marT="5663" marB="0" anchor="b" horzOverflow="overflow"/>
                </a:tc>
                <a:extLst>
                  <a:ext uri="{0D108BD9-81ED-4DB2-BD59-A6C34878D82A}">
                    <a16:rowId xmlns:a16="http://schemas.microsoft.com/office/drawing/2014/main" val="10025"/>
                  </a:ext>
                </a:extLst>
              </a:tr>
            </a:tbl>
          </a:graphicData>
        </a:graphic>
      </p:graphicFrame>
      <p:sp>
        <p:nvSpPr>
          <p:cNvPr id="5" name="TextBox 4"/>
          <p:cNvSpPr txBox="1"/>
          <p:nvPr/>
        </p:nvSpPr>
        <p:spPr>
          <a:xfrm>
            <a:off x="1720734" y="5825894"/>
            <a:ext cx="9484822" cy="892552"/>
          </a:xfrm>
          <a:prstGeom prst="rect">
            <a:avLst/>
          </a:prstGeom>
          <a:noFill/>
        </p:spPr>
        <p:txBody>
          <a:bodyPr wrap="square" rtlCol="0">
            <a:spAutoFit/>
          </a:bodyPr>
          <a:lstStyle/>
          <a:p>
            <a:pPr lvl="0"/>
            <a:r>
              <a:rPr lang="en-US" sz="2000" b="1" dirty="0">
                <a:solidFill>
                  <a:srgbClr val="000000"/>
                </a:solidFill>
                <a:cs typeface="Arial" panose="020B0604020202020204" pitchFamily="34" charset="0"/>
              </a:rPr>
              <a:t>*</a:t>
            </a:r>
            <a:r>
              <a:rPr lang="en-US" sz="2000" dirty="0">
                <a:solidFill>
                  <a:srgbClr val="000000"/>
                </a:solidFill>
                <a:cs typeface="Arial" panose="020B0604020202020204" pitchFamily="34" charset="0"/>
              </a:rPr>
              <a:t>Maximum pressure for </a:t>
            </a:r>
            <a:r>
              <a:rPr lang="en-US" sz="2000" dirty="0" err="1">
                <a:solidFill>
                  <a:srgbClr val="000000"/>
                </a:solidFill>
                <a:cs typeface="Arial" panose="020B0604020202020204" pitchFamily="34" charset="0"/>
              </a:rPr>
              <a:t>LiveSteam</a:t>
            </a:r>
            <a:r>
              <a:rPr lang="en-US" sz="2000" dirty="0">
                <a:solidFill>
                  <a:srgbClr val="000000"/>
                </a:solidFill>
                <a:cs typeface="Arial" panose="020B0604020202020204" pitchFamily="34" charset="0"/>
              </a:rPr>
              <a:t>  50 PSIG (15 PSIG on Steam Exchange humidifiers</a:t>
            </a:r>
            <a:r>
              <a:rPr lang="en-US" sz="2000" b="1" dirty="0">
                <a:solidFill>
                  <a:srgbClr val="000000"/>
                </a:solidFill>
                <a:cs typeface="Arial" panose="020B0604020202020204" pitchFamily="34" charset="0"/>
              </a:rPr>
              <a:t>)</a:t>
            </a:r>
          </a:p>
          <a:p>
            <a:endParaRPr lang="en-US" sz="3200" dirty="0">
              <a:cs typeface="Arial" panose="020B0604020202020204" pitchFamily="34" charset="0"/>
            </a:endParaRPr>
          </a:p>
        </p:txBody>
      </p:sp>
    </p:spTree>
    <p:extLst>
      <p:ext uri="{BB962C8B-B14F-4D97-AF65-F5344CB8AC3E}">
        <p14:creationId xmlns:p14="http://schemas.microsoft.com/office/powerpoint/2010/main" val="407011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5"/>
          </p:nvPr>
        </p:nvSpPr>
        <p:spPr/>
        <p:txBody>
          <a:bodyPr/>
          <a:lstStyle/>
          <a:p>
            <a:r>
              <a:rPr lang="en-US" dirty="0">
                <a:cs typeface="Arial" panose="020B0604020202020204" pitchFamily="34" charset="0"/>
              </a:rPr>
              <a:t>LS Series - Steam Traps</a:t>
            </a:r>
            <a:endParaRPr lang="en-US" dirty="0"/>
          </a:p>
        </p:txBody>
      </p:sp>
      <p:sp>
        <p:nvSpPr>
          <p:cNvPr id="24" name="Title 23">
            <a:extLst>
              <a:ext uri="{FF2B5EF4-FFF2-40B4-BE49-F238E27FC236}">
                <a16:creationId xmlns:a16="http://schemas.microsoft.com/office/drawing/2014/main" id="{D1598C39-194C-3333-DEAA-D560AFBB6FD0}"/>
              </a:ext>
            </a:extLst>
          </p:cNvPr>
          <p:cNvSpPr>
            <a:spLocks noGrp="1"/>
          </p:cNvSpPr>
          <p:nvPr>
            <p:ph type="title"/>
          </p:nvPr>
        </p:nvSpPr>
        <p:spPr/>
        <p:txBody>
          <a:bodyPr/>
          <a:lstStyle/>
          <a:p>
            <a:r>
              <a:rPr lang="en-US" dirty="0"/>
              <a:t>Operation</a:t>
            </a:r>
          </a:p>
        </p:txBody>
      </p:sp>
      <p:grpSp>
        <p:nvGrpSpPr>
          <p:cNvPr id="2" name="Group 1"/>
          <p:cNvGrpSpPr/>
          <p:nvPr/>
        </p:nvGrpSpPr>
        <p:grpSpPr>
          <a:xfrm>
            <a:off x="324196" y="1579418"/>
            <a:ext cx="7331828" cy="4039986"/>
            <a:chOff x="2315960" y="2620891"/>
            <a:chExt cx="7315200" cy="3371850"/>
          </a:xfrm>
        </p:grpSpPr>
        <p:pic>
          <p:nvPicPr>
            <p:cNvPr id="7" name="Picture 7" descr="LS1 Assembly 1.jpg"/>
            <p:cNvPicPr>
              <a:picLocks noChangeAspect="1"/>
            </p:cNvPicPr>
            <p:nvPr/>
          </p:nvPicPr>
          <p:blipFill>
            <a:blip r:embed="rId3" cstate="email">
              <a:extLst>
                <a:ext uri="{28A0092B-C50C-407E-A947-70E740481C1C}">
                  <a14:useLocalDpi xmlns:a14="http://schemas.microsoft.com/office/drawing/2010/main" val="0"/>
                </a:ext>
              </a:extLst>
            </a:blip>
            <a:srcRect l="4099" t="12375" r="3519" b="13377"/>
            <a:stretch>
              <a:fillRect/>
            </a:stretch>
          </p:blipFill>
          <p:spPr bwMode="auto">
            <a:xfrm>
              <a:off x="2315960" y="2620891"/>
              <a:ext cx="7315200" cy="313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925560" y="4335391"/>
              <a:ext cx="533400"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9" name="Oval 8"/>
            <p:cNvSpPr/>
            <p:nvPr/>
          </p:nvSpPr>
          <p:spPr>
            <a:xfrm>
              <a:off x="6202160" y="3935341"/>
              <a:ext cx="2667000" cy="2057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a:off x="3535160" y="4621141"/>
              <a:ext cx="2667000" cy="571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descr="FT_SteamTrap1.jpg"/>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64161" y="4106791"/>
              <a:ext cx="855663" cy="71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ib30.jpg"/>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583161" y="4849741"/>
              <a:ext cx="7286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ts14_1.jpg"/>
            <p:cNvPicPr>
              <a:picLocks noChangeAspect="1"/>
            </p:cNvPicPr>
            <p:nvPr/>
          </p:nvPicPr>
          <p:blipFill>
            <a:blip r:embed="rId8" cstate="emai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49960" y="4906891"/>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p:cNvSpPr txBox="1"/>
          <p:nvPr/>
        </p:nvSpPr>
        <p:spPr>
          <a:xfrm>
            <a:off x="7922029" y="1862051"/>
            <a:ext cx="4054697" cy="3565231"/>
          </a:xfrm>
          <a:prstGeom prst="rect">
            <a:avLst/>
          </a:prstGeom>
          <a:noFill/>
        </p:spPr>
        <p:txBody>
          <a:bodyPr wrap="square" rtlCol="0">
            <a:spAutoFit/>
          </a:bodyPr>
          <a:lstStyle/>
          <a:p>
            <a:pPr marL="270000" indent="-270000">
              <a:buClr>
                <a:srgbClr val="016AB3"/>
              </a:buClr>
              <a:buSzPct val="100000"/>
              <a:buFont typeface="Arial" panose="020B0604020202020204" pitchFamily="34" charset="0"/>
              <a:buChar char="•"/>
            </a:pPr>
            <a:r>
              <a:rPr lang="en-US" sz="2000" dirty="0">
                <a:solidFill>
                  <a:srgbClr val="000000"/>
                </a:solidFill>
              </a:rPr>
              <a:t>Removes condensate without losses of live steam</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Two types available</a:t>
            </a:r>
          </a:p>
          <a:p>
            <a:pPr marL="727200" lvl="1" indent="-270000">
              <a:buClr>
                <a:srgbClr val="016AB3"/>
              </a:buClr>
              <a:buSzPct val="100000"/>
              <a:buFont typeface="Arial" panose="020B0604020202020204" pitchFamily="34" charset="0"/>
              <a:buChar char="•"/>
            </a:pPr>
            <a:r>
              <a:rPr lang="en-US" sz="2000" dirty="0">
                <a:solidFill>
                  <a:srgbClr val="000000"/>
                </a:solidFill>
              </a:rPr>
              <a:t>F&amp;T traps</a:t>
            </a:r>
            <a:br>
              <a:rPr lang="en-US" sz="2000" dirty="0">
                <a:solidFill>
                  <a:srgbClr val="000000"/>
                </a:solidFill>
              </a:rPr>
            </a:br>
            <a:r>
              <a:rPr lang="en-US" sz="2000" dirty="0">
                <a:solidFill>
                  <a:srgbClr val="000000"/>
                </a:solidFill>
              </a:rPr>
              <a:t>(Float and thermostatic)</a:t>
            </a:r>
          </a:p>
          <a:p>
            <a:pPr marL="727200" lvl="1" indent="-270000">
              <a:buClr>
                <a:srgbClr val="016AB3"/>
              </a:buClr>
              <a:buSzPct val="100000"/>
              <a:buFont typeface="Arial" panose="020B0604020202020204" pitchFamily="34" charset="0"/>
              <a:buChar char="•"/>
            </a:pPr>
            <a:endParaRPr lang="en-US" sz="2000" dirty="0">
              <a:solidFill>
                <a:srgbClr val="000000"/>
              </a:solidFill>
            </a:endParaRPr>
          </a:p>
          <a:p>
            <a:pPr marL="727200" lvl="1" indent="-270000">
              <a:buClr>
                <a:srgbClr val="016AB3"/>
              </a:buClr>
              <a:buSzPct val="100000"/>
              <a:buFont typeface="Arial" panose="020B0604020202020204" pitchFamily="34" charset="0"/>
              <a:buChar char="•"/>
            </a:pPr>
            <a:r>
              <a:rPr lang="en-US" sz="2000" dirty="0">
                <a:solidFill>
                  <a:srgbClr val="000000"/>
                </a:solidFill>
              </a:rPr>
              <a:t>Inverted bucket traps</a:t>
            </a:r>
            <a:br>
              <a:rPr lang="en-US" sz="2000" dirty="0">
                <a:solidFill>
                  <a:srgbClr val="000000"/>
                </a:solidFill>
              </a:rPr>
            </a:b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Materials are cast Iron or stainless steel</a:t>
            </a:r>
          </a:p>
        </p:txBody>
      </p:sp>
    </p:spTree>
    <p:extLst>
      <p:ext uri="{BB962C8B-B14F-4D97-AF65-F5344CB8AC3E}">
        <p14:creationId xmlns:p14="http://schemas.microsoft.com/office/powerpoint/2010/main" val="107986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5"/>
          </p:nvPr>
        </p:nvSpPr>
        <p:spPr/>
        <p:txBody>
          <a:bodyPr/>
          <a:lstStyle/>
          <a:p>
            <a:r>
              <a:rPr lang="en-US" dirty="0">
                <a:cs typeface="Arial" panose="020B0604020202020204" pitchFamily="34" charset="0"/>
              </a:rPr>
              <a:t>LS Series – F&amp;T Traps </a:t>
            </a:r>
            <a:endParaRPr lang="en-US" dirty="0"/>
          </a:p>
        </p:txBody>
      </p:sp>
      <p:sp>
        <p:nvSpPr>
          <p:cNvPr id="18" name="Title 17">
            <a:extLst>
              <a:ext uri="{FF2B5EF4-FFF2-40B4-BE49-F238E27FC236}">
                <a16:creationId xmlns:a16="http://schemas.microsoft.com/office/drawing/2014/main" id="{21E9E89A-C6DE-89B8-BA7F-2C738A5B5B68}"/>
              </a:ext>
            </a:extLst>
          </p:cNvPr>
          <p:cNvSpPr>
            <a:spLocks noGrp="1"/>
          </p:cNvSpPr>
          <p:nvPr>
            <p:ph type="title"/>
          </p:nvPr>
        </p:nvSpPr>
        <p:spPr/>
        <p:txBody>
          <a:bodyPr/>
          <a:lstStyle/>
          <a:p>
            <a:r>
              <a:rPr lang="en-US" dirty="0"/>
              <a:t>Operation</a:t>
            </a:r>
          </a:p>
        </p:txBody>
      </p:sp>
      <p:pic>
        <p:nvPicPr>
          <p:cNvPr id="4" name="Picture 3"/>
          <p:cNvPicPr>
            <a:picLocks noChangeAspect="1"/>
          </p:cNvPicPr>
          <p:nvPr/>
        </p:nvPicPr>
        <p:blipFill>
          <a:blip r:embed="rId3"/>
          <a:stretch>
            <a:fillRect/>
          </a:stretch>
        </p:blipFill>
        <p:spPr>
          <a:xfrm>
            <a:off x="8601263" y="3224303"/>
            <a:ext cx="2809740" cy="2852683"/>
          </a:xfrm>
          <a:prstGeom prst="rect">
            <a:avLst/>
          </a:prstGeom>
        </p:spPr>
      </p:pic>
      <p:pic>
        <p:nvPicPr>
          <p:cNvPr id="3" name="Picture 2"/>
          <p:cNvPicPr>
            <a:picLocks noChangeAspect="1"/>
          </p:cNvPicPr>
          <p:nvPr/>
        </p:nvPicPr>
        <p:blipFill>
          <a:blip r:embed="rId4"/>
          <a:stretch>
            <a:fillRect/>
          </a:stretch>
        </p:blipFill>
        <p:spPr>
          <a:xfrm>
            <a:off x="8917274" y="1266314"/>
            <a:ext cx="2170055" cy="2157829"/>
          </a:xfrm>
          <a:prstGeom prst="rect">
            <a:avLst/>
          </a:prstGeom>
        </p:spPr>
      </p:pic>
      <p:sp>
        <p:nvSpPr>
          <p:cNvPr id="16" name="TextBox 15"/>
          <p:cNvSpPr txBox="1"/>
          <p:nvPr/>
        </p:nvSpPr>
        <p:spPr>
          <a:xfrm>
            <a:off x="440575" y="1363287"/>
            <a:ext cx="7961437" cy="4401205"/>
          </a:xfrm>
          <a:prstGeom prst="rect">
            <a:avLst/>
          </a:prstGeom>
          <a:noFill/>
        </p:spPr>
        <p:txBody>
          <a:bodyPr wrap="square" rtlCol="0">
            <a:spAutoFit/>
          </a:bodyPr>
          <a:lstStyle/>
          <a:p>
            <a:pPr>
              <a:buClr>
                <a:srgbClr val="016AB3"/>
              </a:buClr>
              <a:buSzPct val="100000"/>
            </a:pPr>
            <a:r>
              <a:rPr lang="en-US" sz="2000" b="1" dirty="0">
                <a:solidFill>
                  <a:srgbClr val="000000"/>
                </a:solidFill>
              </a:rPr>
              <a:t>Float and Thermostatic (F&amp;T) Trap</a:t>
            </a:r>
          </a:p>
          <a:p>
            <a:pPr marL="270000" indent="-270000">
              <a:buClr>
                <a:srgbClr val="016AB3"/>
              </a:buClr>
              <a:buSzPct val="100000"/>
              <a:buFont typeface="Arial" panose="020B0604020202020204" pitchFamily="34" charset="0"/>
              <a:buChar char="•"/>
            </a:pPr>
            <a:endParaRPr lang="en-US" sz="2000" b="1"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Cast iron cover with stainless steel interior</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Drainage occurs when float rises or temperature passes thermostatic threshold</a:t>
            </a:r>
            <a:br>
              <a:rPr lang="en-US" sz="2000" dirty="0">
                <a:solidFill>
                  <a:srgbClr val="000000"/>
                </a:solidFill>
              </a:rPr>
            </a:b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Drain rates depend on pressure differentials*</a:t>
            </a:r>
            <a:br>
              <a:rPr lang="en-US" sz="2000" dirty="0">
                <a:solidFill>
                  <a:srgbClr val="000000"/>
                </a:solidFill>
              </a:rPr>
            </a:br>
            <a:r>
              <a:rPr lang="en-US" sz="2000" dirty="0">
                <a:solidFill>
                  <a:srgbClr val="000000"/>
                </a:solidFill>
              </a:rPr>
              <a:t>*can be used on atmospheric or pressure side</a:t>
            </a:r>
            <a:br>
              <a:rPr lang="en-US" sz="2000" dirty="0">
                <a:solidFill>
                  <a:srgbClr val="000000"/>
                </a:solidFill>
              </a:rPr>
            </a:b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Requires a drip leg or drop for pressure differential</a:t>
            </a:r>
            <a:br>
              <a:rPr lang="en-US" sz="2000" dirty="0">
                <a:solidFill>
                  <a:srgbClr val="000000"/>
                </a:solidFill>
              </a:rPr>
            </a:br>
            <a:endParaRPr lang="en-US" sz="2000" dirty="0">
              <a:solidFill>
                <a:srgbClr val="000000"/>
              </a:solidFill>
            </a:endParaRP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42965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5"/>
          </p:nvPr>
        </p:nvSpPr>
        <p:spPr/>
        <p:txBody>
          <a:bodyPr/>
          <a:lstStyle/>
          <a:p>
            <a:r>
              <a:rPr lang="en-US" dirty="0">
                <a:cs typeface="Arial" panose="020B0604020202020204" pitchFamily="34" charset="0"/>
              </a:rPr>
              <a:t>LS Series – Inverted Bucket Traps </a:t>
            </a:r>
            <a:endParaRPr lang="en-US" dirty="0"/>
          </a:p>
        </p:txBody>
      </p:sp>
      <p:sp>
        <p:nvSpPr>
          <p:cNvPr id="18" name="Title 17">
            <a:extLst>
              <a:ext uri="{FF2B5EF4-FFF2-40B4-BE49-F238E27FC236}">
                <a16:creationId xmlns:a16="http://schemas.microsoft.com/office/drawing/2014/main" id="{A69AEE23-7E10-D00A-2AA2-7E81A4DC7BA5}"/>
              </a:ext>
            </a:extLst>
          </p:cNvPr>
          <p:cNvSpPr>
            <a:spLocks noGrp="1"/>
          </p:cNvSpPr>
          <p:nvPr>
            <p:ph type="title"/>
          </p:nvPr>
        </p:nvSpPr>
        <p:spPr/>
        <p:txBody>
          <a:bodyPr/>
          <a:lstStyle/>
          <a:p>
            <a:r>
              <a:rPr lang="en-US" dirty="0"/>
              <a:t>Operation</a:t>
            </a:r>
          </a:p>
        </p:txBody>
      </p:sp>
      <p:sp>
        <p:nvSpPr>
          <p:cNvPr id="16" name="TextBox 15"/>
          <p:cNvSpPr txBox="1"/>
          <p:nvPr/>
        </p:nvSpPr>
        <p:spPr>
          <a:xfrm>
            <a:off x="440575" y="1363287"/>
            <a:ext cx="7961437" cy="4401205"/>
          </a:xfrm>
          <a:prstGeom prst="rect">
            <a:avLst/>
          </a:prstGeom>
          <a:noFill/>
        </p:spPr>
        <p:txBody>
          <a:bodyPr wrap="square" rtlCol="0">
            <a:spAutoFit/>
          </a:bodyPr>
          <a:lstStyle/>
          <a:p>
            <a:r>
              <a:rPr lang="en-US" sz="2000" b="1" dirty="0">
                <a:solidFill>
                  <a:srgbClr val="000000"/>
                </a:solidFill>
              </a:rPr>
              <a:t>Inverted bucket trap</a:t>
            </a:r>
          </a:p>
          <a:p>
            <a:endParaRPr lang="en-US" sz="2000" b="1"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Completely stainless steel</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Drainage occurs when inverted bucket rises</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Inlet and outlet are on same plane</a:t>
            </a:r>
          </a:p>
          <a:p>
            <a:pPr marL="727200" lvl="1" indent="-270000">
              <a:buClr>
                <a:srgbClr val="016AB3"/>
              </a:buClr>
              <a:buSzPct val="100000"/>
              <a:buFont typeface="Arial" panose="020B0604020202020204" pitchFamily="34" charset="0"/>
              <a:buChar char="•"/>
            </a:pPr>
            <a:r>
              <a:rPr lang="en-US" sz="2000" dirty="0">
                <a:solidFill>
                  <a:srgbClr val="000000"/>
                </a:solidFill>
              </a:rPr>
              <a:t>Requires less space to install</a:t>
            </a:r>
          </a:p>
          <a:p>
            <a:pPr marL="727200" lvl="1"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b="1" dirty="0">
                <a:solidFill>
                  <a:srgbClr val="000000"/>
                </a:solidFill>
              </a:rPr>
              <a:t>MUST BE INSTALLED ON PRESSURE SIDE</a:t>
            </a:r>
            <a:br>
              <a:rPr lang="en-US" sz="2000" b="1" dirty="0">
                <a:solidFill>
                  <a:srgbClr val="000000"/>
                </a:solidFill>
              </a:rPr>
            </a:br>
            <a:r>
              <a:rPr lang="en-US" sz="2000" b="1" dirty="0">
                <a:solidFill>
                  <a:srgbClr val="000000"/>
                </a:solidFill>
              </a:rPr>
              <a:t>Pressure is required for the bucket to rise</a:t>
            </a:r>
            <a:br>
              <a:rPr lang="en-US" sz="2000" dirty="0">
                <a:solidFill>
                  <a:srgbClr val="000000"/>
                </a:solidFill>
              </a:rPr>
            </a:br>
            <a:endParaRPr lang="en-US" sz="2000" dirty="0">
              <a:solidFill>
                <a:srgbClr val="000000"/>
              </a:solidFill>
            </a:endParaRPr>
          </a:p>
          <a:p>
            <a:endParaRPr lang="en-US" sz="2000" dirty="0">
              <a:solidFill>
                <a:srgbClr val="000000"/>
              </a:solidFill>
            </a:endParaRPr>
          </a:p>
          <a:p>
            <a:pPr marL="342900" indent="-342900">
              <a:buFont typeface="Arial" panose="020B0604020202020204" pitchFamily="34" charset="0"/>
              <a:buChar char="•"/>
            </a:pPr>
            <a:endParaRPr lang="en-US" sz="2000" dirty="0">
              <a:solidFill>
                <a:schemeClr val="tx1">
                  <a:lumMod val="75000"/>
                  <a:lumOff val="25000"/>
                </a:schemeClr>
              </a:solidFill>
            </a:endParaRPr>
          </a:p>
        </p:txBody>
      </p:sp>
      <p:pic>
        <p:nvPicPr>
          <p:cNvPr id="2" name="Picture 1"/>
          <p:cNvPicPr>
            <a:picLocks noChangeAspect="1"/>
          </p:cNvPicPr>
          <p:nvPr/>
        </p:nvPicPr>
        <p:blipFill rotWithShape="1">
          <a:blip r:embed="rId3"/>
          <a:srcRect l="1013" t="6341" r="1792" b="12121"/>
          <a:stretch/>
        </p:blipFill>
        <p:spPr>
          <a:xfrm>
            <a:off x="8806099" y="1114213"/>
            <a:ext cx="2392406" cy="2360814"/>
          </a:xfrm>
          <a:prstGeom prst="rect">
            <a:avLst/>
          </a:prstGeom>
        </p:spPr>
      </p:pic>
      <p:pic>
        <p:nvPicPr>
          <p:cNvPr id="5" name="Picture 4"/>
          <p:cNvPicPr>
            <a:picLocks noChangeAspect="1"/>
          </p:cNvPicPr>
          <p:nvPr/>
        </p:nvPicPr>
        <p:blipFill>
          <a:blip r:embed="rId4"/>
          <a:stretch>
            <a:fillRect/>
          </a:stretch>
        </p:blipFill>
        <p:spPr>
          <a:xfrm>
            <a:off x="8806099" y="3675265"/>
            <a:ext cx="2905125" cy="2400300"/>
          </a:xfrm>
          <a:prstGeom prst="rect">
            <a:avLst/>
          </a:prstGeom>
        </p:spPr>
      </p:pic>
    </p:spTree>
    <p:extLst>
      <p:ext uri="{BB962C8B-B14F-4D97-AF65-F5344CB8AC3E}">
        <p14:creationId xmlns:p14="http://schemas.microsoft.com/office/powerpoint/2010/main" val="150836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6B199CAE-1198-9C51-ACEB-5A7BF622C7CA}"/>
              </a:ext>
            </a:extLst>
          </p:cNvPr>
          <p:cNvPicPr>
            <a:picLocks noGrp="1" noChangeAspect="1"/>
          </p:cNvPicPr>
          <p:nvPr>
            <p:ph type="pic" sz="quarter" idx="13"/>
            <p:custDataLst>
              <p:tags r:id="rId1"/>
            </p:custDataLst>
          </p:nvPr>
        </p:nvPicPr>
        <p:blipFill>
          <a:blip r:embed="rId5">
            <a:extLst>
              <a:ext uri="{28A0092B-C50C-407E-A947-70E740481C1C}">
                <a14:useLocalDpi xmlns:a14="http://schemas.microsoft.com/office/drawing/2010/main" val="0"/>
              </a:ext>
            </a:extLst>
          </a:blip>
          <a:srcRect t="6" b="6"/>
          <a:stretch>
            <a:fillRect/>
          </a:stretch>
        </p:blipFill>
        <p:spPr/>
      </p:pic>
      <p:sp>
        <p:nvSpPr>
          <p:cNvPr id="13" name="Title 12">
            <a:extLst>
              <a:ext uri="{FF2B5EF4-FFF2-40B4-BE49-F238E27FC236}">
                <a16:creationId xmlns:a16="http://schemas.microsoft.com/office/drawing/2014/main" id="{3735C05F-9142-4452-B2F5-70644FC3E656}"/>
              </a:ext>
            </a:extLst>
          </p:cNvPr>
          <p:cNvSpPr>
            <a:spLocks noGrp="1"/>
          </p:cNvSpPr>
          <p:nvPr>
            <p:ph type="title"/>
          </p:nvPr>
        </p:nvSpPr>
        <p:spPr/>
        <p:txBody>
          <a:bodyPr vert="horz"/>
          <a:lstStyle/>
          <a:p>
            <a:r>
              <a:rPr lang="en-US" dirty="0"/>
              <a:t>Installation</a:t>
            </a:r>
          </a:p>
        </p:txBody>
      </p:sp>
      <p:sp>
        <p:nvSpPr>
          <p:cNvPr id="14" name="Subtitle 13">
            <a:extLst>
              <a:ext uri="{FF2B5EF4-FFF2-40B4-BE49-F238E27FC236}">
                <a16:creationId xmlns:a16="http://schemas.microsoft.com/office/drawing/2014/main" id="{1F8CFA22-377E-49EA-8AEF-6BFBDC321C9E}"/>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12F17B0B-15FB-B038-2833-FDDAE94483B3}"/>
              </a:ext>
            </a:extLst>
          </p:cNvPr>
          <p:cNvSpPr>
            <a:spLocks noGrp="1"/>
          </p:cNvSpPr>
          <p:nvPr>
            <p:ph type="sldNum" sz="quarter" idx="15"/>
          </p:nvPr>
        </p:nvSpPr>
        <p:spPr/>
        <p:txBody>
          <a:bodyPr/>
          <a:lstStyle/>
          <a:p>
            <a:fld id="{6B684BA6-A037-49F7-A33F-6D026730C1FC}" type="slidenum">
              <a:rPr lang="en-US" smtClean="0"/>
              <a:pPr/>
              <a:t>27</a:t>
            </a:fld>
            <a:endParaRPr lang="en-US" dirty="0"/>
          </a:p>
        </p:txBody>
      </p:sp>
      <p:pic>
        <p:nvPicPr>
          <p:cNvPr id="29" name="Picture 28">
            <a:extLst>
              <a:ext uri="{FF2B5EF4-FFF2-40B4-BE49-F238E27FC236}">
                <a16:creationId xmlns:a16="http://schemas.microsoft.com/office/drawing/2014/main" id="{A257EEFE-B121-BDF7-9F3D-9CF1FBC95AE4}"/>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pic>
        <p:nvPicPr>
          <p:cNvPr id="31" name="Picture 30">
            <a:extLst>
              <a:ext uri="{FF2B5EF4-FFF2-40B4-BE49-F238E27FC236}">
                <a16:creationId xmlns:a16="http://schemas.microsoft.com/office/drawing/2014/main" id="{16801B39-041F-E3E5-0E08-85F673E1A3B7}"/>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2974012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26F5465-B2CE-4AD7-A698-CC98A479C704}"/>
              </a:ext>
            </a:extLst>
          </p:cNvPr>
          <p:cNvSpPr>
            <a:spLocks noGrp="1"/>
          </p:cNvSpPr>
          <p:nvPr>
            <p:ph type="subTitle" idx="15"/>
          </p:nvPr>
        </p:nvSpPr>
        <p:spPr/>
        <p:txBody>
          <a:bodyPr/>
          <a:lstStyle/>
          <a:p>
            <a:r>
              <a:rPr lang="en-US" dirty="0"/>
              <a:t>LS Series – Single Tube</a:t>
            </a:r>
          </a:p>
        </p:txBody>
      </p:sp>
      <p:sp>
        <p:nvSpPr>
          <p:cNvPr id="4" name="Content Placeholder 3">
            <a:extLst>
              <a:ext uri="{FF2B5EF4-FFF2-40B4-BE49-F238E27FC236}">
                <a16:creationId xmlns:a16="http://schemas.microsoft.com/office/drawing/2014/main" id="{3D33D034-D680-4B65-A4AD-70FC64B8E6D1}"/>
              </a:ext>
            </a:extLst>
          </p:cNvPr>
          <p:cNvSpPr>
            <a:spLocks noGrp="1"/>
          </p:cNvSpPr>
          <p:nvPr>
            <p:ph sz="quarter" idx="21"/>
          </p:nvPr>
        </p:nvSpPr>
        <p:spPr>
          <a:xfrm>
            <a:off x="623890" y="1665287"/>
            <a:ext cx="5367336" cy="4319587"/>
          </a:xfrm>
        </p:spPr>
        <p:txBody>
          <a:bodyPr/>
          <a:lstStyle/>
          <a:p>
            <a:pPr>
              <a:lnSpc>
                <a:spcPct val="150000"/>
              </a:lnSpc>
            </a:pPr>
            <a:r>
              <a:rPr lang="en-US" sz="2000" dirty="0"/>
              <a:t>Drill hole into AHU making sure the distributor is center</a:t>
            </a:r>
          </a:p>
          <a:p>
            <a:pPr>
              <a:lnSpc>
                <a:spcPct val="150000"/>
              </a:lnSpc>
            </a:pPr>
            <a:r>
              <a:rPr lang="en-US" sz="2000" dirty="0"/>
              <a:t>minimum 6” from the base and ceiling</a:t>
            </a:r>
          </a:p>
          <a:p>
            <a:pPr>
              <a:lnSpc>
                <a:spcPct val="150000"/>
              </a:lnSpc>
            </a:pPr>
            <a:r>
              <a:rPr lang="en-US" sz="2000" dirty="0"/>
              <a:t>Supporting the distributor with the support bracket</a:t>
            </a:r>
          </a:p>
          <a:p>
            <a:pPr>
              <a:lnSpc>
                <a:spcPct val="150000"/>
              </a:lnSpc>
            </a:pPr>
            <a:r>
              <a:rPr lang="en-US" sz="2000" dirty="0"/>
              <a:t>Make Steam connections</a:t>
            </a:r>
          </a:p>
          <a:p>
            <a:pPr>
              <a:lnSpc>
                <a:spcPct val="150000"/>
              </a:lnSpc>
            </a:pPr>
            <a:r>
              <a:rPr lang="en-US" sz="2000" dirty="0"/>
              <a:t>Installing Steam trap</a:t>
            </a:r>
          </a:p>
          <a:p>
            <a:endParaRPr lang="en-US" dirty="0"/>
          </a:p>
        </p:txBody>
      </p:sp>
      <p:sp>
        <p:nvSpPr>
          <p:cNvPr id="5" name="Title 4">
            <a:extLst>
              <a:ext uri="{FF2B5EF4-FFF2-40B4-BE49-F238E27FC236}">
                <a16:creationId xmlns:a16="http://schemas.microsoft.com/office/drawing/2014/main" id="{3E9C8144-4625-4CB5-964E-49B9D644DC50}"/>
              </a:ext>
            </a:extLst>
          </p:cNvPr>
          <p:cNvSpPr>
            <a:spLocks noGrp="1"/>
          </p:cNvSpPr>
          <p:nvPr>
            <p:ph type="title"/>
          </p:nvPr>
        </p:nvSpPr>
        <p:spPr/>
        <p:txBody>
          <a:bodyPr/>
          <a:lstStyle/>
          <a:p>
            <a:r>
              <a:rPr lang="en-US" dirty="0"/>
              <a:t>Installation</a:t>
            </a:r>
          </a:p>
        </p:txBody>
      </p:sp>
      <p:sp>
        <p:nvSpPr>
          <p:cNvPr id="9" name="Slide Number Placeholder 8">
            <a:extLst>
              <a:ext uri="{FF2B5EF4-FFF2-40B4-BE49-F238E27FC236}">
                <a16:creationId xmlns:a16="http://schemas.microsoft.com/office/drawing/2014/main" id="{0153B848-62B6-4E8D-F303-5AD42B6B0645}"/>
              </a:ext>
            </a:extLst>
          </p:cNvPr>
          <p:cNvSpPr>
            <a:spLocks noGrp="1"/>
          </p:cNvSpPr>
          <p:nvPr>
            <p:ph type="sldNum" sz="quarter" idx="23"/>
          </p:nvPr>
        </p:nvSpPr>
        <p:spPr/>
        <p:txBody>
          <a:bodyPr/>
          <a:lstStyle/>
          <a:p>
            <a:fld id="{FD752444-BC79-4DA3-9254-7AEB41E1BBF7}" type="slidenum">
              <a:rPr lang="en-US" smtClean="0"/>
              <a:pPr/>
              <a:t>28</a:t>
            </a:fld>
            <a:endParaRPr lang="en-US" dirty="0"/>
          </a:p>
        </p:txBody>
      </p:sp>
      <p:pic>
        <p:nvPicPr>
          <p:cNvPr id="11" name="Picture 10">
            <a:extLst>
              <a:ext uri="{FF2B5EF4-FFF2-40B4-BE49-F238E27FC236}">
                <a16:creationId xmlns:a16="http://schemas.microsoft.com/office/drawing/2014/main" id="{02045F67-F07F-E4FC-8362-552B15D4D115}"/>
              </a:ext>
            </a:extLst>
          </p:cNvPr>
          <p:cNvPicPr>
            <a:picLocks noChangeAspect="1"/>
          </p:cNvPicPr>
          <p:nvPr/>
        </p:nvPicPr>
        <p:blipFill>
          <a:blip r:embed="rId3"/>
          <a:stretch>
            <a:fillRect/>
          </a:stretch>
        </p:blipFill>
        <p:spPr>
          <a:xfrm>
            <a:off x="5657850" y="1674819"/>
            <a:ext cx="6124303" cy="4044351"/>
          </a:xfrm>
          <a:prstGeom prst="rect">
            <a:avLst/>
          </a:prstGeom>
        </p:spPr>
      </p:pic>
      <p:pic>
        <p:nvPicPr>
          <p:cNvPr id="12" name="Picture 25" descr="P:\MARKETING\Documents\Steam Distribution\Products\Livesteam (LSx)\Installation Manual Updates\New Figures - Final\Figure 12 - Duct Support Bracket 2.jpg">
            <a:extLst>
              <a:ext uri="{FF2B5EF4-FFF2-40B4-BE49-F238E27FC236}">
                <a16:creationId xmlns:a16="http://schemas.microsoft.com/office/drawing/2014/main" id="{7F7CC334-EA6D-82B8-824A-11515A1763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226" y="1138830"/>
            <a:ext cx="3325416"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P:\MARKETING\Documents\Steam Distribution\Products\Livesteam (LSx)\Installation Manual Updates\New Figures - Final\Figure 14 - Duct Support Bracket 4.jpg">
            <a:extLst>
              <a:ext uri="{FF2B5EF4-FFF2-40B4-BE49-F238E27FC236}">
                <a16:creationId xmlns:a16="http://schemas.microsoft.com/office/drawing/2014/main" id="{BC08B805-CC6B-7FB9-827A-60C3F60058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8255" y="842628"/>
            <a:ext cx="2286000" cy="200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6" descr="P:\MARKETING\Documents\Steam Distribution\Products\Livesteam (LSx)\Installation Manual Updates\New Figures - Final\Figure 13 - Duct Support Bracket 3.jpg">
            <a:extLst>
              <a:ext uri="{FF2B5EF4-FFF2-40B4-BE49-F238E27FC236}">
                <a16:creationId xmlns:a16="http://schemas.microsoft.com/office/drawing/2014/main" id="{DE50221F-EF62-F194-E499-D0DB7514A4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7905" y="3761077"/>
            <a:ext cx="3592116"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51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LS Series – Install Direction</a:t>
            </a:r>
          </a:p>
        </p:txBody>
      </p:sp>
      <p:sp>
        <p:nvSpPr>
          <p:cNvPr id="18" name="Title 17">
            <a:extLst>
              <a:ext uri="{FF2B5EF4-FFF2-40B4-BE49-F238E27FC236}">
                <a16:creationId xmlns:a16="http://schemas.microsoft.com/office/drawing/2014/main" id="{C23E62FC-0DE9-C86D-E657-F6C8086EB090}"/>
              </a:ext>
            </a:extLst>
          </p:cNvPr>
          <p:cNvSpPr>
            <a:spLocks noGrp="1"/>
          </p:cNvSpPr>
          <p:nvPr>
            <p:ph type="title"/>
          </p:nvPr>
        </p:nvSpPr>
        <p:spPr/>
        <p:txBody>
          <a:bodyPr/>
          <a:lstStyle/>
          <a:p>
            <a:r>
              <a:rPr lang="en-US" dirty="0"/>
              <a:t>Installation</a:t>
            </a:r>
          </a:p>
        </p:txBody>
      </p:sp>
      <p:grpSp>
        <p:nvGrpSpPr>
          <p:cNvPr id="29" name="Group 28">
            <a:extLst>
              <a:ext uri="{FF2B5EF4-FFF2-40B4-BE49-F238E27FC236}">
                <a16:creationId xmlns:a16="http://schemas.microsoft.com/office/drawing/2014/main" id="{8060CCBD-3D78-D0A3-5913-0685117906E8}"/>
              </a:ext>
            </a:extLst>
          </p:cNvPr>
          <p:cNvGrpSpPr/>
          <p:nvPr/>
        </p:nvGrpSpPr>
        <p:grpSpPr>
          <a:xfrm>
            <a:off x="2394065" y="1143544"/>
            <a:ext cx="7089569" cy="5064232"/>
            <a:chOff x="2394065" y="1143543"/>
            <a:chExt cx="7429078" cy="5312195"/>
          </a:xfrm>
        </p:grpSpPr>
        <p:pic>
          <p:nvPicPr>
            <p:cNvPr id="125" name="Picture 55" descr="Tube Cross Section with adaptor.jpg"/>
            <p:cNvPicPr>
              <a:picLocks noChangeAspect="1"/>
            </p:cNvPicPr>
            <p:nvPr/>
          </p:nvPicPr>
          <p:blipFill>
            <a:blip r:embed="rId2" cstate="email">
              <a:extLst>
                <a:ext uri="{28A0092B-C50C-407E-A947-70E740481C1C}">
                  <a14:useLocalDpi xmlns:a14="http://schemas.microsoft.com/office/drawing/2010/main" val="0"/>
                </a:ext>
              </a:extLst>
            </a:blip>
            <a:srcRect l="26286" t="7149" r="31369" b="7150"/>
            <a:stretch>
              <a:fillRect/>
            </a:stretch>
          </p:blipFill>
          <p:spPr bwMode="auto">
            <a:xfrm>
              <a:off x="4755960" y="1667526"/>
              <a:ext cx="1849313" cy="201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 name="Group 23"/>
            <p:cNvGrpSpPr>
              <a:grpSpLocks/>
            </p:cNvGrpSpPr>
            <p:nvPr/>
          </p:nvGrpSpPr>
          <p:grpSpPr bwMode="auto">
            <a:xfrm>
              <a:off x="6393404" y="2030863"/>
              <a:ext cx="355122" cy="1223149"/>
              <a:chOff x="3374" y="1366"/>
              <a:chExt cx="212" cy="1471"/>
            </a:xfrm>
            <a:solidFill>
              <a:srgbClr val="FF0000"/>
            </a:solidFill>
          </p:grpSpPr>
          <p:sp>
            <p:nvSpPr>
              <p:cNvPr id="127" name="AutoShape 24"/>
              <p:cNvSpPr>
                <a:spLocks noChangeArrowheads="1"/>
              </p:cNvSpPr>
              <p:nvPr/>
            </p:nvSpPr>
            <p:spPr bwMode="auto">
              <a:xfrm>
                <a:off x="3374" y="2104"/>
                <a:ext cx="210" cy="733"/>
              </a:xfrm>
              <a:prstGeom prst="curvedLeftArrow">
                <a:avLst>
                  <a:gd name="adj1" fmla="val 62473"/>
                  <a:gd name="adj2" fmla="val 139619"/>
                  <a:gd name="adj3" fmla="val 41806"/>
                </a:avLst>
              </a:prstGeom>
              <a:grpFill/>
              <a:ln w="9525">
                <a:solidFill>
                  <a:srgbClr val="FF0000"/>
                </a:solidFill>
                <a:miter lim="800000"/>
                <a:headEnd/>
                <a:tailEnd/>
              </a:ln>
            </p:spPr>
            <p:txBody>
              <a:bodyPr wrap="none" anchor="ctr"/>
              <a:lstStyle/>
              <a:p>
                <a:pPr>
                  <a:defRPr/>
                </a:pPr>
                <a:endParaRPr lang="en-US" dirty="0">
                  <a:latin typeface="+mj-lt"/>
                </a:endParaRPr>
              </a:p>
            </p:txBody>
          </p:sp>
          <p:sp>
            <p:nvSpPr>
              <p:cNvPr id="128" name="AutoShape 25"/>
              <p:cNvSpPr>
                <a:spLocks noChangeArrowheads="1"/>
              </p:cNvSpPr>
              <p:nvPr/>
            </p:nvSpPr>
            <p:spPr bwMode="auto">
              <a:xfrm flipV="1">
                <a:off x="3376" y="1366"/>
                <a:ext cx="210" cy="733"/>
              </a:xfrm>
              <a:prstGeom prst="curvedLeftArrow">
                <a:avLst>
                  <a:gd name="adj1" fmla="val 62473"/>
                  <a:gd name="adj2" fmla="val 139619"/>
                  <a:gd name="adj3" fmla="val 41806"/>
                </a:avLst>
              </a:prstGeom>
              <a:grpFill/>
              <a:ln w="9525">
                <a:solidFill>
                  <a:srgbClr val="FF0000"/>
                </a:solidFill>
                <a:miter lim="800000"/>
                <a:headEnd/>
                <a:tailEnd/>
              </a:ln>
            </p:spPr>
            <p:txBody>
              <a:bodyPr wrap="none" anchor="ctr"/>
              <a:lstStyle/>
              <a:p>
                <a:pPr>
                  <a:defRPr/>
                </a:pPr>
                <a:endParaRPr lang="en-US" dirty="0">
                  <a:latin typeface="+mj-lt"/>
                </a:endParaRPr>
              </a:p>
            </p:txBody>
          </p:sp>
        </p:grpSp>
        <p:grpSp>
          <p:nvGrpSpPr>
            <p:cNvPr id="129" name="Group 75"/>
            <p:cNvGrpSpPr>
              <a:grpSpLocks/>
            </p:cNvGrpSpPr>
            <p:nvPr/>
          </p:nvGrpSpPr>
          <p:grpSpPr bwMode="auto">
            <a:xfrm>
              <a:off x="2949742" y="1813949"/>
              <a:ext cx="6310109" cy="1586955"/>
              <a:chOff x="1676400" y="1639641"/>
              <a:chExt cx="5980113" cy="2278309"/>
            </a:xfrm>
          </p:grpSpPr>
          <p:sp>
            <p:nvSpPr>
              <p:cNvPr id="130" name="Freeform 13"/>
              <p:cNvSpPr>
                <a:spLocks/>
              </p:cNvSpPr>
              <p:nvPr/>
            </p:nvSpPr>
            <p:spPr bwMode="auto">
              <a:xfrm>
                <a:off x="1697038" y="3187700"/>
                <a:ext cx="5959475" cy="730250"/>
              </a:xfrm>
              <a:custGeom>
                <a:avLst/>
                <a:gdLst>
                  <a:gd name="T0" fmla="*/ 2147483647 w 3754"/>
                  <a:gd name="T1" fmla="*/ 2147483647 h 460"/>
                  <a:gd name="T2" fmla="*/ 2147483647 w 3754"/>
                  <a:gd name="T3" fmla="*/ 2147483647 h 460"/>
                  <a:gd name="T4" fmla="*/ 2147483647 w 3754"/>
                  <a:gd name="T5" fmla="*/ 2147483647 h 460"/>
                  <a:gd name="T6" fmla="*/ 2147483647 w 3754"/>
                  <a:gd name="T7" fmla="*/ 2147483647 h 460"/>
                  <a:gd name="T8" fmla="*/ 2147483647 w 3754"/>
                  <a:gd name="T9" fmla="*/ 2147483647 h 460"/>
                  <a:gd name="T10" fmla="*/ 2147483647 w 3754"/>
                  <a:gd name="T11" fmla="*/ 2147483647 h 460"/>
                  <a:gd name="T12" fmla="*/ 2147483647 w 3754"/>
                  <a:gd name="T13" fmla="*/ 2147483647 h 460"/>
                  <a:gd name="T14" fmla="*/ 2147483647 w 3754"/>
                  <a:gd name="T15" fmla="*/ 2147483647 h 460"/>
                  <a:gd name="T16" fmla="*/ 2147483647 w 3754"/>
                  <a:gd name="T17" fmla="*/ 2147483647 h 460"/>
                  <a:gd name="T18" fmla="*/ 2147483647 w 3754"/>
                  <a:gd name="T19" fmla="*/ 2147483647 h 460"/>
                  <a:gd name="T20" fmla="*/ 2147483647 w 3754"/>
                  <a:gd name="T21" fmla="*/ 2147483647 h 460"/>
                  <a:gd name="T22" fmla="*/ 2147483647 w 3754"/>
                  <a:gd name="T23" fmla="*/ 2147483647 h 460"/>
                  <a:gd name="T24" fmla="*/ 2147483647 w 3754"/>
                  <a:gd name="T25" fmla="*/ 2147483647 h 460"/>
                  <a:gd name="T26" fmla="*/ 2147483647 w 3754"/>
                  <a:gd name="T27" fmla="*/ 2147483647 h 460"/>
                  <a:gd name="T28" fmla="*/ 2147483647 w 3754"/>
                  <a:gd name="T29" fmla="*/ 2147483647 h 460"/>
                  <a:gd name="T30" fmla="*/ 2147483647 w 3754"/>
                  <a:gd name="T31" fmla="*/ 2147483647 h 460"/>
                  <a:gd name="T32" fmla="*/ 2147483647 w 3754"/>
                  <a:gd name="T33" fmla="*/ 2147483647 h 460"/>
                  <a:gd name="T34" fmla="*/ 2147483647 w 3754"/>
                  <a:gd name="T35" fmla="*/ 2147483647 h 460"/>
                  <a:gd name="T36" fmla="*/ 2147483647 w 3754"/>
                  <a:gd name="T37" fmla="*/ 2147483647 h 460"/>
                  <a:gd name="T38" fmla="*/ 2147483647 w 3754"/>
                  <a:gd name="T39" fmla="*/ 2147483647 h 460"/>
                  <a:gd name="T40" fmla="*/ 2147483647 w 3754"/>
                  <a:gd name="T41" fmla="*/ 2147483647 h 460"/>
                  <a:gd name="T42" fmla="*/ 2147483647 w 3754"/>
                  <a:gd name="T43" fmla="*/ 2147483647 h 460"/>
                  <a:gd name="T44" fmla="*/ 2147483647 w 3754"/>
                  <a:gd name="T45" fmla="*/ 2147483647 h 460"/>
                  <a:gd name="T46" fmla="*/ 2147483647 w 3754"/>
                  <a:gd name="T47" fmla="*/ 2147483647 h 460"/>
                  <a:gd name="T48" fmla="*/ 2147483647 w 3754"/>
                  <a:gd name="T49" fmla="*/ 2147483647 h 460"/>
                  <a:gd name="T50" fmla="*/ 2147483647 w 3754"/>
                  <a:gd name="T51" fmla="*/ 2147483647 h 460"/>
                  <a:gd name="T52" fmla="*/ 2147483647 w 3754"/>
                  <a:gd name="T53" fmla="*/ 2147483647 h 460"/>
                  <a:gd name="T54" fmla="*/ 2147483647 w 3754"/>
                  <a:gd name="T55" fmla="*/ 2147483647 h 460"/>
                  <a:gd name="T56" fmla="*/ 2147483647 w 3754"/>
                  <a:gd name="T57" fmla="*/ 2147483647 h 460"/>
                  <a:gd name="T58" fmla="*/ 2147483647 w 3754"/>
                  <a:gd name="T59" fmla="*/ 2147483647 h 460"/>
                  <a:gd name="T60" fmla="*/ 2147483647 w 3754"/>
                  <a:gd name="T61" fmla="*/ 2147483647 h 460"/>
                  <a:gd name="T62" fmla="*/ 2147483647 w 3754"/>
                  <a:gd name="T63" fmla="*/ 2147483647 h 460"/>
                  <a:gd name="T64" fmla="*/ 2147483647 w 3754"/>
                  <a:gd name="T65" fmla="*/ 0 h 460"/>
                  <a:gd name="T66" fmla="*/ 2147483647 w 3754"/>
                  <a:gd name="T67" fmla="*/ 0 h 460"/>
                  <a:gd name="T68" fmla="*/ 2147483647 w 3754"/>
                  <a:gd name="T69" fmla="*/ 0 h 460"/>
                  <a:gd name="T70" fmla="*/ 2147483647 w 3754"/>
                  <a:gd name="T71" fmla="*/ 0 h 460"/>
                  <a:gd name="T72" fmla="*/ 2147483647 w 3754"/>
                  <a:gd name="T73" fmla="*/ 0 h 460"/>
                  <a:gd name="T74" fmla="*/ 2147483647 w 3754"/>
                  <a:gd name="T75" fmla="*/ 0 h 460"/>
                  <a:gd name="T76" fmla="*/ 2147483647 w 3754"/>
                  <a:gd name="T77" fmla="*/ 0 h 460"/>
                  <a:gd name="T78" fmla="*/ 2147483647 w 3754"/>
                  <a:gd name="T79" fmla="*/ 0 h 460"/>
                  <a:gd name="T80" fmla="*/ 2147483647 w 3754"/>
                  <a:gd name="T81" fmla="*/ 2147483647 h 460"/>
                  <a:gd name="T82" fmla="*/ 2147483647 w 3754"/>
                  <a:gd name="T83" fmla="*/ 2147483647 h 460"/>
                  <a:gd name="T84" fmla="*/ 2147483647 w 3754"/>
                  <a:gd name="T85" fmla="*/ 2147483647 h 4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54"/>
                  <a:gd name="T130" fmla="*/ 0 h 460"/>
                  <a:gd name="T131" fmla="*/ 3754 w 3754"/>
                  <a:gd name="T132" fmla="*/ 460 h 4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54" h="460">
                    <a:moveTo>
                      <a:pt x="0" y="23"/>
                    </a:moveTo>
                    <a:lnTo>
                      <a:pt x="21" y="23"/>
                    </a:lnTo>
                    <a:lnTo>
                      <a:pt x="42" y="23"/>
                    </a:lnTo>
                    <a:lnTo>
                      <a:pt x="67" y="23"/>
                    </a:lnTo>
                    <a:lnTo>
                      <a:pt x="92" y="23"/>
                    </a:lnTo>
                    <a:lnTo>
                      <a:pt x="117" y="23"/>
                    </a:lnTo>
                    <a:lnTo>
                      <a:pt x="146" y="23"/>
                    </a:lnTo>
                    <a:lnTo>
                      <a:pt x="175" y="23"/>
                    </a:lnTo>
                    <a:lnTo>
                      <a:pt x="204" y="23"/>
                    </a:lnTo>
                    <a:lnTo>
                      <a:pt x="234" y="23"/>
                    </a:lnTo>
                    <a:lnTo>
                      <a:pt x="265" y="23"/>
                    </a:lnTo>
                    <a:lnTo>
                      <a:pt x="296" y="23"/>
                    </a:lnTo>
                    <a:lnTo>
                      <a:pt x="326" y="23"/>
                    </a:lnTo>
                    <a:lnTo>
                      <a:pt x="357" y="23"/>
                    </a:lnTo>
                    <a:lnTo>
                      <a:pt x="390" y="23"/>
                    </a:lnTo>
                    <a:lnTo>
                      <a:pt x="420" y="23"/>
                    </a:lnTo>
                    <a:lnTo>
                      <a:pt x="451" y="23"/>
                    </a:lnTo>
                    <a:lnTo>
                      <a:pt x="482" y="23"/>
                    </a:lnTo>
                    <a:lnTo>
                      <a:pt x="511" y="23"/>
                    </a:lnTo>
                    <a:lnTo>
                      <a:pt x="541" y="23"/>
                    </a:lnTo>
                    <a:lnTo>
                      <a:pt x="568" y="23"/>
                    </a:lnTo>
                    <a:lnTo>
                      <a:pt x="595" y="23"/>
                    </a:lnTo>
                    <a:lnTo>
                      <a:pt x="622" y="23"/>
                    </a:lnTo>
                    <a:lnTo>
                      <a:pt x="645" y="21"/>
                    </a:lnTo>
                    <a:lnTo>
                      <a:pt x="668" y="21"/>
                    </a:lnTo>
                    <a:lnTo>
                      <a:pt x="689" y="21"/>
                    </a:lnTo>
                    <a:lnTo>
                      <a:pt x="708" y="21"/>
                    </a:lnTo>
                    <a:lnTo>
                      <a:pt x="726" y="21"/>
                    </a:lnTo>
                    <a:lnTo>
                      <a:pt x="741" y="21"/>
                    </a:lnTo>
                    <a:lnTo>
                      <a:pt x="752" y="21"/>
                    </a:lnTo>
                    <a:lnTo>
                      <a:pt x="764" y="21"/>
                    </a:lnTo>
                    <a:lnTo>
                      <a:pt x="772" y="21"/>
                    </a:lnTo>
                    <a:lnTo>
                      <a:pt x="775" y="21"/>
                    </a:lnTo>
                    <a:lnTo>
                      <a:pt x="804" y="23"/>
                    </a:lnTo>
                    <a:lnTo>
                      <a:pt x="833" y="25"/>
                    </a:lnTo>
                    <a:lnTo>
                      <a:pt x="862" y="30"/>
                    </a:lnTo>
                    <a:lnTo>
                      <a:pt x="889" y="38"/>
                    </a:lnTo>
                    <a:lnTo>
                      <a:pt x="917" y="50"/>
                    </a:lnTo>
                    <a:lnTo>
                      <a:pt x="944" y="61"/>
                    </a:lnTo>
                    <a:lnTo>
                      <a:pt x="971" y="73"/>
                    </a:lnTo>
                    <a:lnTo>
                      <a:pt x="998" y="88"/>
                    </a:lnTo>
                    <a:lnTo>
                      <a:pt x="1025" y="105"/>
                    </a:lnTo>
                    <a:lnTo>
                      <a:pt x="1052" y="123"/>
                    </a:lnTo>
                    <a:lnTo>
                      <a:pt x="1079" y="140"/>
                    </a:lnTo>
                    <a:lnTo>
                      <a:pt x="1106" y="159"/>
                    </a:lnTo>
                    <a:lnTo>
                      <a:pt x="1132" y="178"/>
                    </a:lnTo>
                    <a:lnTo>
                      <a:pt x="1159" y="199"/>
                    </a:lnTo>
                    <a:lnTo>
                      <a:pt x="1186" y="220"/>
                    </a:lnTo>
                    <a:lnTo>
                      <a:pt x="1213" y="240"/>
                    </a:lnTo>
                    <a:lnTo>
                      <a:pt x="1242" y="261"/>
                    </a:lnTo>
                    <a:lnTo>
                      <a:pt x="1269" y="282"/>
                    </a:lnTo>
                    <a:lnTo>
                      <a:pt x="1296" y="303"/>
                    </a:lnTo>
                    <a:lnTo>
                      <a:pt x="1324" y="322"/>
                    </a:lnTo>
                    <a:lnTo>
                      <a:pt x="1353" y="341"/>
                    </a:lnTo>
                    <a:lnTo>
                      <a:pt x="1382" y="359"/>
                    </a:lnTo>
                    <a:lnTo>
                      <a:pt x="1413" y="376"/>
                    </a:lnTo>
                    <a:lnTo>
                      <a:pt x="1441" y="393"/>
                    </a:lnTo>
                    <a:lnTo>
                      <a:pt x="1472" y="407"/>
                    </a:lnTo>
                    <a:lnTo>
                      <a:pt x="1503" y="420"/>
                    </a:lnTo>
                    <a:lnTo>
                      <a:pt x="1535" y="433"/>
                    </a:lnTo>
                    <a:lnTo>
                      <a:pt x="1568" y="443"/>
                    </a:lnTo>
                    <a:lnTo>
                      <a:pt x="1601" y="451"/>
                    </a:lnTo>
                    <a:lnTo>
                      <a:pt x="1633" y="456"/>
                    </a:lnTo>
                    <a:lnTo>
                      <a:pt x="1670" y="460"/>
                    </a:lnTo>
                    <a:lnTo>
                      <a:pt x="1704" y="460"/>
                    </a:lnTo>
                    <a:lnTo>
                      <a:pt x="1745" y="458"/>
                    </a:lnTo>
                    <a:lnTo>
                      <a:pt x="1783" y="455"/>
                    </a:lnTo>
                    <a:lnTo>
                      <a:pt x="1819" y="449"/>
                    </a:lnTo>
                    <a:lnTo>
                      <a:pt x="1856" y="439"/>
                    </a:lnTo>
                    <a:lnTo>
                      <a:pt x="1890" y="430"/>
                    </a:lnTo>
                    <a:lnTo>
                      <a:pt x="1923" y="416"/>
                    </a:lnTo>
                    <a:lnTo>
                      <a:pt x="1954" y="403"/>
                    </a:lnTo>
                    <a:lnTo>
                      <a:pt x="1986" y="387"/>
                    </a:lnTo>
                    <a:lnTo>
                      <a:pt x="2015" y="372"/>
                    </a:lnTo>
                    <a:lnTo>
                      <a:pt x="2046" y="353"/>
                    </a:lnTo>
                    <a:lnTo>
                      <a:pt x="2075" y="336"/>
                    </a:lnTo>
                    <a:lnTo>
                      <a:pt x="2103" y="314"/>
                    </a:lnTo>
                    <a:lnTo>
                      <a:pt x="2130" y="295"/>
                    </a:lnTo>
                    <a:lnTo>
                      <a:pt x="2159" y="274"/>
                    </a:lnTo>
                    <a:lnTo>
                      <a:pt x="2188" y="253"/>
                    </a:lnTo>
                    <a:lnTo>
                      <a:pt x="2215" y="232"/>
                    </a:lnTo>
                    <a:lnTo>
                      <a:pt x="2244" y="211"/>
                    </a:lnTo>
                    <a:lnTo>
                      <a:pt x="2272" y="190"/>
                    </a:lnTo>
                    <a:lnTo>
                      <a:pt x="2303" y="169"/>
                    </a:lnTo>
                    <a:lnTo>
                      <a:pt x="2332" y="149"/>
                    </a:lnTo>
                    <a:lnTo>
                      <a:pt x="2364" y="130"/>
                    </a:lnTo>
                    <a:lnTo>
                      <a:pt x="2395" y="111"/>
                    </a:lnTo>
                    <a:lnTo>
                      <a:pt x="2428" y="92"/>
                    </a:lnTo>
                    <a:lnTo>
                      <a:pt x="2462" y="76"/>
                    </a:lnTo>
                    <a:lnTo>
                      <a:pt x="2499" y="61"/>
                    </a:lnTo>
                    <a:lnTo>
                      <a:pt x="2535" y="46"/>
                    </a:lnTo>
                    <a:lnTo>
                      <a:pt x="2574" y="34"/>
                    </a:lnTo>
                    <a:lnTo>
                      <a:pt x="2614" y="23"/>
                    </a:lnTo>
                    <a:lnTo>
                      <a:pt x="2656" y="15"/>
                    </a:lnTo>
                    <a:lnTo>
                      <a:pt x="2700" y="7"/>
                    </a:lnTo>
                    <a:lnTo>
                      <a:pt x="2746" y="4"/>
                    </a:lnTo>
                    <a:lnTo>
                      <a:pt x="2796" y="2"/>
                    </a:lnTo>
                    <a:lnTo>
                      <a:pt x="2815" y="0"/>
                    </a:lnTo>
                    <a:lnTo>
                      <a:pt x="2835" y="0"/>
                    </a:lnTo>
                    <a:lnTo>
                      <a:pt x="2858" y="0"/>
                    </a:lnTo>
                    <a:lnTo>
                      <a:pt x="2881" y="0"/>
                    </a:lnTo>
                    <a:lnTo>
                      <a:pt x="2906" y="0"/>
                    </a:lnTo>
                    <a:lnTo>
                      <a:pt x="2931" y="0"/>
                    </a:lnTo>
                    <a:lnTo>
                      <a:pt x="2959" y="0"/>
                    </a:lnTo>
                    <a:lnTo>
                      <a:pt x="2986" y="0"/>
                    </a:lnTo>
                    <a:lnTo>
                      <a:pt x="3017" y="0"/>
                    </a:lnTo>
                    <a:lnTo>
                      <a:pt x="3048" y="0"/>
                    </a:lnTo>
                    <a:lnTo>
                      <a:pt x="3078" y="0"/>
                    </a:lnTo>
                    <a:lnTo>
                      <a:pt x="3109" y="0"/>
                    </a:lnTo>
                    <a:lnTo>
                      <a:pt x="3142" y="0"/>
                    </a:lnTo>
                    <a:lnTo>
                      <a:pt x="3174" y="0"/>
                    </a:lnTo>
                    <a:lnTo>
                      <a:pt x="3209" y="0"/>
                    </a:lnTo>
                    <a:lnTo>
                      <a:pt x="3241" y="0"/>
                    </a:lnTo>
                    <a:lnTo>
                      <a:pt x="3276" y="0"/>
                    </a:lnTo>
                    <a:lnTo>
                      <a:pt x="3311" y="0"/>
                    </a:lnTo>
                    <a:lnTo>
                      <a:pt x="3345" y="0"/>
                    </a:lnTo>
                    <a:lnTo>
                      <a:pt x="3378" y="0"/>
                    </a:lnTo>
                    <a:lnTo>
                      <a:pt x="3412" y="0"/>
                    </a:lnTo>
                    <a:lnTo>
                      <a:pt x="3447" y="0"/>
                    </a:lnTo>
                    <a:lnTo>
                      <a:pt x="3479" y="0"/>
                    </a:lnTo>
                    <a:lnTo>
                      <a:pt x="3514" y="0"/>
                    </a:lnTo>
                    <a:lnTo>
                      <a:pt x="3547" y="2"/>
                    </a:lnTo>
                    <a:lnTo>
                      <a:pt x="3579" y="2"/>
                    </a:lnTo>
                    <a:lnTo>
                      <a:pt x="3610" y="2"/>
                    </a:lnTo>
                    <a:lnTo>
                      <a:pt x="3641" y="2"/>
                    </a:lnTo>
                    <a:lnTo>
                      <a:pt x="3671" y="2"/>
                    </a:lnTo>
                    <a:lnTo>
                      <a:pt x="3700" y="2"/>
                    </a:lnTo>
                    <a:lnTo>
                      <a:pt x="3727" y="4"/>
                    </a:lnTo>
                    <a:lnTo>
                      <a:pt x="3754" y="4"/>
                    </a:lnTo>
                  </a:path>
                </a:pathLst>
              </a:custGeom>
              <a:noFill/>
              <a:ln w="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mj-lt"/>
                </a:endParaRPr>
              </a:p>
            </p:txBody>
          </p:sp>
          <p:sp>
            <p:nvSpPr>
              <p:cNvPr id="131" name="Freeform 14"/>
              <p:cNvSpPr>
                <a:spLocks/>
              </p:cNvSpPr>
              <p:nvPr/>
            </p:nvSpPr>
            <p:spPr bwMode="auto">
              <a:xfrm>
                <a:off x="1676400" y="1905000"/>
                <a:ext cx="5953125" cy="727075"/>
              </a:xfrm>
              <a:custGeom>
                <a:avLst/>
                <a:gdLst>
                  <a:gd name="T0" fmla="*/ 2147483647 w 3750"/>
                  <a:gd name="T1" fmla="*/ 2147483647 h 458"/>
                  <a:gd name="T2" fmla="*/ 2147483647 w 3750"/>
                  <a:gd name="T3" fmla="*/ 2147483647 h 458"/>
                  <a:gd name="T4" fmla="*/ 2147483647 w 3750"/>
                  <a:gd name="T5" fmla="*/ 2147483647 h 458"/>
                  <a:gd name="T6" fmla="*/ 2147483647 w 3750"/>
                  <a:gd name="T7" fmla="*/ 2147483647 h 458"/>
                  <a:gd name="T8" fmla="*/ 2147483647 w 3750"/>
                  <a:gd name="T9" fmla="*/ 2147483647 h 458"/>
                  <a:gd name="T10" fmla="*/ 2147483647 w 3750"/>
                  <a:gd name="T11" fmla="*/ 2147483647 h 458"/>
                  <a:gd name="T12" fmla="*/ 2147483647 w 3750"/>
                  <a:gd name="T13" fmla="*/ 2147483647 h 458"/>
                  <a:gd name="T14" fmla="*/ 2147483647 w 3750"/>
                  <a:gd name="T15" fmla="*/ 2147483647 h 458"/>
                  <a:gd name="T16" fmla="*/ 2147483647 w 3750"/>
                  <a:gd name="T17" fmla="*/ 2147483647 h 458"/>
                  <a:gd name="T18" fmla="*/ 2147483647 w 3750"/>
                  <a:gd name="T19" fmla="*/ 2147483647 h 458"/>
                  <a:gd name="T20" fmla="*/ 2147483647 w 3750"/>
                  <a:gd name="T21" fmla="*/ 2147483647 h 458"/>
                  <a:gd name="T22" fmla="*/ 2147483647 w 3750"/>
                  <a:gd name="T23" fmla="*/ 2147483647 h 458"/>
                  <a:gd name="T24" fmla="*/ 2147483647 w 3750"/>
                  <a:gd name="T25" fmla="*/ 2147483647 h 458"/>
                  <a:gd name="T26" fmla="*/ 2147483647 w 3750"/>
                  <a:gd name="T27" fmla="*/ 2147483647 h 458"/>
                  <a:gd name="T28" fmla="*/ 2147483647 w 3750"/>
                  <a:gd name="T29" fmla="*/ 2147483647 h 458"/>
                  <a:gd name="T30" fmla="*/ 2147483647 w 3750"/>
                  <a:gd name="T31" fmla="*/ 2147483647 h 458"/>
                  <a:gd name="T32" fmla="*/ 2147483647 w 3750"/>
                  <a:gd name="T33" fmla="*/ 2147483647 h 458"/>
                  <a:gd name="T34" fmla="*/ 2147483647 w 3750"/>
                  <a:gd name="T35" fmla="*/ 2147483647 h 458"/>
                  <a:gd name="T36" fmla="*/ 2147483647 w 3750"/>
                  <a:gd name="T37" fmla="*/ 2147483647 h 458"/>
                  <a:gd name="T38" fmla="*/ 2147483647 w 3750"/>
                  <a:gd name="T39" fmla="*/ 2147483647 h 458"/>
                  <a:gd name="T40" fmla="*/ 2147483647 w 3750"/>
                  <a:gd name="T41" fmla="*/ 2147483647 h 458"/>
                  <a:gd name="T42" fmla="*/ 2147483647 w 3750"/>
                  <a:gd name="T43" fmla="*/ 0 h 458"/>
                  <a:gd name="T44" fmla="*/ 2147483647 w 3750"/>
                  <a:gd name="T45" fmla="*/ 2147483647 h 458"/>
                  <a:gd name="T46" fmla="*/ 2147483647 w 3750"/>
                  <a:gd name="T47" fmla="*/ 2147483647 h 458"/>
                  <a:gd name="T48" fmla="*/ 2147483647 w 3750"/>
                  <a:gd name="T49" fmla="*/ 2147483647 h 458"/>
                  <a:gd name="T50" fmla="*/ 2147483647 w 3750"/>
                  <a:gd name="T51" fmla="*/ 2147483647 h 458"/>
                  <a:gd name="T52" fmla="*/ 2147483647 w 3750"/>
                  <a:gd name="T53" fmla="*/ 2147483647 h 458"/>
                  <a:gd name="T54" fmla="*/ 2147483647 w 3750"/>
                  <a:gd name="T55" fmla="*/ 2147483647 h 458"/>
                  <a:gd name="T56" fmla="*/ 2147483647 w 3750"/>
                  <a:gd name="T57" fmla="*/ 2147483647 h 458"/>
                  <a:gd name="T58" fmla="*/ 2147483647 w 3750"/>
                  <a:gd name="T59" fmla="*/ 2147483647 h 458"/>
                  <a:gd name="T60" fmla="*/ 2147483647 w 3750"/>
                  <a:gd name="T61" fmla="*/ 2147483647 h 458"/>
                  <a:gd name="T62" fmla="*/ 2147483647 w 3750"/>
                  <a:gd name="T63" fmla="*/ 2147483647 h 458"/>
                  <a:gd name="T64" fmla="*/ 2147483647 w 3750"/>
                  <a:gd name="T65" fmla="*/ 2147483647 h 458"/>
                  <a:gd name="T66" fmla="*/ 2147483647 w 3750"/>
                  <a:gd name="T67" fmla="*/ 2147483647 h 458"/>
                  <a:gd name="T68" fmla="*/ 2147483647 w 3750"/>
                  <a:gd name="T69" fmla="*/ 2147483647 h 458"/>
                  <a:gd name="T70" fmla="*/ 2147483647 w 3750"/>
                  <a:gd name="T71" fmla="*/ 2147483647 h 458"/>
                  <a:gd name="T72" fmla="*/ 2147483647 w 3750"/>
                  <a:gd name="T73" fmla="*/ 2147483647 h 458"/>
                  <a:gd name="T74" fmla="*/ 2147483647 w 3750"/>
                  <a:gd name="T75" fmla="*/ 2147483647 h 458"/>
                  <a:gd name="T76" fmla="*/ 2147483647 w 3750"/>
                  <a:gd name="T77" fmla="*/ 2147483647 h 458"/>
                  <a:gd name="T78" fmla="*/ 2147483647 w 3750"/>
                  <a:gd name="T79" fmla="*/ 2147483647 h 458"/>
                  <a:gd name="T80" fmla="*/ 2147483647 w 3750"/>
                  <a:gd name="T81" fmla="*/ 2147483647 h 458"/>
                  <a:gd name="T82" fmla="*/ 2147483647 w 3750"/>
                  <a:gd name="T83" fmla="*/ 2147483647 h 458"/>
                  <a:gd name="T84" fmla="*/ 2147483647 w 3750"/>
                  <a:gd name="T85" fmla="*/ 2147483647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50"/>
                  <a:gd name="T130" fmla="*/ 0 h 458"/>
                  <a:gd name="T131" fmla="*/ 3750 w 3750"/>
                  <a:gd name="T132" fmla="*/ 458 h 4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50" h="458">
                    <a:moveTo>
                      <a:pt x="0" y="401"/>
                    </a:moveTo>
                    <a:lnTo>
                      <a:pt x="21" y="401"/>
                    </a:lnTo>
                    <a:lnTo>
                      <a:pt x="42" y="401"/>
                    </a:lnTo>
                    <a:lnTo>
                      <a:pt x="67" y="401"/>
                    </a:lnTo>
                    <a:lnTo>
                      <a:pt x="92" y="401"/>
                    </a:lnTo>
                    <a:lnTo>
                      <a:pt x="119" y="401"/>
                    </a:lnTo>
                    <a:lnTo>
                      <a:pt x="148" y="401"/>
                    </a:lnTo>
                    <a:lnTo>
                      <a:pt x="176" y="401"/>
                    </a:lnTo>
                    <a:lnTo>
                      <a:pt x="207" y="401"/>
                    </a:lnTo>
                    <a:lnTo>
                      <a:pt x="238" y="401"/>
                    </a:lnTo>
                    <a:lnTo>
                      <a:pt x="270" y="401"/>
                    </a:lnTo>
                    <a:lnTo>
                      <a:pt x="303" y="401"/>
                    </a:lnTo>
                    <a:lnTo>
                      <a:pt x="334" y="401"/>
                    </a:lnTo>
                    <a:lnTo>
                      <a:pt x="366" y="401"/>
                    </a:lnTo>
                    <a:lnTo>
                      <a:pt x="399" y="401"/>
                    </a:lnTo>
                    <a:lnTo>
                      <a:pt x="432" y="401"/>
                    </a:lnTo>
                    <a:lnTo>
                      <a:pt x="464" y="401"/>
                    </a:lnTo>
                    <a:lnTo>
                      <a:pt x="495" y="401"/>
                    </a:lnTo>
                    <a:lnTo>
                      <a:pt x="526" y="401"/>
                    </a:lnTo>
                    <a:lnTo>
                      <a:pt x="556" y="401"/>
                    </a:lnTo>
                    <a:lnTo>
                      <a:pt x="585" y="401"/>
                    </a:lnTo>
                    <a:lnTo>
                      <a:pt x="614" y="401"/>
                    </a:lnTo>
                    <a:lnTo>
                      <a:pt x="639" y="401"/>
                    </a:lnTo>
                    <a:lnTo>
                      <a:pt x="666" y="401"/>
                    </a:lnTo>
                    <a:lnTo>
                      <a:pt x="689" y="401"/>
                    </a:lnTo>
                    <a:lnTo>
                      <a:pt x="710" y="399"/>
                    </a:lnTo>
                    <a:lnTo>
                      <a:pt x="731" y="399"/>
                    </a:lnTo>
                    <a:lnTo>
                      <a:pt x="748" y="399"/>
                    </a:lnTo>
                    <a:lnTo>
                      <a:pt x="764" y="399"/>
                    </a:lnTo>
                    <a:lnTo>
                      <a:pt x="777" y="399"/>
                    </a:lnTo>
                    <a:lnTo>
                      <a:pt x="788" y="399"/>
                    </a:lnTo>
                    <a:lnTo>
                      <a:pt x="796" y="397"/>
                    </a:lnTo>
                    <a:lnTo>
                      <a:pt x="802" y="397"/>
                    </a:lnTo>
                    <a:lnTo>
                      <a:pt x="833" y="393"/>
                    </a:lnTo>
                    <a:lnTo>
                      <a:pt x="863" y="385"/>
                    </a:lnTo>
                    <a:lnTo>
                      <a:pt x="892" y="378"/>
                    </a:lnTo>
                    <a:lnTo>
                      <a:pt x="919" y="368"/>
                    </a:lnTo>
                    <a:lnTo>
                      <a:pt x="946" y="359"/>
                    </a:lnTo>
                    <a:lnTo>
                      <a:pt x="973" y="345"/>
                    </a:lnTo>
                    <a:lnTo>
                      <a:pt x="998" y="334"/>
                    </a:lnTo>
                    <a:lnTo>
                      <a:pt x="1023" y="318"/>
                    </a:lnTo>
                    <a:lnTo>
                      <a:pt x="1048" y="305"/>
                    </a:lnTo>
                    <a:lnTo>
                      <a:pt x="1073" y="288"/>
                    </a:lnTo>
                    <a:lnTo>
                      <a:pt x="1096" y="272"/>
                    </a:lnTo>
                    <a:lnTo>
                      <a:pt x="1119" y="255"/>
                    </a:lnTo>
                    <a:lnTo>
                      <a:pt x="1142" y="238"/>
                    </a:lnTo>
                    <a:lnTo>
                      <a:pt x="1167" y="220"/>
                    </a:lnTo>
                    <a:lnTo>
                      <a:pt x="1190" y="203"/>
                    </a:lnTo>
                    <a:lnTo>
                      <a:pt x="1213" y="186"/>
                    </a:lnTo>
                    <a:lnTo>
                      <a:pt x="1238" y="169"/>
                    </a:lnTo>
                    <a:lnTo>
                      <a:pt x="1261" y="151"/>
                    </a:lnTo>
                    <a:lnTo>
                      <a:pt x="1286" y="134"/>
                    </a:lnTo>
                    <a:lnTo>
                      <a:pt x="1312" y="119"/>
                    </a:lnTo>
                    <a:lnTo>
                      <a:pt x="1337" y="103"/>
                    </a:lnTo>
                    <a:lnTo>
                      <a:pt x="1364" y="88"/>
                    </a:lnTo>
                    <a:lnTo>
                      <a:pt x="1393" y="73"/>
                    </a:lnTo>
                    <a:lnTo>
                      <a:pt x="1422" y="59"/>
                    </a:lnTo>
                    <a:lnTo>
                      <a:pt x="1451" y="48"/>
                    </a:lnTo>
                    <a:lnTo>
                      <a:pt x="1483" y="36"/>
                    </a:lnTo>
                    <a:lnTo>
                      <a:pt x="1514" y="27"/>
                    </a:lnTo>
                    <a:lnTo>
                      <a:pt x="1548" y="17"/>
                    </a:lnTo>
                    <a:lnTo>
                      <a:pt x="1583" y="11"/>
                    </a:lnTo>
                    <a:lnTo>
                      <a:pt x="1619" y="5"/>
                    </a:lnTo>
                    <a:lnTo>
                      <a:pt x="1658" y="2"/>
                    </a:lnTo>
                    <a:lnTo>
                      <a:pt x="1698" y="0"/>
                    </a:lnTo>
                    <a:lnTo>
                      <a:pt x="1738" y="0"/>
                    </a:lnTo>
                    <a:lnTo>
                      <a:pt x="1777" y="4"/>
                    </a:lnTo>
                    <a:lnTo>
                      <a:pt x="1815" y="9"/>
                    </a:lnTo>
                    <a:lnTo>
                      <a:pt x="1850" y="17"/>
                    </a:lnTo>
                    <a:lnTo>
                      <a:pt x="1884" y="27"/>
                    </a:lnTo>
                    <a:lnTo>
                      <a:pt x="1917" y="38"/>
                    </a:lnTo>
                    <a:lnTo>
                      <a:pt x="1950" y="52"/>
                    </a:lnTo>
                    <a:lnTo>
                      <a:pt x="1980" y="67"/>
                    </a:lnTo>
                    <a:lnTo>
                      <a:pt x="2011" y="84"/>
                    </a:lnTo>
                    <a:lnTo>
                      <a:pt x="2040" y="101"/>
                    </a:lnTo>
                    <a:lnTo>
                      <a:pt x="2068" y="121"/>
                    </a:lnTo>
                    <a:lnTo>
                      <a:pt x="2097" y="142"/>
                    </a:lnTo>
                    <a:lnTo>
                      <a:pt x="2126" y="163"/>
                    </a:lnTo>
                    <a:lnTo>
                      <a:pt x="2153" y="184"/>
                    </a:lnTo>
                    <a:lnTo>
                      <a:pt x="2182" y="205"/>
                    </a:lnTo>
                    <a:lnTo>
                      <a:pt x="2210" y="226"/>
                    </a:lnTo>
                    <a:lnTo>
                      <a:pt x="2239" y="247"/>
                    </a:lnTo>
                    <a:lnTo>
                      <a:pt x="2268" y="270"/>
                    </a:lnTo>
                    <a:lnTo>
                      <a:pt x="2297" y="291"/>
                    </a:lnTo>
                    <a:lnTo>
                      <a:pt x="2328" y="313"/>
                    </a:lnTo>
                    <a:lnTo>
                      <a:pt x="2358" y="332"/>
                    </a:lnTo>
                    <a:lnTo>
                      <a:pt x="2391" y="351"/>
                    </a:lnTo>
                    <a:lnTo>
                      <a:pt x="2424" y="370"/>
                    </a:lnTo>
                    <a:lnTo>
                      <a:pt x="2458" y="387"/>
                    </a:lnTo>
                    <a:lnTo>
                      <a:pt x="2493" y="403"/>
                    </a:lnTo>
                    <a:lnTo>
                      <a:pt x="2529" y="416"/>
                    </a:lnTo>
                    <a:lnTo>
                      <a:pt x="2569" y="430"/>
                    </a:lnTo>
                    <a:lnTo>
                      <a:pt x="2610" y="439"/>
                    </a:lnTo>
                    <a:lnTo>
                      <a:pt x="2652" y="447"/>
                    </a:lnTo>
                    <a:lnTo>
                      <a:pt x="2696" y="455"/>
                    </a:lnTo>
                    <a:lnTo>
                      <a:pt x="2742" y="458"/>
                    </a:lnTo>
                    <a:lnTo>
                      <a:pt x="2790" y="458"/>
                    </a:lnTo>
                    <a:lnTo>
                      <a:pt x="2809" y="458"/>
                    </a:lnTo>
                    <a:lnTo>
                      <a:pt x="2830" y="458"/>
                    </a:lnTo>
                    <a:lnTo>
                      <a:pt x="2851" y="458"/>
                    </a:lnTo>
                    <a:lnTo>
                      <a:pt x="2874" y="458"/>
                    </a:lnTo>
                    <a:lnTo>
                      <a:pt x="2899" y="458"/>
                    </a:lnTo>
                    <a:lnTo>
                      <a:pt x="2926" y="458"/>
                    </a:lnTo>
                    <a:lnTo>
                      <a:pt x="2953" y="458"/>
                    </a:lnTo>
                    <a:lnTo>
                      <a:pt x="2982" y="458"/>
                    </a:lnTo>
                    <a:lnTo>
                      <a:pt x="3011" y="458"/>
                    </a:lnTo>
                    <a:lnTo>
                      <a:pt x="3041" y="458"/>
                    </a:lnTo>
                    <a:lnTo>
                      <a:pt x="3072" y="458"/>
                    </a:lnTo>
                    <a:lnTo>
                      <a:pt x="3105" y="458"/>
                    </a:lnTo>
                    <a:lnTo>
                      <a:pt x="3137" y="458"/>
                    </a:lnTo>
                    <a:lnTo>
                      <a:pt x="3170" y="458"/>
                    </a:lnTo>
                    <a:lnTo>
                      <a:pt x="3203" y="458"/>
                    </a:lnTo>
                    <a:lnTo>
                      <a:pt x="3237" y="458"/>
                    </a:lnTo>
                    <a:lnTo>
                      <a:pt x="3270" y="458"/>
                    </a:lnTo>
                    <a:lnTo>
                      <a:pt x="3304" y="458"/>
                    </a:lnTo>
                    <a:lnTo>
                      <a:pt x="3339" y="458"/>
                    </a:lnTo>
                    <a:lnTo>
                      <a:pt x="3373" y="458"/>
                    </a:lnTo>
                    <a:lnTo>
                      <a:pt x="3408" y="458"/>
                    </a:lnTo>
                    <a:lnTo>
                      <a:pt x="3441" y="458"/>
                    </a:lnTo>
                    <a:lnTo>
                      <a:pt x="3475" y="458"/>
                    </a:lnTo>
                    <a:lnTo>
                      <a:pt x="3508" y="458"/>
                    </a:lnTo>
                    <a:lnTo>
                      <a:pt x="3540" y="458"/>
                    </a:lnTo>
                    <a:lnTo>
                      <a:pt x="3573" y="458"/>
                    </a:lnTo>
                    <a:lnTo>
                      <a:pt x="3604" y="458"/>
                    </a:lnTo>
                    <a:lnTo>
                      <a:pt x="3634" y="458"/>
                    </a:lnTo>
                    <a:lnTo>
                      <a:pt x="3665" y="458"/>
                    </a:lnTo>
                    <a:lnTo>
                      <a:pt x="3694" y="456"/>
                    </a:lnTo>
                    <a:lnTo>
                      <a:pt x="3723" y="456"/>
                    </a:lnTo>
                    <a:lnTo>
                      <a:pt x="3750" y="456"/>
                    </a:lnTo>
                  </a:path>
                </a:pathLst>
              </a:custGeom>
              <a:noFill/>
              <a:ln w="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mj-lt"/>
                </a:endParaRPr>
              </a:p>
            </p:txBody>
          </p:sp>
          <p:sp>
            <p:nvSpPr>
              <p:cNvPr id="132" name="Freeform 15"/>
              <p:cNvSpPr>
                <a:spLocks/>
              </p:cNvSpPr>
              <p:nvPr/>
            </p:nvSpPr>
            <p:spPr bwMode="auto">
              <a:xfrm>
                <a:off x="6151563" y="3086100"/>
                <a:ext cx="173038" cy="185738"/>
              </a:xfrm>
              <a:custGeom>
                <a:avLst/>
                <a:gdLst>
                  <a:gd name="T0" fmla="*/ 0 w 109"/>
                  <a:gd name="T1" fmla="*/ 2147483647 h 117"/>
                  <a:gd name="T2" fmla="*/ 2147483647 w 109"/>
                  <a:gd name="T3" fmla="*/ 2147483647 h 117"/>
                  <a:gd name="T4" fmla="*/ 2147483647 w 109"/>
                  <a:gd name="T5" fmla="*/ 0 h 117"/>
                  <a:gd name="T6" fmla="*/ 0 w 109"/>
                  <a:gd name="T7" fmla="*/ 2147483647 h 117"/>
                  <a:gd name="T8" fmla="*/ 0 60000 65536"/>
                  <a:gd name="T9" fmla="*/ 0 60000 65536"/>
                  <a:gd name="T10" fmla="*/ 0 60000 65536"/>
                  <a:gd name="T11" fmla="*/ 0 60000 65536"/>
                  <a:gd name="T12" fmla="*/ 0 w 109"/>
                  <a:gd name="T13" fmla="*/ 0 h 117"/>
                  <a:gd name="T14" fmla="*/ 109 w 109"/>
                  <a:gd name="T15" fmla="*/ 117 h 117"/>
                </a:gdLst>
                <a:ahLst/>
                <a:cxnLst>
                  <a:cxn ang="T8">
                    <a:pos x="T0" y="T1"/>
                  </a:cxn>
                  <a:cxn ang="T9">
                    <a:pos x="T2" y="T3"/>
                  </a:cxn>
                  <a:cxn ang="T10">
                    <a:pos x="T4" y="T5"/>
                  </a:cxn>
                  <a:cxn ang="T11">
                    <a:pos x="T6" y="T7"/>
                  </a:cxn>
                </a:cxnLst>
                <a:rect l="T12" t="T13" r="T14" b="T15"/>
                <a:pathLst>
                  <a:path w="109" h="117">
                    <a:moveTo>
                      <a:pt x="0" y="62"/>
                    </a:moveTo>
                    <a:lnTo>
                      <a:pt x="109" y="117"/>
                    </a:lnTo>
                    <a:lnTo>
                      <a:pt x="109" y="0"/>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33" name="Freeform 16"/>
              <p:cNvSpPr>
                <a:spLocks/>
              </p:cNvSpPr>
              <p:nvPr/>
            </p:nvSpPr>
            <p:spPr bwMode="auto">
              <a:xfrm>
                <a:off x="6151563" y="3086100"/>
                <a:ext cx="173038" cy="185738"/>
              </a:xfrm>
              <a:custGeom>
                <a:avLst/>
                <a:gdLst>
                  <a:gd name="T0" fmla="*/ 0 w 109"/>
                  <a:gd name="T1" fmla="*/ 2147483647 h 117"/>
                  <a:gd name="T2" fmla="*/ 2147483647 w 109"/>
                  <a:gd name="T3" fmla="*/ 2147483647 h 117"/>
                  <a:gd name="T4" fmla="*/ 2147483647 w 109"/>
                  <a:gd name="T5" fmla="*/ 0 h 117"/>
                  <a:gd name="T6" fmla="*/ 0 w 109"/>
                  <a:gd name="T7" fmla="*/ 2147483647 h 117"/>
                  <a:gd name="T8" fmla="*/ 0 60000 65536"/>
                  <a:gd name="T9" fmla="*/ 0 60000 65536"/>
                  <a:gd name="T10" fmla="*/ 0 60000 65536"/>
                  <a:gd name="T11" fmla="*/ 0 60000 65536"/>
                  <a:gd name="T12" fmla="*/ 0 w 109"/>
                  <a:gd name="T13" fmla="*/ 0 h 117"/>
                  <a:gd name="T14" fmla="*/ 109 w 109"/>
                  <a:gd name="T15" fmla="*/ 117 h 117"/>
                </a:gdLst>
                <a:ahLst/>
                <a:cxnLst>
                  <a:cxn ang="T8">
                    <a:pos x="T0" y="T1"/>
                  </a:cxn>
                  <a:cxn ang="T9">
                    <a:pos x="T2" y="T3"/>
                  </a:cxn>
                  <a:cxn ang="T10">
                    <a:pos x="T4" y="T5"/>
                  </a:cxn>
                  <a:cxn ang="T11">
                    <a:pos x="T6" y="T7"/>
                  </a:cxn>
                </a:cxnLst>
                <a:rect l="T12" t="T13" r="T14" b="T15"/>
                <a:pathLst>
                  <a:path w="109" h="117">
                    <a:moveTo>
                      <a:pt x="0" y="62"/>
                    </a:moveTo>
                    <a:lnTo>
                      <a:pt x="109" y="117"/>
                    </a:lnTo>
                    <a:lnTo>
                      <a:pt x="109" y="0"/>
                    </a:lnTo>
                    <a:lnTo>
                      <a:pt x="0" y="62"/>
                    </a:lnTo>
                  </a:path>
                </a:pathLst>
              </a:custGeom>
              <a:noFill/>
              <a:ln w="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mj-lt"/>
                </a:endParaRPr>
              </a:p>
            </p:txBody>
          </p:sp>
          <p:sp>
            <p:nvSpPr>
              <p:cNvPr id="134" name="Freeform 17"/>
              <p:cNvSpPr>
                <a:spLocks/>
              </p:cNvSpPr>
              <p:nvPr/>
            </p:nvSpPr>
            <p:spPr bwMode="auto">
              <a:xfrm>
                <a:off x="6151563" y="2538413"/>
                <a:ext cx="173038" cy="185738"/>
              </a:xfrm>
              <a:custGeom>
                <a:avLst/>
                <a:gdLst>
                  <a:gd name="T0" fmla="*/ 0 w 109"/>
                  <a:gd name="T1" fmla="*/ 2147483647 h 117"/>
                  <a:gd name="T2" fmla="*/ 2147483647 w 109"/>
                  <a:gd name="T3" fmla="*/ 2147483647 h 117"/>
                  <a:gd name="T4" fmla="*/ 2147483647 w 109"/>
                  <a:gd name="T5" fmla="*/ 0 h 117"/>
                  <a:gd name="T6" fmla="*/ 0 w 109"/>
                  <a:gd name="T7" fmla="*/ 2147483647 h 117"/>
                  <a:gd name="T8" fmla="*/ 0 60000 65536"/>
                  <a:gd name="T9" fmla="*/ 0 60000 65536"/>
                  <a:gd name="T10" fmla="*/ 0 60000 65536"/>
                  <a:gd name="T11" fmla="*/ 0 60000 65536"/>
                  <a:gd name="T12" fmla="*/ 0 w 109"/>
                  <a:gd name="T13" fmla="*/ 0 h 117"/>
                  <a:gd name="T14" fmla="*/ 109 w 109"/>
                  <a:gd name="T15" fmla="*/ 117 h 117"/>
                </a:gdLst>
                <a:ahLst/>
                <a:cxnLst>
                  <a:cxn ang="T8">
                    <a:pos x="T0" y="T1"/>
                  </a:cxn>
                  <a:cxn ang="T9">
                    <a:pos x="T2" y="T3"/>
                  </a:cxn>
                  <a:cxn ang="T10">
                    <a:pos x="T4" y="T5"/>
                  </a:cxn>
                  <a:cxn ang="T11">
                    <a:pos x="T6" y="T7"/>
                  </a:cxn>
                </a:cxnLst>
                <a:rect l="T12" t="T13" r="T14" b="T15"/>
                <a:pathLst>
                  <a:path w="109" h="117">
                    <a:moveTo>
                      <a:pt x="0" y="61"/>
                    </a:moveTo>
                    <a:lnTo>
                      <a:pt x="109" y="117"/>
                    </a:lnTo>
                    <a:lnTo>
                      <a:pt x="109"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35" name="Freeform 18"/>
              <p:cNvSpPr>
                <a:spLocks/>
              </p:cNvSpPr>
              <p:nvPr/>
            </p:nvSpPr>
            <p:spPr bwMode="auto">
              <a:xfrm>
                <a:off x="6151563" y="2538413"/>
                <a:ext cx="173038" cy="185738"/>
              </a:xfrm>
              <a:custGeom>
                <a:avLst/>
                <a:gdLst>
                  <a:gd name="T0" fmla="*/ 0 w 109"/>
                  <a:gd name="T1" fmla="*/ 2147483647 h 117"/>
                  <a:gd name="T2" fmla="*/ 2147483647 w 109"/>
                  <a:gd name="T3" fmla="*/ 2147483647 h 117"/>
                  <a:gd name="T4" fmla="*/ 2147483647 w 109"/>
                  <a:gd name="T5" fmla="*/ 0 h 117"/>
                  <a:gd name="T6" fmla="*/ 0 w 109"/>
                  <a:gd name="T7" fmla="*/ 2147483647 h 117"/>
                  <a:gd name="T8" fmla="*/ 0 60000 65536"/>
                  <a:gd name="T9" fmla="*/ 0 60000 65536"/>
                  <a:gd name="T10" fmla="*/ 0 60000 65536"/>
                  <a:gd name="T11" fmla="*/ 0 60000 65536"/>
                  <a:gd name="T12" fmla="*/ 0 w 109"/>
                  <a:gd name="T13" fmla="*/ 0 h 117"/>
                  <a:gd name="T14" fmla="*/ 109 w 109"/>
                  <a:gd name="T15" fmla="*/ 117 h 117"/>
                </a:gdLst>
                <a:ahLst/>
                <a:cxnLst>
                  <a:cxn ang="T8">
                    <a:pos x="T0" y="T1"/>
                  </a:cxn>
                  <a:cxn ang="T9">
                    <a:pos x="T2" y="T3"/>
                  </a:cxn>
                  <a:cxn ang="T10">
                    <a:pos x="T4" y="T5"/>
                  </a:cxn>
                  <a:cxn ang="T11">
                    <a:pos x="T6" y="T7"/>
                  </a:cxn>
                </a:cxnLst>
                <a:rect l="T12" t="T13" r="T14" b="T15"/>
                <a:pathLst>
                  <a:path w="109" h="117">
                    <a:moveTo>
                      <a:pt x="0" y="61"/>
                    </a:moveTo>
                    <a:lnTo>
                      <a:pt x="109" y="117"/>
                    </a:lnTo>
                    <a:lnTo>
                      <a:pt x="109" y="0"/>
                    </a:lnTo>
                    <a:lnTo>
                      <a:pt x="0" y="61"/>
                    </a:lnTo>
                  </a:path>
                </a:pathLst>
              </a:custGeom>
              <a:noFill/>
              <a:ln w="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mj-lt"/>
                </a:endParaRPr>
              </a:p>
            </p:txBody>
          </p:sp>
          <p:sp>
            <p:nvSpPr>
              <p:cNvPr id="136" name="Freeform 19"/>
              <p:cNvSpPr>
                <a:spLocks/>
              </p:cNvSpPr>
              <p:nvPr/>
            </p:nvSpPr>
            <p:spPr bwMode="auto">
              <a:xfrm>
                <a:off x="2744788" y="3138488"/>
                <a:ext cx="177800" cy="185738"/>
              </a:xfrm>
              <a:custGeom>
                <a:avLst/>
                <a:gdLst>
                  <a:gd name="T0" fmla="*/ 0 w 112"/>
                  <a:gd name="T1" fmla="*/ 2147483647 h 117"/>
                  <a:gd name="T2" fmla="*/ 2147483647 w 112"/>
                  <a:gd name="T3" fmla="*/ 2147483647 h 117"/>
                  <a:gd name="T4" fmla="*/ 2147483647 w 112"/>
                  <a:gd name="T5" fmla="*/ 0 h 117"/>
                  <a:gd name="T6" fmla="*/ 0 w 112"/>
                  <a:gd name="T7" fmla="*/ 2147483647 h 117"/>
                  <a:gd name="T8" fmla="*/ 0 60000 65536"/>
                  <a:gd name="T9" fmla="*/ 0 60000 65536"/>
                  <a:gd name="T10" fmla="*/ 0 60000 65536"/>
                  <a:gd name="T11" fmla="*/ 0 60000 65536"/>
                  <a:gd name="T12" fmla="*/ 0 w 112"/>
                  <a:gd name="T13" fmla="*/ 0 h 117"/>
                  <a:gd name="T14" fmla="*/ 112 w 112"/>
                  <a:gd name="T15" fmla="*/ 117 h 117"/>
                </a:gdLst>
                <a:ahLst/>
                <a:cxnLst>
                  <a:cxn ang="T8">
                    <a:pos x="T0" y="T1"/>
                  </a:cxn>
                  <a:cxn ang="T9">
                    <a:pos x="T2" y="T3"/>
                  </a:cxn>
                  <a:cxn ang="T10">
                    <a:pos x="T4" y="T5"/>
                  </a:cxn>
                  <a:cxn ang="T11">
                    <a:pos x="T6" y="T7"/>
                  </a:cxn>
                </a:cxnLst>
                <a:rect l="T12" t="T13" r="T14" b="T15"/>
                <a:pathLst>
                  <a:path w="112" h="117">
                    <a:moveTo>
                      <a:pt x="0" y="61"/>
                    </a:moveTo>
                    <a:lnTo>
                      <a:pt x="112" y="117"/>
                    </a:lnTo>
                    <a:lnTo>
                      <a:pt x="112"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37" name="Freeform 20"/>
              <p:cNvSpPr>
                <a:spLocks/>
              </p:cNvSpPr>
              <p:nvPr/>
            </p:nvSpPr>
            <p:spPr bwMode="auto">
              <a:xfrm>
                <a:off x="2744788" y="3138488"/>
                <a:ext cx="177800" cy="185738"/>
              </a:xfrm>
              <a:custGeom>
                <a:avLst/>
                <a:gdLst>
                  <a:gd name="T0" fmla="*/ 0 w 112"/>
                  <a:gd name="T1" fmla="*/ 2147483647 h 117"/>
                  <a:gd name="T2" fmla="*/ 2147483647 w 112"/>
                  <a:gd name="T3" fmla="*/ 2147483647 h 117"/>
                  <a:gd name="T4" fmla="*/ 2147483647 w 112"/>
                  <a:gd name="T5" fmla="*/ 0 h 117"/>
                  <a:gd name="T6" fmla="*/ 0 w 112"/>
                  <a:gd name="T7" fmla="*/ 2147483647 h 117"/>
                  <a:gd name="T8" fmla="*/ 0 60000 65536"/>
                  <a:gd name="T9" fmla="*/ 0 60000 65536"/>
                  <a:gd name="T10" fmla="*/ 0 60000 65536"/>
                  <a:gd name="T11" fmla="*/ 0 60000 65536"/>
                  <a:gd name="T12" fmla="*/ 0 w 112"/>
                  <a:gd name="T13" fmla="*/ 0 h 117"/>
                  <a:gd name="T14" fmla="*/ 112 w 112"/>
                  <a:gd name="T15" fmla="*/ 117 h 117"/>
                </a:gdLst>
                <a:ahLst/>
                <a:cxnLst>
                  <a:cxn ang="T8">
                    <a:pos x="T0" y="T1"/>
                  </a:cxn>
                  <a:cxn ang="T9">
                    <a:pos x="T2" y="T3"/>
                  </a:cxn>
                  <a:cxn ang="T10">
                    <a:pos x="T4" y="T5"/>
                  </a:cxn>
                  <a:cxn ang="T11">
                    <a:pos x="T6" y="T7"/>
                  </a:cxn>
                </a:cxnLst>
                <a:rect l="T12" t="T13" r="T14" b="T15"/>
                <a:pathLst>
                  <a:path w="112" h="117">
                    <a:moveTo>
                      <a:pt x="0" y="61"/>
                    </a:moveTo>
                    <a:lnTo>
                      <a:pt x="112" y="117"/>
                    </a:lnTo>
                    <a:lnTo>
                      <a:pt x="112" y="0"/>
                    </a:lnTo>
                    <a:lnTo>
                      <a:pt x="0" y="61"/>
                    </a:lnTo>
                  </a:path>
                </a:pathLst>
              </a:custGeom>
              <a:noFill/>
              <a:ln w="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mj-lt"/>
                </a:endParaRPr>
              </a:p>
            </p:txBody>
          </p:sp>
          <p:sp>
            <p:nvSpPr>
              <p:cNvPr id="138" name="Freeform 21"/>
              <p:cNvSpPr>
                <a:spLocks/>
              </p:cNvSpPr>
              <p:nvPr/>
            </p:nvSpPr>
            <p:spPr bwMode="auto">
              <a:xfrm>
                <a:off x="2736850" y="2435225"/>
                <a:ext cx="173038" cy="185738"/>
              </a:xfrm>
              <a:custGeom>
                <a:avLst/>
                <a:gdLst>
                  <a:gd name="T0" fmla="*/ 0 w 109"/>
                  <a:gd name="T1" fmla="*/ 2147483647 h 117"/>
                  <a:gd name="T2" fmla="*/ 2147483647 w 109"/>
                  <a:gd name="T3" fmla="*/ 2147483647 h 117"/>
                  <a:gd name="T4" fmla="*/ 2147483647 w 109"/>
                  <a:gd name="T5" fmla="*/ 0 h 117"/>
                  <a:gd name="T6" fmla="*/ 0 w 109"/>
                  <a:gd name="T7" fmla="*/ 2147483647 h 117"/>
                  <a:gd name="T8" fmla="*/ 0 60000 65536"/>
                  <a:gd name="T9" fmla="*/ 0 60000 65536"/>
                  <a:gd name="T10" fmla="*/ 0 60000 65536"/>
                  <a:gd name="T11" fmla="*/ 0 60000 65536"/>
                  <a:gd name="T12" fmla="*/ 0 w 109"/>
                  <a:gd name="T13" fmla="*/ 0 h 117"/>
                  <a:gd name="T14" fmla="*/ 109 w 109"/>
                  <a:gd name="T15" fmla="*/ 117 h 117"/>
                </a:gdLst>
                <a:ahLst/>
                <a:cxnLst>
                  <a:cxn ang="T8">
                    <a:pos x="T0" y="T1"/>
                  </a:cxn>
                  <a:cxn ang="T9">
                    <a:pos x="T2" y="T3"/>
                  </a:cxn>
                  <a:cxn ang="T10">
                    <a:pos x="T4" y="T5"/>
                  </a:cxn>
                  <a:cxn ang="T11">
                    <a:pos x="T6" y="T7"/>
                  </a:cxn>
                </a:cxnLst>
                <a:rect l="T12" t="T13" r="T14" b="T15"/>
                <a:pathLst>
                  <a:path w="109" h="117">
                    <a:moveTo>
                      <a:pt x="0" y="61"/>
                    </a:moveTo>
                    <a:lnTo>
                      <a:pt x="109" y="117"/>
                    </a:lnTo>
                    <a:lnTo>
                      <a:pt x="109"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39" name="Freeform 22"/>
              <p:cNvSpPr>
                <a:spLocks/>
              </p:cNvSpPr>
              <p:nvPr/>
            </p:nvSpPr>
            <p:spPr bwMode="auto">
              <a:xfrm>
                <a:off x="2736850" y="2435225"/>
                <a:ext cx="173038" cy="185738"/>
              </a:xfrm>
              <a:custGeom>
                <a:avLst/>
                <a:gdLst>
                  <a:gd name="T0" fmla="*/ 0 w 109"/>
                  <a:gd name="T1" fmla="*/ 2147483647 h 117"/>
                  <a:gd name="T2" fmla="*/ 2147483647 w 109"/>
                  <a:gd name="T3" fmla="*/ 2147483647 h 117"/>
                  <a:gd name="T4" fmla="*/ 2147483647 w 109"/>
                  <a:gd name="T5" fmla="*/ 0 h 117"/>
                  <a:gd name="T6" fmla="*/ 0 w 109"/>
                  <a:gd name="T7" fmla="*/ 2147483647 h 117"/>
                  <a:gd name="T8" fmla="*/ 0 60000 65536"/>
                  <a:gd name="T9" fmla="*/ 0 60000 65536"/>
                  <a:gd name="T10" fmla="*/ 0 60000 65536"/>
                  <a:gd name="T11" fmla="*/ 0 60000 65536"/>
                  <a:gd name="T12" fmla="*/ 0 w 109"/>
                  <a:gd name="T13" fmla="*/ 0 h 117"/>
                  <a:gd name="T14" fmla="*/ 109 w 109"/>
                  <a:gd name="T15" fmla="*/ 117 h 117"/>
                </a:gdLst>
                <a:ahLst/>
                <a:cxnLst>
                  <a:cxn ang="T8">
                    <a:pos x="T0" y="T1"/>
                  </a:cxn>
                  <a:cxn ang="T9">
                    <a:pos x="T2" y="T3"/>
                  </a:cxn>
                  <a:cxn ang="T10">
                    <a:pos x="T4" y="T5"/>
                  </a:cxn>
                  <a:cxn ang="T11">
                    <a:pos x="T6" y="T7"/>
                  </a:cxn>
                </a:cxnLst>
                <a:rect l="T12" t="T13" r="T14" b="T15"/>
                <a:pathLst>
                  <a:path w="109" h="117">
                    <a:moveTo>
                      <a:pt x="0" y="61"/>
                    </a:moveTo>
                    <a:lnTo>
                      <a:pt x="109" y="117"/>
                    </a:lnTo>
                    <a:lnTo>
                      <a:pt x="109" y="0"/>
                    </a:lnTo>
                    <a:lnTo>
                      <a:pt x="0" y="61"/>
                    </a:lnTo>
                  </a:path>
                </a:pathLst>
              </a:custGeom>
              <a:noFill/>
              <a:ln w="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mj-lt"/>
                </a:endParaRPr>
              </a:p>
            </p:txBody>
          </p:sp>
          <p:sp>
            <p:nvSpPr>
              <p:cNvPr id="140" name="TextBox 61"/>
              <p:cNvSpPr txBox="1">
                <a:spLocks noChangeArrowheads="1"/>
              </p:cNvSpPr>
              <p:nvPr/>
            </p:nvSpPr>
            <p:spPr bwMode="auto">
              <a:xfrm>
                <a:off x="6366356" y="2550062"/>
                <a:ext cx="1029147" cy="66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latin typeface="+mj-lt"/>
                  </a:rPr>
                  <a:t>Airflow</a:t>
                </a:r>
              </a:p>
            </p:txBody>
          </p:sp>
          <p:sp>
            <p:nvSpPr>
              <p:cNvPr id="141" name="TextBox 62"/>
              <p:cNvSpPr txBox="1">
                <a:spLocks noChangeArrowheads="1"/>
              </p:cNvSpPr>
              <p:nvPr/>
            </p:nvSpPr>
            <p:spPr bwMode="auto">
              <a:xfrm>
                <a:off x="5517381" y="1639641"/>
                <a:ext cx="920801" cy="66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latin typeface="+mn-lt"/>
                  </a:rPr>
                  <a:t>Steam</a:t>
                </a:r>
              </a:p>
            </p:txBody>
          </p:sp>
        </p:grpSp>
        <p:grpSp>
          <p:nvGrpSpPr>
            <p:cNvPr id="142" name="Group 58"/>
            <p:cNvGrpSpPr>
              <a:grpSpLocks/>
            </p:cNvGrpSpPr>
            <p:nvPr/>
          </p:nvGrpSpPr>
          <p:grpSpPr bwMode="auto">
            <a:xfrm rot="10800000">
              <a:off x="4938544" y="5188492"/>
              <a:ext cx="1552820" cy="770808"/>
              <a:chOff x="3844925" y="4760913"/>
              <a:chExt cx="1471613" cy="1471613"/>
            </a:xfrm>
          </p:grpSpPr>
          <p:sp>
            <p:nvSpPr>
              <p:cNvPr id="143" name="Freeform 3"/>
              <p:cNvSpPr>
                <a:spLocks/>
              </p:cNvSpPr>
              <p:nvPr/>
            </p:nvSpPr>
            <p:spPr bwMode="auto">
              <a:xfrm>
                <a:off x="3857625" y="4772025"/>
                <a:ext cx="1446213" cy="1447800"/>
              </a:xfrm>
              <a:custGeom>
                <a:avLst/>
                <a:gdLst>
                  <a:gd name="T0" fmla="*/ 2147483647 w 911"/>
                  <a:gd name="T1" fmla="*/ 2147483647 h 912"/>
                  <a:gd name="T2" fmla="*/ 2147483647 w 911"/>
                  <a:gd name="T3" fmla="*/ 2147483647 h 912"/>
                  <a:gd name="T4" fmla="*/ 2147483647 w 911"/>
                  <a:gd name="T5" fmla="*/ 2147483647 h 912"/>
                  <a:gd name="T6" fmla="*/ 2147483647 w 911"/>
                  <a:gd name="T7" fmla="*/ 2147483647 h 912"/>
                  <a:gd name="T8" fmla="*/ 2147483647 w 911"/>
                  <a:gd name="T9" fmla="*/ 2147483647 h 912"/>
                  <a:gd name="T10" fmla="*/ 2147483647 w 911"/>
                  <a:gd name="T11" fmla="*/ 2147483647 h 912"/>
                  <a:gd name="T12" fmla="*/ 2147483647 w 911"/>
                  <a:gd name="T13" fmla="*/ 2147483647 h 912"/>
                  <a:gd name="T14" fmla="*/ 2147483647 w 911"/>
                  <a:gd name="T15" fmla="*/ 2147483647 h 912"/>
                  <a:gd name="T16" fmla="*/ 2147483647 w 911"/>
                  <a:gd name="T17" fmla="*/ 2147483647 h 912"/>
                  <a:gd name="T18" fmla="*/ 2147483647 w 911"/>
                  <a:gd name="T19" fmla="*/ 2147483647 h 912"/>
                  <a:gd name="T20" fmla="*/ 2147483647 w 911"/>
                  <a:gd name="T21" fmla="*/ 2147483647 h 912"/>
                  <a:gd name="T22" fmla="*/ 2147483647 w 911"/>
                  <a:gd name="T23" fmla="*/ 2147483647 h 912"/>
                  <a:gd name="T24" fmla="*/ 2147483647 w 911"/>
                  <a:gd name="T25" fmla="*/ 2147483647 h 912"/>
                  <a:gd name="T26" fmla="*/ 2147483647 w 911"/>
                  <a:gd name="T27" fmla="*/ 2147483647 h 912"/>
                  <a:gd name="T28" fmla="*/ 2147483647 w 911"/>
                  <a:gd name="T29" fmla="*/ 2147483647 h 912"/>
                  <a:gd name="T30" fmla="*/ 2147483647 w 911"/>
                  <a:gd name="T31" fmla="*/ 2147483647 h 912"/>
                  <a:gd name="T32" fmla="*/ 2147483647 w 911"/>
                  <a:gd name="T33" fmla="*/ 2147483647 h 912"/>
                  <a:gd name="T34" fmla="*/ 2147483647 w 911"/>
                  <a:gd name="T35" fmla="*/ 2147483647 h 912"/>
                  <a:gd name="T36" fmla="*/ 2147483647 w 911"/>
                  <a:gd name="T37" fmla="*/ 2147483647 h 912"/>
                  <a:gd name="T38" fmla="*/ 2147483647 w 911"/>
                  <a:gd name="T39" fmla="*/ 2147483647 h 912"/>
                  <a:gd name="T40" fmla="*/ 2147483647 w 911"/>
                  <a:gd name="T41" fmla="*/ 2147483647 h 912"/>
                  <a:gd name="T42" fmla="*/ 0 w 911"/>
                  <a:gd name="T43" fmla="*/ 2147483647 h 912"/>
                  <a:gd name="T44" fmla="*/ 2147483647 w 911"/>
                  <a:gd name="T45" fmla="*/ 2147483647 h 912"/>
                  <a:gd name="T46" fmla="*/ 2147483647 w 911"/>
                  <a:gd name="T47" fmla="*/ 2147483647 h 912"/>
                  <a:gd name="T48" fmla="*/ 2147483647 w 911"/>
                  <a:gd name="T49" fmla="*/ 2147483647 h 912"/>
                  <a:gd name="T50" fmla="*/ 2147483647 w 911"/>
                  <a:gd name="T51" fmla="*/ 2147483647 h 912"/>
                  <a:gd name="T52" fmla="*/ 2147483647 w 911"/>
                  <a:gd name="T53" fmla="*/ 2147483647 h 912"/>
                  <a:gd name="T54" fmla="*/ 2147483647 w 911"/>
                  <a:gd name="T55" fmla="*/ 2147483647 h 912"/>
                  <a:gd name="T56" fmla="*/ 2147483647 w 911"/>
                  <a:gd name="T57" fmla="*/ 2147483647 h 912"/>
                  <a:gd name="T58" fmla="*/ 2147483647 w 911"/>
                  <a:gd name="T59" fmla="*/ 2147483647 h 912"/>
                  <a:gd name="T60" fmla="*/ 2147483647 w 911"/>
                  <a:gd name="T61" fmla="*/ 2147483647 h 912"/>
                  <a:gd name="T62" fmla="*/ 2147483647 w 911"/>
                  <a:gd name="T63" fmla="*/ 0 h 912"/>
                  <a:gd name="T64" fmla="*/ 2147483647 w 911"/>
                  <a:gd name="T65" fmla="*/ 2147483647 h 912"/>
                  <a:gd name="T66" fmla="*/ 2147483647 w 911"/>
                  <a:gd name="T67" fmla="*/ 2147483647 h 912"/>
                  <a:gd name="T68" fmla="*/ 2147483647 w 911"/>
                  <a:gd name="T69" fmla="*/ 2147483647 h 912"/>
                  <a:gd name="T70" fmla="*/ 2147483647 w 911"/>
                  <a:gd name="T71" fmla="*/ 2147483647 h 912"/>
                  <a:gd name="T72" fmla="*/ 2147483647 w 911"/>
                  <a:gd name="T73" fmla="*/ 2147483647 h 912"/>
                  <a:gd name="T74" fmla="*/ 2147483647 w 911"/>
                  <a:gd name="T75" fmla="*/ 2147483647 h 912"/>
                  <a:gd name="T76" fmla="*/ 2147483647 w 911"/>
                  <a:gd name="T77" fmla="*/ 2147483647 h 912"/>
                  <a:gd name="T78" fmla="*/ 2147483647 w 911"/>
                  <a:gd name="T79" fmla="*/ 2147483647 h 912"/>
                  <a:gd name="T80" fmla="*/ 2147483647 w 911"/>
                  <a:gd name="T81" fmla="*/ 2147483647 h 912"/>
                  <a:gd name="T82" fmla="*/ 2147483647 w 911"/>
                  <a:gd name="T83" fmla="*/ 2147483647 h 912"/>
                  <a:gd name="T84" fmla="*/ 2147483647 w 911"/>
                  <a:gd name="T85" fmla="*/ 2147483647 h 9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1"/>
                  <a:gd name="T130" fmla="*/ 0 h 912"/>
                  <a:gd name="T131" fmla="*/ 911 w 911"/>
                  <a:gd name="T132" fmla="*/ 912 h 9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1" h="912">
                    <a:moveTo>
                      <a:pt x="911" y="455"/>
                    </a:moveTo>
                    <a:lnTo>
                      <a:pt x="909" y="480"/>
                    </a:lnTo>
                    <a:lnTo>
                      <a:pt x="908" y="503"/>
                    </a:lnTo>
                    <a:lnTo>
                      <a:pt x="906" y="524"/>
                    </a:lnTo>
                    <a:lnTo>
                      <a:pt x="902" y="547"/>
                    </a:lnTo>
                    <a:lnTo>
                      <a:pt x="896" y="570"/>
                    </a:lnTo>
                    <a:lnTo>
                      <a:pt x="890" y="591"/>
                    </a:lnTo>
                    <a:lnTo>
                      <a:pt x="883" y="613"/>
                    </a:lnTo>
                    <a:lnTo>
                      <a:pt x="875" y="634"/>
                    </a:lnTo>
                    <a:lnTo>
                      <a:pt x="865" y="653"/>
                    </a:lnTo>
                    <a:lnTo>
                      <a:pt x="856" y="672"/>
                    </a:lnTo>
                    <a:lnTo>
                      <a:pt x="844" y="691"/>
                    </a:lnTo>
                    <a:lnTo>
                      <a:pt x="833" y="710"/>
                    </a:lnTo>
                    <a:lnTo>
                      <a:pt x="819" y="728"/>
                    </a:lnTo>
                    <a:lnTo>
                      <a:pt x="806" y="745"/>
                    </a:lnTo>
                    <a:lnTo>
                      <a:pt x="792" y="762"/>
                    </a:lnTo>
                    <a:lnTo>
                      <a:pt x="777" y="778"/>
                    </a:lnTo>
                    <a:lnTo>
                      <a:pt x="762" y="793"/>
                    </a:lnTo>
                    <a:lnTo>
                      <a:pt x="744" y="806"/>
                    </a:lnTo>
                    <a:lnTo>
                      <a:pt x="727" y="822"/>
                    </a:lnTo>
                    <a:lnTo>
                      <a:pt x="710" y="833"/>
                    </a:lnTo>
                    <a:lnTo>
                      <a:pt x="691" y="845"/>
                    </a:lnTo>
                    <a:lnTo>
                      <a:pt x="672" y="856"/>
                    </a:lnTo>
                    <a:lnTo>
                      <a:pt x="652" y="866"/>
                    </a:lnTo>
                    <a:lnTo>
                      <a:pt x="631" y="875"/>
                    </a:lnTo>
                    <a:lnTo>
                      <a:pt x="612" y="883"/>
                    </a:lnTo>
                    <a:lnTo>
                      <a:pt x="591" y="891"/>
                    </a:lnTo>
                    <a:lnTo>
                      <a:pt x="568" y="897"/>
                    </a:lnTo>
                    <a:lnTo>
                      <a:pt x="547" y="902"/>
                    </a:lnTo>
                    <a:lnTo>
                      <a:pt x="524" y="906"/>
                    </a:lnTo>
                    <a:lnTo>
                      <a:pt x="501" y="910"/>
                    </a:lnTo>
                    <a:lnTo>
                      <a:pt x="478" y="910"/>
                    </a:lnTo>
                    <a:lnTo>
                      <a:pt x="455" y="912"/>
                    </a:lnTo>
                    <a:lnTo>
                      <a:pt x="432" y="910"/>
                    </a:lnTo>
                    <a:lnTo>
                      <a:pt x="409" y="910"/>
                    </a:lnTo>
                    <a:lnTo>
                      <a:pt x="386" y="906"/>
                    </a:lnTo>
                    <a:lnTo>
                      <a:pt x="363" y="902"/>
                    </a:lnTo>
                    <a:lnTo>
                      <a:pt x="341" y="897"/>
                    </a:lnTo>
                    <a:lnTo>
                      <a:pt x="320" y="891"/>
                    </a:lnTo>
                    <a:lnTo>
                      <a:pt x="299" y="883"/>
                    </a:lnTo>
                    <a:lnTo>
                      <a:pt x="278" y="875"/>
                    </a:lnTo>
                    <a:lnTo>
                      <a:pt x="257" y="866"/>
                    </a:lnTo>
                    <a:lnTo>
                      <a:pt x="238" y="856"/>
                    </a:lnTo>
                    <a:lnTo>
                      <a:pt x="219" y="845"/>
                    </a:lnTo>
                    <a:lnTo>
                      <a:pt x="201" y="833"/>
                    </a:lnTo>
                    <a:lnTo>
                      <a:pt x="182" y="822"/>
                    </a:lnTo>
                    <a:lnTo>
                      <a:pt x="165" y="806"/>
                    </a:lnTo>
                    <a:lnTo>
                      <a:pt x="150" y="793"/>
                    </a:lnTo>
                    <a:lnTo>
                      <a:pt x="132" y="778"/>
                    </a:lnTo>
                    <a:lnTo>
                      <a:pt x="119" y="762"/>
                    </a:lnTo>
                    <a:lnTo>
                      <a:pt x="103" y="745"/>
                    </a:lnTo>
                    <a:lnTo>
                      <a:pt x="90" y="728"/>
                    </a:lnTo>
                    <a:lnTo>
                      <a:pt x="77" y="710"/>
                    </a:lnTo>
                    <a:lnTo>
                      <a:pt x="65" y="691"/>
                    </a:lnTo>
                    <a:lnTo>
                      <a:pt x="54" y="672"/>
                    </a:lnTo>
                    <a:lnTo>
                      <a:pt x="44" y="653"/>
                    </a:lnTo>
                    <a:lnTo>
                      <a:pt x="34" y="634"/>
                    </a:lnTo>
                    <a:lnTo>
                      <a:pt x="27" y="613"/>
                    </a:lnTo>
                    <a:lnTo>
                      <a:pt x="19" y="591"/>
                    </a:lnTo>
                    <a:lnTo>
                      <a:pt x="13" y="570"/>
                    </a:lnTo>
                    <a:lnTo>
                      <a:pt x="9" y="547"/>
                    </a:lnTo>
                    <a:lnTo>
                      <a:pt x="4" y="524"/>
                    </a:lnTo>
                    <a:lnTo>
                      <a:pt x="2" y="503"/>
                    </a:lnTo>
                    <a:lnTo>
                      <a:pt x="0" y="480"/>
                    </a:lnTo>
                    <a:lnTo>
                      <a:pt x="0" y="455"/>
                    </a:lnTo>
                    <a:lnTo>
                      <a:pt x="0" y="432"/>
                    </a:lnTo>
                    <a:lnTo>
                      <a:pt x="2" y="409"/>
                    </a:lnTo>
                    <a:lnTo>
                      <a:pt x="4" y="386"/>
                    </a:lnTo>
                    <a:lnTo>
                      <a:pt x="9" y="365"/>
                    </a:lnTo>
                    <a:lnTo>
                      <a:pt x="13" y="342"/>
                    </a:lnTo>
                    <a:lnTo>
                      <a:pt x="19" y="321"/>
                    </a:lnTo>
                    <a:lnTo>
                      <a:pt x="27" y="300"/>
                    </a:lnTo>
                    <a:lnTo>
                      <a:pt x="34" y="279"/>
                    </a:lnTo>
                    <a:lnTo>
                      <a:pt x="44" y="259"/>
                    </a:lnTo>
                    <a:lnTo>
                      <a:pt x="54" y="238"/>
                    </a:lnTo>
                    <a:lnTo>
                      <a:pt x="65" y="219"/>
                    </a:lnTo>
                    <a:lnTo>
                      <a:pt x="77" y="202"/>
                    </a:lnTo>
                    <a:lnTo>
                      <a:pt x="90" y="185"/>
                    </a:lnTo>
                    <a:lnTo>
                      <a:pt x="103" y="167"/>
                    </a:lnTo>
                    <a:lnTo>
                      <a:pt x="119" y="150"/>
                    </a:lnTo>
                    <a:lnTo>
                      <a:pt x="132" y="135"/>
                    </a:lnTo>
                    <a:lnTo>
                      <a:pt x="150" y="119"/>
                    </a:lnTo>
                    <a:lnTo>
                      <a:pt x="165" y="104"/>
                    </a:lnTo>
                    <a:lnTo>
                      <a:pt x="182" y="91"/>
                    </a:lnTo>
                    <a:lnTo>
                      <a:pt x="201" y="79"/>
                    </a:lnTo>
                    <a:lnTo>
                      <a:pt x="219" y="66"/>
                    </a:lnTo>
                    <a:lnTo>
                      <a:pt x="238" y="56"/>
                    </a:lnTo>
                    <a:lnTo>
                      <a:pt x="257" y="44"/>
                    </a:lnTo>
                    <a:lnTo>
                      <a:pt x="278" y="37"/>
                    </a:lnTo>
                    <a:lnTo>
                      <a:pt x="299" y="27"/>
                    </a:lnTo>
                    <a:lnTo>
                      <a:pt x="320" y="21"/>
                    </a:lnTo>
                    <a:lnTo>
                      <a:pt x="341" y="16"/>
                    </a:lnTo>
                    <a:lnTo>
                      <a:pt x="363" y="10"/>
                    </a:lnTo>
                    <a:lnTo>
                      <a:pt x="386" y="6"/>
                    </a:lnTo>
                    <a:lnTo>
                      <a:pt x="409" y="2"/>
                    </a:lnTo>
                    <a:lnTo>
                      <a:pt x="432" y="0"/>
                    </a:lnTo>
                    <a:lnTo>
                      <a:pt x="455" y="0"/>
                    </a:lnTo>
                    <a:lnTo>
                      <a:pt x="478" y="0"/>
                    </a:lnTo>
                    <a:lnTo>
                      <a:pt x="501" y="2"/>
                    </a:lnTo>
                    <a:lnTo>
                      <a:pt x="524" y="6"/>
                    </a:lnTo>
                    <a:lnTo>
                      <a:pt x="547" y="10"/>
                    </a:lnTo>
                    <a:lnTo>
                      <a:pt x="568" y="16"/>
                    </a:lnTo>
                    <a:lnTo>
                      <a:pt x="591" y="21"/>
                    </a:lnTo>
                    <a:lnTo>
                      <a:pt x="612" y="27"/>
                    </a:lnTo>
                    <a:lnTo>
                      <a:pt x="631" y="37"/>
                    </a:lnTo>
                    <a:lnTo>
                      <a:pt x="652" y="44"/>
                    </a:lnTo>
                    <a:lnTo>
                      <a:pt x="672" y="56"/>
                    </a:lnTo>
                    <a:lnTo>
                      <a:pt x="691" y="66"/>
                    </a:lnTo>
                    <a:lnTo>
                      <a:pt x="710" y="79"/>
                    </a:lnTo>
                    <a:lnTo>
                      <a:pt x="727" y="91"/>
                    </a:lnTo>
                    <a:lnTo>
                      <a:pt x="744" y="104"/>
                    </a:lnTo>
                    <a:lnTo>
                      <a:pt x="762" y="119"/>
                    </a:lnTo>
                    <a:lnTo>
                      <a:pt x="777" y="135"/>
                    </a:lnTo>
                    <a:lnTo>
                      <a:pt x="792" y="150"/>
                    </a:lnTo>
                    <a:lnTo>
                      <a:pt x="806" y="167"/>
                    </a:lnTo>
                    <a:lnTo>
                      <a:pt x="819" y="185"/>
                    </a:lnTo>
                    <a:lnTo>
                      <a:pt x="833" y="202"/>
                    </a:lnTo>
                    <a:lnTo>
                      <a:pt x="844" y="219"/>
                    </a:lnTo>
                    <a:lnTo>
                      <a:pt x="856" y="238"/>
                    </a:lnTo>
                    <a:lnTo>
                      <a:pt x="865" y="259"/>
                    </a:lnTo>
                    <a:lnTo>
                      <a:pt x="875" y="279"/>
                    </a:lnTo>
                    <a:lnTo>
                      <a:pt x="883" y="300"/>
                    </a:lnTo>
                    <a:lnTo>
                      <a:pt x="890" y="321"/>
                    </a:lnTo>
                    <a:lnTo>
                      <a:pt x="896" y="342"/>
                    </a:lnTo>
                    <a:lnTo>
                      <a:pt x="902" y="365"/>
                    </a:lnTo>
                    <a:lnTo>
                      <a:pt x="906" y="386"/>
                    </a:lnTo>
                    <a:lnTo>
                      <a:pt x="908" y="409"/>
                    </a:lnTo>
                    <a:lnTo>
                      <a:pt x="909" y="432"/>
                    </a:lnTo>
                    <a:lnTo>
                      <a:pt x="911" y="4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44" name="Freeform 4"/>
              <p:cNvSpPr>
                <a:spLocks/>
              </p:cNvSpPr>
              <p:nvPr/>
            </p:nvSpPr>
            <p:spPr bwMode="auto">
              <a:xfrm>
                <a:off x="4579938" y="5494338"/>
                <a:ext cx="736600" cy="738188"/>
              </a:xfrm>
              <a:custGeom>
                <a:avLst/>
                <a:gdLst>
                  <a:gd name="T0" fmla="*/ 2147483647 w 464"/>
                  <a:gd name="T1" fmla="*/ 2147483647 h 465"/>
                  <a:gd name="T2" fmla="*/ 2147483647 w 464"/>
                  <a:gd name="T3" fmla="*/ 2147483647 h 465"/>
                  <a:gd name="T4" fmla="*/ 2147483647 w 464"/>
                  <a:gd name="T5" fmla="*/ 2147483647 h 465"/>
                  <a:gd name="T6" fmla="*/ 2147483647 w 464"/>
                  <a:gd name="T7" fmla="*/ 2147483647 h 465"/>
                  <a:gd name="T8" fmla="*/ 2147483647 w 464"/>
                  <a:gd name="T9" fmla="*/ 2147483647 h 465"/>
                  <a:gd name="T10" fmla="*/ 2147483647 w 464"/>
                  <a:gd name="T11" fmla="*/ 2147483647 h 465"/>
                  <a:gd name="T12" fmla="*/ 2147483647 w 464"/>
                  <a:gd name="T13" fmla="*/ 2147483647 h 465"/>
                  <a:gd name="T14" fmla="*/ 2147483647 w 464"/>
                  <a:gd name="T15" fmla="*/ 2147483647 h 465"/>
                  <a:gd name="T16" fmla="*/ 2147483647 w 464"/>
                  <a:gd name="T17" fmla="*/ 2147483647 h 465"/>
                  <a:gd name="T18" fmla="*/ 2147483647 w 464"/>
                  <a:gd name="T19" fmla="*/ 2147483647 h 465"/>
                  <a:gd name="T20" fmla="*/ 2147483647 w 464"/>
                  <a:gd name="T21" fmla="*/ 2147483647 h 465"/>
                  <a:gd name="T22" fmla="*/ 2147483647 w 464"/>
                  <a:gd name="T23" fmla="*/ 2147483647 h 465"/>
                  <a:gd name="T24" fmla="*/ 2147483647 w 464"/>
                  <a:gd name="T25" fmla="*/ 2147483647 h 465"/>
                  <a:gd name="T26" fmla="*/ 2147483647 w 464"/>
                  <a:gd name="T27" fmla="*/ 2147483647 h 465"/>
                  <a:gd name="T28" fmla="*/ 2147483647 w 464"/>
                  <a:gd name="T29" fmla="*/ 2147483647 h 465"/>
                  <a:gd name="T30" fmla="*/ 2147483647 w 464"/>
                  <a:gd name="T31" fmla="*/ 2147483647 h 465"/>
                  <a:gd name="T32" fmla="*/ 2147483647 w 464"/>
                  <a:gd name="T33" fmla="*/ 0 h 465"/>
                  <a:gd name="T34" fmla="*/ 2147483647 w 464"/>
                  <a:gd name="T35" fmla="*/ 2147483647 h 465"/>
                  <a:gd name="T36" fmla="*/ 2147483647 w 464"/>
                  <a:gd name="T37" fmla="*/ 2147483647 h 465"/>
                  <a:gd name="T38" fmla="*/ 2147483647 w 464"/>
                  <a:gd name="T39" fmla="*/ 2147483647 h 465"/>
                  <a:gd name="T40" fmla="*/ 2147483647 w 464"/>
                  <a:gd name="T41" fmla="*/ 2147483647 h 465"/>
                  <a:gd name="T42" fmla="*/ 2147483647 w 464"/>
                  <a:gd name="T43" fmla="*/ 2147483647 h 465"/>
                  <a:gd name="T44" fmla="*/ 2147483647 w 464"/>
                  <a:gd name="T45" fmla="*/ 2147483647 h 465"/>
                  <a:gd name="T46" fmla="*/ 2147483647 w 464"/>
                  <a:gd name="T47" fmla="*/ 2147483647 h 465"/>
                  <a:gd name="T48" fmla="*/ 2147483647 w 464"/>
                  <a:gd name="T49" fmla="*/ 2147483647 h 465"/>
                  <a:gd name="T50" fmla="*/ 2147483647 w 464"/>
                  <a:gd name="T51" fmla="*/ 2147483647 h 465"/>
                  <a:gd name="T52" fmla="*/ 2147483647 w 464"/>
                  <a:gd name="T53" fmla="*/ 2147483647 h 465"/>
                  <a:gd name="T54" fmla="*/ 2147483647 w 464"/>
                  <a:gd name="T55" fmla="*/ 2147483647 h 465"/>
                  <a:gd name="T56" fmla="*/ 2147483647 w 464"/>
                  <a:gd name="T57" fmla="*/ 2147483647 h 465"/>
                  <a:gd name="T58" fmla="*/ 2147483647 w 464"/>
                  <a:gd name="T59" fmla="*/ 2147483647 h 465"/>
                  <a:gd name="T60" fmla="*/ 2147483647 w 464"/>
                  <a:gd name="T61" fmla="*/ 2147483647 h 465"/>
                  <a:gd name="T62" fmla="*/ 2147483647 w 464"/>
                  <a:gd name="T63" fmla="*/ 2147483647 h 465"/>
                  <a:gd name="T64" fmla="*/ 0 w 464"/>
                  <a:gd name="T65" fmla="*/ 2147483647 h 4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4"/>
                  <a:gd name="T100" fmla="*/ 0 h 465"/>
                  <a:gd name="T101" fmla="*/ 464 w 464"/>
                  <a:gd name="T102" fmla="*/ 465 h 4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4" h="465">
                    <a:moveTo>
                      <a:pt x="0" y="465"/>
                    </a:moveTo>
                    <a:lnTo>
                      <a:pt x="25" y="465"/>
                    </a:lnTo>
                    <a:lnTo>
                      <a:pt x="48" y="463"/>
                    </a:lnTo>
                    <a:lnTo>
                      <a:pt x="71" y="459"/>
                    </a:lnTo>
                    <a:lnTo>
                      <a:pt x="94" y="455"/>
                    </a:lnTo>
                    <a:lnTo>
                      <a:pt x="115" y="449"/>
                    </a:lnTo>
                    <a:lnTo>
                      <a:pt x="138" y="444"/>
                    </a:lnTo>
                    <a:lnTo>
                      <a:pt x="159" y="436"/>
                    </a:lnTo>
                    <a:lnTo>
                      <a:pt x="180" y="428"/>
                    </a:lnTo>
                    <a:lnTo>
                      <a:pt x="201" y="419"/>
                    </a:lnTo>
                    <a:lnTo>
                      <a:pt x="220" y="409"/>
                    </a:lnTo>
                    <a:lnTo>
                      <a:pt x="240" y="397"/>
                    </a:lnTo>
                    <a:lnTo>
                      <a:pt x="259" y="386"/>
                    </a:lnTo>
                    <a:lnTo>
                      <a:pt x="278" y="373"/>
                    </a:lnTo>
                    <a:lnTo>
                      <a:pt x="295" y="359"/>
                    </a:lnTo>
                    <a:lnTo>
                      <a:pt x="311" y="344"/>
                    </a:lnTo>
                    <a:lnTo>
                      <a:pt x="328" y="328"/>
                    </a:lnTo>
                    <a:lnTo>
                      <a:pt x="343" y="313"/>
                    </a:lnTo>
                    <a:lnTo>
                      <a:pt x="357" y="296"/>
                    </a:lnTo>
                    <a:lnTo>
                      <a:pt x="372" y="278"/>
                    </a:lnTo>
                    <a:lnTo>
                      <a:pt x="383" y="259"/>
                    </a:lnTo>
                    <a:lnTo>
                      <a:pt x="397" y="242"/>
                    </a:lnTo>
                    <a:lnTo>
                      <a:pt x="406" y="221"/>
                    </a:lnTo>
                    <a:lnTo>
                      <a:pt x="418" y="202"/>
                    </a:lnTo>
                    <a:lnTo>
                      <a:pt x="428" y="181"/>
                    </a:lnTo>
                    <a:lnTo>
                      <a:pt x="435" y="159"/>
                    </a:lnTo>
                    <a:lnTo>
                      <a:pt x="443" y="138"/>
                    </a:lnTo>
                    <a:lnTo>
                      <a:pt x="449" y="117"/>
                    </a:lnTo>
                    <a:lnTo>
                      <a:pt x="454" y="94"/>
                    </a:lnTo>
                    <a:lnTo>
                      <a:pt x="458" y="71"/>
                    </a:lnTo>
                    <a:lnTo>
                      <a:pt x="460" y="48"/>
                    </a:lnTo>
                    <a:lnTo>
                      <a:pt x="462" y="25"/>
                    </a:lnTo>
                    <a:lnTo>
                      <a:pt x="464" y="0"/>
                    </a:lnTo>
                    <a:lnTo>
                      <a:pt x="447" y="0"/>
                    </a:lnTo>
                    <a:lnTo>
                      <a:pt x="447" y="23"/>
                    </a:lnTo>
                    <a:lnTo>
                      <a:pt x="445" y="46"/>
                    </a:lnTo>
                    <a:lnTo>
                      <a:pt x="443" y="69"/>
                    </a:lnTo>
                    <a:lnTo>
                      <a:pt x="439" y="90"/>
                    </a:lnTo>
                    <a:lnTo>
                      <a:pt x="433" y="113"/>
                    </a:lnTo>
                    <a:lnTo>
                      <a:pt x="428" y="135"/>
                    </a:lnTo>
                    <a:lnTo>
                      <a:pt x="420" y="154"/>
                    </a:lnTo>
                    <a:lnTo>
                      <a:pt x="412" y="175"/>
                    </a:lnTo>
                    <a:lnTo>
                      <a:pt x="403" y="194"/>
                    </a:lnTo>
                    <a:lnTo>
                      <a:pt x="393" y="213"/>
                    </a:lnTo>
                    <a:lnTo>
                      <a:pt x="383" y="232"/>
                    </a:lnTo>
                    <a:lnTo>
                      <a:pt x="370" y="252"/>
                    </a:lnTo>
                    <a:lnTo>
                      <a:pt x="359" y="269"/>
                    </a:lnTo>
                    <a:lnTo>
                      <a:pt x="345" y="286"/>
                    </a:lnTo>
                    <a:lnTo>
                      <a:pt x="332" y="302"/>
                    </a:lnTo>
                    <a:lnTo>
                      <a:pt x="316" y="317"/>
                    </a:lnTo>
                    <a:lnTo>
                      <a:pt x="301" y="332"/>
                    </a:lnTo>
                    <a:lnTo>
                      <a:pt x="284" y="346"/>
                    </a:lnTo>
                    <a:lnTo>
                      <a:pt x="268" y="359"/>
                    </a:lnTo>
                    <a:lnTo>
                      <a:pt x="249" y="373"/>
                    </a:lnTo>
                    <a:lnTo>
                      <a:pt x="232" y="384"/>
                    </a:lnTo>
                    <a:lnTo>
                      <a:pt x="213" y="394"/>
                    </a:lnTo>
                    <a:lnTo>
                      <a:pt x="193" y="405"/>
                    </a:lnTo>
                    <a:lnTo>
                      <a:pt x="174" y="413"/>
                    </a:lnTo>
                    <a:lnTo>
                      <a:pt x="153" y="420"/>
                    </a:lnTo>
                    <a:lnTo>
                      <a:pt x="132" y="428"/>
                    </a:lnTo>
                    <a:lnTo>
                      <a:pt x="111" y="434"/>
                    </a:lnTo>
                    <a:lnTo>
                      <a:pt x="90" y="440"/>
                    </a:lnTo>
                    <a:lnTo>
                      <a:pt x="69" y="444"/>
                    </a:lnTo>
                    <a:lnTo>
                      <a:pt x="46" y="445"/>
                    </a:lnTo>
                    <a:lnTo>
                      <a:pt x="23" y="447"/>
                    </a:lnTo>
                    <a:lnTo>
                      <a:pt x="0" y="449"/>
                    </a:lnTo>
                    <a:lnTo>
                      <a:pt x="0"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45" name="Freeform 5"/>
              <p:cNvSpPr>
                <a:spLocks/>
              </p:cNvSpPr>
              <p:nvPr/>
            </p:nvSpPr>
            <p:spPr bwMode="auto">
              <a:xfrm>
                <a:off x="3844925" y="5494338"/>
                <a:ext cx="735013" cy="738188"/>
              </a:xfrm>
              <a:custGeom>
                <a:avLst/>
                <a:gdLst>
                  <a:gd name="T0" fmla="*/ 0 w 463"/>
                  <a:gd name="T1" fmla="*/ 2147483647 h 465"/>
                  <a:gd name="T2" fmla="*/ 2147483647 w 463"/>
                  <a:gd name="T3" fmla="*/ 2147483647 h 465"/>
                  <a:gd name="T4" fmla="*/ 2147483647 w 463"/>
                  <a:gd name="T5" fmla="*/ 2147483647 h 465"/>
                  <a:gd name="T6" fmla="*/ 2147483647 w 463"/>
                  <a:gd name="T7" fmla="*/ 2147483647 h 465"/>
                  <a:gd name="T8" fmla="*/ 2147483647 w 463"/>
                  <a:gd name="T9" fmla="*/ 2147483647 h 465"/>
                  <a:gd name="T10" fmla="*/ 2147483647 w 463"/>
                  <a:gd name="T11" fmla="*/ 2147483647 h 465"/>
                  <a:gd name="T12" fmla="*/ 2147483647 w 463"/>
                  <a:gd name="T13" fmla="*/ 2147483647 h 465"/>
                  <a:gd name="T14" fmla="*/ 2147483647 w 463"/>
                  <a:gd name="T15" fmla="*/ 2147483647 h 465"/>
                  <a:gd name="T16" fmla="*/ 2147483647 w 463"/>
                  <a:gd name="T17" fmla="*/ 2147483647 h 465"/>
                  <a:gd name="T18" fmla="*/ 2147483647 w 463"/>
                  <a:gd name="T19" fmla="*/ 2147483647 h 465"/>
                  <a:gd name="T20" fmla="*/ 2147483647 w 463"/>
                  <a:gd name="T21" fmla="*/ 2147483647 h 465"/>
                  <a:gd name="T22" fmla="*/ 2147483647 w 463"/>
                  <a:gd name="T23" fmla="*/ 2147483647 h 465"/>
                  <a:gd name="T24" fmla="*/ 2147483647 w 463"/>
                  <a:gd name="T25" fmla="*/ 2147483647 h 465"/>
                  <a:gd name="T26" fmla="*/ 2147483647 w 463"/>
                  <a:gd name="T27" fmla="*/ 2147483647 h 465"/>
                  <a:gd name="T28" fmla="*/ 2147483647 w 463"/>
                  <a:gd name="T29" fmla="*/ 2147483647 h 465"/>
                  <a:gd name="T30" fmla="*/ 2147483647 w 463"/>
                  <a:gd name="T31" fmla="*/ 2147483647 h 465"/>
                  <a:gd name="T32" fmla="*/ 2147483647 w 463"/>
                  <a:gd name="T33" fmla="*/ 2147483647 h 465"/>
                  <a:gd name="T34" fmla="*/ 2147483647 w 463"/>
                  <a:gd name="T35" fmla="*/ 2147483647 h 465"/>
                  <a:gd name="T36" fmla="*/ 2147483647 w 463"/>
                  <a:gd name="T37" fmla="*/ 2147483647 h 465"/>
                  <a:gd name="T38" fmla="*/ 2147483647 w 463"/>
                  <a:gd name="T39" fmla="*/ 2147483647 h 465"/>
                  <a:gd name="T40" fmla="*/ 2147483647 w 463"/>
                  <a:gd name="T41" fmla="*/ 2147483647 h 465"/>
                  <a:gd name="T42" fmla="*/ 2147483647 w 463"/>
                  <a:gd name="T43" fmla="*/ 2147483647 h 465"/>
                  <a:gd name="T44" fmla="*/ 2147483647 w 463"/>
                  <a:gd name="T45" fmla="*/ 2147483647 h 465"/>
                  <a:gd name="T46" fmla="*/ 2147483647 w 463"/>
                  <a:gd name="T47" fmla="*/ 2147483647 h 465"/>
                  <a:gd name="T48" fmla="*/ 2147483647 w 463"/>
                  <a:gd name="T49" fmla="*/ 2147483647 h 465"/>
                  <a:gd name="T50" fmla="*/ 2147483647 w 463"/>
                  <a:gd name="T51" fmla="*/ 2147483647 h 465"/>
                  <a:gd name="T52" fmla="*/ 2147483647 w 463"/>
                  <a:gd name="T53" fmla="*/ 2147483647 h 465"/>
                  <a:gd name="T54" fmla="*/ 2147483647 w 463"/>
                  <a:gd name="T55" fmla="*/ 2147483647 h 465"/>
                  <a:gd name="T56" fmla="*/ 2147483647 w 463"/>
                  <a:gd name="T57" fmla="*/ 2147483647 h 465"/>
                  <a:gd name="T58" fmla="*/ 2147483647 w 463"/>
                  <a:gd name="T59" fmla="*/ 2147483647 h 465"/>
                  <a:gd name="T60" fmla="*/ 2147483647 w 463"/>
                  <a:gd name="T61" fmla="*/ 2147483647 h 465"/>
                  <a:gd name="T62" fmla="*/ 2147483647 w 463"/>
                  <a:gd name="T63" fmla="*/ 2147483647 h 465"/>
                  <a:gd name="T64" fmla="*/ 2147483647 w 463"/>
                  <a:gd name="T65" fmla="*/ 0 h 4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3"/>
                  <a:gd name="T100" fmla="*/ 0 h 465"/>
                  <a:gd name="T101" fmla="*/ 463 w 463"/>
                  <a:gd name="T102" fmla="*/ 465 h 4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3" h="465">
                    <a:moveTo>
                      <a:pt x="0" y="0"/>
                    </a:moveTo>
                    <a:lnTo>
                      <a:pt x="0" y="25"/>
                    </a:lnTo>
                    <a:lnTo>
                      <a:pt x="2" y="48"/>
                    </a:lnTo>
                    <a:lnTo>
                      <a:pt x="4" y="71"/>
                    </a:lnTo>
                    <a:lnTo>
                      <a:pt x="8" y="94"/>
                    </a:lnTo>
                    <a:lnTo>
                      <a:pt x="14" y="117"/>
                    </a:lnTo>
                    <a:lnTo>
                      <a:pt x="19" y="138"/>
                    </a:lnTo>
                    <a:lnTo>
                      <a:pt x="27" y="159"/>
                    </a:lnTo>
                    <a:lnTo>
                      <a:pt x="37" y="181"/>
                    </a:lnTo>
                    <a:lnTo>
                      <a:pt x="44" y="202"/>
                    </a:lnTo>
                    <a:lnTo>
                      <a:pt x="56" y="221"/>
                    </a:lnTo>
                    <a:lnTo>
                      <a:pt x="67" y="242"/>
                    </a:lnTo>
                    <a:lnTo>
                      <a:pt x="79" y="259"/>
                    </a:lnTo>
                    <a:lnTo>
                      <a:pt x="92" y="278"/>
                    </a:lnTo>
                    <a:lnTo>
                      <a:pt x="106" y="296"/>
                    </a:lnTo>
                    <a:lnTo>
                      <a:pt x="119" y="313"/>
                    </a:lnTo>
                    <a:lnTo>
                      <a:pt x="134" y="328"/>
                    </a:lnTo>
                    <a:lnTo>
                      <a:pt x="152" y="344"/>
                    </a:lnTo>
                    <a:lnTo>
                      <a:pt x="169" y="359"/>
                    </a:lnTo>
                    <a:lnTo>
                      <a:pt x="186" y="373"/>
                    </a:lnTo>
                    <a:lnTo>
                      <a:pt x="204" y="386"/>
                    </a:lnTo>
                    <a:lnTo>
                      <a:pt x="223" y="397"/>
                    </a:lnTo>
                    <a:lnTo>
                      <a:pt x="242" y="409"/>
                    </a:lnTo>
                    <a:lnTo>
                      <a:pt x="263" y="419"/>
                    </a:lnTo>
                    <a:lnTo>
                      <a:pt x="282" y="428"/>
                    </a:lnTo>
                    <a:lnTo>
                      <a:pt x="303" y="436"/>
                    </a:lnTo>
                    <a:lnTo>
                      <a:pt x="324" y="444"/>
                    </a:lnTo>
                    <a:lnTo>
                      <a:pt x="348" y="449"/>
                    </a:lnTo>
                    <a:lnTo>
                      <a:pt x="371" y="455"/>
                    </a:lnTo>
                    <a:lnTo>
                      <a:pt x="392" y="459"/>
                    </a:lnTo>
                    <a:lnTo>
                      <a:pt x="417" y="463"/>
                    </a:lnTo>
                    <a:lnTo>
                      <a:pt x="440" y="465"/>
                    </a:lnTo>
                    <a:lnTo>
                      <a:pt x="463" y="465"/>
                    </a:lnTo>
                    <a:lnTo>
                      <a:pt x="463" y="449"/>
                    </a:lnTo>
                    <a:lnTo>
                      <a:pt x="440" y="447"/>
                    </a:lnTo>
                    <a:lnTo>
                      <a:pt x="417" y="445"/>
                    </a:lnTo>
                    <a:lnTo>
                      <a:pt x="395" y="444"/>
                    </a:lnTo>
                    <a:lnTo>
                      <a:pt x="372" y="440"/>
                    </a:lnTo>
                    <a:lnTo>
                      <a:pt x="351" y="434"/>
                    </a:lnTo>
                    <a:lnTo>
                      <a:pt x="330" y="428"/>
                    </a:lnTo>
                    <a:lnTo>
                      <a:pt x="309" y="420"/>
                    </a:lnTo>
                    <a:lnTo>
                      <a:pt x="290" y="413"/>
                    </a:lnTo>
                    <a:lnTo>
                      <a:pt x="269" y="405"/>
                    </a:lnTo>
                    <a:lnTo>
                      <a:pt x="250" y="394"/>
                    </a:lnTo>
                    <a:lnTo>
                      <a:pt x="230" y="384"/>
                    </a:lnTo>
                    <a:lnTo>
                      <a:pt x="213" y="373"/>
                    </a:lnTo>
                    <a:lnTo>
                      <a:pt x="196" y="359"/>
                    </a:lnTo>
                    <a:lnTo>
                      <a:pt x="179" y="346"/>
                    </a:lnTo>
                    <a:lnTo>
                      <a:pt x="161" y="332"/>
                    </a:lnTo>
                    <a:lnTo>
                      <a:pt x="146" y="317"/>
                    </a:lnTo>
                    <a:lnTo>
                      <a:pt x="133" y="302"/>
                    </a:lnTo>
                    <a:lnTo>
                      <a:pt x="117" y="286"/>
                    </a:lnTo>
                    <a:lnTo>
                      <a:pt x="104" y="269"/>
                    </a:lnTo>
                    <a:lnTo>
                      <a:pt x="92" y="252"/>
                    </a:lnTo>
                    <a:lnTo>
                      <a:pt x="81" y="232"/>
                    </a:lnTo>
                    <a:lnTo>
                      <a:pt x="69" y="213"/>
                    </a:lnTo>
                    <a:lnTo>
                      <a:pt x="60" y="194"/>
                    </a:lnTo>
                    <a:lnTo>
                      <a:pt x="50" y="175"/>
                    </a:lnTo>
                    <a:lnTo>
                      <a:pt x="42" y="154"/>
                    </a:lnTo>
                    <a:lnTo>
                      <a:pt x="35" y="135"/>
                    </a:lnTo>
                    <a:lnTo>
                      <a:pt x="29" y="113"/>
                    </a:lnTo>
                    <a:lnTo>
                      <a:pt x="25" y="90"/>
                    </a:lnTo>
                    <a:lnTo>
                      <a:pt x="21" y="69"/>
                    </a:lnTo>
                    <a:lnTo>
                      <a:pt x="17" y="46"/>
                    </a:lnTo>
                    <a:lnTo>
                      <a:pt x="16" y="23"/>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46" name="Freeform 6"/>
              <p:cNvSpPr>
                <a:spLocks/>
              </p:cNvSpPr>
              <p:nvPr/>
            </p:nvSpPr>
            <p:spPr bwMode="auto">
              <a:xfrm>
                <a:off x="3844925" y="4760913"/>
                <a:ext cx="735013" cy="733425"/>
              </a:xfrm>
              <a:custGeom>
                <a:avLst/>
                <a:gdLst>
                  <a:gd name="T0" fmla="*/ 2147483647 w 463"/>
                  <a:gd name="T1" fmla="*/ 0 h 462"/>
                  <a:gd name="T2" fmla="*/ 2147483647 w 463"/>
                  <a:gd name="T3" fmla="*/ 2147483647 h 462"/>
                  <a:gd name="T4" fmla="*/ 2147483647 w 463"/>
                  <a:gd name="T5" fmla="*/ 2147483647 h 462"/>
                  <a:gd name="T6" fmla="*/ 2147483647 w 463"/>
                  <a:gd name="T7" fmla="*/ 2147483647 h 462"/>
                  <a:gd name="T8" fmla="*/ 2147483647 w 463"/>
                  <a:gd name="T9" fmla="*/ 2147483647 h 462"/>
                  <a:gd name="T10" fmla="*/ 2147483647 w 463"/>
                  <a:gd name="T11" fmla="*/ 2147483647 h 462"/>
                  <a:gd name="T12" fmla="*/ 2147483647 w 463"/>
                  <a:gd name="T13" fmla="*/ 2147483647 h 462"/>
                  <a:gd name="T14" fmla="*/ 2147483647 w 463"/>
                  <a:gd name="T15" fmla="*/ 2147483647 h 462"/>
                  <a:gd name="T16" fmla="*/ 2147483647 w 463"/>
                  <a:gd name="T17" fmla="*/ 2147483647 h 462"/>
                  <a:gd name="T18" fmla="*/ 2147483647 w 463"/>
                  <a:gd name="T19" fmla="*/ 2147483647 h 462"/>
                  <a:gd name="T20" fmla="*/ 2147483647 w 463"/>
                  <a:gd name="T21" fmla="*/ 2147483647 h 462"/>
                  <a:gd name="T22" fmla="*/ 2147483647 w 463"/>
                  <a:gd name="T23" fmla="*/ 2147483647 h 462"/>
                  <a:gd name="T24" fmla="*/ 2147483647 w 463"/>
                  <a:gd name="T25" fmla="*/ 2147483647 h 462"/>
                  <a:gd name="T26" fmla="*/ 2147483647 w 463"/>
                  <a:gd name="T27" fmla="*/ 2147483647 h 462"/>
                  <a:gd name="T28" fmla="*/ 2147483647 w 463"/>
                  <a:gd name="T29" fmla="*/ 2147483647 h 462"/>
                  <a:gd name="T30" fmla="*/ 0 w 463"/>
                  <a:gd name="T31" fmla="*/ 2147483647 h 462"/>
                  <a:gd name="T32" fmla="*/ 2147483647 w 463"/>
                  <a:gd name="T33" fmla="*/ 2147483647 h 462"/>
                  <a:gd name="T34" fmla="*/ 2147483647 w 463"/>
                  <a:gd name="T35" fmla="*/ 2147483647 h 462"/>
                  <a:gd name="T36" fmla="*/ 2147483647 w 463"/>
                  <a:gd name="T37" fmla="*/ 2147483647 h 462"/>
                  <a:gd name="T38" fmla="*/ 2147483647 w 463"/>
                  <a:gd name="T39" fmla="*/ 2147483647 h 462"/>
                  <a:gd name="T40" fmla="*/ 2147483647 w 463"/>
                  <a:gd name="T41" fmla="*/ 2147483647 h 462"/>
                  <a:gd name="T42" fmla="*/ 2147483647 w 463"/>
                  <a:gd name="T43" fmla="*/ 2147483647 h 462"/>
                  <a:gd name="T44" fmla="*/ 2147483647 w 463"/>
                  <a:gd name="T45" fmla="*/ 2147483647 h 462"/>
                  <a:gd name="T46" fmla="*/ 2147483647 w 463"/>
                  <a:gd name="T47" fmla="*/ 2147483647 h 462"/>
                  <a:gd name="T48" fmla="*/ 2147483647 w 463"/>
                  <a:gd name="T49" fmla="*/ 2147483647 h 462"/>
                  <a:gd name="T50" fmla="*/ 2147483647 w 463"/>
                  <a:gd name="T51" fmla="*/ 2147483647 h 462"/>
                  <a:gd name="T52" fmla="*/ 2147483647 w 463"/>
                  <a:gd name="T53" fmla="*/ 2147483647 h 462"/>
                  <a:gd name="T54" fmla="*/ 2147483647 w 463"/>
                  <a:gd name="T55" fmla="*/ 2147483647 h 462"/>
                  <a:gd name="T56" fmla="*/ 2147483647 w 463"/>
                  <a:gd name="T57" fmla="*/ 2147483647 h 462"/>
                  <a:gd name="T58" fmla="*/ 2147483647 w 463"/>
                  <a:gd name="T59" fmla="*/ 2147483647 h 462"/>
                  <a:gd name="T60" fmla="*/ 2147483647 w 463"/>
                  <a:gd name="T61" fmla="*/ 2147483647 h 462"/>
                  <a:gd name="T62" fmla="*/ 2147483647 w 463"/>
                  <a:gd name="T63" fmla="*/ 2147483647 h 462"/>
                  <a:gd name="T64" fmla="*/ 2147483647 w 463"/>
                  <a:gd name="T65" fmla="*/ 2147483647 h 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3"/>
                  <a:gd name="T100" fmla="*/ 0 h 462"/>
                  <a:gd name="T101" fmla="*/ 463 w 463"/>
                  <a:gd name="T102" fmla="*/ 462 h 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3" h="462">
                    <a:moveTo>
                      <a:pt x="463" y="0"/>
                    </a:moveTo>
                    <a:lnTo>
                      <a:pt x="440" y="0"/>
                    </a:lnTo>
                    <a:lnTo>
                      <a:pt x="417" y="2"/>
                    </a:lnTo>
                    <a:lnTo>
                      <a:pt x="392" y="5"/>
                    </a:lnTo>
                    <a:lnTo>
                      <a:pt x="371" y="9"/>
                    </a:lnTo>
                    <a:lnTo>
                      <a:pt x="348" y="13"/>
                    </a:lnTo>
                    <a:lnTo>
                      <a:pt x="324" y="21"/>
                    </a:lnTo>
                    <a:lnTo>
                      <a:pt x="303" y="28"/>
                    </a:lnTo>
                    <a:lnTo>
                      <a:pt x="282" y="36"/>
                    </a:lnTo>
                    <a:lnTo>
                      <a:pt x="263" y="46"/>
                    </a:lnTo>
                    <a:lnTo>
                      <a:pt x="242" y="55"/>
                    </a:lnTo>
                    <a:lnTo>
                      <a:pt x="223" y="67"/>
                    </a:lnTo>
                    <a:lnTo>
                      <a:pt x="204" y="78"/>
                    </a:lnTo>
                    <a:lnTo>
                      <a:pt x="186" y="92"/>
                    </a:lnTo>
                    <a:lnTo>
                      <a:pt x="169" y="105"/>
                    </a:lnTo>
                    <a:lnTo>
                      <a:pt x="152" y="121"/>
                    </a:lnTo>
                    <a:lnTo>
                      <a:pt x="134" y="136"/>
                    </a:lnTo>
                    <a:lnTo>
                      <a:pt x="119" y="151"/>
                    </a:lnTo>
                    <a:lnTo>
                      <a:pt x="106" y="169"/>
                    </a:lnTo>
                    <a:lnTo>
                      <a:pt x="92" y="186"/>
                    </a:lnTo>
                    <a:lnTo>
                      <a:pt x="79" y="203"/>
                    </a:lnTo>
                    <a:lnTo>
                      <a:pt x="67" y="222"/>
                    </a:lnTo>
                    <a:lnTo>
                      <a:pt x="56" y="241"/>
                    </a:lnTo>
                    <a:lnTo>
                      <a:pt x="44" y="263"/>
                    </a:lnTo>
                    <a:lnTo>
                      <a:pt x="37" y="284"/>
                    </a:lnTo>
                    <a:lnTo>
                      <a:pt x="27" y="303"/>
                    </a:lnTo>
                    <a:lnTo>
                      <a:pt x="19" y="326"/>
                    </a:lnTo>
                    <a:lnTo>
                      <a:pt x="14" y="347"/>
                    </a:lnTo>
                    <a:lnTo>
                      <a:pt x="8" y="370"/>
                    </a:lnTo>
                    <a:lnTo>
                      <a:pt x="4" y="393"/>
                    </a:lnTo>
                    <a:lnTo>
                      <a:pt x="2" y="416"/>
                    </a:lnTo>
                    <a:lnTo>
                      <a:pt x="0" y="439"/>
                    </a:lnTo>
                    <a:lnTo>
                      <a:pt x="0" y="462"/>
                    </a:lnTo>
                    <a:lnTo>
                      <a:pt x="16" y="462"/>
                    </a:lnTo>
                    <a:lnTo>
                      <a:pt x="16" y="439"/>
                    </a:lnTo>
                    <a:lnTo>
                      <a:pt x="17" y="418"/>
                    </a:lnTo>
                    <a:lnTo>
                      <a:pt x="21" y="395"/>
                    </a:lnTo>
                    <a:lnTo>
                      <a:pt x="25" y="374"/>
                    </a:lnTo>
                    <a:lnTo>
                      <a:pt x="29" y="351"/>
                    </a:lnTo>
                    <a:lnTo>
                      <a:pt x="35" y="330"/>
                    </a:lnTo>
                    <a:lnTo>
                      <a:pt x="42" y="309"/>
                    </a:lnTo>
                    <a:lnTo>
                      <a:pt x="50" y="289"/>
                    </a:lnTo>
                    <a:lnTo>
                      <a:pt x="60" y="268"/>
                    </a:lnTo>
                    <a:lnTo>
                      <a:pt x="69" y="249"/>
                    </a:lnTo>
                    <a:lnTo>
                      <a:pt x="81" y="232"/>
                    </a:lnTo>
                    <a:lnTo>
                      <a:pt x="92" y="213"/>
                    </a:lnTo>
                    <a:lnTo>
                      <a:pt x="104" y="195"/>
                    </a:lnTo>
                    <a:lnTo>
                      <a:pt x="117" y="178"/>
                    </a:lnTo>
                    <a:lnTo>
                      <a:pt x="133" y="163"/>
                    </a:lnTo>
                    <a:lnTo>
                      <a:pt x="146" y="147"/>
                    </a:lnTo>
                    <a:lnTo>
                      <a:pt x="161" y="132"/>
                    </a:lnTo>
                    <a:lnTo>
                      <a:pt x="179" y="119"/>
                    </a:lnTo>
                    <a:lnTo>
                      <a:pt x="196" y="105"/>
                    </a:lnTo>
                    <a:lnTo>
                      <a:pt x="213" y="92"/>
                    </a:lnTo>
                    <a:lnTo>
                      <a:pt x="230" y="80"/>
                    </a:lnTo>
                    <a:lnTo>
                      <a:pt x="250" y="69"/>
                    </a:lnTo>
                    <a:lnTo>
                      <a:pt x="269" y="59"/>
                    </a:lnTo>
                    <a:lnTo>
                      <a:pt x="290" y="51"/>
                    </a:lnTo>
                    <a:lnTo>
                      <a:pt x="309" y="42"/>
                    </a:lnTo>
                    <a:lnTo>
                      <a:pt x="330" y="36"/>
                    </a:lnTo>
                    <a:lnTo>
                      <a:pt x="351" y="30"/>
                    </a:lnTo>
                    <a:lnTo>
                      <a:pt x="372" y="25"/>
                    </a:lnTo>
                    <a:lnTo>
                      <a:pt x="395" y="21"/>
                    </a:lnTo>
                    <a:lnTo>
                      <a:pt x="417" y="17"/>
                    </a:lnTo>
                    <a:lnTo>
                      <a:pt x="440" y="17"/>
                    </a:lnTo>
                    <a:lnTo>
                      <a:pt x="463" y="15"/>
                    </a:lnTo>
                    <a:lnTo>
                      <a:pt x="4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47" name="Freeform 7"/>
              <p:cNvSpPr>
                <a:spLocks/>
              </p:cNvSpPr>
              <p:nvPr/>
            </p:nvSpPr>
            <p:spPr bwMode="auto">
              <a:xfrm>
                <a:off x="4579938" y="4760913"/>
                <a:ext cx="736600" cy="733425"/>
              </a:xfrm>
              <a:custGeom>
                <a:avLst/>
                <a:gdLst>
                  <a:gd name="T0" fmla="*/ 2147483647 w 464"/>
                  <a:gd name="T1" fmla="*/ 2147483647 h 462"/>
                  <a:gd name="T2" fmla="*/ 2147483647 w 464"/>
                  <a:gd name="T3" fmla="*/ 2147483647 h 462"/>
                  <a:gd name="T4" fmla="*/ 2147483647 w 464"/>
                  <a:gd name="T5" fmla="*/ 2147483647 h 462"/>
                  <a:gd name="T6" fmla="*/ 2147483647 w 464"/>
                  <a:gd name="T7" fmla="*/ 2147483647 h 462"/>
                  <a:gd name="T8" fmla="*/ 2147483647 w 464"/>
                  <a:gd name="T9" fmla="*/ 2147483647 h 462"/>
                  <a:gd name="T10" fmla="*/ 2147483647 w 464"/>
                  <a:gd name="T11" fmla="*/ 2147483647 h 462"/>
                  <a:gd name="T12" fmla="*/ 2147483647 w 464"/>
                  <a:gd name="T13" fmla="*/ 2147483647 h 462"/>
                  <a:gd name="T14" fmla="*/ 2147483647 w 464"/>
                  <a:gd name="T15" fmla="*/ 2147483647 h 462"/>
                  <a:gd name="T16" fmla="*/ 2147483647 w 464"/>
                  <a:gd name="T17" fmla="*/ 2147483647 h 462"/>
                  <a:gd name="T18" fmla="*/ 2147483647 w 464"/>
                  <a:gd name="T19" fmla="*/ 2147483647 h 462"/>
                  <a:gd name="T20" fmla="*/ 2147483647 w 464"/>
                  <a:gd name="T21" fmla="*/ 2147483647 h 462"/>
                  <a:gd name="T22" fmla="*/ 2147483647 w 464"/>
                  <a:gd name="T23" fmla="*/ 2147483647 h 462"/>
                  <a:gd name="T24" fmla="*/ 2147483647 w 464"/>
                  <a:gd name="T25" fmla="*/ 2147483647 h 462"/>
                  <a:gd name="T26" fmla="*/ 2147483647 w 464"/>
                  <a:gd name="T27" fmla="*/ 2147483647 h 462"/>
                  <a:gd name="T28" fmla="*/ 2147483647 w 464"/>
                  <a:gd name="T29" fmla="*/ 2147483647 h 462"/>
                  <a:gd name="T30" fmla="*/ 2147483647 w 464"/>
                  <a:gd name="T31" fmla="*/ 0 h 462"/>
                  <a:gd name="T32" fmla="*/ 0 w 464"/>
                  <a:gd name="T33" fmla="*/ 2147483647 h 462"/>
                  <a:gd name="T34" fmla="*/ 2147483647 w 464"/>
                  <a:gd name="T35" fmla="*/ 2147483647 h 462"/>
                  <a:gd name="T36" fmla="*/ 2147483647 w 464"/>
                  <a:gd name="T37" fmla="*/ 2147483647 h 462"/>
                  <a:gd name="T38" fmla="*/ 2147483647 w 464"/>
                  <a:gd name="T39" fmla="*/ 2147483647 h 462"/>
                  <a:gd name="T40" fmla="*/ 2147483647 w 464"/>
                  <a:gd name="T41" fmla="*/ 2147483647 h 462"/>
                  <a:gd name="T42" fmla="*/ 2147483647 w 464"/>
                  <a:gd name="T43" fmla="*/ 2147483647 h 462"/>
                  <a:gd name="T44" fmla="*/ 2147483647 w 464"/>
                  <a:gd name="T45" fmla="*/ 2147483647 h 462"/>
                  <a:gd name="T46" fmla="*/ 2147483647 w 464"/>
                  <a:gd name="T47" fmla="*/ 2147483647 h 462"/>
                  <a:gd name="T48" fmla="*/ 2147483647 w 464"/>
                  <a:gd name="T49" fmla="*/ 2147483647 h 462"/>
                  <a:gd name="T50" fmla="*/ 2147483647 w 464"/>
                  <a:gd name="T51" fmla="*/ 2147483647 h 462"/>
                  <a:gd name="T52" fmla="*/ 2147483647 w 464"/>
                  <a:gd name="T53" fmla="*/ 2147483647 h 462"/>
                  <a:gd name="T54" fmla="*/ 2147483647 w 464"/>
                  <a:gd name="T55" fmla="*/ 2147483647 h 462"/>
                  <a:gd name="T56" fmla="*/ 2147483647 w 464"/>
                  <a:gd name="T57" fmla="*/ 2147483647 h 462"/>
                  <a:gd name="T58" fmla="*/ 2147483647 w 464"/>
                  <a:gd name="T59" fmla="*/ 2147483647 h 462"/>
                  <a:gd name="T60" fmla="*/ 2147483647 w 464"/>
                  <a:gd name="T61" fmla="*/ 2147483647 h 462"/>
                  <a:gd name="T62" fmla="*/ 2147483647 w 464"/>
                  <a:gd name="T63" fmla="*/ 2147483647 h 462"/>
                  <a:gd name="T64" fmla="*/ 2147483647 w 464"/>
                  <a:gd name="T65" fmla="*/ 2147483647 h 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4"/>
                  <a:gd name="T100" fmla="*/ 0 h 462"/>
                  <a:gd name="T101" fmla="*/ 464 w 464"/>
                  <a:gd name="T102" fmla="*/ 462 h 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4" h="462">
                    <a:moveTo>
                      <a:pt x="464" y="462"/>
                    </a:moveTo>
                    <a:lnTo>
                      <a:pt x="462" y="439"/>
                    </a:lnTo>
                    <a:lnTo>
                      <a:pt x="460" y="416"/>
                    </a:lnTo>
                    <a:lnTo>
                      <a:pt x="458" y="393"/>
                    </a:lnTo>
                    <a:lnTo>
                      <a:pt x="454" y="370"/>
                    </a:lnTo>
                    <a:lnTo>
                      <a:pt x="449" y="347"/>
                    </a:lnTo>
                    <a:lnTo>
                      <a:pt x="443" y="326"/>
                    </a:lnTo>
                    <a:lnTo>
                      <a:pt x="435" y="303"/>
                    </a:lnTo>
                    <a:lnTo>
                      <a:pt x="428" y="284"/>
                    </a:lnTo>
                    <a:lnTo>
                      <a:pt x="418" y="263"/>
                    </a:lnTo>
                    <a:lnTo>
                      <a:pt x="406" y="241"/>
                    </a:lnTo>
                    <a:lnTo>
                      <a:pt x="397" y="222"/>
                    </a:lnTo>
                    <a:lnTo>
                      <a:pt x="383" y="203"/>
                    </a:lnTo>
                    <a:lnTo>
                      <a:pt x="372" y="186"/>
                    </a:lnTo>
                    <a:lnTo>
                      <a:pt x="357" y="169"/>
                    </a:lnTo>
                    <a:lnTo>
                      <a:pt x="343" y="151"/>
                    </a:lnTo>
                    <a:lnTo>
                      <a:pt x="328" y="136"/>
                    </a:lnTo>
                    <a:lnTo>
                      <a:pt x="311" y="121"/>
                    </a:lnTo>
                    <a:lnTo>
                      <a:pt x="295" y="105"/>
                    </a:lnTo>
                    <a:lnTo>
                      <a:pt x="278" y="92"/>
                    </a:lnTo>
                    <a:lnTo>
                      <a:pt x="259" y="78"/>
                    </a:lnTo>
                    <a:lnTo>
                      <a:pt x="240" y="67"/>
                    </a:lnTo>
                    <a:lnTo>
                      <a:pt x="220" y="55"/>
                    </a:lnTo>
                    <a:lnTo>
                      <a:pt x="201" y="46"/>
                    </a:lnTo>
                    <a:lnTo>
                      <a:pt x="180" y="36"/>
                    </a:lnTo>
                    <a:lnTo>
                      <a:pt x="159" y="28"/>
                    </a:lnTo>
                    <a:lnTo>
                      <a:pt x="138" y="21"/>
                    </a:lnTo>
                    <a:lnTo>
                      <a:pt x="115" y="13"/>
                    </a:lnTo>
                    <a:lnTo>
                      <a:pt x="94" y="9"/>
                    </a:lnTo>
                    <a:lnTo>
                      <a:pt x="71" y="5"/>
                    </a:lnTo>
                    <a:lnTo>
                      <a:pt x="48" y="2"/>
                    </a:lnTo>
                    <a:lnTo>
                      <a:pt x="25" y="0"/>
                    </a:lnTo>
                    <a:lnTo>
                      <a:pt x="0" y="0"/>
                    </a:lnTo>
                    <a:lnTo>
                      <a:pt x="0" y="15"/>
                    </a:lnTo>
                    <a:lnTo>
                      <a:pt x="23" y="17"/>
                    </a:lnTo>
                    <a:lnTo>
                      <a:pt x="46" y="17"/>
                    </a:lnTo>
                    <a:lnTo>
                      <a:pt x="69" y="21"/>
                    </a:lnTo>
                    <a:lnTo>
                      <a:pt x="90" y="25"/>
                    </a:lnTo>
                    <a:lnTo>
                      <a:pt x="111" y="30"/>
                    </a:lnTo>
                    <a:lnTo>
                      <a:pt x="132" y="36"/>
                    </a:lnTo>
                    <a:lnTo>
                      <a:pt x="153" y="42"/>
                    </a:lnTo>
                    <a:lnTo>
                      <a:pt x="174" y="51"/>
                    </a:lnTo>
                    <a:lnTo>
                      <a:pt x="193" y="59"/>
                    </a:lnTo>
                    <a:lnTo>
                      <a:pt x="213" y="69"/>
                    </a:lnTo>
                    <a:lnTo>
                      <a:pt x="232" y="80"/>
                    </a:lnTo>
                    <a:lnTo>
                      <a:pt x="249" y="92"/>
                    </a:lnTo>
                    <a:lnTo>
                      <a:pt x="268" y="105"/>
                    </a:lnTo>
                    <a:lnTo>
                      <a:pt x="284" y="119"/>
                    </a:lnTo>
                    <a:lnTo>
                      <a:pt x="301" y="132"/>
                    </a:lnTo>
                    <a:lnTo>
                      <a:pt x="316" y="147"/>
                    </a:lnTo>
                    <a:lnTo>
                      <a:pt x="332" y="163"/>
                    </a:lnTo>
                    <a:lnTo>
                      <a:pt x="345" y="178"/>
                    </a:lnTo>
                    <a:lnTo>
                      <a:pt x="359" y="195"/>
                    </a:lnTo>
                    <a:lnTo>
                      <a:pt x="370" y="213"/>
                    </a:lnTo>
                    <a:lnTo>
                      <a:pt x="383" y="232"/>
                    </a:lnTo>
                    <a:lnTo>
                      <a:pt x="393" y="249"/>
                    </a:lnTo>
                    <a:lnTo>
                      <a:pt x="403" y="268"/>
                    </a:lnTo>
                    <a:lnTo>
                      <a:pt x="412" y="289"/>
                    </a:lnTo>
                    <a:lnTo>
                      <a:pt x="420" y="309"/>
                    </a:lnTo>
                    <a:lnTo>
                      <a:pt x="428" y="330"/>
                    </a:lnTo>
                    <a:lnTo>
                      <a:pt x="433" y="351"/>
                    </a:lnTo>
                    <a:lnTo>
                      <a:pt x="439" y="374"/>
                    </a:lnTo>
                    <a:lnTo>
                      <a:pt x="443" y="395"/>
                    </a:lnTo>
                    <a:lnTo>
                      <a:pt x="445" y="418"/>
                    </a:lnTo>
                    <a:lnTo>
                      <a:pt x="447" y="439"/>
                    </a:lnTo>
                    <a:lnTo>
                      <a:pt x="447" y="462"/>
                    </a:lnTo>
                    <a:lnTo>
                      <a:pt x="464"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48" name="Freeform 8"/>
              <p:cNvSpPr>
                <a:spLocks/>
              </p:cNvSpPr>
              <p:nvPr/>
            </p:nvSpPr>
            <p:spPr bwMode="auto">
              <a:xfrm>
                <a:off x="4500563" y="5095875"/>
                <a:ext cx="803275" cy="801688"/>
              </a:xfrm>
              <a:custGeom>
                <a:avLst/>
                <a:gdLst>
                  <a:gd name="T0" fmla="*/ 2147483647 w 506"/>
                  <a:gd name="T1" fmla="*/ 2147483647 h 505"/>
                  <a:gd name="T2" fmla="*/ 2147483647 w 506"/>
                  <a:gd name="T3" fmla="*/ 2147483647 h 505"/>
                  <a:gd name="T4" fmla="*/ 2147483647 w 506"/>
                  <a:gd name="T5" fmla="*/ 2147483647 h 505"/>
                  <a:gd name="T6" fmla="*/ 2147483647 w 506"/>
                  <a:gd name="T7" fmla="*/ 2147483647 h 505"/>
                  <a:gd name="T8" fmla="*/ 2147483647 w 506"/>
                  <a:gd name="T9" fmla="*/ 2147483647 h 505"/>
                  <a:gd name="T10" fmla="*/ 2147483647 w 506"/>
                  <a:gd name="T11" fmla="*/ 2147483647 h 505"/>
                  <a:gd name="T12" fmla="*/ 2147483647 w 506"/>
                  <a:gd name="T13" fmla="*/ 2147483647 h 505"/>
                  <a:gd name="T14" fmla="*/ 2147483647 w 506"/>
                  <a:gd name="T15" fmla="*/ 2147483647 h 505"/>
                  <a:gd name="T16" fmla="*/ 2147483647 w 506"/>
                  <a:gd name="T17" fmla="*/ 2147483647 h 505"/>
                  <a:gd name="T18" fmla="*/ 2147483647 w 506"/>
                  <a:gd name="T19" fmla="*/ 2147483647 h 505"/>
                  <a:gd name="T20" fmla="*/ 2147483647 w 506"/>
                  <a:gd name="T21" fmla="*/ 2147483647 h 505"/>
                  <a:gd name="T22" fmla="*/ 2147483647 w 506"/>
                  <a:gd name="T23" fmla="*/ 2147483647 h 505"/>
                  <a:gd name="T24" fmla="*/ 2147483647 w 506"/>
                  <a:gd name="T25" fmla="*/ 2147483647 h 505"/>
                  <a:gd name="T26" fmla="*/ 2147483647 w 506"/>
                  <a:gd name="T27" fmla="*/ 2147483647 h 505"/>
                  <a:gd name="T28" fmla="*/ 2147483647 w 506"/>
                  <a:gd name="T29" fmla="*/ 2147483647 h 505"/>
                  <a:gd name="T30" fmla="*/ 2147483647 w 506"/>
                  <a:gd name="T31" fmla="*/ 2147483647 h 505"/>
                  <a:gd name="T32" fmla="*/ 2147483647 w 506"/>
                  <a:gd name="T33" fmla="*/ 2147483647 h 505"/>
                  <a:gd name="T34" fmla="*/ 2147483647 w 506"/>
                  <a:gd name="T35" fmla="*/ 2147483647 h 505"/>
                  <a:gd name="T36" fmla="*/ 2147483647 w 506"/>
                  <a:gd name="T37" fmla="*/ 2147483647 h 505"/>
                  <a:gd name="T38" fmla="*/ 2147483647 w 506"/>
                  <a:gd name="T39" fmla="*/ 2147483647 h 505"/>
                  <a:gd name="T40" fmla="*/ 2147483647 w 506"/>
                  <a:gd name="T41" fmla="*/ 2147483647 h 505"/>
                  <a:gd name="T42" fmla="*/ 0 w 506"/>
                  <a:gd name="T43" fmla="*/ 2147483647 h 505"/>
                  <a:gd name="T44" fmla="*/ 2147483647 w 506"/>
                  <a:gd name="T45" fmla="*/ 2147483647 h 505"/>
                  <a:gd name="T46" fmla="*/ 2147483647 w 506"/>
                  <a:gd name="T47" fmla="*/ 2147483647 h 505"/>
                  <a:gd name="T48" fmla="*/ 2147483647 w 506"/>
                  <a:gd name="T49" fmla="*/ 2147483647 h 505"/>
                  <a:gd name="T50" fmla="*/ 2147483647 w 506"/>
                  <a:gd name="T51" fmla="*/ 2147483647 h 505"/>
                  <a:gd name="T52" fmla="*/ 2147483647 w 506"/>
                  <a:gd name="T53" fmla="*/ 2147483647 h 505"/>
                  <a:gd name="T54" fmla="*/ 2147483647 w 506"/>
                  <a:gd name="T55" fmla="*/ 2147483647 h 505"/>
                  <a:gd name="T56" fmla="*/ 2147483647 w 506"/>
                  <a:gd name="T57" fmla="*/ 2147483647 h 505"/>
                  <a:gd name="T58" fmla="*/ 2147483647 w 506"/>
                  <a:gd name="T59" fmla="*/ 2147483647 h 505"/>
                  <a:gd name="T60" fmla="*/ 2147483647 w 506"/>
                  <a:gd name="T61" fmla="*/ 2147483647 h 505"/>
                  <a:gd name="T62" fmla="*/ 2147483647 w 506"/>
                  <a:gd name="T63" fmla="*/ 0 h 505"/>
                  <a:gd name="T64" fmla="*/ 2147483647 w 506"/>
                  <a:gd name="T65" fmla="*/ 0 h 505"/>
                  <a:gd name="T66" fmla="*/ 2147483647 w 506"/>
                  <a:gd name="T67" fmla="*/ 2147483647 h 505"/>
                  <a:gd name="T68" fmla="*/ 2147483647 w 506"/>
                  <a:gd name="T69" fmla="*/ 2147483647 h 505"/>
                  <a:gd name="T70" fmla="*/ 2147483647 w 506"/>
                  <a:gd name="T71" fmla="*/ 2147483647 h 505"/>
                  <a:gd name="T72" fmla="*/ 2147483647 w 506"/>
                  <a:gd name="T73" fmla="*/ 2147483647 h 505"/>
                  <a:gd name="T74" fmla="*/ 2147483647 w 506"/>
                  <a:gd name="T75" fmla="*/ 2147483647 h 505"/>
                  <a:gd name="T76" fmla="*/ 2147483647 w 506"/>
                  <a:gd name="T77" fmla="*/ 2147483647 h 505"/>
                  <a:gd name="T78" fmla="*/ 2147483647 w 506"/>
                  <a:gd name="T79" fmla="*/ 2147483647 h 505"/>
                  <a:gd name="T80" fmla="*/ 2147483647 w 506"/>
                  <a:gd name="T81" fmla="*/ 2147483647 h 505"/>
                  <a:gd name="T82" fmla="*/ 2147483647 w 506"/>
                  <a:gd name="T83" fmla="*/ 2147483647 h 505"/>
                  <a:gd name="T84" fmla="*/ 2147483647 w 506"/>
                  <a:gd name="T85" fmla="*/ 2147483647 h 5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6"/>
                  <a:gd name="T130" fmla="*/ 0 h 505"/>
                  <a:gd name="T131" fmla="*/ 506 w 506"/>
                  <a:gd name="T132" fmla="*/ 505 h 5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6" h="505">
                    <a:moveTo>
                      <a:pt x="506" y="251"/>
                    </a:moveTo>
                    <a:lnTo>
                      <a:pt x="504" y="265"/>
                    </a:lnTo>
                    <a:lnTo>
                      <a:pt x="504" y="278"/>
                    </a:lnTo>
                    <a:lnTo>
                      <a:pt x="503" y="290"/>
                    </a:lnTo>
                    <a:lnTo>
                      <a:pt x="501" y="303"/>
                    </a:lnTo>
                    <a:lnTo>
                      <a:pt x="497" y="315"/>
                    </a:lnTo>
                    <a:lnTo>
                      <a:pt x="495" y="328"/>
                    </a:lnTo>
                    <a:lnTo>
                      <a:pt x="491" y="339"/>
                    </a:lnTo>
                    <a:lnTo>
                      <a:pt x="485" y="351"/>
                    </a:lnTo>
                    <a:lnTo>
                      <a:pt x="481" y="361"/>
                    </a:lnTo>
                    <a:lnTo>
                      <a:pt x="476" y="372"/>
                    </a:lnTo>
                    <a:lnTo>
                      <a:pt x="468" y="384"/>
                    </a:lnTo>
                    <a:lnTo>
                      <a:pt x="462" y="393"/>
                    </a:lnTo>
                    <a:lnTo>
                      <a:pt x="455" y="403"/>
                    </a:lnTo>
                    <a:lnTo>
                      <a:pt x="447" y="412"/>
                    </a:lnTo>
                    <a:lnTo>
                      <a:pt x="439" y="422"/>
                    </a:lnTo>
                    <a:lnTo>
                      <a:pt x="432" y="432"/>
                    </a:lnTo>
                    <a:lnTo>
                      <a:pt x="422" y="439"/>
                    </a:lnTo>
                    <a:lnTo>
                      <a:pt x="412" y="447"/>
                    </a:lnTo>
                    <a:lnTo>
                      <a:pt x="405" y="455"/>
                    </a:lnTo>
                    <a:lnTo>
                      <a:pt x="393" y="462"/>
                    </a:lnTo>
                    <a:lnTo>
                      <a:pt x="384" y="468"/>
                    </a:lnTo>
                    <a:lnTo>
                      <a:pt x="372" y="474"/>
                    </a:lnTo>
                    <a:lnTo>
                      <a:pt x="362" y="480"/>
                    </a:lnTo>
                    <a:lnTo>
                      <a:pt x="351" y="485"/>
                    </a:lnTo>
                    <a:lnTo>
                      <a:pt x="339" y="489"/>
                    </a:lnTo>
                    <a:lnTo>
                      <a:pt x="328" y="493"/>
                    </a:lnTo>
                    <a:lnTo>
                      <a:pt x="316" y="497"/>
                    </a:lnTo>
                    <a:lnTo>
                      <a:pt x="303" y="501"/>
                    </a:lnTo>
                    <a:lnTo>
                      <a:pt x="291" y="503"/>
                    </a:lnTo>
                    <a:lnTo>
                      <a:pt x="278" y="505"/>
                    </a:lnTo>
                    <a:lnTo>
                      <a:pt x="265" y="505"/>
                    </a:lnTo>
                    <a:lnTo>
                      <a:pt x="253" y="505"/>
                    </a:lnTo>
                    <a:lnTo>
                      <a:pt x="240" y="505"/>
                    </a:lnTo>
                    <a:lnTo>
                      <a:pt x="226" y="505"/>
                    </a:lnTo>
                    <a:lnTo>
                      <a:pt x="215" y="503"/>
                    </a:lnTo>
                    <a:lnTo>
                      <a:pt x="201" y="501"/>
                    </a:lnTo>
                    <a:lnTo>
                      <a:pt x="190" y="497"/>
                    </a:lnTo>
                    <a:lnTo>
                      <a:pt x="178" y="493"/>
                    </a:lnTo>
                    <a:lnTo>
                      <a:pt x="165" y="489"/>
                    </a:lnTo>
                    <a:lnTo>
                      <a:pt x="153" y="485"/>
                    </a:lnTo>
                    <a:lnTo>
                      <a:pt x="144" y="480"/>
                    </a:lnTo>
                    <a:lnTo>
                      <a:pt x="132" y="474"/>
                    </a:lnTo>
                    <a:lnTo>
                      <a:pt x="121" y="468"/>
                    </a:lnTo>
                    <a:lnTo>
                      <a:pt x="111" y="462"/>
                    </a:lnTo>
                    <a:lnTo>
                      <a:pt x="101" y="455"/>
                    </a:lnTo>
                    <a:lnTo>
                      <a:pt x="92" y="447"/>
                    </a:lnTo>
                    <a:lnTo>
                      <a:pt x="82" y="439"/>
                    </a:lnTo>
                    <a:lnTo>
                      <a:pt x="75" y="432"/>
                    </a:lnTo>
                    <a:lnTo>
                      <a:pt x="65" y="422"/>
                    </a:lnTo>
                    <a:lnTo>
                      <a:pt x="57" y="412"/>
                    </a:lnTo>
                    <a:lnTo>
                      <a:pt x="50" y="403"/>
                    </a:lnTo>
                    <a:lnTo>
                      <a:pt x="42" y="393"/>
                    </a:lnTo>
                    <a:lnTo>
                      <a:pt x="36" y="384"/>
                    </a:lnTo>
                    <a:lnTo>
                      <a:pt x="30" y="372"/>
                    </a:lnTo>
                    <a:lnTo>
                      <a:pt x="25" y="361"/>
                    </a:lnTo>
                    <a:lnTo>
                      <a:pt x="19" y="351"/>
                    </a:lnTo>
                    <a:lnTo>
                      <a:pt x="15" y="339"/>
                    </a:lnTo>
                    <a:lnTo>
                      <a:pt x="11" y="328"/>
                    </a:lnTo>
                    <a:lnTo>
                      <a:pt x="7" y="315"/>
                    </a:lnTo>
                    <a:lnTo>
                      <a:pt x="6" y="303"/>
                    </a:lnTo>
                    <a:lnTo>
                      <a:pt x="2" y="290"/>
                    </a:lnTo>
                    <a:lnTo>
                      <a:pt x="2" y="278"/>
                    </a:lnTo>
                    <a:lnTo>
                      <a:pt x="0" y="265"/>
                    </a:lnTo>
                    <a:lnTo>
                      <a:pt x="0" y="251"/>
                    </a:lnTo>
                    <a:lnTo>
                      <a:pt x="0" y="240"/>
                    </a:lnTo>
                    <a:lnTo>
                      <a:pt x="2" y="226"/>
                    </a:lnTo>
                    <a:lnTo>
                      <a:pt x="2" y="213"/>
                    </a:lnTo>
                    <a:lnTo>
                      <a:pt x="6" y="201"/>
                    </a:lnTo>
                    <a:lnTo>
                      <a:pt x="7" y="190"/>
                    </a:lnTo>
                    <a:lnTo>
                      <a:pt x="11" y="176"/>
                    </a:lnTo>
                    <a:lnTo>
                      <a:pt x="15" y="165"/>
                    </a:lnTo>
                    <a:lnTo>
                      <a:pt x="19" y="153"/>
                    </a:lnTo>
                    <a:lnTo>
                      <a:pt x="25" y="142"/>
                    </a:lnTo>
                    <a:lnTo>
                      <a:pt x="30" y="132"/>
                    </a:lnTo>
                    <a:lnTo>
                      <a:pt x="36" y="121"/>
                    </a:lnTo>
                    <a:lnTo>
                      <a:pt x="42" y="111"/>
                    </a:lnTo>
                    <a:lnTo>
                      <a:pt x="50" y="101"/>
                    </a:lnTo>
                    <a:lnTo>
                      <a:pt x="57" y="92"/>
                    </a:lnTo>
                    <a:lnTo>
                      <a:pt x="65" y="82"/>
                    </a:lnTo>
                    <a:lnTo>
                      <a:pt x="75" y="73"/>
                    </a:lnTo>
                    <a:lnTo>
                      <a:pt x="82" y="65"/>
                    </a:lnTo>
                    <a:lnTo>
                      <a:pt x="92" y="57"/>
                    </a:lnTo>
                    <a:lnTo>
                      <a:pt x="101" y="50"/>
                    </a:lnTo>
                    <a:lnTo>
                      <a:pt x="111" y="42"/>
                    </a:lnTo>
                    <a:lnTo>
                      <a:pt x="121" y="36"/>
                    </a:lnTo>
                    <a:lnTo>
                      <a:pt x="132" y="30"/>
                    </a:lnTo>
                    <a:lnTo>
                      <a:pt x="144" y="25"/>
                    </a:lnTo>
                    <a:lnTo>
                      <a:pt x="153" y="19"/>
                    </a:lnTo>
                    <a:lnTo>
                      <a:pt x="165" y="15"/>
                    </a:lnTo>
                    <a:lnTo>
                      <a:pt x="178" y="11"/>
                    </a:lnTo>
                    <a:lnTo>
                      <a:pt x="190" y="7"/>
                    </a:lnTo>
                    <a:lnTo>
                      <a:pt x="201" y="4"/>
                    </a:lnTo>
                    <a:lnTo>
                      <a:pt x="215" y="2"/>
                    </a:lnTo>
                    <a:lnTo>
                      <a:pt x="226" y="0"/>
                    </a:lnTo>
                    <a:lnTo>
                      <a:pt x="240" y="0"/>
                    </a:lnTo>
                    <a:lnTo>
                      <a:pt x="253" y="0"/>
                    </a:lnTo>
                    <a:lnTo>
                      <a:pt x="265" y="0"/>
                    </a:lnTo>
                    <a:lnTo>
                      <a:pt x="278" y="0"/>
                    </a:lnTo>
                    <a:lnTo>
                      <a:pt x="291" y="2"/>
                    </a:lnTo>
                    <a:lnTo>
                      <a:pt x="303" y="4"/>
                    </a:lnTo>
                    <a:lnTo>
                      <a:pt x="316" y="7"/>
                    </a:lnTo>
                    <a:lnTo>
                      <a:pt x="328" y="11"/>
                    </a:lnTo>
                    <a:lnTo>
                      <a:pt x="339" y="15"/>
                    </a:lnTo>
                    <a:lnTo>
                      <a:pt x="351" y="19"/>
                    </a:lnTo>
                    <a:lnTo>
                      <a:pt x="362" y="25"/>
                    </a:lnTo>
                    <a:lnTo>
                      <a:pt x="372" y="30"/>
                    </a:lnTo>
                    <a:lnTo>
                      <a:pt x="384" y="36"/>
                    </a:lnTo>
                    <a:lnTo>
                      <a:pt x="393" y="42"/>
                    </a:lnTo>
                    <a:lnTo>
                      <a:pt x="405" y="50"/>
                    </a:lnTo>
                    <a:lnTo>
                      <a:pt x="412" y="57"/>
                    </a:lnTo>
                    <a:lnTo>
                      <a:pt x="422" y="65"/>
                    </a:lnTo>
                    <a:lnTo>
                      <a:pt x="432" y="73"/>
                    </a:lnTo>
                    <a:lnTo>
                      <a:pt x="439" y="82"/>
                    </a:lnTo>
                    <a:lnTo>
                      <a:pt x="447" y="92"/>
                    </a:lnTo>
                    <a:lnTo>
                      <a:pt x="455" y="101"/>
                    </a:lnTo>
                    <a:lnTo>
                      <a:pt x="462" y="111"/>
                    </a:lnTo>
                    <a:lnTo>
                      <a:pt x="468" y="121"/>
                    </a:lnTo>
                    <a:lnTo>
                      <a:pt x="476" y="132"/>
                    </a:lnTo>
                    <a:lnTo>
                      <a:pt x="481" y="142"/>
                    </a:lnTo>
                    <a:lnTo>
                      <a:pt x="485" y="153"/>
                    </a:lnTo>
                    <a:lnTo>
                      <a:pt x="491" y="165"/>
                    </a:lnTo>
                    <a:lnTo>
                      <a:pt x="495" y="176"/>
                    </a:lnTo>
                    <a:lnTo>
                      <a:pt x="497" y="190"/>
                    </a:lnTo>
                    <a:lnTo>
                      <a:pt x="501" y="201"/>
                    </a:lnTo>
                    <a:lnTo>
                      <a:pt x="503" y="213"/>
                    </a:lnTo>
                    <a:lnTo>
                      <a:pt x="504" y="226"/>
                    </a:lnTo>
                    <a:lnTo>
                      <a:pt x="504" y="240"/>
                    </a:lnTo>
                    <a:lnTo>
                      <a:pt x="506" y="2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49" name="Freeform 9"/>
              <p:cNvSpPr>
                <a:spLocks/>
              </p:cNvSpPr>
              <p:nvPr/>
            </p:nvSpPr>
            <p:spPr bwMode="auto">
              <a:xfrm>
                <a:off x="4902200" y="5494338"/>
                <a:ext cx="414338" cy="414338"/>
              </a:xfrm>
              <a:custGeom>
                <a:avLst/>
                <a:gdLst>
                  <a:gd name="T0" fmla="*/ 2147483647 w 261"/>
                  <a:gd name="T1" fmla="*/ 2147483647 h 261"/>
                  <a:gd name="T2" fmla="*/ 2147483647 w 261"/>
                  <a:gd name="T3" fmla="*/ 2147483647 h 261"/>
                  <a:gd name="T4" fmla="*/ 2147483647 w 261"/>
                  <a:gd name="T5" fmla="*/ 2147483647 h 261"/>
                  <a:gd name="T6" fmla="*/ 2147483647 w 261"/>
                  <a:gd name="T7" fmla="*/ 2147483647 h 261"/>
                  <a:gd name="T8" fmla="*/ 2147483647 w 261"/>
                  <a:gd name="T9" fmla="*/ 2147483647 h 261"/>
                  <a:gd name="T10" fmla="*/ 2147483647 w 261"/>
                  <a:gd name="T11" fmla="*/ 2147483647 h 261"/>
                  <a:gd name="T12" fmla="*/ 2147483647 w 261"/>
                  <a:gd name="T13" fmla="*/ 2147483647 h 261"/>
                  <a:gd name="T14" fmla="*/ 2147483647 w 261"/>
                  <a:gd name="T15" fmla="*/ 2147483647 h 261"/>
                  <a:gd name="T16" fmla="*/ 2147483647 w 261"/>
                  <a:gd name="T17" fmla="*/ 2147483647 h 261"/>
                  <a:gd name="T18" fmla="*/ 2147483647 w 261"/>
                  <a:gd name="T19" fmla="*/ 2147483647 h 261"/>
                  <a:gd name="T20" fmla="*/ 2147483647 w 261"/>
                  <a:gd name="T21" fmla="*/ 2147483647 h 261"/>
                  <a:gd name="T22" fmla="*/ 2147483647 w 261"/>
                  <a:gd name="T23" fmla="*/ 2147483647 h 261"/>
                  <a:gd name="T24" fmla="*/ 2147483647 w 261"/>
                  <a:gd name="T25" fmla="*/ 2147483647 h 261"/>
                  <a:gd name="T26" fmla="*/ 2147483647 w 261"/>
                  <a:gd name="T27" fmla="*/ 2147483647 h 261"/>
                  <a:gd name="T28" fmla="*/ 2147483647 w 261"/>
                  <a:gd name="T29" fmla="*/ 2147483647 h 261"/>
                  <a:gd name="T30" fmla="*/ 2147483647 w 261"/>
                  <a:gd name="T31" fmla="*/ 2147483647 h 261"/>
                  <a:gd name="T32" fmla="*/ 2147483647 w 261"/>
                  <a:gd name="T33" fmla="*/ 0 h 261"/>
                  <a:gd name="T34" fmla="*/ 2147483647 w 261"/>
                  <a:gd name="T35" fmla="*/ 2147483647 h 261"/>
                  <a:gd name="T36" fmla="*/ 2147483647 w 261"/>
                  <a:gd name="T37" fmla="*/ 2147483647 h 261"/>
                  <a:gd name="T38" fmla="*/ 2147483647 w 261"/>
                  <a:gd name="T39" fmla="*/ 2147483647 h 261"/>
                  <a:gd name="T40" fmla="*/ 2147483647 w 261"/>
                  <a:gd name="T41" fmla="*/ 2147483647 h 261"/>
                  <a:gd name="T42" fmla="*/ 2147483647 w 261"/>
                  <a:gd name="T43" fmla="*/ 2147483647 h 261"/>
                  <a:gd name="T44" fmla="*/ 2147483647 w 261"/>
                  <a:gd name="T45" fmla="*/ 2147483647 h 261"/>
                  <a:gd name="T46" fmla="*/ 2147483647 w 261"/>
                  <a:gd name="T47" fmla="*/ 2147483647 h 261"/>
                  <a:gd name="T48" fmla="*/ 2147483647 w 261"/>
                  <a:gd name="T49" fmla="*/ 2147483647 h 261"/>
                  <a:gd name="T50" fmla="*/ 2147483647 w 261"/>
                  <a:gd name="T51" fmla="*/ 2147483647 h 261"/>
                  <a:gd name="T52" fmla="*/ 2147483647 w 261"/>
                  <a:gd name="T53" fmla="*/ 2147483647 h 261"/>
                  <a:gd name="T54" fmla="*/ 2147483647 w 261"/>
                  <a:gd name="T55" fmla="*/ 2147483647 h 261"/>
                  <a:gd name="T56" fmla="*/ 2147483647 w 261"/>
                  <a:gd name="T57" fmla="*/ 2147483647 h 261"/>
                  <a:gd name="T58" fmla="*/ 2147483647 w 261"/>
                  <a:gd name="T59" fmla="*/ 2147483647 h 261"/>
                  <a:gd name="T60" fmla="*/ 2147483647 w 261"/>
                  <a:gd name="T61" fmla="*/ 2147483647 h 261"/>
                  <a:gd name="T62" fmla="*/ 2147483647 w 261"/>
                  <a:gd name="T63" fmla="*/ 2147483647 h 261"/>
                  <a:gd name="T64" fmla="*/ 0 w 261"/>
                  <a:gd name="T65" fmla="*/ 2147483647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261"/>
                  <a:gd name="T101" fmla="*/ 261 w 261"/>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261">
                    <a:moveTo>
                      <a:pt x="0" y="261"/>
                    </a:moveTo>
                    <a:lnTo>
                      <a:pt x="14" y="261"/>
                    </a:lnTo>
                    <a:lnTo>
                      <a:pt x="27" y="261"/>
                    </a:lnTo>
                    <a:lnTo>
                      <a:pt x="38" y="259"/>
                    </a:lnTo>
                    <a:lnTo>
                      <a:pt x="52" y="257"/>
                    </a:lnTo>
                    <a:lnTo>
                      <a:pt x="65" y="254"/>
                    </a:lnTo>
                    <a:lnTo>
                      <a:pt x="77" y="250"/>
                    </a:lnTo>
                    <a:lnTo>
                      <a:pt x="88" y="246"/>
                    </a:lnTo>
                    <a:lnTo>
                      <a:pt x="102" y="242"/>
                    </a:lnTo>
                    <a:lnTo>
                      <a:pt x="113" y="236"/>
                    </a:lnTo>
                    <a:lnTo>
                      <a:pt x="123" y="230"/>
                    </a:lnTo>
                    <a:lnTo>
                      <a:pt x="134" y="225"/>
                    </a:lnTo>
                    <a:lnTo>
                      <a:pt x="146" y="217"/>
                    </a:lnTo>
                    <a:lnTo>
                      <a:pt x="156" y="209"/>
                    </a:lnTo>
                    <a:lnTo>
                      <a:pt x="165" y="202"/>
                    </a:lnTo>
                    <a:lnTo>
                      <a:pt x="175" y="194"/>
                    </a:lnTo>
                    <a:lnTo>
                      <a:pt x="184" y="186"/>
                    </a:lnTo>
                    <a:lnTo>
                      <a:pt x="192" y="177"/>
                    </a:lnTo>
                    <a:lnTo>
                      <a:pt x="202" y="167"/>
                    </a:lnTo>
                    <a:lnTo>
                      <a:pt x="209" y="158"/>
                    </a:lnTo>
                    <a:lnTo>
                      <a:pt x="215" y="146"/>
                    </a:lnTo>
                    <a:lnTo>
                      <a:pt x="223" y="136"/>
                    </a:lnTo>
                    <a:lnTo>
                      <a:pt x="228" y="125"/>
                    </a:lnTo>
                    <a:lnTo>
                      <a:pt x="234" y="113"/>
                    </a:lnTo>
                    <a:lnTo>
                      <a:pt x="240" y="102"/>
                    </a:lnTo>
                    <a:lnTo>
                      <a:pt x="244" y="90"/>
                    </a:lnTo>
                    <a:lnTo>
                      <a:pt x="250" y="79"/>
                    </a:lnTo>
                    <a:lnTo>
                      <a:pt x="251" y="65"/>
                    </a:lnTo>
                    <a:lnTo>
                      <a:pt x="255" y="54"/>
                    </a:lnTo>
                    <a:lnTo>
                      <a:pt x="257" y="40"/>
                    </a:lnTo>
                    <a:lnTo>
                      <a:pt x="259" y="27"/>
                    </a:lnTo>
                    <a:lnTo>
                      <a:pt x="261" y="14"/>
                    </a:lnTo>
                    <a:lnTo>
                      <a:pt x="261" y="0"/>
                    </a:lnTo>
                    <a:lnTo>
                      <a:pt x="244" y="0"/>
                    </a:lnTo>
                    <a:lnTo>
                      <a:pt x="244" y="14"/>
                    </a:lnTo>
                    <a:lnTo>
                      <a:pt x="244" y="25"/>
                    </a:lnTo>
                    <a:lnTo>
                      <a:pt x="242" y="39"/>
                    </a:lnTo>
                    <a:lnTo>
                      <a:pt x="240" y="50"/>
                    </a:lnTo>
                    <a:lnTo>
                      <a:pt x="236" y="62"/>
                    </a:lnTo>
                    <a:lnTo>
                      <a:pt x="234" y="73"/>
                    </a:lnTo>
                    <a:lnTo>
                      <a:pt x="230" y="85"/>
                    </a:lnTo>
                    <a:lnTo>
                      <a:pt x="225" y="96"/>
                    </a:lnTo>
                    <a:lnTo>
                      <a:pt x="221" y="108"/>
                    </a:lnTo>
                    <a:lnTo>
                      <a:pt x="215" y="117"/>
                    </a:lnTo>
                    <a:lnTo>
                      <a:pt x="209" y="127"/>
                    </a:lnTo>
                    <a:lnTo>
                      <a:pt x="202" y="138"/>
                    </a:lnTo>
                    <a:lnTo>
                      <a:pt x="196" y="148"/>
                    </a:lnTo>
                    <a:lnTo>
                      <a:pt x="188" y="156"/>
                    </a:lnTo>
                    <a:lnTo>
                      <a:pt x="180" y="165"/>
                    </a:lnTo>
                    <a:lnTo>
                      <a:pt x="173" y="175"/>
                    </a:lnTo>
                    <a:lnTo>
                      <a:pt x="163" y="183"/>
                    </a:lnTo>
                    <a:lnTo>
                      <a:pt x="156" y="190"/>
                    </a:lnTo>
                    <a:lnTo>
                      <a:pt x="146" y="198"/>
                    </a:lnTo>
                    <a:lnTo>
                      <a:pt x="136" y="204"/>
                    </a:lnTo>
                    <a:lnTo>
                      <a:pt x="127" y="211"/>
                    </a:lnTo>
                    <a:lnTo>
                      <a:pt x="115" y="217"/>
                    </a:lnTo>
                    <a:lnTo>
                      <a:pt x="106" y="221"/>
                    </a:lnTo>
                    <a:lnTo>
                      <a:pt x="94" y="227"/>
                    </a:lnTo>
                    <a:lnTo>
                      <a:pt x="85" y="230"/>
                    </a:lnTo>
                    <a:lnTo>
                      <a:pt x="73" y="234"/>
                    </a:lnTo>
                    <a:lnTo>
                      <a:pt x="61" y="238"/>
                    </a:lnTo>
                    <a:lnTo>
                      <a:pt x="48" y="240"/>
                    </a:lnTo>
                    <a:lnTo>
                      <a:pt x="37" y="244"/>
                    </a:lnTo>
                    <a:lnTo>
                      <a:pt x="25" y="244"/>
                    </a:lnTo>
                    <a:lnTo>
                      <a:pt x="12" y="246"/>
                    </a:lnTo>
                    <a:lnTo>
                      <a:pt x="0" y="246"/>
                    </a:lnTo>
                    <a:lnTo>
                      <a:pt x="0"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50" name="Freeform 10"/>
              <p:cNvSpPr>
                <a:spLocks/>
              </p:cNvSpPr>
              <p:nvPr/>
            </p:nvSpPr>
            <p:spPr bwMode="auto">
              <a:xfrm>
                <a:off x="4487863" y="5494338"/>
                <a:ext cx="414338" cy="414338"/>
              </a:xfrm>
              <a:custGeom>
                <a:avLst/>
                <a:gdLst>
                  <a:gd name="T0" fmla="*/ 0 w 261"/>
                  <a:gd name="T1" fmla="*/ 2147483647 h 261"/>
                  <a:gd name="T2" fmla="*/ 2147483647 w 261"/>
                  <a:gd name="T3" fmla="*/ 2147483647 h 261"/>
                  <a:gd name="T4" fmla="*/ 2147483647 w 261"/>
                  <a:gd name="T5" fmla="*/ 2147483647 h 261"/>
                  <a:gd name="T6" fmla="*/ 2147483647 w 261"/>
                  <a:gd name="T7" fmla="*/ 2147483647 h 261"/>
                  <a:gd name="T8" fmla="*/ 2147483647 w 261"/>
                  <a:gd name="T9" fmla="*/ 2147483647 h 261"/>
                  <a:gd name="T10" fmla="*/ 2147483647 w 261"/>
                  <a:gd name="T11" fmla="*/ 2147483647 h 261"/>
                  <a:gd name="T12" fmla="*/ 2147483647 w 261"/>
                  <a:gd name="T13" fmla="*/ 2147483647 h 261"/>
                  <a:gd name="T14" fmla="*/ 2147483647 w 261"/>
                  <a:gd name="T15" fmla="*/ 2147483647 h 261"/>
                  <a:gd name="T16" fmla="*/ 2147483647 w 261"/>
                  <a:gd name="T17" fmla="*/ 2147483647 h 261"/>
                  <a:gd name="T18" fmla="*/ 2147483647 w 261"/>
                  <a:gd name="T19" fmla="*/ 2147483647 h 261"/>
                  <a:gd name="T20" fmla="*/ 2147483647 w 261"/>
                  <a:gd name="T21" fmla="*/ 2147483647 h 261"/>
                  <a:gd name="T22" fmla="*/ 2147483647 w 261"/>
                  <a:gd name="T23" fmla="*/ 2147483647 h 261"/>
                  <a:gd name="T24" fmla="*/ 2147483647 w 261"/>
                  <a:gd name="T25" fmla="*/ 2147483647 h 261"/>
                  <a:gd name="T26" fmla="*/ 2147483647 w 261"/>
                  <a:gd name="T27" fmla="*/ 2147483647 h 261"/>
                  <a:gd name="T28" fmla="*/ 2147483647 w 261"/>
                  <a:gd name="T29" fmla="*/ 2147483647 h 261"/>
                  <a:gd name="T30" fmla="*/ 2147483647 w 261"/>
                  <a:gd name="T31" fmla="*/ 2147483647 h 261"/>
                  <a:gd name="T32" fmla="*/ 2147483647 w 261"/>
                  <a:gd name="T33" fmla="*/ 2147483647 h 261"/>
                  <a:gd name="T34" fmla="*/ 2147483647 w 261"/>
                  <a:gd name="T35" fmla="*/ 2147483647 h 261"/>
                  <a:gd name="T36" fmla="*/ 2147483647 w 261"/>
                  <a:gd name="T37" fmla="*/ 2147483647 h 261"/>
                  <a:gd name="T38" fmla="*/ 2147483647 w 261"/>
                  <a:gd name="T39" fmla="*/ 2147483647 h 261"/>
                  <a:gd name="T40" fmla="*/ 2147483647 w 261"/>
                  <a:gd name="T41" fmla="*/ 2147483647 h 261"/>
                  <a:gd name="T42" fmla="*/ 2147483647 w 261"/>
                  <a:gd name="T43" fmla="*/ 2147483647 h 261"/>
                  <a:gd name="T44" fmla="*/ 2147483647 w 261"/>
                  <a:gd name="T45" fmla="*/ 2147483647 h 261"/>
                  <a:gd name="T46" fmla="*/ 2147483647 w 261"/>
                  <a:gd name="T47" fmla="*/ 2147483647 h 261"/>
                  <a:gd name="T48" fmla="*/ 2147483647 w 261"/>
                  <a:gd name="T49" fmla="*/ 2147483647 h 261"/>
                  <a:gd name="T50" fmla="*/ 2147483647 w 261"/>
                  <a:gd name="T51" fmla="*/ 2147483647 h 261"/>
                  <a:gd name="T52" fmla="*/ 2147483647 w 261"/>
                  <a:gd name="T53" fmla="*/ 2147483647 h 261"/>
                  <a:gd name="T54" fmla="*/ 2147483647 w 261"/>
                  <a:gd name="T55" fmla="*/ 2147483647 h 261"/>
                  <a:gd name="T56" fmla="*/ 2147483647 w 261"/>
                  <a:gd name="T57" fmla="*/ 2147483647 h 261"/>
                  <a:gd name="T58" fmla="*/ 2147483647 w 261"/>
                  <a:gd name="T59" fmla="*/ 2147483647 h 261"/>
                  <a:gd name="T60" fmla="*/ 2147483647 w 261"/>
                  <a:gd name="T61" fmla="*/ 2147483647 h 261"/>
                  <a:gd name="T62" fmla="*/ 2147483647 w 261"/>
                  <a:gd name="T63" fmla="*/ 2147483647 h 261"/>
                  <a:gd name="T64" fmla="*/ 2147483647 w 261"/>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261"/>
                  <a:gd name="T101" fmla="*/ 261 w 261"/>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261">
                    <a:moveTo>
                      <a:pt x="0" y="0"/>
                    </a:moveTo>
                    <a:lnTo>
                      <a:pt x="0" y="14"/>
                    </a:lnTo>
                    <a:lnTo>
                      <a:pt x="0" y="27"/>
                    </a:lnTo>
                    <a:lnTo>
                      <a:pt x="2" y="40"/>
                    </a:lnTo>
                    <a:lnTo>
                      <a:pt x="4" y="54"/>
                    </a:lnTo>
                    <a:lnTo>
                      <a:pt x="8" y="65"/>
                    </a:lnTo>
                    <a:lnTo>
                      <a:pt x="12" y="79"/>
                    </a:lnTo>
                    <a:lnTo>
                      <a:pt x="15" y="90"/>
                    </a:lnTo>
                    <a:lnTo>
                      <a:pt x="19" y="102"/>
                    </a:lnTo>
                    <a:lnTo>
                      <a:pt x="25" y="113"/>
                    </a:lnTo>
                    <a:lnTo>
                      <a:pt x="31" y="125"/>
                    </a:lnTo>
                    <a:lnTo>
                      <a:pt x="37" y="136"/>
                    </a:lnTo>
                    <a:lnTo>
                      <a:pt x="44" y="146"/>
                    </a:lnTo>
                    <a:lnTo>
                      <a:pt x="52" y="158"/>
                    </a:lnTo>
                    <a:lnTo>
                      <a:pt x="60" y="167"/>
                    </a:lnTo>
                    <a:lnTo>
                      <a:pt x="67" y="177"/>
                    </a:lnTo>
                    <a:lnTo>
                      <a:pt x="77" y="186"/>
                    </a:lnTo>
                    <a:lnTo>
                      <a:pt x="85" y="194"/>
                    </a:lnTo>
                    <a:lnTo>
                      <a:pt x="94" y="202"/>
                    </a:lnTo>
                    <a:lnTo>
                      <a:pt x="104" y="209"/>
                    </a:lnTo>
                    <a:lnTo>
                      <a:pt x="115" y="217"/>
                    </a:lnTo>
                    <a:lnTo>
                      <a:pt x="125" y="225"/>
                    </a:lnTo>
                    <a:lnTo>
                      <a:pt x="136" y="230"/>
                    </a:lnTo>
                    <a:lnTo>
                      <a:pt x="148" y="236"/>
                    </a:lnTo>
                    <a:lnTo>
                      <a:pt x="159" y="242"/>
                    </a:lnTo>
                    <a:lnTo>
                      <a:pt x="171" y="246"/>
                    </a:lnTo>
                    <a:lnTo>
                      <a:pt x="182" y="250"/>
                    </a:lnTo>
                    <a:lnTo>
                      <a:pt x="196" y="254"/>
                    </a:lnTo>
                    <a:lnTo>
                      <a:pt x="207" y="257"/>
                    </a:lnTo>
                    <a:lnTo>
                      <a:pt x="221" y="259"/>
                    </a:lnTo>
                    <a:lnTo>
                      <a:pt x="234" y="261"/>
                    </a:lnTo>
                    <a:lnTo>
                      <a:pt x="248" y="261"/>
                    </a:lnTo>
                    <a:lnTo>
                      <a:pt x="261" y="261"/>
                    </a:lnTo>
                    <a:lnTo>
                      <a:pt x="261" y="246"/>
                    </a:lnTo>
                    <a:lnTo>
                      <a:pt x="248" y="246"/>
                    </a:lnTo>
                    <a:lnTo>
                      <a:pt x="236" y="244"/>
                    </a:lnTo>
                    <a:lnTo>
                      <a:pt x="223" y="244"/>
                    </a:lnTo>
                    <a:lnTo>
                      <a:pt x="211" y="240"/>
                    </a:lnTo>
                    <a:lnTo>
                      <a:pt x="200" y="238"/>
                    </a:lnTo>
                    <a:lnTo>
                      <a:pt x="188" y="234"/>
                    </a:lnTo>
                    <a:lnTo>
                      <a:pt x="177" y="230"/>
                    </a:lnTo>
                    <a:lnTo>
                      <a:pt x="165" y="227"/>
                    </a:lnTo>
                    <a:lnTo>
                      <a:pt x="154" y="221"/>
                    </a:lnTo>
                    <a:lnTo>
                      <a:pt x="144" y="217"/>
                    </a:lnTo>
                    <a:lnTo>
                      <a:pt x="134" y="211"/>
                    </a:lnTo>
                    <a:lnTo>
                      <a:pt x="123" y="204"/>
                    </a:lnTo>
                    <a:lnTo>
                      <a:pt x="113" y="198"/>
                    </a:lnTo>
                    <a:lnTo>
                      <a:pt x="106" y="190"/>
                    </a:lnTo>
                    <a:lnTo>
                      <a:pt x="96" y="183"/>
                    </a:lnTo>
                    <a:lnTo>
                      <a:pt x="88" y="175"/>
                    </a:lnTo>
                    <a:lnTo>
                      <a:pt x="79" y="165"/>
                    </a:lnTo>
                    <a:lnTo>
                      <a:pt x="71" y="156"/>
                    </a:lnTo>
                    <a:lnTo>
                      <a:pt x="65" y="148"/>
                    </a:lnTo>
                    <a:lnTo>
                      <a:pt x="58" y="138"/>
                    </a:lnTo>
                    <a:lnTo>
                      <a:pt x="52" y="127"/>
                    </a:lnTo>
                    <a:lnTo>
                      <a:pt x="46" y="117"/>
                    </a:lnTo>
                    <a:lnTo>
                      <a:pt x="40" y="108"/>
                    </a:lnTo>
                    <a:lnTo>
                      <a:pt x="35" y="96"/>
                    </a:lnTo>
                    <a:lnTo>
                      <a:pt x="31" y="85"/>
                    </a:lnTo>
                    <a:lnTo>
                      <a:pt x="27" y="73"/>
                    </a:lnTo>
                    <a:lnTo>
                      <a:pt x="23" y="62"/>
                    </a:lnTo>
                    <a:lnTo>
                      <a:pt x="21" y="50"/>
                    </a:lnTo>
                    <a:lnTo>
                      <a:pt x="19" y="39"/>
                    </a:lnTo>
                    <a:lnTo>
                      <a:pt x="17" y="25"/>
                    </a:lnTo>
                    <a:lnTo>
                      <a:pt x="15" y="14"/>
                    </a:lnTo>
                    <a:lnTo>
                      <a:pt x="1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51" name="Freeform 11"/>
              <p:cNvSpPr>
                <a:spLocks/>
              </p:cNvSpPr>
              <p:nvPr/>
            </p:nvSpPr>
            <p:spPr bwMode="auto">
              <a:xfrm>
                <a:off x="4487863" y="5080000"/>
                <a:ext cx="414338" cy="414338"/>
              </a:xfrm>
              <a:custGeom>
                <a:avLst/>
                <a:gdLst>
                  <a:gd name="T0" fmla="*/ 2147483647 w 261"/>
                  <a:gd name="T1" fmla="*/ 2147483647 h 261"/>
                  <a:gd name="T2" fmla="*/ 2147483647 w 261"/>
                  <a:gd name="T3" fmla="*/ 2147483647 h 261"/>
                  <a:gd name="T4" fmla="*/ 2147483647 w 261"/>
                  <a:gd name="T5" fmla="*/ 2147483647 h 261"/>
                  <a:gd name="T6" fmla="*/ 2147483647 w 261"/>
                  <a:gd name="T7" fmla="*/ 2147483647 h 261"/>
                  <a:gd name="T8" fmla="*/ 2147483647 w 261"/>
                  <a:gd name="T9" fmla="*/ 2147483647 h 261"/>
                  <a:gd name="T10" fmla="*/ 2147483647 w 261"/>
                  <a:gd name="T11" fmla="*/ 2147483647 h 261"/>
                  <a:gd name="T12" fmla="*/ 2147483647 w 261"/>
                  <a:gd name="T13" fmla="*/ 2147483647 h 261"/>
                  <a:gd name="T14" fmla="*/ 2147483647 w 261"/>
                  <a:gd name="T15" fmla="*/ 2147483647 h 261"/>
                  <a:gd name="T16" fmla="*/ 2147483647 w 261"/>
                  <a:gd name="T17" fmla="*/ 2147483647 h 261"/>
                  <a:gd name="T18" fmla="*/ 2147483647 w 261"/>
                  <a:gd name="T19" fmla="*/ 2147483647 h 261"/>
                  <a:gd name="T20" fmla="*/ 2147483647 w 261"/>
                  <a:gd name="T21" fmla="*/ 2147483647 h 261"/>
                  <a:gd name="T22" fmla="*/ 2147483647 w 261"/>
                  <a:gd name="T23" fmla="*/ 2147483647 h 261"/>
                  <a:gd name="T24" fmla="*/ 2147483647 w 261"/>
                  <a:gd name="T25" fmla="*/ 2147483647 h 261"/>
                  <a:gd name="T26" fmla="*/ 2147483647 w 261"/>
                  <a:gd name="T27" fmla="*/ 2147483647 h 261"/>
                  <a:gd name="T28" fmla="*/ 2147483647 w 261"/>
                  <a:gd name="T29" fmla="*/ 2147483647 h 261"/>
                  <a:gd name="T30" fmla="*/ 0 w 261"/>
                  <a:gd name="T31" fmla="*/ 2147483647 h 261"/>
                  <a:gd name="T32" fmla="*/ 2147483647 w 261"/>
                  <a:gd name="T33" fmla="*/ 2147483647 h 261"/>
                  <a:gd name="T34" fmla="*/ 2147483647 w 261"/>
                  <a:gd name="T35" fmla="*/ 2147483647 h 261"/>
                  <a:gd name="T36" fmla="*/ 2147483647 w 261"/>
                  <a:gd name="T37" fmla="*/ 2147483647 h 261"/>
                  <a:gd name="T38" fmla="*/ 2147483647 w 261"/>
                  <a:gd name="T39" fmla="*/ 2147483647 h 261"/>
                  <a:gd name="T40" fmla="*/ 2147483647 w 261"/>
                  <a:gd name="T41" fmla="*/ 2147483647 h 261"/>
                  <a:gd name="T42" fmla="*/ 2147483647 w 261"/>
                  <a:gd name="T43" fmla="*/ 2147483647 h 261"/>
                  <a:gd name="T44" fmla="*/ 2147483647 w 261"/>
                  <a:gd name="T45" fmla="*/ 2147483647 h 261"/>
                  <a:gd name="T46" fmla="*/ 2147483647 w 261"/>
                  <a:gd name="T47" fmla="*/ 2147483647 h 261"/>
                  <a:gd name="T48" fmla="*/ 2147483647 w 261"/>
                  <a:gd name="T49" fmla="*/ 2147483647 h 261"/>
                  <a:gd name="T50" fmla="*/ 2147483647 w 261"/>
                  <a:gd name="T51" fmla="*/ 2147483647 h 261"/>
                  <a:gd name="T52" fmla="*/ 2147483647 w 261"/>
                  <a:gd name="T53" fmla="*/ 2147483647 h 261"/>
                  <a:gd name="T54" fmla="*/ 2147483647 w 261"/>
                  <a:gd name="T55" fmla="*/ 2147483647 h 261"/>
                  <a:gd name="T56" fmla="*/ 2147483647 w 261"/>
                  <a:gd name="T57" fmla="*/ 2147483647 h 261"/>
                  <a:gd name="T58" fmla="*/ 2147483647 w 261"/>
                  <a:gd name="T59" fmla="*/ 2147483647 h 261"/>
                  <a:gd name="T60" fmla="*/ 2147483647 w 261"/>
                  <a:gd name="T61" fmla="*/ 2147483647 h 261"/>
                  <a:gd name="T62" fmla="*/ 2147483647 w 261"/>
                  <a:gd name="T63" fmla="*/ 2147483647 h 261"/>
                  <a:gd name="T64" fmla="*/ 2147483647 w 261"/>
                  <a:gd name="T65" fmla="*/ 2147483647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261"/>
                  <a:gd name="T101" fmla="*/ 261 w 261"/>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261">
                    <a:moveTo>
                      <a:pt x="261" y="0"/>
                    </a:moveTo>
                    <a:lnTo>
                      <a:pt x="248" y="2"/>
                    </a:lnTo>
                    <a:lnTo>
                      <a:pt x="234" y="2"/>
                    </a:lnTo>
                    <a:lnTo>
                      <a:pt x="221" y="4"/>
                    </a:lnTo>
                    <a:lnTo>
                      <a:pt x="207" y="6"/>
                    </a:lnTo>
                    <a:lnTo>
                      <a:pt x="196" y="10"/>
                    </a:lnTo>
                    <a:lnTo>
                      <a:pt x="182" y="14"/>
                    </a:lnTo>
                    <a:lnTo>
                      <a:pt x="171" y="17"/>
                    </a:lnTo>
                    <a:lnTo>
                      <a:pt x="159" y="21"/>
                    </a:lnTo>
                    <a:lnTo>
                      <a:pt x="148" y="27"/>
                    </a:lnTo>
                    <a:lnTo>
                      <a:pt x="136" y="33"/>
                    </a:lnTo>
                    <a:lnTo>
                      <a:pt x="125" y="39"/>
                    </a:lnTo>
                    <a:lnTo>
                      <a:pt x="115" y="46"/>
                    </a:lnTo>
                    <a:lnTo>
                      <a:pt x="104" y="52"/>
                    </a:lnTo>
                    <a:lnTo>
                      <a:pt x="94" y="62"/>
                    </a:lnTo>
                    <a:lnTo>
                      <a:pt x="85" y="69"/>
                    </a:lnTo>
                    <a:lnTo>
                      <a:pt x="77" y="77"/>
                    </a:lnTo>
                    <a:lnTo>
                      <a:pt x="67" y="87"/>
                    </a:lnTo>
                    <a:lnTo>
                      <a:pt x="60" y="96"/>
                    </a:lnTo>
                    <a:lnTo>
                      <a:pt x="52" y="106"/>
                    </a:lnTo>
                    <a:lnTo>
                      <a:pt x="44" y="115"/>
                    </a:lnTo>
                    <a:lnTo>
                      <a:pt x="37" y="127"/>
                    </a:lnTo>
                    <a:lnTo>
                      <a:pt x="31" y="138"/>
                    </a:lnTo>
                    <a:lnTo>
                      <a:pt x="25" y="150"/>
                    </a:lnTo>
                    <a:lnTo>
                      <a:pt x="19" y="161"/>
                    </a:lnTo>
                    <a:lnTo>
                      <a:pt x="15" y="173"/>
                    </a:lnTo>
                    <a:lnTo>
                      <a:pt x="12" y="184"/>
                    </a:lnTo>
                    <a:lnTo>
                      <a:pt x="8" y="196"/>
                    </a:lnTo>
                    <a:lnTo>
                      <a:pt x="4" y="209"/>
                    </a:lnTo>
                    <a:lnTo>
                      <a:pt x="2" y="223"/>
                    </a:lnTo>
                    <a:lnTo>
                      <a:pt x="0" y="236"/>
                    </a:lnTo>
                    <a:lnTo>
                      <a:pt x="0" y="248"/>
                    </a:lnTo>
                    <a:lnTo>
                      <a:pt x="0" y="261"/>
                    </a:lnTo>
                    <a:lnTo>
                      <a:pt x="15" y="261"/>
                    </a:lnTo>
                    <a:lnTo>
                      <a:pt x="15" y="250"/>
                    </a:lnTo>
                    <a:lnTo>
                      <a:pt x="17" y="236"/>
                    </a:lnTo>
                    <a:lnTo>
                      <a:pt x="19" y="225"/>
                    </a:lnTo>
                    <a:lnTo>
                      <a:pt x="21" y="213"/>
                    </a:lnTo>
                    <a:lnTo>
                      <a:pt x="23" y="202"/>
                    </a:lnTo>
                    <a:lnTo>
                      <a:pt x="27" y="190"/>
                    </a:lnTo>
                    <a:lnTo>
                      <a:pt x="31" y="179"/>
                    </a:lnTo>
                    <a:lnTo>
                      <a:pt x="35" y="167"/>
                    </a:lnTo>
                    <a:lnTo>
                      <a:pt x="40" y="156"/>
                    </a:lnTo>
                    <a:lnTo>
                      <a:pt x="46" y="146"/>
                    </a:lnTo>
                    <a:lnTo>
                      <a:pt x="52" y="135"/>
                    </a:lnTo>
                    <a:lnTo>
                      <a:pt x="58" y="125"/>
                    </a:lnTo>
                    <a:lnTo>
                      <a:pt x="65" y="115"/>
                    </a:lnTo>
                    <a:lnTo>
                      <a:pt x="71" y="106"/>
                    </a:lnTo>
                    <a:lnTo>
                      <a:pt x="79" y="98"/>
                    </a:lnTo>
                    <a:lnTo>
                      <a:pt x="88" y="88"/>
                    </a:lnTo>
                    <a:lnTo>
                      <a:pt x="96" y="81"/>
                    </a:lnTo>
                    <a:lnTo>
                      <a:pt x="106" y="73"/>
                    </a:lnTo>
                    <a:lnTo>
                      <a:pt x="113" y="65"/>
                    </a:lnTo>
                    <a:lnTo>
                      <a:pt x="123" y="60"/>
                    </a:lnTo>
                    <a:lnTo>
                      <a:pt x="134" y="52"/>
                    </a:lnTo>
                    <a:lnTo>
                      <a:pt x="144" y="46"/>
                    </a:lnTo>
                    <a:lnTo>
                      <a:pt x="154" y="40"/>
                    </a:lnTo>
                    <a:lnTo>
                      <a:pt x="165" y="37"/>
                    </a:lnTo>
                    <a:lnTo>
                      <a:pt x="177" y="33"/>
                    </a:lnTo>
                    <a:lnTo>
                      <a:pt x="188" y="29"/>
                    </a:lnTo>
                    <a:lnTo>
                      <a:pt x="200" y="25"/>
                    </a:lnTo>
                    <a:lnTo>
                      <a:pt x="211" y="21"/>
                    </a:lnTo>
                    <a:lnTo>
                      <a:pt x="223" y="19"/>
                    </a:lnTo>
                    <a:lnTo>
                      <a:pt x="236" y="17"/>
                    </a:lnTo>
                    <a:lnTo>
                      <a:pt x="248" y="17"/>
                    </a:lnTo>
                    <a:lnTo>
                      <a:pt x="261" y="17"/>
                    </a:lnTo>
                    <a:lnTo>
                      <a:pt x="2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52" name="Freeform 12"/>
              <p:cNvSpPr>
                <a:spLocks/>
              </p:cNvSpPr>
              <p:nvPr/>
            </p:nvSpPr>
            <p:spPr bwMode="auto">
              <a:xfrm>
                <a:off x="4902200" y="5080000"/>
                <a:ext cx="414338" cy="414338"/>
              </a:xfrm>
              <a:custGeom>
                <a:avLst/>
                <a:gdLst>
                  <a:gd name="T0" fmla="*/ 2147483647 w 261"/>
                  <a:gd name="T1" fmla="*/ 2147483647 h 261"/>
                  <a:gd name="T2" fmla="*/ 2147483647 w 261"/>
                  <a:gd name="T3" fmla="*/ 2147483647 h 261"/>
                  <a:gd name="T4" fmla="*/ 2147483647 w 261"/>
                  <a:gd name="T5" fmla="*/ 2147483647 h 261"/>
                  <a:gd name="T6" fmla="*/ 2147483647 w 261"/>
                  <a:gd name="T7" fmla="*/ 2147483647 h 261"/>
                  <a:gd name="T8" fmla="*/ 2147483647 w 261"/>
                  <a:gd name="T9" fmla="*/ 2147483647 h 261"/>
                  <a:gd name="T10" fmla="*/ 2147483647 w 261"/>
                  <a:gd name="T11" fmla="*/ 2147483647 h 261"/>
                  <a:gd name="T12" fmla="*/ 2147483647 w 261"/>
                  <a:gd name="T13" fmla="*/ 2147483647 h 261"/>
                  <a:gd name="T14" fmla="*/ 2147483647 w 261"/>
                  <a:gd name="T15" fmla="*/ 2147483647 h 261"/>
                  <a:gd name="T16" fmla="*/ 2147483647 w 261"/>
                  <a:gd name="T17" fmla="*/ 2147483647 h 261"/>
                  <a:gd name="T18" fmla="*/ 2147483647 w 261"/>
                  <a:gd name="T19" fmla="*/ 2147483647 h 261"/>
                  <a:gd name="T20" fmla="*/ 2147483647 w 261"/>
                  <a:gd name="T21" fmla="*/ 2147483647 h 261"/>
                  <a:gd name="T22" fmla="*/ 2147483647 w 261"/>
                  <a:gd name="T23" fmla="*/ 2147483647 h 261"/>
                  <a:gd name="T24" fmla="*/ 2147483647 w 261"/>
                  <a:gd name="T25" fmla="*/ 2147483647 h 261"/>
                  <a:gd name="T26" fmla="*/ 2147483647 w 261"/>
                  <a:gd name="T27" fmla="*/ 2147483647 h 261"/>
                  <a:gd name="T28" fmla="*/ 2147483647 w 261"/>
                  <a:gd name="T29" fmla="*/ 2147483647 h 261"/>
                  <a:gd name="T30" fmla="*/ 2147483647 w 261"/>
                  <a:gd name="T31" fmla="*/ 2147483647 h 261"/>
                  <a:gd name="T32" fmla="*/ 0 w 261"/>
                  <a:gd name="T33" fmla="*/ 2147483647 h 261"/>
                  <a:gd name="T34" fmla="*/ 2147483647 w 261"/>
                  <a:gd name="T35" fmla="*/ 2147483647 h 261"/>
                  <a:gd name="T36" fmla="*/ 2147483647 w 261"/>
                  <a:gd name="T37" fmla="*/ 2147483647 h 261"/>
                  <a:gd name="T38" fmla="*/ 2147483647 w 261"/>
                  <a:gd name="T39" fmla="*/ 2147483647 h 261"/>
                  <a:gd name="T40" fmla="*/ 2147483647 w 261"/>
                  <a:gd name="T41" fmla="*/ 2147483647 h 261"/>
                  <a:gd name="T42" fmla="*/ 2147483647 w 261"/>
                  <a:gd name="T43" fmla="*/ 2147483647 h 261"/>
                  <a:gd name="T44" fmla="*/ 2147483647 w 261"/>
                  <a:gd name="T45" fmla="*/ 2147483647 h 261"/>
                  <a:gd name="T46" fmla="*/ 2147483647 w 261"/>
                  <a:gd name="T47" fmla="*/ 2147483647 h 261"/>
                  <a:gd name="T48" fmla="*/ 2147483647 w 261"/>
                  <a:gd name="T49" fmla="*/ 2147483647 h 261"/>
                  <a:gd name="T50" fmla="*/ 2147483647 w 261"/>
                  <a:gd name="T51" fmla="*/ 2147483647 h 261"/>
                  <a:gd name="T52" fmla="*/ 2147483647 w 261"/>
                  <a:gd name="T53" fmla="*/ 2147483647 h 261"/>
                  <a:gd name="T54" fmla="*/ 2147483647 w 261"/>
                  <a:gd name="T55" fmla="*/ 2147483647 h 261"/>
                  <a:gd name="T56" fmla="*/ 2147483647 w 261"/>
                  <a:gd name="T57" fmla="*/ 2147483647 h 261"/>
                  <a:gd name="T58" fmla="*/ 2147483647 w 261"/>
                  <a:gd name="T59" fmla="*/ 2147483647 h 261"/>
                  <a:gd name="T60" fmla="*/ 2147483647 w 261"/>
                  <a:gd name="T61" fmla="*/ 2147483647 h 261"/>
                  <a:gd name="T62" fmla="*/ 2147483647 w 261"/>
                  <a:gd name="T63" fmla="*/ 2147483647 h 261"/>
                  <a:gd name="T64" fmla="*/ 2147483647 w 261"/>
                  <a:gd name="T65" fmla="*/ 2147483647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261"/>
                  <a:gd name="T101" fmla="*/ 261 w 261"/>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261">
                    <a:moveTo>
                      <a:pt x="261" y="261"/>
                    </a:moveTo>
                    <a:lnTo>
                      <a:pt x="261" y="248"/>
                    </a:lnTo>
                    <a:lnTo>
                      <a:pt x="259" y="236"/>
                    </a:lnTo>
                    <a:lnTo>
                      <a:pt x="257" y="223"/>
                    </a:lnTo>
                    <a:lnTo>
                      <a:pt x="255" y="209"/>
                    </a:lnTo>
                    <a:lnTo>
                      <a:pt x="251" y="196"/>
                    </a:lnTo>
                    <a:lnTo>
                      <a:pt x="250" y="184"/>
                    </a:lnTo>
                    <a:lnTo>
                      <a:pt x="244" y="173"/>
                    </a:lnTo>
                    <a:lnTo>
                      <a:pt x="240" y="161"/>
                    </a:lnTo>
                    <a:lnTo>
                      <a:pt x="234" y="150"/>
                    </a:lnTo>
                    <a:lnTo>
                      <a:pt x="228" y="138"/>
                    </a:lnTo>
                    <a:lnTo>
                      <a:pt x="223" y="127"/>
                    </a:lnTo>
                    <a:lnTo>
                      <a:pt x="215" y="115"/>
                    </a:lnTo>
                    <a:lnTo>
                      <a:pt x="209" y="106"/>
                    </a:lnTo>
                    <a:lnTo>
                      <a:pt x="202" y="96"/>
                    </a:lnTo>
                    <a:lnTo>
                      <a:pt x="192" y="87"/>
                    </a:lnTo>
                    <a:lnTo>
                      <a:pt x="184" y="77"/>
                    </a:lnTo>
                    <a:lnTo>
                      <a:pt x="175" y="69"/>
                    </a:lnTo>
                    <a:lnTo>
                      <a:pt x="165" y="62"/>
                    </a:lnTo>
                    <a:lnTo>
                      <a:pt x="156" y="52"/>
                    </a:lnTo>
                    <a:lnTo>
                      <a:pt x="146" y="46"/>
                    </a:lnTo>
                    <a:lnTo>
                      <a:pt x="134" y="39"/>
                    </a:lnTo>
                    <a:lnTo>
                      <a:pt x="123" y="33"/>
                    </a:lnTo>
                    <a:lnTo>
                      <a:pt x="113" y="27"/>
                    </a:lnTo>
                    <a:lnTo>
                      <a:pt x="102" y="21"/>
                    </a:lnTo>
                    <a:lnTo>
                      <a:pt x="88" y="17"/>
                    </a:lnTo>
                    <a:lnTo>
                      <a:pt x="77" y="14"/>
                    </a:lnTo>
                    <a:lnTo>
                      <a:pt x="65" y="10"/>
                    </a:lnTo>
                    <a:lnTo>
                      <a:pt x="52" y="6"/>
                    </a:lnTo>
                    <a:lnTo>
                      <a:pt x="38" y="4"/>
                    </a:lnTo>
                    <a:lnTo>
                      <a:pt x="27" y="2"/>
                    </a:lnTo>
                    <a:lnTo>
                      <a:pt x="14" y="2"/>
                    </a:lnTo>
                    <a:lnTo>
                      <a:pt x="0" y="0"/>
                    </a:lnTo>
                    <a:lnTo>
                      <a:pt x="0" y="17"/>
                    </a:lnTo>
                    <a:lnTo>
                      <a:pt x="12" y="17"/>
                    </a:lnTo>
                    <a:lnTo>
                      <a:pt x="25" y="17"/>
                    </a:lnTo>
                    <a:lnTo>
                      <a:pt x="37" y="19"/>
                    </a:lnTo>
                    <a:lnTo>
                      <a:pt x="48" y="21"/>
                    </a:lnTo>
                    <a:lnTo>
                      <a:pt x="61" y="25"/>
                    </a:lnTo>
                    <a:lnTo>
                      <a:pt x="73" y="29"/>
                    </a:lnTo>
                    <a:lnTo>
                      <a:pt x="85" y="33"/>
                    </a:lnTo>
                    <a:lnTo>
                      <a:pt x="94" y="37"/>
                    </a:lnTo>
                    <a:lnTo>
                      <a:pt x="106" y="40"/>
                    </a:lnTo>
                    <a:lnTo>
                      <a:pt x="115" y="46"/>
                    </a:lnTo>
                    <a:lnTo>
                      <a:pt x="127" y="52"/>
                    </a:lnTo>
                    <a:lnTo>
                      <a:pt x="136" y="60"/>
                    </a:lnTo>
                    <a:lnTo>
                      <a:pt x="146" y="65"/>
                    </a:lnTo>
                    <a:lnTo>
                      <a:pt x="156" y="73"/>
                    </a:lnTo>
                    <a:lnTo>
                      <a:pt x="163" y="81"/>
                    </a:lnTo>
                    <a:lnTo>
                      <a:pt x="173" y="88"/>
                    </a:lnTo>
                    <a:lnTo>
                      <a:pt x="180" y="98"/>
                    </a:lnTo>
                    <a:lnTo>
                      <a:pt x="188" y="106"/>
                    </a:lnTo>
                    <a:lnTo>
                      <a:pt x="196" y="115"/>
                    </a:lnTo>
                    <a:lnTo>
                      <a:pt x="202" y="125"/>
                    </a:lnTo>
                    <a:lnTo>
                      <a:pt x="209" y="135"/>
                    </a:lnTo>
                    <a:lnTo>
                      <a:pt x="215" y="146"/>
                    </a:lnTo>
                    <a:lnTo>
                      <a:pt x="221" y="156"/>
                    </a:lnTo>
                    <a:lnTo>
                      <a:pt x="225" y="167"/>
                    </a:lnTo>
                    <a:lnTo>
                      <a:pt x="230" y="179"/>
                    </a:lnTo>
                    <a:lnTo>
                      <a:pt x="234" y="190"/>
                    </a:lnTo>
                    <a:lnTo>
                      <a:pt x="236" y="202"/>
                    </a:lnTo>
                    <a:lnTo>
                      <a:pt x="240" y="213"/>
                    </a:lnTo>
                    <a:lnTo>
                      <a:pt x="242" y="225"/>
                    </a:lnTo>
                    <a:lnTo>
                      <a:pt x="244" y="236"/>
                    </a:lnTo>
                    <a:lnTo>
                      <a:pt x="244" y="250"/>
                    </a:lnTo>
                    <a:lnTo>
                      <a:pt x="244" y="261"/>
                    </a:lnTo>
                    <a:lnTo>
                      <a:pt x="261" y="2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grpSp>
        <p:pic>
          <p:nvPicPr>
            <p:cNvPr id="153" name="Picture 23" descr="Insulated Tub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32338" y="4320366"/>
              <a:ext cx="4020244" cy="213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 name="Group 76"/>
            <p:cNvGrpSpPr>
              <a:grpSpLocks/>
            </p:cNvGrpSpPr>
            <p:nvPr/>
          </p:nvGrpSpPr>
          <p:grpSpPr bwMode="auto">
            <a:xfrm>
              <a:off x="2394065" y="4432358"/>
              <a:ext cx="7429078" cy="1872735"/>
              <a:chOff x="498474" y="1784350"/>
              <a:chExt cx="7040563" cy="2438400"/>
            </a:xfrm>
          </p:grpSpPr>
          <p:sp>
            <p:nvSpPr>
              <p:cNvPr id="155" name="Freeform 13"/>
              <p:cNvSpPr>
                <a:spLocks/>
              </p:cNvSpPr>
              <p:nvPr/>
            </p:nvSpPr>
            <p:spPr bwMode="auto">
              <a:xfrm>
                <a:off x="1579562" y="3492500"/>
                <a:ext cx="5959475" cy="730250"/>
              </a:xfrm>
              <a:custGeom>
                <a:avLst/>
                <a:gdLst>
                  <a:gd name="T0" fmla="*/ 2147483647 w 3754"/>
                  <a:gd name="T1" fmla="*/ 2147483647 h 460"/>
                  <a:gd name="T2" fmla="*/ 2147483647 w 3754"/>
                  <a:gd name="T3" fmla="*/ 2147483647 h 460"/>
                  <a:gd name="T4" fmla="*/ 2147483647 w 3754"/>
                  <a:gd name="T5" fmla="*/ 2147483647 h 460"/>
                  <a:gd name="T6" fmla="*/ 2147483647 w 3754"/>
                  <a:gd name="T7" fmla="*/ 2147483647 h 460"/>
                  <a:gd name="T8" fmla="*/ 2147483647 w 3754"/>
                  <a:gd name="T9" fmla="*/ 2147483647 h 460"/>
                  <a:gd name="T10" fmla="*/ 2147483647 w 3754"/>
                  <a:gd name="T11" fmla="*/ 2147483647 h 460"/>
                  <a:gd name="T12" fmla="*/ 2147483647 w 3754"/>
                  <a:gd name="T13" fmla="*/ 2147483647 h 460"/>
                  <a:gd name="T14" fmla="*/ 2147483647 w 3754"/>
                  <a:gd name="T15" fmla="*/ 2147483647 h 460"/>
                  <a:gd name="T16" fmla="*/ 2147483647 w 3754"/>
                  <a:gd name="T17" fmla="*/ 2147483647 h 460"/>
                  <a:gd name="T18" fmla="*/ 2147483647 w 3754"/>
                  <a:gd name="T19" fmla="*/ 2147483647 h 460"/>
                  <a:gd name="T20" fmla="*/ 2147483647 w 3754"/>
                  <a:gd name="T21" fmla="*/ 2147483647 h 460"/>
                  <a:gd name="T22" fmla="*/ 2147483647 w 3754"/>
                  <a:gd name="T23" fmla="*/ 2147483647 h 460"/>
                  <a:gd name="T24" fmla="*/ 2147483647 w 3754"/>
                  <a:gd name="T25" fmla="*/ 2147483647 h 460"/>
                  <a:gd name="T26" fmla="*/ 2147483647 w 3754"/>
                  <a:gd name="T27" fmla="*/ 2147483647 h 460"/>
                  <a:gd name="T28" fmla="*/ 2147483647 w 3754"/>
                  <a:gd name="T29" fmla="*/ 2147483647 h 460"/>
                  <a:gd name="T30" fmla="*/ 2147483647 w 3754"/>
                  <a:gd name="T31" fmla="*/ 2147483647 h 460"/>
                  <a:gd name="T32" fmla="*/ 2147483647 w 3754"/>
                  <a:gd name="T33" fmla="*/ 2147483647 h 460"/>
                  <a:gd name="T34" fmla="*/ 2147483647 w 3754"/>
                  <a:gd name="T35" fmla="*/ 2147483647 h 460"/>
                  <a:gd name="T36" fmla="*/ 2147483647 w 3754"/>
                  <a:gd name="T37" fmla="*/ 2147483647 h 460"/>
                  <a:gd name="T38" fmla="*/ 2147483647 w 3754"/>
                  <a:gd name="T39" fmla="*/ 2147483647 h 460"/>
                  <a:gd name="T40" fmla="*/ 2147483647 w 3754"/>
                  <a:gd name="T41" fmla="*/ 2147483647 h 460"/>
                  <a:gd name="T42" fmla="*/ 2147483647 w 3754"/>
                  <a:gd name="T43" fmla="*/ 2147483647 h 460"/>
                  <a:gd name="T44" fmla="*/ 2147483647 w 3754"/>
                  <a:gd name="T45" fmla="*/ 2147483647 h 460"/>
                  <a:gd name="T46" fmla="*/ 2147483647 w 3754"/>
                  <a:gd name="T47" fmla="*/ 2147483647 h 460"/>
                  <a:gd name="T48" fmla="*/ 2147483647 w 3754"/>
                  <a:gd name="T49" fmla="*/ 2147483647 h 460"/>
                  <a:gd name="T50" fmla="*/ 2147483647 w 3754"/>
                  <a:gd name="T51" fmla="*/ 2147483647 h 460"/>
                  <a:gd name="T52" fmla="*/ 2147483647 w 3754"/>
                  <a:gd name="T53" fmla="*/ 2147483647 h 460"/>
                  <a:gd name="T54" fmla="*/ 2147483647 w 3754"/>
                  <a:gd name="T55" fmla="*/ 2147483647 h 460"/>
                  <a:gd name="T56" fmla="*/ 2147483647 w 3754"/>
                  <a:gd name="T57" fmla="*/ 2147483647 h 460"/>
                  <a:gd name="T58" fmla="*/ 2147483647 w 3754"/>
                  <a:gd name="T59" fmla="*/ 2147483647 h 460"/>
                  <a:gd name="T60" fmla="*/ 2147483647 w 3754"/>
                  <a:gd name="T61" fmla="*/ 2147483647 h 460"/>
                  <a:gd name="T62" fmla="*/ 2147483647 w 3754"/>
                  <a:gd name="T63" fmla="*/ 2147483647 h 460"/>
                  <a:gd name="T64" fmla="*/ 2147483647 w 3754"/>
                  <a:gd name="T65" fmla="*/ 0 h 460"/>
                  <a:gd name="T66" fmla="*/ 2147483647 w 3754"/>
                  <a:gd name="T67" fmla="*/ 0 h 460"/>
                  <a:gd name="T68" fmla="*/ 2147483647 w 3754"/>
                  <a:gd name="T69" fmla="*/ 0 h 460"/>
                  <a:gd name="T70" fmla="*/ 2147483647 w 3754"/>
                  <a:gd name="T71" fmla="*/ 0 h 460"/>
                  <a:gd name="T72" fmla="*/ 2147483647 w 3754"/>
                  <a:gd name="T73" fmla="*/ 0 h 460"/>
                  <a:gd name="T74" fmla="*/ 2147483647 w 3754"/>
                  <a:gd name="T75" fmla="*/ 0 h 460"/>
                  <a:gd name="T76" fmla="*/ 2147483647 w 3754"/>
                  <a:gd name="T77" fmla="*/ 0 h 460"/>
                  <a:gd name="T78" fmla="*/ 2147483647 w 3754"/>
                  <a:gd name="T79" fmla="*/ 0 h 460"/>
                  <a:gd name="T80" fmla="*/ 2147483647 w 3754"/>
                  <a:gd name="T81" fmla="*/ 2147483647 h 460"/>
                  <a:gd name="T82" fmla="*/ 2147483647 w 3754"/>
                  <a:gd name="T83" fmla="*/ 2147483647 h 460"/>
                  <a:gd name="T84" fmla="*/ 2147483647 w 3754"/>
                  <a:gd name="T85" fmla="*/ 2147483647 h 4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54"/>
                  <a:gd name="T130" fmla="*/ 0 h 460"/>
                  <a:gd name="T131" fmla="*/ 3754 w 3754"/>
                  <a:gd name="T132" fmla="*/ 460 h 4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54" h="460">
                    <a:moveTo>
                      <a:pt x="0" y="23"/>
                    </a:moveTo>
                    <a:lnTo>
                      <a:pt x="21" y="23"/>
                    </a:lnTo>
                    <a:lnTo>
                      <a:pt x="42" y="23"/>
                    </a:lnTo>
                    <a:lnTo>
                      <a:pt x="67" y="23"/>
                    </a:lnTo>
                    <a:lnTo>
                      <a:pt x="92" y="23"/>
                    </a:lnTo>
                    <a:lnTo>
                      <a:pt x="117" y="23"/>
                    </a:lnTo>
                    <a:lnTo>
                      <a:pt x="146" y="23"/>
                    </a:lnTo>
                    <a:lnTo>
                      <a:pt x="175" y="23"/>
                    </a:lnTo>
                    <a:lnTo>
                      <a:pt x="204" y="23"/>
                    </a:lnTo>
                    <a:lnTo>
                      <a:pt x="234" y="23"/>
                    </a:lnTo>
                    <a:lnTo>
                      <a:pt x="265" y="23"/>
                    </a:lnTo>
                    <a:lnTo>
                      <a:pt x="296" y="23"/>
                    </a:lnTo>
                    <a:lnTo>
                      <a:pt x="326" y="23"/>
                    </a:lnTo>
                    <a:lnTo>
                      <a:pt x="357" y="23"/>
                    </a:lnTo>
                    <a:lnTo>
                      <a:pt x="390" y="23"/>
                    </a:lnTo>
                    <a:lnTo>
                      <a:pt x="420" y="23"/>
                    </a:lnTo>
                    <a:lnTo>
                      <a:pt x="451" y="23"/>
                    </a:lnTo>
                    <a:lnTo>
                      <a:pt x="482" y="23"/>
                    </a:lnTo>
                    <a:lnTo>
                      <a:pt x="511" y="23"/>
                    </a:lnTo>
                    <a:lnTo>
                      <a:pt x="541" y="23"/>
                    </a:lnTo>
                    <a:lnTo>
                      <a:pt x="568" y="23"/>
                    </a:lnTo>
                    <a:lnTo>
                      <a:pt x="595" y="23"/>
                    </a:lnTo>
                    <a:lnTo>
                      <a:pt x="622" y="23"/>
                    </a:lnTo>
                    <a:lnTo>
                      <a:pt x="645" y="21"/>
                    </a:lnTo>
                    <a:lnTo>
                      <a:pt x="668" y="21"/>
                    </a:lnTo>
                    <a:lnTo>
                      <a:pt x="689" y="21"/>
                    </a:lnTo>
                    <a:lnTo>
                      <a:pt x="708" y="21"/>
                    </a:lnTo>
                    <a:lnTo>
                      <a:pt x="726" y="21"/>
                    </a:lnTo>
                    <a:lnTo>
                      <a:pt x="741" y="21"/>
                    </a:lnTo>
                    <a:lnTo>
                      <a:pt x="752" y="21"/>
                    </a:lnTo>
                    <a:lnTo>
                      <a:pt x="764" y="21"/>
                    </a:lnTo>
                    <a:lnTo>
                      <a:pt x="772" y="21"/>
                    </a:lnTo>
                    <a:lnTo>
                      <a:pt x="775" y="21"/>
                    </a:lnTo>
                    <a:lnTo>
                      <a:pt x="804" y="23"/>
                    </a:lnTo>
                    <a:lnTo>
                      <a:pt x="833" y="25"/>
                    </a:lnTo>
                    <a:lnTo>
                      <a:pt x="862" y="30"/>
                    </a:lnTo>
                    <a:lnTo>
                      <a:pt x="889" y="38"/>
                    </a:lnTo>
                    <a:lnTo>
                      <a:pt x="917" y="50"/>
                    </a:lnTo>
                    <a:lnTo>
                      <a:pt x="944" y="61"/>
                    </a:lnTo>
                    <a:lnTo>
                      <a:pt x="971" y="73"/>
                    </a:lnTo>
                    <a:lnTo>
                      <a:pt x="998" y="88"/>
                    </a:lnTo>
                    <a:lnTo>
                      <a:pt x="1025" y="105"/>
                    </a:lnTo>
                    <a:lnTo>
                      <a:pt x="1052" y="123"/>
                    </a:lnTo>
                    <a:lnTo>
                      <a:pt x="1079" y="140"/>
                    </a:lnTo>
                    <a:lnTo>
                      <a:pt x="1106" y="159"/>
                    </a:lnTo>
                    <a:lnTo>
                      <a:pt x="1132" y="178"/>
                    </a:lnTo>
                    <a:lnTo>
                      <a:pt x="1159" y="199"/>
                    </a:lnTo>
                    <a:lnTo>
                      <a:pt x="1186" y="220"/>
                    </a:lnTo>
                    <a:lnTo>
                      <a:pt x="1213" y="240"/>
                    </a:lnTo>
                    <a:lnTo>
                      <a:pt x="1242" y="261"/>
                    </a:lnTo>
                    <a:lnTo>
                      <a:pt x="1269" y="282"/>
                    </a:lnTo>
                    <a:lnTo>
                      <a:pt x="1296" y="303"/>
                    </a:lnTo>
                    <a:lnTo>
                      <a:pt x="1324" y="322"/>
                    </a:lnTo>
                    <a:lnTo>
                      <a:pt x="1353" y="341"/>
                    </a:lnTo>
                    <a:lnTo>
                      <a:pt x="1382" y="359"/>
                    </a:lnTo>
                    <a:lnTo>
                      <a:pt x="1413" y="376"/>
                    </a:lnTo>
                    <a:lnTo>
                      <a:pt x="1441" y="393"/>
                    </a:lnTo>
                    <a:lnTo>
                      <a:pt x="1472" y="407"/>
                    </a:lnTo>
                    <a:lnTo>
                      <a:pt x="1503" y="420"/>
                    </a:lnTo>
                    <a:lnTo>
                      <a:pt x="1535" y="433"/>
                    </a:lnTo>
                    <a:lnTo>
                      <a:pt x="1568" y="443"/>
                    </a:lnTo>
                    <a:lnTo>
                      <a:pt x="1601" y="451"/>
                    </a:lnTo>
                    <a:lnTo>
                      <a:pt x="1633" y="456"/>
                    </a:lnTo>
                    <a:lnTo>
                      <a:pt x="1670" y="460"/>
                    </a:lnTo>
                    <a:lnTo>
                      <a:pt x="1704" y="460"/>
                    </a:lnTo>
                    <a:lnTo>
                      <a:pt x="1745" y="458"/>
                    </a:lnTo>
                    <a:lnTo>
                      <a:pt x="1783" y="455"/>
                    </a:lnTo>
                    <a:lnTo>
                      <a:pt x="1819" y="449"/>
                    </a:lnTo>
                    <a:lnTo>
                      <a:pt x="1856" y="439"/>
                    </a:lnTo>
                    <a:lnTo>
                      <a:pt x="1890" y="430"/>
                    </a:lnTo>
                    <a:lnTo>
                      <a:pt x="1923" y="416"/>
                    </a:lnTo>
                    <a:lnTo>
                      <a:pt x="1954" y="403"/>
                    </a:lnTo>
                    <a:lnTo>
                      <a:pt x="1986" y="387"/>
                    </a:lnTo>
                    <a:lnTo>
                      <a:pt x="2015" y="372"/>
                    </a:lnTo>
                    <a:lnTo>
                      <a:pt x="2046" y="353"/>
                    </a:lnTo>
                    <a:lnTo>
                      <a:pt x="2075" y="336"/>
                    </a:lnTo>
                    <a:lnTo>
                      <a:pt x="2103" y="314"/>
                    </a:lnTo>
                    <a:lnTo>
                      <a:pt x="2130" y="295"/>
                    </a:lnTo>
                    <a:lnTo>
                      <a:pt x="2159" y="274"/>
                    </a:lnTo>
                    <a:lnTo>
                      <a:pt x="2188" y="253"/>
                    </a:lnTo>
                    <a:lnTo>
                      <a:pt x="2215" y="232"/>
                    </a:lnTo>
                    <a:lnTo>
                      <a:pt x="2244" y="211"/>
                    </a:lnTo>
                    <a:lnTo>
                      <a:pt x="2272" y="190"/>
                    </a:lnTo>
                    <a:lnTo>
                      <a:pt x="2303" y="169"/>
                    </a:lnTo>
                    <a:lnTo>
                      <a:pt x="2332" y="149"/>
                    </a:lnTo>
                    <a:lnTo>
                      <a:pt x="2364" y="130"/>
                    </a:lnTo>
                    <a:lnTo>
                      <a:pt x="2395" y="111"/>
                    </a:lnTo>
                    <a:lnTo>
                      <a:pt x="2428" y="92"/>
                    </a:lnTo>
                    <a:lnTo>
                      <a:pt x="2462" y="76"/>
                    </a:lnTo>
                    <a:lnTo>
                      <a:pt x="2499" y="61"/>
                    </a:lnTo>
                    <a:lnTo>
                      <a:pt x="2535" y="46"/>
                    </a:lnTo>
                    <a:lnTo>
                      <a:pt x="2574" y="34"/>
                    </a:lnTo>
                    <a:lnTo>
                      <a:pt x="2614" y="23"/>
                    </a:lnTo>
                    <a:lnTo>
                      <a:pt x="2656" y="15"/>
                    </a:lnTo>
                    <a:lnTo>
                      <a:pt x="2700" y="7"/>
                    </a:lnTo>
                    <a:lnTo>
                      <a:pt x="2746" y="4"/>
                    </a:lnTo>
                    <a:lnTo>
                      <a:pt x="2796" y="2"/>
                    </a:lnTo>
                    <a:lnTo>
                      <a:pt x="2815" y="0"/>
                    </a:lnTo>
                    <a:lnTo>
                      <a:pt x="2835" y="0"/>
                    </a:lnTo>
                    <a:lnTo>
                      <a:pt x="2858" y="0"/>
                    </a:lnTo>
                    <a:lnTo>
                      <a:pt x="2881" y="0"/>
                    </a:lnTo>
                    <a:lnTo>
                      <a:pt x="2906" y="0"/>
                    </a:lnTo>
                    <a:lnTo>
                      <a:pt x="2931" y="0"/>
                    </a:lnTo>
                    <a:lnTo>
                      <a:pt x="2959" y="0"/>
                    </a:lnTo>
                    <a:lnTo>
                      <a:pt x="2986" y="0"/>
                    </a:lnTo>
                    <a:lnTo>
                      <a:pt x="3017" y="0"/>
                    </a:lnTo>
                    <a:lnTo>
                      <a:pt x="3048" y="0"/>
                    </a:lnTo>
                    <a:lnTo>
                      <a:pt x="3078" y="0"/>
                    </a:lnTo>
                    <a:lnTo>
                      <a:pt x="3109" y="0"/>
                    </a:lnTo>
                    <a:lnTo>
                      <a:pt x="3142" y="0"/>
                    </a:lnTo>
                    <a:lnTo>
                      <a:pt x="3174" y="0"/>
                    </a:lnTo>
                    <a:lnTo>
                      <a:pt x="3209" y="0"/>
                    </a:lnTo>
                    <a:lnTo>
                      <a:pt x="3241" y="0"/>
                    </a:lnTo>
                    <a:lnTo>
                      <a:pt x="3276" y="0"/>
                    </a:lnTo>
                    <a:lnTo>
                      <a:pt x="3311" y="0"/>
                    </a:lnTo>
                    <a:lnTo>
                      <a:pt x="3345" y="0"/>
                    </a:lnTo>
                    <a:lnTo>
                      <a:pt x="3378" y="0"/>
                    </a:lnTo>
                    <a:lnTo>
                      <a:pt x="3412" y="0"/>
                    </a:lnTo>
                    <a:lnTo>
                      <a:pt x="3447" y="0"/>
                    </a:lnTo>
                    <a:lnTo>
                      <a:pt x="3479" y="0"/>
                    </a:lnTo>
                    <a:lnTo>
                      <a:pt x="3514" y="0"/>
                    </a:lnTo>
                    <a:lnTo>
                      <a:pt x="3547" y="2"/>
                    </a:lnTo>
                    <a:lnTo>
                      <a:pt x="3579" y="2"/>
                    </a:lnTo>
                    <a:lnTo>
                      <a:pt x="3610" y="2"/>
                    </a:lnTo>
                    <a:lnTo>
                      <a:pt x="3641" y="2"/>
                    </a:lnTo>
                    <a:lnTo>
                      <a:pt x="3671" y="2"/>
                    </a:lnTo>
                    <a:lnTo>
                      <a:pt x="3700" y="2"/>
                    </a:lnTo>
                    <a:lnTo>
                      <a:pt x="3727" y="4"/>
                    </a:lnTo>
                    <a:lnTo>
                      <a:pt x="3754" y="4"/>
                    </a:lnTo>
                  </a:path>
                </a:pathLst>
              </a:custGeom>
              <a:noFill/>
              <a:ln w="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mj-lt"/>
                </a:endParaRPr>
              </a:p>
            </p:txBody>
          </p:sp>
          <p:sp>
            <p:nvSpPr>
              <p:cNvPr id="156" name="Freeform 14"/>
              <p:cNvSpPr>
                <a:spLocks/>
              </p:cNvSpPr>
              <p:nvPr/>
            </p:nvSpPr>
            <p:spPr bwMode="auto">
              <a:xfrm>
                <a:off x="1579562" y="1784350"/>
                <a:ext cx="5953125" cy="727075"/>
              </a:xfrm>
              <a:custGeom>
                <a:avLst/>
                <a:gdLst>
                  <a:gd name="T0" fmla="*/ 2147483647 w 3750"/>
                  <a:gd name="T1" fmla="*/ 2147483647 h 458"/>
                  <a:gd name="T2" fmla="*/ 2147483647 w 3750"/>
                  <a:gd name="T3" fmla="*/ 2147483647 h 458"/>
                  <a:gd name="T4" fmla="*/ 2147483647 w 3750"/>
                  <a:gd name="T5" fmla="*/ 2147483647 h 458"/>
                  <a:gd name="T6" fmla="*/ 2147483647 w 3750"/>
                  <a:gd name="T7" fmla="*/ 2147483647 h 458"/>
                  <a:gd name="T8" fmla="*/ 2147483647 w 3750"/>
                  <a:gd name="T9" fmla="*/ 2147483647 h 458"/>
                  <a:gd name="T10" fmla="*/ 2147483647 w 3750"/>
                  <a:gd name="T11" fmla="*/ 2147483647 h 458"/>
                  <a:gd name="T12" fmla="*/ 2147483647 w 3750"/>
                  <a:gd name="T13" fmla="*/ 2147483647 h 458"/>
                  <a:gd name="T14" fmla="*/ 2147483647 w 3750"/>
                  <a:gd name="T15" fmla="*/ 2147483647 h 458"/>
                  <a:gd name="T16" fmla="*/ 2147483647 w 3750"/>
                  <a:gd name="T17" fmla="*/ 2147483647 h 458"/>
                  <a:gd name="T18" fmla="*/ 2147483647 w 3750"/>
                  <a:gd name="T19" fmla="*/ 2147483647 h 458"/>
                  <a:gd name="T20" fmla="*/ 2147483647 w 3750"/>
                  <a:gd name="T21" fmla="*/ 2147483647 h 458"/>
                  <a:gd name="T22" fmla="*/ 2147483647 w 3750"/>
                  <a:gd name="T23" fmla="*/ 2147483647 h 458"/>
                  <a:gd name="T24" fmla="*/ 2147483647 w 3750"/>
                  <a:gd name="T25" fmla="*/ 2147483647 h 458"/>
                  <a:gd name="T26" fmla="*/ 2147483647 w 3750"/>
                  <a:gd name="T27" fmla="*/ 2147483647 h 458"/>
                  <a:gd name="T28" fmla="*/ 2147483647 w 3750"/>
                  <a:gd name="T29" fmla="*/ 2147483647 h 458"/>
                  <a:gd name="T30" fmla="*/ 2147483647 w 3750"/>
                  <a:gd name="T31" fmla="*/ 2147483647 h 458"/>
                  <a:gd name="T32" fmla="*/ 2147483647 w 3750"/>
                  <a:gd name="T33" fmla="*/ 2147483647 h 458"/>
                  <a:gd name="T34" fmla="*/ 2147483647 w 3750"/>
                  <a:gd name="T35" fmla="*/ 2147483647 h 458"/>
                  <a:gd name="T36" fmla="*/ 2147483647 w 3750"/>
                  <a:gd name="T37" fmla="*/ 2147483647 h 458"/>
                  <a:gd name="T38" fmla="*/ 2147483647 w 3750"/>
                  <a:gd name="T39" fmla="*/ 2147483647 h 458"/>
                  <a:gd name="T40" fmla="*/ 2147483647 w 3750"/>
                  <a:gd name="T41" fmla="*/ 2147483647 h 458"/>
                  <a:gd name="T42" fmla="*/ 2147483647 w 3750"/>
                  <a:gd name="T43" fmla="*/ 0 h 458"/>
                  <a:gd name="T44" fmla="*/ 2147483647 w 3750"/>
                  <a:gd name="T45" fmla="*/ 2147483647 h 458"/>
                  <a:gd name="T46" fmla="*/ 2147483647 w 3750"/>
                  <a:gd name="T47" fmla="*/ 2147483647 h 458"/>
                  <a:gd name="T48" fmla="*/ 2147483647 w 3750"/>
                  <a:gd name="T49" fmla="*/ 2147483647 h 458"/>
                  <a:gd name="T50" fmla="*/ 2147483647 w 3750"/>
                  <a:gd name="T51" fmla="*/ 2147483647 h 458"/>
                  <a:gd name="T52" fmla="*/ 2147483647 w 3750"/>
                  <a:gd name="T53" fmla="*/ 2147483647 h 458"/>
                  <a:gd name="T54" fmla="*/ 2147483647 w 3750"/>
                  <a:gd name="T55" fmla="*/ 2147483647 h 458"/>
                  <a:gd name="T56" fmla="*/ 2147483647 w 3750"/>
                  <a:gd name="T57" fmla="*/ 2147483647 h 458"/>
                  <a:gd name="T58" fmla="*/ 2147483647 w 3750"/>
                  <a:gd name="T59" fmla="*/ 2147483647 h 458"/>
                  <a:gd name="T60" fmla="*/ 2147483647 w 3750"/>
                  <a:gd name="T61" fmla="*/ 2147483647 h 458"/>
                  <a:gd name="T62" fmla="*/ 2147483647 w 3750"/>
                  <a:gd name="T63" fmla="*/ 2147483647 h 458"/>
                  <a:gd name="T64" fmla="*/ 2147483647 w 3750"/>
                  <a:gd name="T65" fmla="*/ 2147483647 h 458"/>
                  <a:gd name="T66" fmla="*/ 2147483647 w 3750"/>
                  <a:gd name="T67" fmla="*/ 2147483647 h 458"/>
                  <a:gd name="T68" fmla="*/ 2147483647 w 3750"/>
                  <a:gd name="T69" fmla="*/ 2147483647 h 458"/>
                  <a:gd name="T70" fmla="*/ 2147483647 w 3750"/>
                  <a:gd name="T71" fmla="*/ 2147483647 h 458"/>
                  <a:gd name="T72" fmla="*/ 2147483647 w 3750"/>
                  <a:gd name="T73" fmla="*/ 2147483647 h 458"/>
                  <a:gd name="T74" fmla="*/ 2147483647 w 3750"/>
                  <a:gd name="T75" fmla="*/ 2147483647 h 458"/>
                  <a:gd name="T76" fmla="*/ 2147483647 w 3750"/>
                  <a:gd name="T77" fmla="*/ 2147483647 h 458"/>
                  <a:gd name="T78" fmla="*/ 2147483647 w 3750"/>
                  <a:gd name="T79" fmla="*/ 2147483647 h 458"/>
                  <a:gd name="T80" fmla="*/ 2147483647 w 3750"/>
                  <a:gd name="T81" fmla="*/ 2147483647 h 458"/>
                  <a:gd name="T82" fmla="*/ 2147483647 w 3750"/>
                  <a:gd name="T83" fmla="*/ 2147483647 h 458"/>
                  <a:gd name="T84" fmla="*/ 2147483647 w 3750"/>
                  <a:gd name="T85" fmla="*/ 2147483647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50"/>
                  <a:gd name="T130" fmla="*/ 0 h 458"/>
                  <a:gd name="T131" fmla="*/ 3750 w 3750"/>
                  <a:gd name="T132" fmla="*/ 458 h 4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50" h="458">
                    <a:moveTo>
                      <a:pt x="0" y="401"/>
                    </a:moveTo>
                    <a:lnTo>
                      <a:pt x="21" y="401"/>
                    </a:lnTo>
                    <a:lnTo>
                      <a:pt x="42" y="401"/>
                    </a:lnTo>
                    <a:lnTo>
                      <a:pt x="67" y="401"/>
                    </a:lnTo>
                    <a:lnTo>
                      <a:pt x="92" y="401"/>
                    </a:lnTo>
                    <a:lnTo>
                      <a:pt x="119" y="401"/>
                    </a:lnTo>
                    <a:lnTo>
                      <a:pt x="148" y="401"/>
                    </a:lnTo>
                    <a:lnTo>
                      <a:pt x="176" y="401"/>
                    </a:lnTo>
                    <a:lnTo>
                      <a:pt x="207" y="401"/>
                    </a:lnTo>
                    <a:lnTo>
                      <a:pt x="238" y="401"/>
                    </a:lnTo>
                    <a:lnTo>
                      <a:pt x="270" y="401"/>
                    </a:lnTo>
                    <a:lnTo>
                      <a:pt x="303" y="401"/>
                    </a:lnTo>
                    <a:lnTo>
                      <a:pt x="334" y="401"/>
                    </a:lnTo>
                    <a:lnTo>
                      <a:pt x="366" y="401"/>
                    </a:lnTo>
                    <a:lnTo>
                      <a:pt x="399" y="401"/>
                    </a:lnTo>
                    <a:lnTo>
                      <a:pt x="432" y="401"/>
                    </a:lnTo>
                    <a:lnTo>
                      <a:pt x="464" y="401"/>
                    </a:lnTo>
                    <a:lnTo>
                      <a:pt x="495" y="401"/>
                    </a:lnTo>
                    <a:lnTo>
                      <a:pt x="526" y="401"/>
                    </a:lnTo>
                    <a:lnTo>
                      <a:pt x="556" y="401"/>
                    </a:lnTo>
                    <a:lnTo>
                      <a:pt x="585" y="401"/>
                    </a:lnTo>
                    <a:lnTo>
                      <a:pt x="614" y="401"/>
                    </a:lnTo>
                    <a:lnTo>
                      <a:pt x="639" y="401"/>
                    </a:lnTo>
                    <a:lnTo>
                      <a:pt x="666" y="401"/>
                    </a:lnTo>
                    <a:lnTo>
                      <a:pt x="689" y="401"/>
                    </a:lnTo>
                    <a:lnTo>
                      <a:pt x="710" y="399"/>
                    </a:lnTo>
                    <a:lnTo>
                      <a:pt x="731" y="399"/>
                    </a:lnTo>
                    <a:lnTo>
                      <a:pt x="748" y="399"/>
                    </a:lnTo>
                    <a:lnTo>
                      <a:pt x="764" y="399"/>
                    </a:lnTo>
                    <a:lnTo>
                      <a:pt x="777" y="399"/>
                    </a:lnTo>
                    <a:lnTo>
                      <a:pt x="788" y="399"/>
                    </a:lnTo>
                    <a:lnTo>
                      <a:pt x="796" y="397"/>
                    </a:lnTo>
                    <a:lnTo>
                      <a:pt x="802" y="397"/>
                    </a:lnTo>
                    <a:lnTo>
                      <a:pt x="833" y="393"/>
                    </a:lnTo>
                    <a:lnTo>
                      <a:pt x="863" y="385"/>
                    </a:lnTo>
                    <a:lnTo>
                      <a:pt x="892" y="378"/>
                    </a:lnTo>
                    <a:lnTo>
                      <a:pt x="919" y="368"/>
                    </a:lnTo>
                    <a:lnTo>
                      <a:pt x="946" y="359"/>
                    </a:lnTo>
                    <a:lnTo>
                      <a:pt x="973" y="345"/>
                    </a:lnTo>
                    <a:lnTo>
                      <a:pt x="998" y="334"/>
                    </a:lnTo>
                    <a:lnTo>
                      <a:pt x="1023" y="318"/>
                    </a:lnTo>
                    <a:lnTo>
                      <a:pt x="1048" y="305"/>
                    </a:lnTo>
                    <a:lnTo>
                      <a:pt x="1073" y="288"/>
                    </a:lnTo>
                    <a:lnTo>
                      <a:pt x="1096" y="272"/>
                    </a:lnTo>
                    <a:lnTo>
                      <a:pt x="1119" y="255"/>
                    </a:lnTo>
                    <a:lnTo>
                      <a:pt x="1142" y="238"/>
                    </a:lnTo>
                    <a:lnTo>
                      <a:pt x="1167" y="220"/>
                    </a:lnTo>
                    <a:lnTo>
                      <a:pt x="1190" y="203"/>
                    </a:lnTo>
                    <a:lnTo>
                      <a:pt x="1213" y="186"/>
                    </a:lnTo>
                    <a:lnTo>
                      <a:pt x="1238" y="169"/>
                    </a:lnTo>
                    <a:lnTo>
                      <a:pt x="1261" y="151"/>
                    </a:lnTo>
                    <a:lnTo>
                      <a:pt x="1286" y="134"/>
                    </a:lnTo>
                    <a:lnTo>
                      <a:pt x="1312" y="119"/>
                    </a:lnTo>
                    <a:lnTo>
                      <a:pt x="1337" y="103"/>
                    </a:lnTo>
                    <a:lnTo>
                      <a:pt x="1364" y="88"/>
                    </a:lnTo>
                    <a:lnTo>
                      <a:pt x="1393" y="73"/>
                    </a:lnTo>
                    <a:lnTo>
                      <a:pt x="1422" y="59"/>
                    </a:lnTo>
                    <a:lnTo>
                      <a:pt x="1451" y="48"/>
                    </a:lnTo>
                    <a:lnTo>
                      <a:pt x="1483" y="36"/>
                    </a:lnTo>
                    <a:lnTo>
                      <a:pt x="1514" y="27"/>
                    </a:lnTo>
                    <a:lnTo>
                      <a:pt x="1548" y="17"/>
                    </a:lnTo>
                    <a:lnTo>
                      <a:pt x="1583" y="11"/>
                    </a:lnTo>
                    <a:lnTo>
                      <a:pt x="1619" y="5"/>
                    </a:lnTo>
                    <a:lnTo>
                      <a:pt x="1658" y="2"/>
                    </a:lnTo>
                    <a:lnTo>
                      <a:pt x="1698" y="0"/>
                    </a:lnTo>
                    <a:lnTo>
                      <a:pt x="1738" y="0"/>
                    </a:lnTo>
                    <a:lnTo>
                      <a:pt x="1777" y="4"/>
                    </a:lnTo>
                    <a:lnTo>
                      <a:pt x="1815" y="9"/>
                    </a:lnTo>
                    <a:lnTo>
                      <a:pt x="1850" y="17"/>
                    </a:lnTo>
                    <a:lnTo>
                      <a:pt x="1884" y="27"/>
                    </a:lnTo>
                    <a:lnTo>
                      <a:pt x="1917" y="38"/>
                    </a:lnTo>
                    <a:lnTo>
                      <a:pt x="1950" y="52"/>
                    </a:lnTo>
                    <a:lnTo>
                      <a:pt x="1980" y="67"/>
                    </a:lnTo>
                    <a:lnTo>
                      <a:pt x="2011" y="84"/>
                    </a:lnTo>
                    <a:lnTo>
                      <a:pt x="2040" y="101"/>
                    </a:lnTo>
                    <a:lnTo>
                      <a:pt x="2068" y="121"/>
                    </a:lnTo>
                    <a:lnTo>
                      <a:pt x="2097" y="142"/>
                    </a:lnTo>
                    <a:lnTo>
                      <a:pt x="2126" y="163"/>
                    </a:lnTo>
                    <a:lnTo>
                      <a:pt x="2153" y="184"/>
                    </a:lnTo>
                    <a:lnTo>
                      <a:pt x="2182" y="205"/>
                    </a:lnTo>
                    <a:lnTo>
                      <a:pt x="2210" y="226"/>
                    </a:lnTo>
                    <a:lnTo>
                      <a:pt x="2239" y="247"/>
                    </a:lnTo>
                    <a:lnTo>
                      <a:pt x="2268" y="270"/>
                    </a:lnTo>
                    <a:lnTo>
                      <a:pt x="2297" y="291"/>
                    </a:lnTo>
                    <a:lnTo>
                      <a:pt x="2328" y="313"/>
                    </a:lnTo>
                    <a:lnTo>
                      <a:pt x="2358" y="332"/>
                    </a:lnTo>
                    <a:lnTo>
                      <a:pt x="2391" y="351"/>
                    </a:lnTo>
                    <a:lnTo>
                      <a:pt x="2424" y="370"/>
                    </a:lnTo>
                    <a:lnTo>
                      <a:pt x="2458" y="387"/>
                    </a:lnTo>
                    <a:lnTo>
                      <a:pt x="2493" y="403"/>
                    </a:lnTo>
                    <a:lnTo>
                      <a:pt x="2529" y="416"/>
                    </a:lnTo>
                    <a:lnTo>
                      <a:pt x="2569" y="430"/>
                    </a:lnTo>
                    <a:lnTo>
                      <a:pt x="2610" y="439"/>
                    </a:lnTo>
                    <a:lnTo>
                      <a:pt x="2652" y="447"/>
                    </a:lnTo>
                    <a:lnTo>
                      <a:pt x="2696" y="455"/>
                    </a:lnTo>
                    <a:lnTo>
                      <a:pt x="2742" y="458"/>
                    </a:lnTo>
                    <a:lnTo>
                      <a:pt x="2790" y="458"/>
                    </a:lnTo>
                    <a:lnTo>
                      <a:pt x="2809" y="458"/>
                    </a:lnTo>
                    <a:lnTo>
                      <a:pt x="2830" y="458"/>
                    </a:lnTo>
                    <a:lnTo>
                      <a:pt x="2851" y="458"/>
                    </a:lnTo>
                    <a:lnTo>
                      <a:pt x="2874" y="458"/>
                    </a:lnTo>
                    <a:lnTo>
                      <a:pt x="2899" y="458"/>
                    </a:lnTo>
                    <a:lnTo>
                      <a:pt x="2926" y="458"/>
                    </a:lnTo>
                    <a:lnTo>
                      <a:pt x="2953" y="458"/>
                    </a:lnTo>
                    <a:lnTo>
                      <a:pt x="2982" y="458"/>
                    </a:lnTo>
                    <a:lnTo>
                      <a:pt x="3011" y="458"/>
                    </a:lnTo>
                    <a:lnTo>
                      <a:pt x="3041" y="458"/>
                    </a:lnTo>
                    <a:lnTo>
                      <a:pt x="3072" y="458"/>
                    </a:lnTo>
                    <a:lnTo>
                      <a:pt x="3105" y="458"/>
                    </a:lnTo>
                    <a:lnTo>
                      <a:pt x="3137" y="458"/>
                    </a:lnTo>
                    <a:lnTo>
                      <a:pt x="3170" y="458"/>
                    </a:lnTo>
                    <a:lnTo>
                      <a:pt x="3203" y="458"/>
                    </a:lnTo>
                    <a:lnTo>
                      <a:pt x="3237" y="458"/>
                    </a:lnTo>
                    <a:lnTo>
                      <a:pt x="3270" y="458"/>
                    </a:lnTo>
                    <a:lnTo>
                      <a:pt x="3304" y="458"/>
                    </a:lnTo>
                    <a:lnTo>
                      <a:pt x="3339" y="458"/>
                    </a:lnTo>
                    <a:lnTo>
                      <a:pt x="3373" y="458"/>
                    </a:lnTo>
                    <a:lnTo>
                      <a:pt x="3408" y="458"/>
                    </a:lnTo>
                    <a:lnTo>
                      <a:pt x="3441" y="458"/>
                    </a:lnTo>
                    <a:lnTo>
                      <a:pt x="3475" y="458"/>
                    </a:lnTo>
                    <a:lnTo>
                      <a:pt x="3508" y="458"/>
                    </a:lnTo>
                    <a:lnTo>
                      <a:pt x="3540" y="458"/>
                    </a:lnTo>
                    <a:lnTo>
                      <a:pt x="3573" y="458"/>
                    </a:lnTo>
                    <a:lnTo>
                      <a:pt x="3604" y="458"/>
                    </a:lnTo>
                    <a:lnTo>
                      <a:pt x="3634" y="458"/>
                    </a:lnTo>
                    <a:lnTo>
                      <a:pt x="3665" y="458"/>
                    </a:lnTo>
                    <a:lnTo>
                      <a:pt x="3694" y="456"/>
                    </a:lnTo>
                    <a:lnTo>
                      <a:pt x="3723" y="456"/>
                    </a:lnTo>
                    <a:lnTo>
                      <a:pt x="3750" y="456"/>
                    </a:lnTo>
                  </a:path>
                </a:pathLst>
              </a:custGeom>
              <a:noFill/>
              <a:ln w="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mj-lt"/>
                </a:endParaRPr>
              </a:p>
            </p:txBody>
          </p:sp>
          <p:sp>
            <p:nvSpPr>
              <p:cNvPr id="157" name="Freeform 15"/>
              <p:cNvSpPr>
                <a:spLocks/>
              </p:cNvSpPr>
              <p:nvPr/>
            </p:nvSpPr>
            <p:spPr bwMode="auto">
              <a:xfrm>
                <a:off x="6054725" y="3384550"/>
                <a:ext cx="173038" cy="185738"/>
              </a:xfrm>
              <a:custGeom>
                <a:avLst/>
                <a:gdLst>
                  <a:gd name="T0" fmla="*/ 0 w 109"/>
                  <a:gd name="T1" fmla="*/ 2147483647 h 117"/>
                  <a:gd name="T2" fmla="*/ 2147483647 w 109"/>
                  <a:gd name="T3" fmla="*/ 2147483647 h 117"/>
                  <a:gd name="T4" fmla="*/ 2147483647 w 109"/>
                  <a:gd name="T5" fmla="*/ 0 h 117"/>
                  <a:gd name="T6" fmla="*/ 0 w 109"/>
                  <a:gd name="T7" fmla="*/ 2147483647 h 117"/>
                  <a:gd name="T8" fmla="*/ 0 60000 65536"/>
                  <a:gd name="T9" fmla="*/ 0 60000 65536"/>
                  <a:gd name="T10" fmla="*/ 0 60000 65536"/>
                  <a:gd name="T11" fmla="*/ 0 60000 65536"/>
                  <a:gd name="T12" fmla="*/ 0 w 109"/>
                  <a:gd name="T13" fmla="*/ 0 h 117"/>
                  <a:gd name="T14" fmla="*/ 109 w 109"/>
                  <a:gd name="T15" fmla="*/ 117 h 117"/>
                </a:gdLst>
                <a:ahLst/>
                <a:cxnLst>
                  <a:cxn ang="T8">
                    <a:pos x="T0" y="T1"/>
                  </a:cxn>
                  <a:cxn ang="T9">
                    <a:pos x="T2" y="T3"/>
                  </a:cxn>
                  <a:cxn ang="T10">
                    <a:pos x="T4" y="T5"/>
                  </a:cxn>
                  <a:cxn ang="T11">
                    <a:pos x="T6" y="T7"/>
                  </a:cxn>
                </a:cxnLst>
                <a:rect l="T12" t="T13" r="T14" b="T15"/>
                <a:pathLst>
                  <a:path w="109" h="117">
                    <a:moveTo>
                      <a:pt x="0" y="62"/>
                    </a:moveTo>
                    <a:lnTo>
                      <a:pt x="109" y="117"/>
                    </a:lnTo>
                    <a:lnTo>
                      <a:pt x="109" y="0"/>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58" name="Freeform 17"/>
              <p:cNvSpPr>
                <a:spLocks/>
              </p:cNvSpPr>
              <p:nvPr/>
            </p:nvSpPr>
            <p:spPr bwMode="auto">
              <a:xfrm>
                <a:off x="6054725" y="2436812"/>
                <a:ext cx="173038" cy="185738"/>
              </a:xfrm>
              <a:custGeom>
                <a:avLst/>
                <a:gdLst>
                  <a:gd name="T0" fmla="*/ 0 w 109"/>
                  <a:gd name="T1" fmla="*/ 2147483647 h 117"/>
                  <a:gd name="T2" fmla="*/ 2147483647 w 109"/>
                  <a:gd name="T3" fmla="*/ 2147483647 h 117"/>
                  <a:gd name="T4" fmla="*/ 2147483647 w 109"/>
                  <a:gd name="T5" fmla="*/ 0 h 117"/>
                  <a:gd name="T6" fmla="*/ 0 w 109"/>
                  <a:gd name="T7" fmla="*/ 2147483647 h 117"/>
                  <a:gd name="T8" fmla="*/ 0 60000 65536"/>
                  <a:gd name="T9" fmla="*/ 0 60000 65536"/>
                  <a:gd name="T10" fmla="*/ 0 60000 65536"/>
                  <a:gd name="T11" fmla="*/ 0 60000 65536"/>
                  <a:gd name="T12" fmla="*/ 0 w 109"/>
                  <a:gd name="T13" fmla="*/ 0 h 117"/>
                  <a:gd name="T14" fmla="*/ 109 w 109"/>
                  <a:gd name="T15" fmla="*/ 117 h 117"/>
                </a:gdLst>
                <a:ahLst/>
                <a:cxnLst>
                  <a:cxn ang="T8">
                    <a:pos x="T0" y="T1"/>
                  </a:cxn>
                  <a:cxn ang="T9">
                    <a:pos x="T2" y="T3"/>
                  </a:cxn>
                  <a:cxn ang="T10">
                    <a:pos x="T4" y="T5"/>
                  </a:cxn>
                  <a:cxn ang="T11">
                    <a:pos x="T6" y="T7"/>
                  </a:cxn>
                </a:cxnLst>
                <a:rect l="T12" t="T13" r="T14" b="T15"/>
                <a:pathLst>
                  <a:path w="109" h="117">
                    <a:moveTo>
                      <a:pt x="0" y="61"/>
                    </a:moveTo>
                    <a:lnTo>
                      <a:pt x="109" y="117"/>
                    </a:lnTo>
                    <a:lnTo>
                      <a:pt x="109"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59" name="Freeform 19"/>
              <p:cNvSpPr>
                <a:spLocks/>
              </p:cNvSpPr>
              <p:nvPr/>
            </p:nvSpPr>
            <p:spPr bwMode="auto">
              <a:xfrm>
                <a:off x="2744788" y="3427412"/>
                <a:ext cx="177800" cy="185738"/>
              </a:xfrm>
              <a:custGeom>
                <a:avLst/>
                <a:gdLst>
                  <a:gd name="T0" fmla="*/ 0 w 112"/>
                  <a:gd name="T1" fmla="*/ 2147483647 h 117"/>
                  <a:gd name="T2" fmla="*/ 2147483647 w 112"/>
                  <a:gd name="T3" fmla="*/ 2147483647 h 117"/>
                  <a:gd name="T4" fmla="*/ 2147483647 w 112"/>
                  <a:gd name="T5" fmla="*/ 0 h 117"/>
                  <a:gd name="T6" fmla="*/ 0 w 112"/>
                  <a:gd name="T7" fmla="*/ 2147483647 h 117"/>
                  <a:gd name="T8" fmla="*/ 0 60000 65536"/>
                  <a:gd name="T9" fmla="*/ 0 60000 65536"/>
                  <a:gd name="T10" fmla="*/ 0 60000 65536"/>
                  <a:gd name="T11" fmla="*/ 0 60000 65536"/>
                  <a:gd name="T12" fmla="*/ 0 w 112"/>
                  <a:gd name="T13" fmla="*/ 0 h 117"/>
                  <a:gd name="T14" fmla="*/ 112 w 112"/>
                  <a:gd name="T15" fmla="*/ 117 h 117"/>
                </a:gdLst>
                <a:ahLst/>
                <a:cxnLst>
                  <a:cxn ang="T8">
                    <a:pos x="T0" y="T1"/>
                  </a:cxn>
                  <a:cxn ang="T9">
                    <a:pos x="T2" y="T3"/>
                  </a:cxn>
                  <a:cxn ang="T10">
                    <a:pos x="T4" y="T5"/>
                  </a:cxn>
                  <a:cxn ang="T11">
                    <a:pos x="T6" y="T7"/>
                  </a:cxn>
                </a:cxnLst>
                <a:rect l="T12" t="T13" r="T14" b="T15"/>
                <a:pathLst>
                  <a:path w="112" h="117">
                    <a:moveTo>
                      <a:pt x="0" y="61"/>
                    </a:moveTo>
                    <a:lnTo>
                      <a:pt x="112" y="117"/>
                    </a:lnTo>
                    <a:lnTo>
                      <a:pt x="112"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60" name="Freeform 21"/>
              <p:cNvSpPr>
                <a:spLocks/>
              </p:cNvSpPr>
              <p:nvPr/>
            </p:nvSpPr>
            <p:spPr bwMode="auto">
              <a:xfrm>
                <a:off x="2736850" y="2360612"/>
                <a:ext cx="173038" cy="185738"/>
              </a:xfrm>
              <a:custGeom>
                <a:avLst/>
                <a:gdLst>
                  <a:gd name="T0" fmla="*/ 0 w 109"/>
                  <a:gd name="T1" fmla="*/ 2147483647 h 117"/>
                  <a:gd name="T2" fmla="*/ 2147483647 w 109"/>
                  <a:gd name="T3" fmla="*/ 2147483647 h 117"/>
                  <a:gd name="T4" fmla="*/ 2147483647 w 109"/>
                  <a:gd name="T5" fmla="*/ 0 h 117"/>
                  <a:gd name="T6" fmla="*/ 0 w 109"/>
                  <a:gd name="T7" fmla="*/ 2147483647 h 117"/>
                  <a:gd name="T8" fmla="*/ 0 60000 65536"/>
                  <a:gd name="T9" fmla="*/ 0 60000 65536"/>
                  <a:gd name="T10" fmla="*/ 0 60000 65536"/>
                  <a:gd name="T11" fmla="*/ 0 60000 65536"/>
                  <a:gd name="T12" fmla="*/ 0 w 109"/>
                  <a:gd name="T13" fmla="*/ 0 h 117"/>
                  <a:gd name="T14" fmla="*/ 109 w 109"/>
                  <a:gd name="T15" fmla="*/ 117 h 117"/>
                </a:gdLst>
                <a:ahLst/>
                <a:cxnLst>
                  <a:cxn ang="T8">
                    <a:pos x="T0" y="T1"/>
                  </a:cxn>
                  <a:cxn ang="T9">
                    <a:pos x="T2" y="T3"/>
                  </a:cxn>
                  <a:cxn ang="T10">
                    <a:pos x="T4" y="T5"/>
                  </a:cxn>
                  <a:cxn ang="T11">
                    <a:pos x="T6" y="T7"/>
                  </a:cxn>
                </a:cxnLst>
                <a:rect l="T12" t="T13" r="T14" b="T15"/>
                <a:pathLst>
                  <a:path w="109" h="117">
                    <a:moveTo>
                      <a:pt x="0" y="61"/>
                    </a:moveTo>
                    <a:lnTo>
                      <a:pt x="109" y="117"/>
                    </a:lnTo>
                    <a:lnTo>
                      <a:pt x="109"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161" name="TextBox 61"/>
              <p:cNvSpPr txBox="1">
                <a:spLocks noChangeArrowheads="1"/>
              </p:cNvSpPr>
              <p:nvPr/>
            </p:nvSpPr>
            <p:spPr bwMode="auto">
              <a:xfrm>
                <a:off x="6054725" y="2689097"/>
                <a:ext cx="1029147" cy="60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latin typeface="+mj-lt"/>
                  </a:rPr>
                  <a:t>Airflow</a:t>
                </a:r>
              </a:p>
            </p:txBody>
          </p:sp>
          <p:sp>
            <p:nvSpPr>
              <p:cNvPr id="162" name="TextBox 88"/>
              <p:cNvSpPr txBox="1">
                <a:spLocks noChangeArrowheads="1"/>
              </p:cNvSpPr>
              <p:nvPr/>
            </p:nvSpPr>
            <p:spPr bwMode="auto">
              <a:xfrm>
                <a:off x="498474" y="2284413"/>
                <a:ext cx="920801" cy="60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a:latin typeface="+mn-lt"/>
                  </a:rPr>
                  <a:t>Steam</a:t>
                </a:r>
              </a:p>
            </p:txBody>
          </p:sp>
        </p:grpSp>
        <p:sp>
          <p:nvSpPr>
            <p:cNvPr id="163" name="Up Arrow 162"/>
            <p:cNvSpPr/>
            <p:nvPr/>
          </p:nvSpPr>
          <p:spPr>
            <a:xfrm rot="16200000">
              <a:off x="4704467" y="4719360"/>
              <a:ext cx="119737" cy="128647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mj-lt"/>
              </a:endParaRPr>
            </a:p>
          </p:txBody>
        </p:sp>
        <p:sp>
          <p:nvSpPr>
            <p:cNvPr id="5" name="TextBox 4"/>
            <p:cNvSpPr txBox="1"/>
            <p:nvPr/>
          </p:nvSpPr>
          <p:spPr>
            <a:xfrm>
              <a:off x="5157144" y="1143543"/>
              <a:ext cx="2053244" cy="461665"/>
            </a:xfrm>
            <a:prstGeom prst="rect">
              <a:avLst/>
            </a:prstGeom>
            <a:noFill/>
          </p:spPr>
          <p:txBody>
            <a:bodyPr wrap="square" rtlCol="0">
              <a:spAutoFit/>
            </a:bodyPr>
            <a:lstStyle/>
            <a:p>
              <a:r>
                <a:rPr lang="en-US" sz="2400" b="1" u="sng" dirty="0"/>
                <a:t>Uninsulated</a:t>
              </a:r>
            </a:p>
          </p:txBody>
        </p:sp>
        <p:sp>
          <p:nvSpPr>
            <p:cNvPr id="46" name="TextBox 45"/>
            <p:cNvSpPr txBox="1"/>
            <p:nvPr/>
          </p:nvSpPr>
          <p:spPr>
            <a:xfrm>
              <a:off x="5327167" y="3896084"/>
              <a:ext cx="2053244" cy="461665"/>
            </a:xfrm>
            <a:prstGeom prst="rect">
              <a:avLst/>
            </a:prstGeom>
            <a:noFill/>
          </p:spPr>
          <p:txBody>
            <a:bodyPr wrap="square" rtlCol="0">
              <a:spAutoFit/>
            </a:bodyPr>
            <a:lstStyle/>
            <a:p>
              <a:r>
                <a:rPr lang="en-US" sz="2400" b="1" u="sng" dirty="0"/>
                <a:t>Insulated</a:t>
              </a:r>
            </a:p>
          </p:txBody>
        </p:sp>
      </p:grpSp>
    </p:spTree>
    <p:extLst>
      <p:ext uri="{BB962C8B-B14F-4D97-AF65-F5344CB8AC3E}">
        <p14:creationId xmlns:p14="http://schemas.microsoft.com/office/powerpoint/2010/main" val="183019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4278C5A-B8F2-4B34-8BBF-D6FB275C72D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9" b="19"/>
          <a:stretch/>
        </p:blipFill>
        <p:spPr/>
      </p:pic>
      <p:sp>
        <p:nvSpPr>
          <p:cNvPr id="13" name="Title 12">
            <a:extLst>
              <a:ext uri="{FF2B5EF4-FFF2-40B4-BE49-F238E27FC236}">
                <a16:creationId xmlns:a16="http://schemas.microsoft.com/office/drawing/2014/main" id="{3735C05F-9142-4452-B2F5-70644FC3E656}"/>
              </a:ext>
            </a:extLst>
          </p:cNvPr>
          <p:cNvSpPr>
            <a:spLocks noGrp="1"/>
          </p:cNvSpPr>
          <p:nvPr>
            <p:ph type="title"/>
          </p:nvPr>
        </p:nvSpPr>
        <p:spPr/>
        <p:txBody>
          <a:bodyPr vert="horz"/>
          <a:lstStyle/>
          <a:p>
            <a:r>
              <a:rPr lang="en-US" dirty="0"/>
              <a:t>Introduction</a:t>
            </a:r>
          </a:p>
        </p:txBody>
      </p:sp>
      <p:sp>
        <p:nvSpPr>
          <p:cNvPr id="14" name="Subtitle 13">
            <a:extLst>
              <a:ext uri="{FF2B5EF4-FFF2-40B4-BE49-F238E27FC236}">
                <a16:creationId xmlns:a16="http://schemas.microsoft.com/office/drawing/2014/main" id="{1F8CFA22-377E-49EA-8AEF-6BFBDC321C9E}"/>
              </a:ext>
            </a:extLst>
          </p:cNvPr>
          <p:cNvSpPr>
            <a:spLocks noGrp="1"/>
          </p:cNvSpPr>
          <p:nvPr>
            <p:ph type="subTitle" idx="1"/>
          </p:nvPr>
        </p:nvSpPr>
        <p:spPr/>
        <p:txBody>
          <a:bodyPr/>
          <a:lstStyle/>
          <a:p>
            <a:r>
              <a:rPr lang="en-US" dirty="0" err="1"/>
              <a:t>Livesteam</a:t>
            </a:r>
            <a:endParaRPr lang="en-US" dirty="0"/>
          </a:p>
        </p:txBody>
      </p:sp>
      <p:sp>
        <p:nvSpPr>
          <p:cNvPr id="3" name="Slide Number Placeholder 2">
            <a:extLst>
              <a:ext uri="{FF2B5EF4-FFF2-40B4-BE49-F238E27FC236}">
                <a16:creationId xmlns:a16="http://schemas.microsoft.com/office/drawing/2014/main" id="{B7D7ABD4-7BFA-4FB9-E0AA-1EC219DA88D8}"/>
              </a:ext>
            </a:extLst>
          </p:cNvPr>
          <p:cNvSpPr>
            <a:spLocks noGrp="1"/>
          </p:cNvSpPr>
          <p:nvPr>
            <p:ph type="sldNum" sz="quarter" idx="15"/>
          </p:nvPr>
        </p:nvSpPr>
        <p:spPr/>
        <p:txBody>
          <a:bodyPr/>
          <a:lstStyle/>
          <a:p>
            <a:fld id="{6B684BA6-A037-49F7-A33F-6D026730C1FC}" type="slidenum">
              <a:rPr lang="en-US" smtClean="0"/>
              <a:pPr/>
              <a:t>3</a:t>
            </a:fld>
            <a:endParaRPr lang="en-US" dirty="0"/>
          </a:p>
        </p:txBody>
      </p:sp>
      <p:pic>
        <p:nvPicPr>
          <p:cNvPr id="5" name="Picture 4">
            <a:extLst>
              <a:ext uri="{FF2B5EF4-FFF2-40B4-BE49-F238E27FC236}">
                <a16:creationId xmlns:a16="http://schemas.microsoft.com/office/drawing/2014/main" id="{2185D60E-E922-BD50-4B5D-A5001A591633}"/>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pic>
        <p:nvPicPr>
          <p:cNvPr id="9" name="Picture 8">
            <a:extLst>
              <a:ext uri="{FF2B5EF4-FFF2-40B4-BE49-F238E27FC236}">
                <a16:creationId xmlns:a16="http://schemas.microsoft.com/office/drawing/2014/main" id="{F355DE26-9C66-768E-CA3F-B8877ED5F4FC}"/>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2824412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LS Series – Steam Separator</a:t>
            </a:r>
          </a:p>
        </p:txBody>
      </p:sp>
      <p:sp>
        <p:nvSpPr>
          <p:cNvPr id="25" name="Title 24">
            <a:extLst>
              <a:ext uri="{FF2B5EF4-FFF2-40B4-BE49-F238E27FC236}">
                <a16:creationId xmlns:a16="http://schemas.microsoft.com/office/drawing/2014/main" id="{1127AFB9-343B-AC61-4FBD-4BAFB6BE5109}"/>
              </a:ext>
            </a:extLst>
          </p:cNvPr>
          <p:cNvSpPr>
            <a:spLocks noGrp="1"/>
          </p:cNvSpPr>
          <p:nvPr>
            <p:ph type="title"/>
          </p:nvPr>
        </p:nvSpPr>
        <p:spPr/>
        <p:txBody>
          <a:bodyPr/>
          <a:lstStyle/>
          <a:p>
            <a:r>
              <a:rPr lang="en-US" dirty="0"/>
              <a:t>Installation</a:t>
            </a:r>
          </a:p>
        </p:txBody>
      </p:sp>
      <p:graphicFrame>
        <p:nvGraphicFramePr>
          <p:cNvPr id="15" name="Table 14"/>
          <p:cNvGraphicFramePr>
            <a:graphicFrameLocks noGrp="1"/>
          </p:cNvGraphicFramePr>
          <p:nvPr>
            <p:extLst>
              <p:ext uri="{D42A27DB-BD31-4B8C-83A1-F6EECF244321}">
                <p14:modId xmlns:p14="http://schemas.microsoft.com/office/powerpoint/2010/main" val="1156336571"/>
              </p:ext>
            </p:extLst>
          </p:nvPr>
        </p:nvGraphicFramePr>
        <p:xfrm>
          <a:off x="2285998" y="1865181"/>
          <a:ext cx="7603776" cy="1422877"/>
        </p:xfrm>
        <a:graphic>
          <a:graphicData uri="http://schemas.openxmlformats.org/drawingml/2006/table">
            <a:tbl>
              <a:tblPr firstRow="1" bandRow="1">
                <a:tableStyleId>{B301B821-A1FF-4177-AEE7-76D212191A09}</a:tableStyleId>
              </a:tblPr>
              <a:tblGrid>
                <a:gridCol w="1267296">
                  <a:extLst>
                    <a:ext uri="{9D8B030D-6E8A-4147-A177-3AD203B41FA5}">
                      <a16:colId xmlns:a16="http://schemas.microsoft.com/office/drawing/2014/main" val="20000"/>
                    </a:ext>
                  </a:extLst>
                </a:gridCol>
                <a:gridCol w="1267296">
                  <a:extLst>
                    <a:ext uri="{9D8B030D-6E8A-4147-A177-3AD203B41FA5}">
                      <a16:colId xmlns:a16="http://schemas.microsoft.com/office/drawing/2014/main" val="20001"/>
                    </a:ext>
                  </a:extLst>
                </a:gridCol>
                <a:gridCol w="1267296">
                  <a:extLst>
                    <a:ext uri="{9D8B030D-6E8A-4147-A177-3AD203B41FA5}">
                      <a16:colId xmlns:a16="http://schemas.microsoft.com/office/drawing/2014/main" val="20002"/>
                    </a:ext>
                  </a:extLst>
                </a:gridCol>
                <a:gridCol w="1267296">
                  <a:extLst>
                    <a:ext uri="{9D8B030D-6E8A-4147-A177-3AD203B41FA5}">
                      <a16:colId xmlns:a16="http://schemas.microsoft.com/office/drawing/2014/main" val="20003"/>
                    </a:ext>
                  </a:extLst>
                </a:gridCol>
                <a:gridCol w="1267296">
                  <a:extLst>
                    <a:ext uri="{9D8B030D-6E8A-4147-A177-3AD203B41FA5}">
                      <a16:colId xmlns:a16="http://schemas.microsoft.com/office/drawing/2014/main" val="20004"/>
                    </a:ext>
                  </a:extLst>
                </a:gridCol>
                <a:gridCol w="1267296">
                  <a:extLst>
                    <a:ext uri="{9D8B030D-6E8A-4147-A177-3AD203B41FA5}">
                      <a16:colId xmlns:a16="http://schemas.microsoft.com/office/drawing/2014/main" val="20005"/>
                    </a:ext>
                  </a:extLst>
                </a:gridCol>
              </a:tblGrid>
              <a:tr h="2879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Model</a:t>
                      </a:r>
                      <a:endParaRPr kumimoji="0" lang="en-US" sz="1500" b="1" i="0" u="none" strike="noStrike" cap="none" normalizeH="0" baseline="0" dirty="0">
                        <a:ln>
                          <a:noFill/>
                        </a:ln>
                        <a:solidFill>
                          <a:srgbClr val="000000"/>
                        </a:solidFill>
                        <a:effectLst/>
                        <a:latin typeface="+mj-lt"/>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200</a:t>
                      </a:r>
                      <a:endParaRPr kumimoji="0" lang="en-US" sz="1500" b="1" i="0" u="none" strike="noStrike" cap="none" normalizeH="0" baseline="0" dirty="0">
                        <a:ln>
                          <a:noFill/>
                        </a:ln>
                        <a:solidFill>
                          <a:srgbClr val="000000"/>
                        </a:solidFill>
                        <a:effectLst/>
                        <a:latin typeface="+mj-lt"/>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300</a:t>
                      </a:r>
                      <a:endParaRPr kumimoji="0" lang="en-US" sz="1500" b="1" i="0" u="none" strike="noStrike" cap="none" normalizeH="0" baseline="0" dirty="0">
                        <a:ln>
                          <a:noFill/>
                        </a:ln>
                        <a:solidFill>
                          <a:srgbClr val="000000"/>
                        </a:solidFill>
                        <a:effectLst/>
                        <a:latin typeface="+mj-lt"/>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450</a:t>
                      </a:r>
                      <a:endParaRPr kumimoji="0" lang="en-US" sz="1500" b="1" i="0" u="none" strike="noStrike" cap="none" normalizeH="0" baseline="0" dirty="0">
                        <a:ln>
                          <a:noFill/>
                        </a:ln>
                        <a:solidFill>
                          <a:srgbClr val="000000"/>
                        </a:solidFill>
                        <a:effectLst/>
                        <a:latin typeface="+mj-lt"/>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600</a:t>
                      </a:r>
                      <a:endParaRPr kumimoji="0" lang="en-US" sz="1500" b="1" i="0" u="none" strike="noStrike" cap="none" normalizeH="0" baseline="0" dirty="0">
                        <a:ln>
                          <a:noFill/>
                        </a:ln>
                        <a:solidFill>
                          <a:srgbClr val="000000"/>
                        </a:solidFill>
                        <a:effectLst/>
                        <a:latin typeface="+mj-lt"/>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800</a:t>
                      </a:r>
                      <a:endParaRPr kumimoji="0" lang="en-US" sz="1500" b="1" i="0" u="none" strike="noStrike" cap="none" normalizeH="0" baseline="0" dirty="0">
                        <a:ln>
                          <a:noFill/>
                        </a:ln>
                        <a:solidFill>
                          <a:srgbClr val="000000"/>
                        </a:solidFill>
                        <a:effectLst/>
                        <a:latin typeface="+mj-lt"/>
                      </a:endParaRPr>
                    </a:p>
                  </a:txBody>
                  <a:tcPr marL="9525" marR="9525" marT="7144" marB="0" anchor="b" horzOverflow="overflow"/>
                </a:tc>
                <a:extLst>
                  <a:ext uri="{0D108BD9-81ED-4DB2-BD59-A6C34878D82A}">
                    <a16:rowId xmlns:a16="http://schemas.microsoft.com/office/drawing/2014/main" val="10000"/>
                  </a:ext>
                </a:extLst>
              </a:tr>
              <a:tr h="5674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Inlet </a:t>
                      </a:r>
                      <a:endParaRPr kumimoji="0" lang="en-US" sz="15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½" NPT</a:t>
                      </a:r>
                      <a:endParaRPr kumimoji="0" lang="en-US" sz="15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¾ " NPT</a:t>
                      </a:r>
                      <a:endParaRPr kumimoji="0" lang="en-US" sz="15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1" NPT</a:t>
                      </a:r>
                      <a:endParaRPr kumimoji="0" lang="en-US" sz="15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1 ½ " NPT</a:t>
                      </a:r>
                      <a:endParaRPr kumimoji="0" lang="en-US" sz="15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2" NPT</a:t>
                      </a:r>
                      <a:endParaRPr kumimoji="0" lang="en-US" sz="1500" b="0" i="0" u="none" strike="noStrike" cap="none" normalizeH="0" baseline="0" dirty="0">
                        <a:ln>
                          <a:noFill/>
                        </a:ln>
                        <a:solidFill>
                          <a:srgbClr val="000000"/>
                        </a:solidFill>
                        <a:effectLst/>
                        <a:latin typeface="+mj-lt"/>
                      </a:endParaRPr>
                    </a:p>
                  </a:txBody>
                  <a:tcPr marL="9525" marR="9525" marT="7144" marB="0" anchor="ctr" horzOverflow="overflow"/>
                </a:tc>
                <a:extLst>
                  <a:ext uri="{0D108BD9-81ED-4DB2-BD59-A6C34878D82A}">
                    <a16:rowId xmlns:a16="http://schemas.microsoft.com/office/drawing/2014/main" val="10001"/>
                  </a:ext>
                </a:extLst>
              </a:tr>
              <a:tr h="5674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Outlet</a:t>
                      </a:r>
                      <a:endParaRPr kumimoji="0" lang="en-US" sz="15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½" NPT</a:t>
                      </a:r>
                      <a:endParaRPr kumimoji="0" lang="en-US" sz="15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¾ " NPT</a:t>
                      </a:r>
                      <a:endParaRPr kumimoji="0" lang="en-US" sz="15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1" NPT</a:t>
                      </a:r>
                      <a:endParaRPr kumimoji="0" lang="en-US" sz="15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1 ½ " NPT</a:t>
                      </a:r>
                      <a:endParaRPr kumimoji="0" lang="en-US" sz="15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2" NPT</a:t>
                      </a:r>
                      <a:endParaRPr kumimoji="0" lang="en-US" sz="1500" b="0" i="0" u="none" strike="noStrike" cap="none" normalizeH="0" baseline="0" dirty="0">
                        <a:ln>
                          <a:noFill/>
                        </a:ln>
                        <a:solidFill>
                          <a:srgbClr val="000000"/>
                        </a:solidFill>
                        <a:effectLst/>
                        <a:latin typeface="+mj-lt"/>
                      </a:endParaRPr>
                    </a:p>
                  </a:txBody>
                  <a:tcPr marL="9525" marR="9525" marT="7144" marB="0" anchor="ctr" horzOverflow="overflow"/>
                </a:tc>
                <a:extLst>
                  <a:ext uri="{0D108BD9-81ED-4DB2-BD59-A6C34878D82A}">
                    <a16:rowId xmlns:a16="http://schemas.microsoft.com/office/drawing/2014/main" val="10002"/>
                  </a:ext>
                </a:extLst>
              </a:tr>
            </a:tbl>
          </a:graphicData>
        </a:graphic>
      </p:graphicFrame>
      <p:grpSp>
        <p:nvGrpSpPr>
          <p:cNvPr id="5" name="Group 4"/>
          <p:cNvGrpSpPr/>
          <p:nvPr/>
        </p:nvGrpSpPr>
        <p:grpSpPr>
          <a:xfrm>
            <a:off x="3545041" y="3445814"/>
            <a:ext cx="5232248" cy="2502028"/>
            <a:chOff x="3879500" y="3409031"/>
            <a:chExt cx="4677763" cy="2237692"/>
          </a:xfrm>
        </p:grpSpPr>
        <p:pic>
          <p:nvPicPr>
            <p:cNvPr id="14" name="Picture 11" descr="Valve_Actuator_Separator.jpg"/>
            <p:cNvPicPr>
              <a:picLocks noChangeAspect="1"/>
            </p:cNvPicPr>
            <p:nvPr/>
          </p:nvPicPr>
          <p:blipFill>
            <a:blip r:embed="rId2" cstate="email">
              <a:extLst>
                <a:ext uri="{28A0092B-C50C-407E-A947-70E740481C1C}">
                  <a14:useLocalDpi xmlns:a14="http://schemas.microsoft.com/office/drawing/2010/main" val="0"/>
                </a:ext>
              </a:extLst>
            </a:blip>
            <a:srcRect l="23714" t="7150" r="18665" b="7149"/>
            <a:stretch>
              <a:fillRect/>
            </a:stretch>
          </p:blipFill>
          <p:spPr bwMode="auto">
            <a:xfrm>
              <a:off x="5174900" y="3409031"/>
              <a:ext cx="2743200" cy="214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29"/>
            <p:cNvGrpSpPr>
              <a:grpSpLocks/>
            </p:cNvGrpSpPr>
            <p:nvPr/>
          </p:nvGrpSpPr>
          <p:grpSpPr bwMode="auto">
            <a:xfrm>
              <a:off x="3879500" y="5316411"/>
              <a:ext cx="1828800" cy="330312"/>
              <a:chOff x="1676003" y="6041542"/>
              <a:chExt cx="1829140" cy="439754"/>
            </a:xfrm>
          </p:grpSpPr>
          <p:sp>
            <p:nvSpPr>
              <p:cNvPr id="18" name="TextBox 19"/>
              <p:cNvSpPr txBox="1">
                <a:spLocks noChangeArrowheads="1"/>
              </p:cNvSpPr>
              <p:nvPr/>
            </p:nvSpPr>
            <p:spPr bwMode="auto">
              <a:xfrm>
                <a:off x="1676003" y="6041542"/>
                <a:ext cx="876089" cy="4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cs typeface="Arial" panose="020B0604020202020204" pitchFamily="34" charset="0"/>
                  </a:rPr>
                  <a:t>¾” NPT</a:t>
                </a:r>
              </a:p>
            </p:txBody>
          </p:sp>
          <p:cxnSp>
            <p:nvCxnSpPr>
              <p:cNvPr id="19" name="Straight Arrow Connector 18"/>
              <p:cNvCxnSpPr/>
              <p:nvPr/>
            </p:nvCxnSpPr>
            <p:spPr>
              <a:xfrm>
                <a:off x="2655758" y="6226208"/>
                <a:ext cx="84938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28"/>
            <p:cNvGrpSpPr>
              <a:grpSpLocks/>
            </p:cNvGrpSpPr>
            <p:nvPr/>
          </p:nvGrpSpPr>
          <p:grpSpPr bwMode="auto">
            <a:xfrm>
              <a:off x="6775100" y="5014588"/>
              <a:ext cx="1088320" cy="330312"/>
              <a:chOff x="4648200" y="5486400"/>
              <a:chExt cx="1088292" cy="439754"/>
            </a:xfrm>
          </p:grpSpPr>
          <p:sp>
            <p:nvSpPr>
              <p:cNvPr id="21" name="TextBox 18"/>
              <p:cNvSpPr txBox="1">
                <a:spLocks noChangeArrowheads="1"/>
              </p:cNvSpPr>
              <p:nvPr/>
            </p:nvSpPr>
            <p:spPr bwMode="auto">
              <a:xfrm>
                <a:off x="5181600" y="5486400"/>
                <a:ext cx="554892" cy="4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cs typeface="Arial" panose="020B0604020202020204" pitchFamily="34" charset="0"/>
                  </a:rPr>
                  <a:t>Inlet</a:t>
                </a:r>
              </a:p>
            </p:txBody>
          </p:sp>
          <p:cxnSp>
            <p:nvCxnSpPr>
              <p:cNvPr id="27" name="Straight Arrow Connector 26"/>
              <p:cNvCxnSpPr/>
              <p:nvPr/>
            </p:nvCxnSpPr>
            <p:spPr>
              <a:xfrm rot="10800000">
                <a:off x="4648200" y="5638571"/>
                <a:ext cx="533386" cy="15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a:grpSpLocks/>
            </p:cNvGrpSpPr>
            <p:nvPr/>
          </p:nvGrpSpPr>
          <p:grpSpPr bwMode="auto">
            <a:xfrm>
              <a:off x="7232299" y="4328788"/>
              <a:ext cx="1324964" cy="330312"/>
              <a:chOff x="5181600" y="4495800"/>
              <a:chExt cx="1325076" cy="439754"/>
            </a:xfrm>
          </p:grpSpPr>
          <p:sp>
            <p:nvSpPr>
              <p:cNvPr id="29" name="TextBox 17"/>
              <p:cNvSpPr txBox="1">
                <a:spLocks noChangeArrowheads="1"/>
              </p:cNvSpPr>
              <p:nvPr/>
            </p:nvSpPr>
            <p:spPr bwMode="auto">
              <a:xfrm>
                <a:off x="5791200" y="4495800"/>
                <a:ext cx="715476" cy="4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cs typeface="Arial" panose="020B0604020202020204" pitchFamily="34" charset="0"/>
                  </a:rPr>
                  <a:t>Outlet</a:t>
                </a:r>
              </a:p>
            </p:txBody>
          </p:sp>
          <p:cxnSp>
            <p:nvCxnSpPr>
              <p:cNvPr id="30" name="Straight Arrow Connector 29"/>
              <p:cNvCxnSpPr/>
              <p:nvPr/>
            </p:nvCxnSpPr>
            <p:spPr>
              <a:xfrm rot="10800000">
                <a:off x="5181600" y="4647971"/>
                <a:ext cx="533445" cy="15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022500" y="4557388"/>
              <a:ext cx="533400" cy="62865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latin typeface="Arial" panose="020B0604020202020204" pitchFamily="34" charset="0"/>
                <a:cs typeface="Arial" panose="020B0604020202020204" pitchFamily="34" charset="0"/>
              </a:endParaRPr>
            </a:p>
          </p:txBody>
        </p:sp>
        <p:sp>
          <p:nvSpPr>
            <p:cNvPr id="32" name="TextBox 16"/>
            <p:cNvSpPr txBox="1">
              <a:spLocks noChangeArrowheads="1"/>
            </p:cNvSpPr>
            <p:nvPr/>
          </p:nvSpPr>
          <p:spPr bwMode="auto">
            <a:xfrm>
              <a:off x="3879500" y="3757288"/>
              <a:ext cx="1196946" cy="3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cs typeface="Arial" panose="020B0604020202020204" pitchFamily="34" charset="0"/>
                </a:rPr>
                <a:t>Spec Label</a:t>
              </a:r>
            </a:p>
          </p:txBody>
        </p:sp>
        <p:cxnSp>
          <p:nvCxnSpPr>
            <p:cNvPr id="33" name="Straight Arrow Connector 32"/>
            <p:cNvCxnSpPr/>
            <p:nvPr/>
          </p:nvCxnSpPr>
          <p:spPr>
            <a:xfrm rot="16200000" flipH="1">
              <a:off x="4546053" y="4063477"/>
              <a:ext cx="451247" cy="4794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5771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5"/>
          </p:nvPr>
        </p:nvSpPr>
        <p:spPr/>
        <p:txBody>
          <a:bodyPr/>
          <a:lstStyle/>
          <a:p>
            <a:r>
              <a:rPr lang="en-US" dirty="0">
                <a:cs typeface="Arial" panose="020B0604020202020204" pitchFamily="34" charset="0"/>
              </a:rPr>
              <a:t>LS Series – Steam Traps </a:t>
            </a:r>
            <a:endParaRPr lang="en-US" dirty="0"/>
          </a:p>
        </p:txBody>
      </p:sp>
      <p:sp>
        <p:nvSpPr>
          <p:cNvPr id="15" name="Title 14">
            <a:extLst>
              <a:ext uri="{FF2B5EF4-FFF2-40B4-BE49-F238E27FC236}">
                <a16:creationId xmlns:a16="http://schemas.microsoft.com/office/drawing/2014/main" id="{43CB87E6-BA61-E971-840F-70A99C01F744}"/>
              </a:ext>
            </a:extLst>
          </p:cNvPr>
          <p:cNvSpPr>
            <a:spLocks noGrp="1"/>
          </p:cNvSpPr>
          <p:nvPr>
            <p:ph type="title"/>
          </p:nvPr>
        </p:nvSpPr>
        <p:spPr/>
        <p:txBody>
          <a:bodyPr/>
          <a:lstStyle/>
          <a:p>
            <a:r>
              <a:rPr lang="en-US" dirty="0"/>
              <a:t>Installation</a:t>
            </a:r>
          </a:p>
        </p:txBody>
      </p:sp>
      <p:grpSp>
        <p:nvGrpSpPr>
          <p:cNvPr id="34" name="Group 33"/>
          <p:cNvGrpSpPr/>
          <p:nvPr/>
        </p:nvGrpSpPr>
        <p:grpSpPr>
          <a:xfrm>
            <a:off x="2676698" y="1487978"/>
            <a:ext cx="7199810" cy="4507313"/>
            <a:chOff x="2676604" y="1979702"/>
            <a:chExt cx="6360320" cy="3375509"/>
          </a:xfrm>
        </p:grpSpPr>
        <p:pic>
          <p:nvPicPr>
            <p:cNvPr id="35" name="Picture 6" descr="P:\MARKETING\Documents\Steam Distribution\Products\Factory Training 2011 PPTs\SAM-e - LS without Separator 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289" t="4198" r="9721" b="4117"/>
            <a:stretch/>
          </p:blipFill>
          <p:spPr bwMode="auto">
            <a:xfrm>
              <a:off x="2676604" y="1979702"/>
              <a:ext cx="6360320" cy="33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Elbow Connector 35"/>
            <p:cNvCxnSpPr/>
            <p:nvPr/>
          </p:nvCxnSpPr>
          <p:spPr>
            <a:xfrm>
              <a:off x="3026648" y="2627377"/>
              <a:ext cx="5586836" cy="949454"/>
            </a:xfrm>
            <a:prstGeom prst="bentConnector3">
              <a:avLst>
                <a:gd name="adj1" fmla="val 4420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233282" y="2585087"/>
              <a:ext cx="0" cy="9887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579357" y="2585087"/>
              <a:ext cx="0" cy="9894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955093" y="2585829"/>
              <a:ext cx="1455" cy="9887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8281032" y="2587352"/>
              <a:ext cx="0" cy="9887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620494" y="2607735"/>
              <a:ext cx="1456" cy="9887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flipV="1">
              <a:off x="4884024" y="3673836"/>
              <a:ext cx="1628777" cy="513713"/>
            </a:xfrm>
            <a:prstGeom prst="bentConnector3">
              <a:avLst>
                <a:gd name="adj1" fmla="val 6228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43" name="Group 96"/>
            <p:cNvGrpSpPr>
              <a:grpSpLocks/>
            </p:cNvGrpSpPr>
            <p:nvPr/>
          </p:nvGrpSpPr>
          <p:grpSpPr bwMode="auto">
            <a:xfrm>
              <a:off x="6322300" y="3769145"/>
              <a:ext cx="2586673" cy="418405"/>
              <a:chOff x="4418612" y="3963194"/>
              <a:chExt cx="2821184" cy="1476296"/>
            </a:xfrm>
          </p:grpSpPr>
          <p:cxnSp>
            <p:nvCxnSpPr>
              <p:cNvPr id="45" name="Elbow Connector 44"/>
              <p:cNvCxnSpPr/>
              <p:nvPr/>
            </p:nvCxnSpPr>
            <p:spPr>
              <a:xfrm rot="10800000" flipV="1">
                <a:off x="4418612" y="4304562"/>
                <a:ext cx="2821184" cy="1134928"/>
              </a:xfrm>
              <a:prstGeom prst="bentConnector3">
                <a:avLst>
                  <a:gd name="adj1" fmla="val 88296"/>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181403" y="3963194"/>
                <a:ext cx="1587" cy="34136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239794" y="3963194"/>
                <a:ext cx="0" cy="34136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49" name="TextBox 48"/>
          <p:cNvSpPr txBox="1"/>
          <p:nvPr/>
        </p:nvSpPr>
        <p:spPr>
          <a:xfrm>
            <a:off x="3452702" y="4071466"/>
            <a:ext cx="1529542" cy="707886"/>
          </a:xfrm>
          <a:prstGeom prst="rect">
            <a:avLst/>
          </a:prstGeom>
          <a:noFill/>
        </p:spPr>
        <p:txBody>
          <a:bodyPr wrap="square" rtlCol="0">
            <a:spAutoFit/>
          </a:bodyPr>
          <a:lstStyle/>
          <a:p>
            <a:r>
              <a:rPr lang="en-US" sz="2000" b="1" dirty="0"/>
              <a:t>F&amp;T or Inv bucket trap</a:t>
            </a:r>
          </a:p>
        </p:txBody>
      </p:sp>
      <p:sp>
        <p:nvSpPr>
          <p:cNvPr id="50" name="TextBox 49"/>
          <p:cNvSpPr txBox="1"/>
          <p:nvPr/>
        </p:nvSpPr>
        <p:spPr>
          <a:xfrm>
            <a:off x="7457931" y="4846371"/>
            <a:ext cx="1180407" cy="707886"/>
          </a:xfrm>
          <a:prstGeom prst="rect">
            <a:avLst/>
          </a:prstGeom>
          <a:noFill/>
        </p:spPr>
        <p:txBody>
          <a:bodyPr wrap="square" rtlCol="0">
            <a:spAutoFit/>
          </a:bodyPr>
          <a:lstStyle/>
          <a:p>
            <a:r>
              <a:rPr lang="en-US" sz="2000" b="1" dirty="0"/>
              <a:t>F&amp;T trap only</a:t>
            </a:r>
          </a:p>
        </p:txBody>
      </p:sp>
    </p:spTree>
    <p:extLst>
      <p:ext uri="{BB962C8B-B14F-4D97-AF65-F5344CB8AC3E}">
        <p14:creationId xmlns:p14="http://schemas.microsoft.com/office/powerpoint/2010/main" val="333410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a:prstGeom prst="rect">
            <a:avLst/>
          </a:prstGeom>
        </p:spPr>
        <p:txBody>
          <a:bodyPr/>
          <a:lstStyle/>
          <a:p>
            <a:r>
              <a:rPr lang="en-US" dirty="0">
                <a:cs typeface="Arial" panose="020B0604020202020204" pitchFamily="34" charset="0"/>
              </a:rPr>
              <a:t>New Pressure Powered Trap</a:t>
            </a:r>
          </a:p>
        </p:txBody>
      </p:sp>
      <p:sp>
        <p:nvSpPr>
          <p:cNvPr id="5" name="Text Placeholder 4"/>
          <p:cNvSpPr>
            <a:spLocks noGrp="1"/>
          </p:cNvSpPr>
          <p:nvPr>
            <p:ph sz="quarter" idx="21"/>
          </p:nvPr>
        </p:nvSpPr>
        <p:spPr>
          <a:prstGeom prst="rect">
            <a:avLst/>
          </a:prstGeom>
        </p:spPr>
        <p:txBody>
          <a:bodyPr/>
          <a:lstStyle/>
          <a:p>
            <a:pPr>
              <a:lnSpc>
                <a:spcPct val="150000"/>
              </a:lnSpc>
              <a:buClr>
                <a:srgbClr val="016AB3"/>
              </a:buClr>
              <a:buSzPct val="100000"/>
            </a:pPr>
            <a:r>
              <a:rPr lang="en-US" sz="2400" dirty="0">
                <a:solidFill>
                  <a:srgbClr val="000000"/>
                </a:solidFill>
                <a:cs typeface="Arial" panose="020B0604020202020204" pitchFamily="34" charset="0"/>
              </a:rPr>
              <a:t>Re-uses condensate instead of dumping to drain</a:t>
            </a:r>
          </a:p>
          <a:p>
            <a:pPr>
              <a:lnSpc>
                <a:spcPct val="150000"/>
              </a:lnSpc>
              <a:buClr>
                <a:srgbClr val="016AB3"/>
              </a:buClr>
              <a:buSzPct val="100000"/>
            </a:pPr>
            <a:r>
              <a:rPr lang="en-US" sz="2400" dirty="0">
                <a:solidFill>
                  <a:srgbClr val="000000"/>
                </a:solidFill>
                <a:cs typeface="Arial" panose="020B0604020202020204" pitchFamily="34" charset="0"/>
              </a:rPr>
              <a:t>No electricity for pressure powered method</a:t>
            </a:r>
          </a:p>
          <a:p>
            <a:pPr>
              <a:lnSpc>
                <a:spcPct val="150000"/>
              </a:lnSpc>
              <a:buClr>
                <a:srgbClr val="016AB3"/>
              </a:buClr>
              <a:buSzPct val="100000"/>
            </a:pPr>
            <a:r>
              <a:rPr lang="en-US" sz="2400" dirty="0">
                <a:solidFill>
                  <a:srgbClr val="000000"/>
                </a:solidFill>
                <a:cs typeface="Arial" panose="020B0604020202020204" pitchFamily="34" charset="0"/>
              </a:rPr>
              <a:t>Cost effective</a:t>
            </a:r>
          </a:p>
          <a:p>
            <a:pPr>
              <a:lnSpc>
                <a:spcPct val="150000"/>
              </a:lnSpc>
              <a:buClr>
                <a:srgbClr val="016AB3"/>
              </a:buClr>
              <a:buSzPct val="100000"/>
            </a:pPr>
            <a:r>
              <a:rPr lang="en-US" sz="2400" dirty="0">
                <a:solidFill>
                  <a:srgbClr val="000000"/>
                </a:solidFill>
                <a:cs typeface="Arial" panose="020B0604020202020204" pitchFamily="34" charset="0"/>
              </a:rPr>
              <a:t>Minimal maintenance</a:t>
            </a:r>
          </a:p>
          <a:p>
            <a:pPr>
              <a:buClr>
                <a:srgbClr val="016AB3"/>
              </a:buClr>
              <a:buSzPct val="100000"/>
            </a:pPr>
            <a:endParaRPr lang="en-US" sz="2400" dirty="0">
              <a:solidFill>
                <a:srgbClr val="000000"/>
              </a:solidFill>
              <a:cs typeface="Arial" panose="020B0604020202020204" pitchFamily="34" charset="0"/>
            </a:endParaRPr>
          </a:p>
          <a:p>
            <a:endParaRPr lang="en-US" sz="2400" dirty="0">
              <a:cs typeface="Arial" panose="020B0604020202020204" pitchFamily="34" charset="0"/>
            </a:endParaRPr>
          </a:p>
        </p:txBody>
      </p:sp>
      <p:sp>
        <p:nvSpPr>
          <p:cNvPr id="12" name="Title 11">
            <a:extLst>
              <a:ext uri="{FF2B5EF4-FFF2-40B4-BE49-F238E27FC236}">
                <a16:creationId xmlns:a16="http://schemas.microsoft.com/office/drawing/2014/main" id="{D01D0745-1DA8-1D90-1254-364F97B0820E}"/>
              </a:ext>
            </a:extLst>
          </p:cNvPr>
          <p:cNvSpPr>
            <a:spLocks noGrp="1"/>
          </p:cNvSpPr>
          <p:nvPr>
            <p:ph type="title"/>
          </p:nvPr>
        </p:nvSpPr>
        <p:spPr/>
        <p:txBody>
          <a:bodyPr/>
          <a:lstStyle/>
          <a:p>
            <a:r>
              <a:rPr lang="en-US" dirty="0"/>
              <a:t>Installation</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97437" y="1474049"/>
            <a:ext cx="4031096" cy="44458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120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a:prstGeom prst="rect">
            <a:avLst/>
          </a:prstGeom>
        </p:spPr>
        <p:txBody>
          <a:bodyPr/>
          <a:lstStyle/>
          <a:p>
            <a:r>
              <a:rPr lang="en-US" dirty="0">
                <a:cs typeface="Arial" panose="020B0604020202020204" pitchFamily="34" charset="0"/>
              </a:rPr>
              <a:t>New Pressure Powered Trap</a:t>
            </a:r>
          </a:p>
        </p:txBody>
      </p:sp>
      <p:sp>
        <p:nvSpPr>
          <p:cNvPr id="5" name="Text Placeholder 4"/>
          <p:cNvSpPr>
            <a:spLocks noGrp="1"/>
          </p:cNvSpPr>
          <p:nvPr>
            <p:ph sz="quarter" idx="21"/>
          </p:nvPr>
        </p:nvSpPr>
        <p:spPr>
          <a:prstGeom prst="rect">
            <a:avLst/>
          </a:prstGeom>
        </p:spPr>
        <p:txBody>
          <a:bodyPr/>
          <a:lstStyle/>
          <a:p>
            <a:pPr>
              <a:lnSpc>
                <a:spcPct val="150000"/>
              </a:lnSpc>
            </a:pPr>
            <a:r>
              <a:rPr lang="en-US" sz="2400" dirty="0">
                <a:solidFill>
                  <a:srgbClr val="000000"/>
                </a:solidFill>
                <a:cs typeface="Arial" panose="020B0604020202020204" pitchFamily="34" charset="0"/>
              </a:rPr>
              <a:t>Steam enters SAM-e</a:t>
            </a:r>
          </a:p>
          <a:p>
            <a:pPr>
              <a:lnSpc>
                <a:spcPct val="150000"/>
              </a:lnSpc>
            </a:pPr>
            <a:r>
              <a:rPr lang="en-US" sz="2400" dirty="0">
                <a:solidFill>
                  <a:srgbClr val="000000"/>
                </a:solidFill>
                <a:cs typeface="Arial" panose="020B0604020202020204" pitchFamily="34" charset="0"/>
              </a:rPr>
              <a:t>Condensate created has little lift</a:t>
            </a:r>
          </a:p>
          <a:p>
            <a:pPr>
              <a:lnSpc>
                <a:spcPct val="150000"/>
              </a:lnSpc>
            </a:pPr>
            <a:r>
              <a:rPr lang="en-US" sz="2400" dirty="0">
                <a:solidFill>
                  <a:srgbClr val="000000"/>
                </a:solidFill>
                <a:cs typeface="Arial" panose="020B0604020202020204" pitchFamily="34" charset="0"/>
              </a:rPr>
              <a:t>Condensate collects in the Pump-trap.</a:t>
            </a:r>
          </a:p>
          <a:p>
            <a:pPr>
              <a:lnSpc>
                <a:spcPct val="150000"/>
              </a:lnSpc>
            </a:pPr>
            <a:r>
              <a:rPr lang="en-US" sz="2400" dirty="0">
                <a:solidFill>
                  <a:srgbClr val="000000"/>
                </a:solidFill>
                <a:cs typeface="Arial" panose="020B0604020202020204" pitchFamily="34" charset="0"/>
              </a:rPr>
              <a:t>Reservoir continues to collect</a:t>
            </a:r>
          </a:p>
        </p:txBody>
      </p:sp>
      <p:sp>
        <p:nvSpPr>
          <p:cNvPr id="16" name="Title 15">
            <a:extLst>
              <a:ext uri="{FF2B5EF4-FFF2-40B4-BE49-F238E27FC236}">
                <a16:creationId xmlns:a16="http://schemas.microsoft.com/office/drawing/2014/main" id="{B8BEA06A-CC40-BF80-9DE0-34B8264928EE}"/>
              </a:ext>
            </a:extLst>
          </p:cNvPr>
          <p:cNvSpPr>
            <a:spLocks noGrp="1"/>
          </p:cNvSpPr>
          <p:nvPr>
            <p:ph type="title"/>
          </p:nvPr>
        </p:nvSpPr>
        <p:spPr/>
        <p:txBody>
          <a:bodyPr/>
          <a:lstStyle/>
          <a:p>
            <a:r>
              <a:rPr lang="en-US" dirty="0"/>
              <a:t>Installation</a:t>
            </a: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81019" y="1476014"/>
            <a:ext cx="4165600" cy="459423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8033178" y="3948152"/>
            <a:ext cx="0" cy="254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033178" y="3440152"/>
            <a:ext cx="812800" cy="508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859525" y="3440153"/>
            <a:ext cx="0" cy="66595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0471578" y="2209834"/>
            <a:ext cx="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0268378" y="2311434"/>
            <a:ext cx="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0065178" y="2413036"/>
            <a:ext cx="0" cy="9632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845978" y="3124236"/>
            <a:ext cx="1625600" cy="9818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776378" y="3000373"/>
            <a:ext cx="0" cy="327063"/>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861978" y="3508373"/>
            <a:ext cx="0" cy="327063"/>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557178" y="3992407"/>
            <a:ext cx="149013" cy="655827"/>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9530085" y="3327434"/>
            <a:ext cx="1246293" cy="67477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62911" y="4106113"/>
            <a:ext cx="0" cy="9493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696965" y="4847072"/>
            <a:ext cx="165947" cy="101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31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1"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par>
                                <p:cTn id="22" presetID="22" presetClass="entr" presetSubtype="2"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500"/>
                                        <p:tgtEl>
                                          <p:spTgt spid="41"/>
                                        </p:tgtEl>
                                      </p:cBhvr>
                                    </p:animEffect>
                                  </p:childTnLst>
                                </p:cTn>
                              </p:par>
                              <p:par>
                                <p:cTn id="25" presetID="2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22" presetClass="entr" presetSubtype="1"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up)">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Effect transition="in" filter="fade">
                                      <p:cBhvr>
                                        <p:cTn id="6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a:prstGeom prst="rect">
            <a:avLst/>
          </a:prstGeom>
        </p:spPr>
        <p:txBody>
          <a:bodyPr/>
          <a:lstStyle/>
          <a:p>
            <a:r>
              <a:rPr lang="en-US" dirty="0">
                <a:cs typeface="Arial" panose="020B0604020202020204" pitchFamily="34" charset="0"/>
              </a:rPr>
              <a:t>New Pressure Powered Trap</a:t>
            </a:r>
          </a:p>
        </p:txBody>
      </p:sp>
      <p:sp>
        <p:nvSpPr>
          <p:cNvPr id="5" name="Text Placeholder 4"/>
          <p:cNvSpPr>
            <a:spLocks noGrp="1"/>
          </p:cNvSpPr>
          <p:nvPr>
            <p:ph sz="quarter" idx="21"/>
          </p:nvPr>
        </p:nvSpPr>
        <p:spPr>
          <a:xfrm>
            <a:off x="618122" y="1514951"/>
            <a:ext cx="7885111" cy="4319587"/>
          </a:xfrm>
          <a:prstGeom prst="rect">
            <a:avLst/>
          </a:prstGeom>
        </p:spPr>
        <p:txBody>
          <a:bodyPr/>
          <a:lstStyle/>
          <a:p>
            <a:r>
              <a:rPr lang="en-US" sz="2400" dirty="0">
                <a:solidFill>
                  <a:srgbClr val="000000"/>
                </a:solidFill>
                <a:cs typeface="Arial" panose="020B0604020202020204" pitchFamily="34" charset="0"/>
              </a:rPr>
              <a:t>A Float rises as condensate collects</a:t>
            </a:r>
          </a:p>
          <a:p>
            <a:r>
              <a:rPr lang="en-US" sz="2400" dirty="0">
                <a:solidFill>
                  <a:srgbClr val="000000"/>
                </a:solidFill>
                <a:cs typeface="Arial" panose="020B0604020202020204" pitchFamily="34" charset="0"/>
              </a:rPr>
              <a:t>Once at trigger point, Snap action occurs:</a:t>
            </a:r>
            <a:br>
              <a:rPr lang="en-US" sz="2400" dirty="0">
                <a:solidFill>
                  <a:srgbClr val="000000"/>
                </a:solidFill>
                <a:cs typeface="Arial" panose="020B0604020202020204" pitchFamily="34" charset="0"/>
              </a:rPr>
            </a:br>
            <a:r>
              <a:rPr lang="en-US" sz="2400" dirty="0">
                <a:solidFill>
                  <a:srgbClr val="000000"/>
                </a:solidFill>
                <a:cs typeface="Arial" panose="020B0604020202020204" pitchFamily="34" charset="0"/>
              </a:rPr>
              <a:t>-valve closed on inlet, </a:t>
            </a:r>
            <a:br>
              <a:rPr lang="en-US" sz="2400" dirty="0">
                <a:solidFill>
                  <a:srgbClr val="000000"/>
                </a:solidFill>
                <a:cs typeface="Arial" panose="020B0604020202020204" pitchFamily="34" charset="0"/>
              </a:rPr>
            </a:br>
            <a:r>
              <a:rPr lang="en-US" sz="2400" dirty="0">
                <a:solidFill>
                  <a:srgbClr val="000000"/>
                </a:solidFill>
                <a:cs typeface="Arial" panose="020B0604020202020204" pitchFamily="34" charset="0"/>
              </a:rPr>
              <a:t>-valve opened on outlet,</a:t>
            </a:r>
            <a:br>
              <a:rPr lang="en-US" sz="2400" dirty="0">
                <a:solidFill>
                  <a:srgbClr val="000000"/>
                </a:solidFill>
                <a:cs typeface="Arial" panose="020B0604020202020204" pitchFamily="34" charset="0"/>
              </a:rPr>
            </a:br>
            <a:r>
              <a:rPr lang="en-US" sz="2400" dirty="0">
                <a:solidFill>
                  <a:srgbClr val="000000"/>
                </a:solidFill>
                <a:cs typeface="Arial" panose="020B0604020202020204" pitchFamily="34" charset="0"/>
              </a:rPr>
              <a:t>-valve on pressure motive line pushes condensate out</a:t>
            </a:r>
          </a:p>
          <a:p>
            <a:r>
              <a:rPr lang="en-US" sz="2400" dirty="0">
                <a:solidFill>
                  <a:srgbClr val="000000"/>
                </a:solidFill>
                <a:cs typeface="Arial" panose="020B0604020202020204" pitchFamily="34" charset="0"/>
              </a:rPr>
              <a:t>Condensate is now pushed and can return to boiler</a:t>
            </a:r>
            <a:br>
              <a:rPr lang="en-US" sz="2400" dirty="0">
                <a:solidFill>
                  <a:srgbClr val="000000"/>
                </a:solidFill>
                <a:cs typeface="Arial" panose="020B0604020202020204" pitchFamily="34" charset="0"/>
              </a:rPr>
            </a:br>
            <a:br>
              <a:rPr lang="en-US" sz="2400" dirty="0">
                <a:solidFill>
                  <a:srgbClr val="000000"/>
                </a:solidFill>
                <a:cs typeface="Arial" panose="020B0604020202020204" pitchFamily="34" charset="0"/>
              </a:rPr>
            </a:br>
            <a:r>
              <a:rPr lang="en-US" sz="2400" dirty="0">
                <a:solidFill>
                  <a:srgbClr val="000000"/>
                </a:solidFill>
                <a:cs typeface="Arial" panose="020B0604020202020204" pitchFamily="34" charset="0"/>
              </a:rPr>
              <a:t>*Motive pressure must be greater than 7psi</a:t>
            </a:r>
          </a:p>
        </p:txBody>
      </p:sp>
      <p:sp>
        <p:nvSpPr>
          <p:cNvPr id="27" name="Title 26">
            <a:extLst>
              <a:ext uri="{FF2B5EF4-FFF2-40B4-BE49-F238E27FC236}">
                <a16:creationId xmlns:a16="http://schemas.microsoft.com/office/drawing/2014/main" id="{AB6BBD4D-8EDC-CC97-C2C9-7C4F0429275A}"/>
              </a:ext>
            </a:extLst>
          </p:cNvPr>
          <p:cNvSpPr>
            <a:spLocks noGrp="1"/>
          </p:cNvSpPr>
          <p:nvPr>
            <p:ph type="title"/>
          </p:nvPr>
        </p:nvSpPr>
        <p:spPr/>
        <p:txBody>
          <a:bodyPr/>
          <a:lstStyle/>
          <a:p>
            <a:r>
              <a:rPr lang="en-US" dirty="0"/>
              <a:t>Installation</a:t>
            </a:r>
          </a:p>
        </p:txBody>
      </p:sp>
      <p:grpSp>
        <p:nvGrpSpPr>
          <p:cNvPr id="31" name="Group 30">
            <a:extLst>
              <a:ext uri="{FF2B5EF4-FFF2-40B4-BE49-F238E27FC236}">
                <a16:creationId xmlns:a16="http://schemas.microsoft.com/office/drawing/2014/main" id="{EBE8338C-2AD2-9486-8DD7-67F7CDCE41BB}"/>
              </a:ext>
            </a:extLst>
          </p:cNvPr>
          <p:cNvGrpSpPr/>
          <p:nvPr/>
        </p:nvGrpSpPr>
        <p:grpSpPr>
          <a:xfrm>
            <a:off x="6881019" y="1476014"/>
            <a:ext cx="4165600" cy="4594235"/>
            <a:chOff x="947039" y="1309688"/>
            <a:chExt cx="4165600" cy="4594235"/>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47039" y="1309688"/>
              <a:ext cx="4165600" cy="459423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2064639" y="3860805"/>
              <a:ext cx="0" cy="254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64639" y="3352805"/>
              <a:ext cx="812800" cy="508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0986" y="3352806"/>
              <a:ext cx="0" cy="66595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24853" y="3492137"/>
              <a:ext cx="812800" cy="508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03039" y="2122486"/>
              <a:ext cx="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299839" y="2224088"/>
              <a:ext cx="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096639" y="2325686"/>
              <a:ext cx="0" cy="9632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737653" y="3036889"/>
              <a:ext cx="765387" cy="4552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14653" y="2881438"/>
              <a:ext cx="0" cy="327063"/>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93439" y="3421024"/>
              <a:ext cx="0" cy="327063"/>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588640" y="3905060"/>
              <a:ext cx="149013" cy="655827"/>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561546" y="3240086"/>
              <a:ext cx="1246293" cy="67477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521839" y="4764086"/>
              <a:ext cx="889000" cy="504739"/>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404244" y="4911593"/>
              <a:ext cx="444500" cy="252371"/>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318639" y="5167225"/>
              <a:ext cx="203200" cy="1016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861439" y="5163963"/>
              <a:ext cx="355600" cy="20138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10639" y="4911596"/>
              <a:ext cx="0" cy="45375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5125" name="Freeform 5124"/>
            <p:cNvSpPr/>
            <p:nvPr/>
          </p:nvSpPr>
          <p:spPr>
            <a:xfrm>
              <a:off x="2951946" y="4342572"/>
              <a:ext cx="616373" cy="304800"/>
            </a:xfrm>
            <a:custGeom>
              <a:avLst/>
              <a:gdLst>
                <a:gd name="connsiteX0" fmla="*/ 0 w 462280"/>
                <a:gd name="connsiteY0" fmla="*/ 96520 h 228600"/>
                <a:gd name="connsiteX1" fmla="*/ 12700 w 462280"/>
                <a:gd name="connsiteY1" fmla="*/ 91440 h 228600"/>
                <a:gd name="connsiteX2" fmla="*/ 33020 w 462280"/>
                <a:gd name="connsiteY2" fmla="*/ 68580 h 228600"/>
                <a:gd name="connsiteX3" fmla="*/ 40640 w 462280"/>
                <a:gd name="connsiteY3" fmla="*/ 63500 h 228600"/>
                <a:gd name="connsiteX4" fmla="*/ 50800 w 462280"/>
                <a:gd name="connsiteY4" fmla="*/ 55880 h 228600"/>
                <a:gd name="connsiteX5" fmla="*/ 60960 w 462280"/>
                <a:gd name="connsiteY5" fmla="*/ 50800 h 228600"/>
                <a:gd name="connsiteX6" fmla="*/ 78740 w 462280"/>
                <a:gd name="connsiteY6" fmla="*/ 40640 h 228600"/>
                <a:gd name="connsiteX7" fmla="*/ 101600 w 462280"/>
                <a:gd name="connsiteY7" fmla="*/ 35560 h 228600"/>
                <a:gd name="connsiteX8" fmla="*/ 111760 w 462280"/>
                <a:gd name="connsiteY8" fmla="*/ 30480 h 228600"/>
                <a:gd name="connsiteX9" fmla="*/ 134620 w 462280"/>
                <a:gd name="connsiteY9" fmla="*/ 25400 h 228600"/>
                <a:gd name="connsiteX10" fmla="*/ 175260 w 462280"/>
                <a:gd name="connsiteY10" fmla="*/ 17780 h 228600"/>
                <a:gd name="connsiteX11" fmla="*/ 182880 w 462280"/>
                <a:gd name="connsiteY11" fmla="*/ 15240 h 228600"/>
                <a:gd name="connsiteX12" fmla="*/ 210820 w 462280"/>
                <a:gd name="connsiteY12" fmla="*/ 10160 h 228600"/>
                <a:gd name="connsiteX13" fmla="*/ 223520 w 462280"/>
                <a:gd name="connsiteY13" fmla="*/ 7620 h 228600"/>
                <a:gd name="connsiteX14" fmla="*/ 238760 w 462280"/>
                <a:gd name="connsiteY14" fmla="*/ 5080 h 228600"/>
                <a:gd name="connsiteX15" fmla="*/ 259080 w 462280"/>
                <a:gd name="connsiteY15" fmla="*/ 0 h 228600"/>
                <a:gd name="connsiteX16" fmla="*/ 299720 w 462280"/>
                <a:gd name="connsiteY16" fmla="*/ 2540 h 228600"/>
                <a:gd name="connsiteX17" fmla="*/ 307340 w 462280"/>
                <a:gd name="connsiteY17" fmla="*/ 5080 h 228600"/>
                <a:gd name="connsiteX18" fmla="*/ 340360 w 462280"/>
                <a:gd name="connsiteY18" fmla="*/ 15240 h 228600"/>
                <a:gd name="connsiteX19" fmla="*/ 347980 w 462280"/>
                <a:gd name="connsiteY19" fmla="*/ 20320 h 228600"/>
                <a:gd name="connsiteX20" fmla="*/ 358140 w 462280"/>
                <a:gd name="connsiteY20" fmla="*/ 22860 h 228600"/>
                <a:gd name="connsiteX21" fmla="*/ 373380 w 462280"/>
                <a:gd name="connsiteY21" fmla="*/ 27940 h 228600"/>
                <a:gd name="connsiteX22" fmla="*/ 388620 w 462280"/>
                <a:gd name="connsiteY22" fmla="*/ 33020 h 228600"/>
                <a:gd name="connsiteX23" fmla="*/ 411480 w 462280"/>
                <a:gd name="connsiteY23" fmla="*/ 45720 h 228600"/>
                <a:gd name="connsiteX24" fmla="*/ 419100 w 462280"/>
                <a:gd name="connsiteY24" fmla="*/ 50800 h 228600"/>
                <a:gd name="connsiteX25" fmla="*/ 426720 w 462280"/>
                <a:gd name="connsiteY25" fmla="*/ 53340 h 228600"/>
                <a:gd name="connsiteX26" fmla="*/ 441960 w 462280"/>
                <a:gd name="connsiteY26" fmla="*/ 63500 h 228600"/>
                <a:gd name="connsiteX27" fmla="*/ 449580 w 462280"/>
                <a:gd name="connsiteY27" fmla="*/ 78740 h 228600"/>
                <a:gd name="connsiteX28" fmla="*/ 452120 w 462280"/>
                <a:gd name="connsiteY28" fmla="*/ 86360 h 228600"/>
                <a:gd name="connsiteX29" fmla="*/ 462280 w 462280"/>
                <a:gd name="connsiteY29" fmla="*/ 109220 h 228600"/>
                <a:gd name="connsiteX30" fmla="*/ 462280 w 462280"/>
                <a:gd name="connsiteY30"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280" h="228600">
                  <a:moveTo>
                    <a:pt x="0" y="96520"/>
                  </a:moveTo>
                  <a:cubicBezTo>
                    <a:pt x="4233" y="94827"/>
                    <a:pt x="9013" y="94122"/>
                    <a:pt x="12700" y="91440"/>
                  </a:cubicBezTo>
                  <a:cubicBezTo>
                    <a:pt x="51812" y="62995"/>
                    <a:pt x="14729" y="86871"/>
                    <a:pt x="33020" y="68580"/>
                  </a:cubicBezTo>
                  <a:cubicBezTo>
                    <a:pt x="35179" y="66421"/>
                    <a:pt x="38156" y="65274"/>
                    <a:pt x="40640" y="63500"/>
                  </a:cubicBezTo>
                  <a:cubicBezTo>
                    <a:pt x="44085" y="61039"/>
                    <a:pt x="47210" y="58124"/>
                    <a:pt x="50800" y="55880"/>
                  </a:cubicBezTo>
                  <a:cubicBezTo>
                    <a:pt x="54011" y="53873"/>
                    <a:pt x="57672" y="52679"/>
                    <a:pt x="60960" y="50800"/>
                  </a:cubicBezTo>
                  <a:cubicBezTo>
                    <a:pt x="68764" y="46341"/>
                    <a:pt x="69529" y="43710"/>
                    <a:pt x="78740" y="40640"/>
                  </a:cubicBezTo>
                  <a:cubicBezTo>
                    <a:pt x="93224" y="35812"/>
                    <a:pt x="88577" y="40444"/>
                    <a:pt x="101600" y="35560"/>
                  </a:cubicBezTo>
                  <a:cubicBezTo>
                    <a:pt x="105145" y="34231"/>
                    <a:pt x="108280" y="31972"/>
                    <a:pt x="111760" y="30480"/>
                  </a:cubicBezTo>
                  <a:cubicBezTo>
                    <a:pt x="119718" y="27069"/>
                    <a:pt x="125486" y="26922"/>
                    <a:pt x="134620" y="25400"/>
                  </a:cubicBezTo>
                  <a:cubicBezTo>
                    <a:pt x="152310" y="13606"/>
                    <a:pt x="135995" y="22688"/>
                    <a:pt x="175260" y="17780"/>
                  </a:cubicBezTo>
                  <a:cubicBezTo>
                    <a:pt x="177917" y="17448"/>
                    <a:pt x="180262" y="15801"/>
                    <a:pt x="182880" y="15240"/>
                  </a:cubicBezTo>
                  <a:cubicBezTo>
                    <a:pt x="192136" y="13257"/>
                    <a:pt x="201516" y="11904"/>
                    <a:pt x="210820" y="10160"/>
                  </a:cubicBezTo>
                  <a:cubicBezTo>
                    <a:pt x="215063" y="9364"/>
                    <a:pt x="219272" y="8392"/>
                    <a:pt x="223520" y="7620"/>
                  </a:cubicBezTo>
                  <a:cubicBezTo>
                    <a:pt x="228587" y="6699"/>
                    <a:pt x="233724" y="6159"/>
                    <a:pt x="238760" y="5080"/>
                  </a:cubicBezTo>
                  <a:cubicBezTo>
                    <a:pt x="245587" y="3617"/>
                    <a:pt x="252307" y="1693"/>
                    <a:pt x="259080" y="0"/>
                  </a:cubicBezTo>
                  <a:cubicBezTo>
                    <a:pt x="272627" y="847"/>
                    <a:pt x="286221" y="1119"/>
                    <a:pt x="299720" y="2540"/>
                  </a:cubicBezTo>
                  <a:cubicBezTo>
                    <a:pt x="302383" y="2820"/>
                    <a:pt x="304757" y="4376"/>
                    <a:pt x="307340" y="5080"/>
                  </a:cubicBezTo>
                  <a:cubicBezTo>
                    <a:pt x="321633" y="8978"/>
                    <a:pt x="328002" y="9061"/>
                    <a:pt x="340360" y="15240"/>
                  </a:cubicBezTo>
                  <a:cubicBezTo>
                    <a:pt x="343090" y="16605"/>
                    <a:pt x="345174" y="19117"/>
                    <a:pt x="347980" y="20320"/>
                  </a:cubicBezTo>
                  <a:cubicBezTo>
                    <a:pt x="351189" y="21695"/>
                    <a:pt x="354796" y="21857"/>
                    <a:pt x="358140" y="22860"/>
                  </a:cubicBezTo>
                  <a:cubicBezTo>
                    <a:pt x="363269" y="24399"/>
                    <a:pt x="368300" y="26247"/>
                    <a:pt x="373380" y="27940"/>
                  </a:cubicBezTo>
                  <a:lnTo>
                    <a:pt x="388620" y="33020"/>
                  </a:lnTo>
                  <a:cubicBezTo>
                    <a:pt x="402032" y="37491"/>
                    <a:pt x="394012" y="34075"/>
                    <a:pt x="411480" y="45720"/>
                  </a:cubicBezTo>
                  <a:cubicBezTo>
                    <a:pt x="414020" y="47413"/>
                    <a:pt x="416204" y="49835"/>
                    <a:pt x="419100" y="50800"/>
                  </a:cubicBezTo>
                  <a:cubicBezTo>
                    <a:pt x="421640" y="51647"/>
                    <a:pt x="424380" y="52040"/>
                    <a:pt x="426720" y="53340"/>
                  </a:cubicBezTo>
                  <a:cubicBezTo>
                    <a:pt x="432057" y="56305"/>
                    <a:pt x="441960" y="63500"/>
                    <a:pt x="441960" y="63500"/>
                  </a:cubicBezTo>
                  <a:cubicBezTo>
                    <a:pt x="448344" y="82653"/>
                    <a:pt x="439732" y="59045"/>
                    <a:pt x="449580" y="78740"/>
                  </a:cubicBezTo>
                  <a:cubicBezTo>
                    <a:pt x="450777" y="81135"/>
                    <a:pt x="450923" y="83965"/>
                    <a:pt x="452120" y="86360"/>
                  </a:cubicBezTo>
                  <a:cubicBezTo>
                    <a:pt x="456724" y="95568"/>
                    <a:pt x="462280" y="96114"/>
                    <a:pt x="462280" y="109220"/>
                  </a:cubicBezTo>
                  <a:lnTo>
                    <a:pt x="462280" y="228600"/>
                  </a:ln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cxnSp>
          <p:nvCxnSpPr>
            <p:cNvPr id="5127" name="Straight Arrow Connector 5126"/>
            <p:cNvCxnSpPr>
              <a:stCxn id="5125" idx="29"/>
            </p:cNvCxnSpPr>
            <p:nvPr/>
          </p:nvCxnSpPr>
          <p:spPr>
            <a:xfrm>
              <a:off x="3568319" y="4488201"/>
              <a:ext cx="3387" cy="16836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30" name="Straight Connector 5129"/>
            <p:cNvCxnSpPr/>
            <p:nvPr/>
          </p:nvCxnSpPr>
          <p:spPr>
            <a:xfrm>
              <a:off x="2890986" y="4014662"/>
              <a:ext cx="0" cy="9493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711493" y="4755621"/>
              <a:ext cx="165947" cy="101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Footer Placeholder 29">
            <a:extLst>
              <a:ext uri="{FF2B5EF4-FFF2-40B4-BE49-F238E27FC236}">
                <a16:creationId xmlns:a16="http://schemas.microsoft.com/office/drawing/2014/main" id="{3333B9BB-DC17-7201-68DF-B1DF3E95C946}"/>
              </a:ext>
            </a:extLst>
          </p:cNvPr>
          <p:cNvSpPr>
            <a:spLocks noGrp="1"/>
          </p:cNvSpPr>
          <p:nvPr>
            <p:ph type="ftr" sz="quarter" idx="22"/>
          </p:nvPr>
        </p:nvSpPr>
        <p:spPr/>
        <p:txBody>
          <a:bodyPr/>
          <a:lstStyle/>
          <a:p>
            <a:r>
              <a:rPr lang="en-US"/>
              <a:t>Footer</a:t>
            </a:r>
            <a:endParaRPr lang="en-US" dirty="0"/>
          </a:p>
        </p:txBody>
      </p:sp>
    </p:spTree>
    <p:extLst>
      <p:ext uri="{BB962C8B-B14F-4D97-AF65-F5344CB8AC3E}">
        <p14:creationId xmlns:p14="http://schemas.microsoft.com/office/powerpoint/2010/main" val="40210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subTitle" idx="15"/>
          </p:nvPr>
        </p:nvSpPr>
        <p:spPr/>
        <p:txBody>
          <a:bodyPr/>
          <a:lstStyle/>
          <a:p>
            <a:r>
              <a:rPr lang="en-US" dirty="0"/>
              <a:t>SE Steam Exchanger Humidifier</a:t>
            </a:r>
          </a:p>
        </p:txBody>
      </p:sp>
      <p:sp>
        <p:nvSpPr>
          <p:cNvPr id="18" name="Title 17">
            <a:extLst>
              <a:ext uri="{FF2B5EF4-FFF2-40B4-BE49-F238E27FC236}">
                <a16:creationId xmlns:a16="http://schemas.microsoft.com/office/drawing/2014/main" id="{FFF01A89-D33E-7253-88A1-641369FB2B01}"/>
              </a:ext>
            </a:extLst>
          </p:cNvPr>
          <p:cNvSpPr>
            <a:spLocks noGrp="1"/>
          </p:cNvSpPr>
          <p:nvPr>
            <p:ph type="title"/>
          </p:nvPr>
        </p:nvSpPr>
        <p:spPr/>
        <p:txBody>
          <a:bodyPr/>
          <a:lstStyle/>
          <a:p>
            <a:r>
              <a:rPr lang="en-US" dirty="0"/>
              <a:t>Introduction</a:t>
            </a:r>
          </a:p>
        </p:txBody>
      </p:sp>
      <p:pic>
        <p:nvPicPr>
          <p:cNvPr id="10" name="Picture 8" descr="\\fileserver\common\MARKETING\Literature\SE SERIES\Photos\SE_B+\Low Res\SE_B+_Closed.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79035" y="1695797"/>
            <a:ext cx="7533654" cy="375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733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subTitle" idx="15"/>
          </p:nvPr>
        </p:nvSpPr>
        <p:spPr/>
        <p:txBody>
          <a:bodyPr/>
          <a:lstStyle/>
          <a:p>
            <a:r>
              <a:rPr lang="en-US" dirty="0"/>
              <a:t>Why SE</a:t>
            </a:r>
          </a:p>
        </p:txBody>
      </p:sp>
      <p:sp>
        <p:nvSpPr>
          <p:cNvPr id="19" name="Title 18">
            <a:extLst>
              <a:ext uri="{FF2B5EF4-FFF2-40B4-BE49-F238E27FC236}">
                <a16:creationId xmlns:a16="http://schemas.microsoft.com/office/drawing/2014/main" id="{CEBF8D80-8B6C-6A11-C1AF-51B7C918FD19}"/>
              </a:ext>
            </a:extLst>
          </p:cNvPr>
          <p:cNvSpPr>
            <a:spLocks noGrp="1"/>
          </p:cNvSpPr>
          <p:nvPr>
            <p:ph type="title"/>
          </p:nvPr>
        </p:nvSpPr>
        <p:spPr/>
        <p:txBody>
          <a:bodyPr/>
          <a:lstStyle/>
          <a:p>
            <a:r>
              <a:rPr lang="en-US" dirty="0"/>
              <a:t>Introduction</a:t>
            </a:r>
          </a:p>
        </p:txBody>
      </p:sp>
      <p:sp>
        <p:nvSpPr>
          <p:cNvPr id="5" name="TextBox 4"/>
          <p:cNvSpPr txBox="1"/>
          <p:nvPr/>
        </p:nvSpPr>
        <p:spPr>
          <a:xfrm>
            <a:off x="532014" y="1886988"/>
            <a:ext cx="6350923" cy="3785652"/>
          </a:xfrm>
          <a:prstGeom prst="rect">
            <a:avLst/>
          </a:prstGeom>
          <a:noFill/>
        </p:spPr>
        <p:txBody>
          <a:bodyPr wrap="square" rtlCol="0">
            <a:spAutoFit/>
          </a:bodyPr>
          <a:lstStyle/>
          <a:p>
            <a:pPr marL="270000" indent="-270000">
              <a:buClr>
                <a:srgbClr val="016AB3"/>
              </a:buClr>
              <a:buSzPct val="100000"/>
              <a:buFont typeface="Arial" panose="020B0604020202020204" pitchFamily="34" charset="0"/>
              <a:buChar char="•"/>
            </a:pPr>
            <a:r>
              <a:rPr lang="en-US" sz="2000" dirty="0">
                <a:solidFill>
                  <a:srgbClr val="000000"/>
                </a:solidFill>
              </a:rPr>
              <a:t>When existing facility boiler steam is available</a:t>
            </a:r>
            <a:br>
              <a:rPr lang="en-US" sz="2000" dirty="0">
                <a:solidFill>
                  <a:srgbClr val="000000"/>
                </a:solidFill>
              </a:rPr>
            </a:b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When air quality is a concern and cannot have chemical additives </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Clean atmospheric steam  </a:t>
            </a:r>
          </a:p>
          <a:p>
            <a:pPr marL="270000" indent="-270000">
              <a:buClr>
                <a:srgbClr val="016AB3"/>
              </a:buClr>
              <a:buSzPct val="100000"/>
              <a:buFont typeface="Arial" panose="020B0604020202020204" pitchFamily="34" charset="0"/>
              <a:buChar char="•"/>
            </a:pPr>
            <a:endParaRPr lang="en-US" sz="2000" dirty="0">
              <a:solidFill>
                <a:srgbClr val="000000"/>
              </a:solidFill>
            </a:endParaRPr>
          </a:p>
          <a:p>
            <a:pPr marL="270000" indent="-270000">
              <a:buClr>
                <a:srgbClr val="016AB3"/>
              </a:buClr>
              <a:buSzPct val="100000"/>
              <a:buFont typeface="Arial" panose="020B0604020202020204" pitchFamily="34" charset="0"/>
              <a:buChar char="•"/>
            </a:pPr>
            <a:r>
              <a:rPr lang="en-US" sz="2000" dirty="0">
                <a:solidFill>
                  <a:srgbClr val="000000"/>
                </a:solidFill>
              </a:rPr>
              <a:t>Complete packaged product</a:t>
            </a:r>
          </a:p>
          <a:p>
            <a:pPr marL="727200" lvl="1" indent="-270000">
              <a:buClr>
                <a:srgbClr val="016AB3"/>
              </a:buClr>
              <a:buSzPct val="100000"/>
              <a:buFont typeface="Arial" panose="020B0604020202020204" pitchFamily="34" charset="0"/>
              <a:buChar char="•"/>
            </a:pPr>
            <a:r>
              <a:rPr lang="en-US" sz="2000" dirty="0">
                <a:solidFill>
                  <a:srgbClr val="000000"/>
                </a:solidFill>
              </a:rPr>
              <a:t>Steam valve and Actuator</a:t>
            </a:r>
          </a:p>
          <a:p>
            <a:pPr marL="727200" lvl="1" indent="-270000">
              <a:buClr>
                <a:srgbClr val="016AB3"/>
              </a:buClr>
              <a:buSzPct val="100000"/>
              <a:buFont typeface="Arial" panose="020B0604020202020204" pitchFamily="34" charset="0"/>
              <a:buChar char="•"/>
            </a:pPr>
            <a:r>
              <a:rPr lang="en-US" sz="2000" dirty="0">
                <a:solidFill>
                  <a:srgbClr val="000000"/>
                </a:solidFill>
              </a:rPr>
              <a:t>F&amp;T traps</a:t>
            </a:r>
          </a:p>
          <a:p>
            <a:pPr marL="727200" lvl="1" indent="-270000">
              <a:buClr>
                <a:srgbClr val="016AB3"/>
              </a:buClr>
              <a:buSzPct val="100000"/>
              <a:buFont typeface="Arial" panose="020B0604020202020204" pitchFamily="34" charset="0"/>
              <a:buChar char="•"/>
            </a:pPr>
            <a:r>
              <a:rPr lang="en-US" sz="2000" dirty="0">
                <a:solidFill>
                  <a:srgbClr val="000000"/>
                </a:solidFill>
              </a:rPr>
              <a:t>Drain water cooler</a:t>
            </a:r>
          </a:p>
          <a:p>
            <a:pPr marL="727200" lvl="1" indent="-270000">
              <a:buClr>
                <a:srgbClr val="016AB3"/>
              </a:buClr>
              <a:buSzPct val="100000"/>
              <a:buFont typeface="Arial" panose="020B0604020202020204" pitchFamily="34" charset="0"/>
              <a:buChar char="•"/>
            </a:pPr>
            <a:r>
              <a:rPr lang="en-US" sz="2000" dirty="0" err="1">
                <a:solidFill>
                  <a:srgbClr val="000000"/>
                </a:solidFill>
              </a:rPr>
              <a:t>Wye</a:t>
            </a:r>
            <a:r>
              <a:rPr lang="en-US" sz="2000" dirty="0">
                <a:solidFill>
                  <a:srgbClr val="000000"/>
                </a:solidFill>
              </a:rPr>
              <a:t> strainer</a:t>
            </a:r>
          </a:p>
        </p:txBody>
      </p:sp>
      <p:pic>
        <p:nvPicPr>
          <p:cNvPr id="8" name="Picture 8" descr="\\fileserver\common\MARKETING\Literature\SE SERIES\Photos\SE_B+\Low Res\SE_B+_Closed.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54056" y="2443112"/>
            <a:ext cx="4932658" cy="245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310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4278C5A-B8F2-4B34-8BBF-D6FB275C72D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9" b="19"/>
          <a:stretch/>
        </p:blipFill>
        <p:spPr/>
      </p:pic>
      <p:sp>
        <p:nvSpPr>
          <p:cNvPr id="13" name="Title 12">
            <a:extLst>
              <a:ext uri="{FF2B5EF4-FFF2-40B4-BE49-F238E27FC236}">
                <a16:creationId xmlns:a16="http://schemas.microsoft.com/office/drawing/2014/main" id="{3735C05F-9142-4452-B2F5-70644FC3E656}"/>
              </a:ext>
            </a:extLst>
          </p:cNvPr>
          <p:cNvSpPr>
            <a:spLocks noGrp="1"/>
          </p:cNvSpPr>
          <p:nvPr>
            <p:ph type="title"/>
          </p:nvPr>
        </p:nvSpPr>
        <p:spPr/>
        <p:txBody>
          <a:bodyPr vert="horz"/>
          <a:lstStyle/>
          <a:p>
            <a:r>
              <a:rPr lang="en-US" dirty="0"/>
              <a:t>Model Overview</a:t>
            </a:r>
          </a:p>
        </p:txBody>
      </p:sp>
      <p:sp>
        <p:nvSpPr>
          <p:cNvPr id="14" name="Subtitle 13">
            <a:extLst>
              <a:ext uri="{FF2B5EF4-FFF2-40B4-BE49-F238E27FC236}">
                <a16:creationId xmlns:a16="http://schemas.microsoft.com/office/drawing/2014/main" id="{1F8CFA22-377E-49EA-8AEF-6BFBDC321C9E}"/>
              </a:ext>
            </a:extLst>
          </p:cNvPr>
          <p:cNvSpPr>
            <a:spLocks noGrp="1"/>
          </p:cNvSpPr>
          <p:nvPr>
            <p:ph type="subTitle" idx="1"/>
          </p:nvPr>
        </p:nvSpPr>
        <p:spPr/>
        <p:txBody>
          <a:bodyPr/>
          <a:lstStyle/>
          <a:p>
            <a:endParaRPr lang="en-US" dirty="0"/>
          </a:p>
        </p:txBody>
      </p:sp>
      <p:sp>
        <p:nvSpPr>
          <p:cNvPr id="3" name="Slide Number Placeholder 2">
            <a:extLst>
              <a:ext uri="{FF2B5EF4-FFF2-40B4-BE49-F238E27FC236}">
                <a16:creationId xmlns:a16="http://schemas.microsoft.com/office/drawing/2014/main" id="{D0275CAA-590C-C383-2523-4E1CA71C3F6F}"/>
              </a:ext>
            </a:extLst>
          </p:cNvPr>
          <p:cNvSpPr>
            <a:spLocks noGrp="1"/>
          </p:cNvSpPr>
          <p:nvPr>
            <p:ph type="sldNum" sz="quarter" idx="15"/>
          </p:nvPr>
        </p:nvSpPr>
        <p:spPr/>
        <p:txBody>
          <a:bodyPr/>
          <a:lstStyle/>
          <a:p>
            <a:fld id="{6B684BA6-A037-49F7-A33F-6D026730C1FC}" type="slidenum">
              <a:rPr lang="en-US" smtClean="0"/>
              <a:pPr/>
              <a:t>37</a:t>
            </a:fld>
            <a:endParaRPr lang="en-US" dirty="0"/>
          </a:p>
        </p:txBody>
      </p:sp>
      <p:pic>
        <p:nvPicPr>
          <p:cNvPr id="5" name="Picture 4">
            <a:extLst>
              <a:ext uri="{FF2B5EF4-FFF2-40B4-BE49-F238E27FC236}">
                <a16:creationId xmlns:a16="http://schemas.microsoft.com/office/drawing/2014/main" id="{7EDF82F1-09FC-CE64-55EA-2DA38229D375}"/>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pic>
        <p:nvPicPr>
          <p:cNvPr id="9" name="Picture 8">
            <a:extLst>
              <a:ext uri="{FF2B5EF4-FFF2-40B4-BE49-F238E27FC236}">
                <a16:creationId xmlns:a16="http://schemas.microsoft.com/office/drawing/2014/main" id="{6F036DD8-350E-3243-C4BC-7DCBF9EA98F7}"/>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1633708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8803BE5-E8CF-4B73-B3D5-1DCFB16AD658}"/>
              </a:ext>
            </a:extLst>
          </p:cNvPr>
          <p:cNvSpPr>
            <a:spLocks noGrp="1"/>
          </p:cNvSpPr>
          <p:nvPr>
            <p:ph type="subTitle" idx="15"/>
          </p:nvPr>
        </p:nvSpPr>
        <p:spPr/>
        <p:txBody>
          <a:bodyPr/>
          <a:lstStyle/>
          <a:p>
            <a:r>
              <a:rPr lang="en-US" dirty="0"/>
              <a:t>Indoor</a:t>
            </a:r>
          </a:p>
        </p:txBody>
      </p:sp>
      <p:sp>
        <p:nvSpPr>
          <p:cNvPr id="7" name="Content Placeholder 6">
            <a:extLst>
              <a:ext uri="{FF2B5EF4-FFF2-40B4-BE49-F238E27FC236}">
                <a16:creationId xmlns:a16="http://schemas.microsoft.com/office/drawing/2014/main" id="{ED7094B3-3386-45E5-ACC2-849AF4D710F1}"/>
              </a:ext>
            </a:extLst>
          </p:cNvPr>
          <p:cNvSpPr>
            <a:spLocks noGrp="1"/>
          </p:cNvSpPr>
          <p:nvPr>
            <p:ph sz="quarter" idx="20"/>
          </p:nvPr>
        </p:nvSpPr>
        <p:spPr>
          <a:xfrm>
            <a:off x="8473804" y="1880968"/>
            <a:ext cx="3153687" cy="4319587"/>
          </a:xfrm>
        </p:spPr>
        <p:txBody>
          <a:bodyPr/>
          <a:lstStyle/>
          <a:p>
            <a:pPr marL="0" indent="0">
              <a:buNone/>
            </a:pPr>
            <a:r>
              <a:rPr lang="en-US" dirty="0">
                <a:solidFill>
                  <a:schemeClr val="accent1"/>
                </a:solidFill>
              </a:rPr>
              <a:t>Inlet</a:t>
            </a:r>
            <a:br>
              <a:rPr lang="en-US" dirty="0"/>
            </a:br>
            <a:r>
              <a:rPr lang="en-US" dirty="0"/>
              <a:t>Pressure steam up to 15 </a:t>
            </a:r>
            <a:r>
              <a:rPr lang="en-US" dirty="0" err="1"/>
              <a:t>psig</a:t>
            </a:r>
            <a:br>
              <a:rPr lang="en-US" dirty="0"/>
            </a:br>
            <a:endParaRPr lang="en-US" dirty="0"/>
          </a:p>
          <a:p>
            <a:pPr marL="0" indent="0">
              <a:buNone/>
            </a:pPr>
            <a:r>
              <a:rPr lang="en-US" dirty="0">
                <a:solidFill>
                  <a:schemeClr val="accent1"/>
                </a:solidFill>
              </a:rPr>
              <a:t>Voltage</a:t>
            </a:r>
            <a:br>
              <a:rPr lang="en-US" dirty="0"/>
            </a:br>
            <a:r>
              <a:rPr lang="en-US" dirty="0"/>
              <a:t>120V/1ph/60hz</a:t>
            </a:r>
          </a:p>
          <a:p>
            <a:pPr marL="0" indent="0">
              <a:buNone/>
            </a:pPr>
            <a:endParaRPr lang="en-US" dirty="0"/>
          </a:p>
          <a:p>
            <a:pPr marL="0" indent="0">
              <a:buNone/>
            </a:pPr>
            <a:r>
              <a:rPr lang="en-US" dirty="0">
                <a:solidFill>
                  <a:schemeClr val="accent1"/>
                </a:solidFill>
              </a:rPr>
              <a:t>Floor stand</a:t>
            </a:r>
            <a:br>
              <a:rPr lang="en-US" dirty="0"/>
            </a:br>
            <a:r>
              <a:rPr lang="en-US" dirty="0"/>
              <a:t>Available for all models</a:t>
            </a:r>
          </a:p>
          <a:p>
            <a:pPr marL="0" indent="0">
              <a:buNone/>
            </a:pPr>
            <a:endParaRPr lang="en-US" dirty="0"/>
          </a:p>
          <a:p>
            <a:pPr marL="0" indent="0">
              <a:buNone/>
            </a:pPr>
            <a:r>
              <a:rPr lang="en-US" dirty="0">
                <a:solidFill>
                  <a:schemeClr val="accent1"/>
                </a:solidFill>
              </a:rPr>
              <a:t>Ceiling kit</a:t>
            </a:r>
            <a:br>
              <a:rPr lang="en-US" dirty="0"/>
            </a:br>
            <a:r>
              <a:rPr lang="en-US" dirty="0"/>
              <a:t>SETC50 only</a:t>
            </a:r>
          </a:p>
          <a:p>
            <a:pPr marL="0" indent="0">
              <a:buNone/>
            </a:pPr>
            <a:endParaRPr lang="en-US" dirty="0"/>
          </a:p>
          <a:p>
            <a:pPr marL="0" indent="0">
              <a:buNone/>
            </a:pPr>
            <a:endParaRPr lang="en-US" dirty="0"/>
          </a:p>
        </p:txBody>
      </p:sp>
      <p:sp>
        <p:nvSpPr>
          <p:cNvPr id="5" name="Title 4">
            <a:extLst>
              <a:ext uri="{FF2B5EF4-FFF2-40B4-BE49-F238E27FC236}">
                <a16:creationId xmlns:a16="http://schemas.microsoft.com/office/drawing/2014/main" id="{CEDD39FD-CFD9-4CD6-B04B-929E3B28B1E8}"/>
              </a:ext>
            </a:extLst>
          </p:cNvPr>
          <p:cNvSpPr>
            <a:spLocks noGrp="1"/>
          </p:cNvSpPr>
          <p:nvPr>
            <p:ph type="title"/>
          </p:nvPr>
        </p:nvSpPr>
        <p:spPr/>
        <p:txBody>
          <a:bodyPr/>
          <a:lstStyle/>
          <a:p>
            <a:r>
              <a:rPr lang="en-US" dirty="0"/>
              <a:t>Model Overview</a:t>
            </a:r>
          </a:p>
        </p:txBody>
      </p:sp>
      <p:sp>
        <p:nvSpPr>
          <p:cNvPr id="3" name="Slide Number Placeholder 2">
            <a:extLst>
              <a:ext uri="{FF2B5EF4-FFF2-40B4-BE49-F238E27FC236}">
                <a16:creationId xmlns:a16="http://schemas.microsoft.com/office/drawing/2014/main" id="{616E7F70-D0E6-626B-072E-4E55A347A32A}"/>
              </a:ext>
            </a:extLst>
          </p:cNvPr>
          <p:cNvSpPr>
            <a:spLocks noGrp="1"/>
          </p:cNvSpPr>
          <p:nvPr>
            <p:ph type="sldNum" sz="quarter" idx="22"/>
          </p:nvPr>
        </p:nvSpPr>
        <p:spPr/>
        <p:txBody>
          <a:bodyPr/>
          <a:lstStyle/>
          <a:p>
            <a:fld id="{40F648EF-2C28-47E5-AF73-41A3A16F4094}" type="slidenum">
              <a:rPr lang="en-US" smtClean="0"/>
              <a:pPr/>
              <a:t>38</a:t>
            </a:fld>
            <a:endParaRPr lang="en-US" dirty="0"/>
          </a:p>
        </p:txBody>
      </p:sp>
      <p:pic>
        <p:nvPicPr>
          <p:cNvPr id="13" name="Picture 12">
            <a:extLst>
              <a:ext uri="{FF2B5EF4-FFF2-40B4-BE49-F238E27FC236}">
                <a16:creationId xmlns:a16="http://schemas.microsoft.com/office/drawing/2014/main" id="{368CA51A-EAB1-99B6-5D73-C5B80C720F56}"/>
              </a:ext>
            </a:extLst>
          </p:cNvPr>
          <p:cNvPicPr>
            <a:picLocks noChangeAspect="1"/>
          </p:cNvPicPr>
          <p:nvPr/>
        </p:nvPicPr>
        <p:blipFill>
          <a:blip r:embed="rId2"/>
          <a:stretch>
            <a:fillRect/>
          </a:stretch>
        </p:blipFill>
        <p:spPr>
          <a:xfrm>
            <a:off x="327093" y="1665287"/>
            <a:ext cx="1790700" cy="1495425"/>
          </a:xfrm>
          <a:prstGeom prst="rect">
            <a:avLst/>
          </a:prstGeom>
        </p:spPr>
      </p:pic>
      <p:pic>
        <p:nvPicPr>
          <p:cNvPr id="16" name="Picture 15">
            <a:extLst>
              <a:ext uri="{FF2B5EF4-FFF2-40B4-BE49-F238E27FC236}">
                <a16:creationId xmlns:a16="http://schemas.microsoft.com/office/drawing/2014/main" id="{3F19B0C5-8D46-EE2F-2721-C7B7B7A996EC}"/>
              </a:ext>
            </a:extLst>
          </p:cNvPr>
          <p:cNvPicPr>
            <a:picLocks noChangeAspect="1"/>
          </p:cNvPicPr>
          <p:nvPr/>
        </p:nvPicPr>
        <p:blipFill>
          <a:blip r:embed="rId3"/>
          <a:stretch>
            <a:fillRect/>
          </a:stretch>
        </p:blipFill>
        <p:spPr>
          <a:xfrm>
            <a:off x="2558577" y="1718231"/>
            <a:ext cx="2152650" cy="1790700"/>
          </a:xfrm>
          <a:prstGeom prst="rect">
            <a:avLst/>
          </a:prstGeom>
        </p:spPr>
      </p:pic>
      <p:pic>
        <p:nvPicPr>
          <p:cNvPr id="18" name="Picture 17">
            <a:extLst>
              <a:ext uri="{FF2B5EF4-FFF2-40B4-BE49-F238E27FC236}">
                <a16:creationId xmlns:a16="http://schemas.microsoft.com/office/drawing/2014/main" id="{0B31AEA8-A38C-FEF0-C116-7C847938FB26}"/>
              </a:ext>
            </a:extLst>
          </p:cNvPr>
          <p:cNvPicPr>
            <a:picLocks noChangeAspect="1"/>
          </p:cNvPicPr>
          <p:nvPr/>
        </p:nvPicPr>
        <p:blipFill>
          <a:blip r:embed="rId4"/>
          <a:stretch>
            <a:fillRect/>
          </a:stretch>
        </p:blipFill>
        <p:spPr>
          <a:xfrm>
            <a:off x="5482752" y="1717181"/>
            <a:ext cx="2143125" cy="2000250"/>
          </a:xfrm>
          <a:prstGeom prst="rect">
            <a:avLst/>
          </a:prstGeom>
        </p:spPr>
      </p:pic>
      <p:pic>
        <p:nvPicPr>
          <p:cNvPr id="20" name="Picture 19">
            <a:extLst>
              <a:ext uri="{FF2B5EF4-FFF2-40B4-BE49-F238E27FC236}">
                <a16:creationId xmlns:a16="http://schemas.microsoft.com/office/drawing/2014/main" id="{939EE228-606B-06D0-89E6-7E08BBAE93A8}"/>
              </a:ext>
            </a:extLst>
          </p:cNvPr>
          <p:cNvPicPr>
            <a:picLocks noChangeAspect="1"/>
          </p:cNvPicPr>
          <p:nvPr/>
        </p:nvPicPr>
        <p:blipFill>
          <a:blip r:embed="rId5"/>
          <a:stretch>
            <a:fillRect/>
          </a:stretch>
        </p:blipFill>
        <p:spPr>
          <a:xfrm>
            <a:off x="327093" y="3508931"/>
            <a:ext cx="2924175" cy="2438400"/>
          </a:xfrm>
          <a:prstGeom prst="rect">
            <a:avLst/>
          </a:prstGeom>
        </p:spPr>
      </p:pic>
      <p:pic>
        <p:nvPicPr>
          <p:cNvPr id="22" name="Picture 21">
            <a:extLst>
              <a:ext uri="{FF2B5EF4-FFF2-40B4-BE49-F238E27FC236}">
                <a16:creationId xmlns:a16="http://schemas.microsoft.com/office/drawing/2014/main" id="{02AD1FA5-903D-432F-069C-9FFB1B36DD2D}"/>
              </a:ext>
            </a:extLst>
          </p:cNvPr>
          <p:cNvPicPr>
            <a:picLocks noChangeAspect="1"/>
          </p:cNvPicPr>
          <p:nvPr/>
        </p:nvPicPr>
        <p:blipFill>
          <a:blip r:embed="rId6"/>
          <a:stretch>
            <a:fillRect/>
          </a:stretch>
        </p:blipFill>
        <p:spPr>
          <a:xfrm>
            <a:off x="4348061" y="3508931"/>
            <a:ext cx="3028950" cy="2638425"/>
          </a:xfrm>
          <a:prstGeom prst="rect">
            <a:avLst/>
          </a:prstGeom>
        </p:spPr>
      </p:pic>
    </p:spTree>
    <p:extLst>
      <p:ext uri="{BB962C8B-B14F-4D97-AF65-F5344CB8AC3E}">
        <p14:creationId xmlns:p14="http://schemas.microsoft.com/office/powerpoint/2010/main" val="1934902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subTitle" idx="15"/>
          </p:nvPr>
        </p:nvSpPr>
        <p:spPr/>
        <p:txBody>
          <a:bodyPr/>
          <a:lstStyle/>
          <a:p>
            <a:r>
              <a:rPr lang="en-US" dirty="0"/>
              <a:t>Clearances</a:t>
            </a:r>
          </a:p>
        </p:txBody>
      </p:sp>
      <p:sp>
        <p:nvSpPr>
          <p:cNvPr id="23" name="Title 22">
            <a:extLst>
              <a:ext uri="{FF2B5EF4-FFF2-40B4-BE49-F238E27FC236}">
                <a16:creationId xmlns:a16="http://schemas.microsoft.com/office/drawing/2014/main" id="{D4AEDF33-FC78-2A7D-B0EB-02ADD4FC3E76}"/>
              </a:ext>
            </a:extLst>
          </p:cNvPr>
          <p:cNvSpPr>
            <a:spLocks noGrp="1"/>
          </p:cNvSpPr>
          <p:nvPr>
            <p:ph type="title"/>
          </p:nvPr>
        </p:nvSpPr>
        <p:spPr/>
        <p:txBody>
          <a:bodyPr/>
          <a:lstStyle/>
          <a:p>
            <a:r>
              <a:rPr lang="en-US" dirty="0"/>
              <a:t>Model Overview</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185" y="1422406"/>
            <a:ext cx="9386794" cy="2017151"/>
          </a:xfrm>
          <a:prstGeom prst="rect">
            <a:avLst/>
          </a:prstGeom>
        </p:spPr>
      </p:pic>
      <p:sp>
        <p:nvSpPr>
          <p:cNvPr id="7" name="Text Box 1030"/>
          <p:cNvSpPr txBox="1">
            <a:spLocks noChangeArrowheads="1"/>
          </p:cNvSpPr>
          <p:nvPr/>
        </p:nvSpPr>
        <p:spPr bwMode="auto">
          <a:xfrm>
            <a:off x="1749715" y="2315512"/>
            <a:ext cx="1524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cs typeface="Arial" panose="020B0604020202020204" pitchFamily="34" charset="0"/>
              </a:rPr>
              <a:t>SE 100/175</a:t>
            </a:r>
          </a:p>
        </p:txBody>
      </p:sp>
      <p:sp>
        <p:nvSpPr>
          <p:cNvPr id="8" name="Text Box 1031"/>
          <p:cNvSpPr txBox="1">
            <a:spLocks noChangeArrowheads="1"/>
          </p:cNvSpPr>
          <p:nvPr/>
        </p:nvSpPr>
        <p:spPr bwMode="auto">
          <a:xfrm>
            <a:off x="4270209" y="2515567"/>
            <a:ext cx="1524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cs typeface="Arial" panose="020B0604020202020204" pitchFamily="34" charset="0"/>
              </a:rPr>
              <a:t>SE 250/375</a:t>
            </a:r>
          </a:p>
        </p:txBody>
      </p:sp>
      <p:sp>
        <p:nvSpPr>
          <p:cNvPr id="10" name="Text Box 1032"/>
          <p:cNvSpPr txBox="1">
            <a:spLocks noChangeArrowheads="1"/>
          </p:cNvSpPr>
          <p:nvPr/>
        </p:nvSpPr>
        <p:spPr bwMode="auto">
          <a:xfrm>
            <a:off x="6805812" y="3039447"/>
            <a:ext cx="1524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cs typeface="Arial" panose="020B0604020202020204" pitchFamily="34" charset="0"/>
              </a:rPr>
              <a:t>SE 525/750</a:t>
            </a:r>
          </a:p>
        </p:txBody>
      </p:sp>
      <p:sp>
        <p:nvSpPr>
          <p:cNvPr id="11" name="Text Box 1033"/>
          <p:cNvSpPr txBox="1">
            <a:spLocks noChangeArrowheads="1"/>
          </p:cNvSpPr>
          <p:nvPr/>
        </p:nvSpPr>
        <p:spPr bwMode="auto">
          <a:xfrm>
            <a:off x="9533420" y="3525445"/>
            <a:ext cx="1168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dirty="0">
                <a:cs typeface="Arial" panose="020B0604020202020204" pitchFamily="34" charset="0"/>
              </a:rPr>
              <a:t>SE 1050</a:t>
            </a:r>
          </a:p>
        </p:txBody>
      </p:sp>
      <p:graphicFrame>
        <p:nvGraphicFramePr>
          <p:cNvPr id="12" name="Table 11"/>
          <p:cNvGraphicFramePr>
            <a:graphicFrameLocks noGrp="1"/>
          </p:cNvGraphicFramePr>
          <p:nvPr>
            <p:extLst>
              <p:ext uri="{D42A27DB-BD31-4B8C-83A1-F6EECF244321}">
                <p14:modId xmlns:p14="http://schemas.microsoft.com/office/powerpoint/2010/main" val="2252914603"/>
              </p:ext>
            </p:extLst>
          </p:nvPr>
        </p:nvGraphicFramePr>
        <p:xfrm>
          <a:off x="2222075" y="4154156"/>
          <a:ext cx="8251960" cy="2033958"/>
        </p:xfrm>
        <a:graphic>
          <a:graphicData uri="http://schemas.openxmlformats.org/drawingml/2006/table">
            <a:tbl>
              <a:tblPr firstRow="1">
                <a:tableStyleId>{7E9639D4-E3E2-4D34-9284-5A2195B3D0D7}</a:tableStyleId>
              </a:tblPr>
              <a:tblGrid>
                <a:gridCol w="1031495">
                  <a:extLst>
                    <a:ext uri="{9D8B030D-6E8A-4147-A177-3AD203B41FA5}">
                      <a16:colId xmlns:a16="http://schemas.microsoft.com/office/drawing/2014/main" val="20000"/>
                    </a:ext>
                  </a:extLst>
                </a:gridCol>
                <a:gridCol w="1031495">
                  <a:extLst>
                    <a:ext uri="{9D8B030D-6E8A-4147-A177-3AD203B41FA5}">
                      <a16:colId xmlns:a16="http://schemas.microsoft.com/office/drawing/2014/main" val="20001"/>
                    </a:ext>
                  </a:extLst>
                </a:gridCol>
                <a:gridCol w="1031495">
                  <a:extLst>
                    <a:ext uri="{9D8B030D-6E8A-4147-A177-3AD203B41FA5}">
                      <a16:colId xmlns:a16="http://schemas.microsoft.com/office/drawing/2014/main" val="20002"/>
                    </a:ext>
                  </a:extLst>
                </a:gridCol>
                <a:gridCol w="1031495">
                  <a:extLst>
                    <a:ext uri="{9D8B030D-6E8A-4147-A177-3AD203B41FA5}">
                      <a16:colId xmlns:a16="http://schemas.microsoft.com/office/drawing/2014/main" val="20003"/>
                    </a:ext>
                  </a:extLst>
                </a:gridCol>
                <a:gridCol w="1031495">
                  <a:extLst>
                    <a:ext uri="{9D8B030D-6E8A-4147-A177-3AD203B41FA5}">
                      <a16:colId xmlns:a16="http://schemas.microsoft.com/office/drawing/2014/main" val="20004"/>
                    </a:ext>
                  </a:extLst>
                </a:gridCol>
                <a:gridCol w="1031495">
                  <a:extLst>
                    <a:ext uri="{9D8B030D-6E8A-4147-A177-3AD203B41FA5}">
                      <a16:colId xmlns:a16="http://schemas.microsoft.com/office/drawing/2014/main" val="20005"/>
                    </a:ext>
                  </a:extLst>
                </a:gridCol>
                <a:gridCol w="1031495">
                  <a:extLst>
                    <a:ext uri="{9D8B030D-6E8A-4147-A177-3AD203B41FA5}">
                      <a16:colId xmlns:a16="http://schemas.microsoft.com/office/drawing/2014/main" val="20006"/>
                    </a:ext>
                  </a:extLst>
                </a:gridCol>
                <a:gridCol w="1031495">
                  <a:extLst>
                    <a:ext uri="{9D8B030D-6E8A-4147-A177-3AD203B41FA5}">
                      <a16:colId xmlns:a16="http://schemas.microsoft.com/office/drawing/2014/main" val="20007"/>
                    </a:ext>
                  </a:extLst>
                </a:gridCol>
              </a:tblGrid>
              <a:tr h="248881">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Model</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Width</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Height</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Depth</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Clearance(Min)</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5011">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in</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In</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in</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Left (in)</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Right(in)</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Front(in)</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Top</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extLst>
                  <a:ext uri="{0D108BD9-81ED-4DB2-BD59-A6C34878D82A}">
                    <a16:rowId xmlns:a16="http://schemas.microsoft.com/office/drawing/2014/main" val="10001"/>
                  </a:ext>
                </a:extLst>
              </a:tr>
              <a:tr h="25501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SE 100/175</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44.6</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ctr" horzOverflow="overflow"/>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0</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ctr" horzOverflow="overflow"/>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ctr" horzOverflow="overflow"/>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ctr" horzOverflow="overflow"/>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36</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ctr" horzOverflow="overflow"/>
                </a:tc>
                <a:extLst>
                  <a:ext uri="{0D108BD9-81ED-4DB2-BD59-A6C34878D82A}">
                    <a16:rowId xmlns:a16="http://schemas.microsoft.com/office/drawing/2014/main" val="10002"/>
                  </a:ext>
                </a:extLst>
              </a:tr>
              <a:tr h="25501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SE 250/375</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26.4</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5501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SE 525/750</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42</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5501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SE 1050</a:t>
                      </a:r>
                      <a:endParaRPr kumimoji="0" lang="en-US" sz="1400" b="1"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57.6</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18**</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ctr" horzOverflow="overflow"/>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55011">
                <a:tc gridSpan="8">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All capacities fit through a 32" door.</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55011">
                <a:tc gridSpan="8">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**Recommended clearance for cleaning back of the tank from the top.</a:t>
                      </a:r>
                      <a:endParaRPr kumimoji="0" lang="en-US" sz="1400" b="0" i="0" u="none" strike="noStrike" cap="none" normalizeH="0" baseline="0" dirty="0">
                        <a:ln>
                          <a:noFill/>
                        </a:ln>
                        <a:solidFill>
                          <a:schemeClr val="tx1"/>
                        </a:solidFill>
                        <a:effectLst/>
                        <a:latin typeface="Franklin Gothic Medium" pitchFamily="34" charset="0"/>
                      </a:endParaRPr>
                    </a:p>
                  </a:txBody>
                  <a:tcPr marL="9525" marR="9525" marT="7144" marB="0" anchor="b"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384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What is </a:t>
            </a:r>
            <a:r>
              <a:rPr lang="en-US" dirty="0" err="1"/>
              <a:t>Livesteam</a:t>
            </a:r>
            <a:r>
              <a:rPr lang="en-US" dirty="0"/>
              <a:t>?</a:t>
            </a:r>
          </a:p>
        </p:txBody>
      </p:sp>
      <p:sp>
        <p:nvSpPr>
          <p:cNvPr id="18" name="Content Placeholder 17">
            <a:extLst>
              <a:ext uri="{FF2B5EF4-FFF2-40B4-BE49-F238E27FC236}">
                <a16:creationId xmlns:a16="http://schemas.microsoft.com/office/drawing/2014/main" id="{B65B1BE7-7264-889B-2C3B-F24C12FFCA97}"/>
              </a:ext>
            </a:extLst>
          </p:cNvPr>
          <p:cNvSpPr>
            <a:spLocks noGrp="1"/>
          </p:cNvSpPr>
          <p:nvPr>
            <p:ph sz="quarter" idx="21"/>
          </p:nvPr>
        </p:nvSpPr>
        <p:spPr>
          <a:xfrm>
            <a:off x="623889" y="1665287"/>
            <a:ext cx="6276979" cy="4319587"/>
          </a:xfrm>
        </p:spPr>
        <p:txBody>
          <a:bodyPr/>
          <a:lstStyle/>
          <a:p>
            <a:pPr marL="0" indent="0">
              <a:buNone/>
            </a:pPr>
            <a:r>
              <a:rPr lang="en-US" sz="2000" b="1" u="sng" dirty="0" err="1">
                <a:solidFill>
                  <a:srgbClr val="000000"/>
                </a:solidFill>
              </a:rPr>
              <a:t>LiveSteam</a:t>
            </a:r>
            <a:r>
              <a:rPr lang="en-US" sz="2000" b="1" u="sng" dirty="0">
                <a:solidFill>
                  <a:srgbClr val="000000"/>
                </a:solidFill>
              </a:rPr>
              <a:t> humidifiers utilizes existing facility boiler steam for humidification in one of two ways:</a:t>
            </a:r>
          </a:p>
          <a:p>
            <a:endParaRPr lang="en-US" sz="2000" b="1" u="sng" dirty="0">
              <a:solidFill>
                <a:srgbClr val="000000"/>
              </a:solidFill>
            </a:endParaRPr>
          </a:p>
          <a:p>
            <a:pPr marL="342900" indent="-342900">
              <a:buFont typeface="+mj-lt"/>
              <a:buAutoNum type="arabicPeriod"/>
            </a:pPr>
            <a:r>
              <a:rPr lang="en-US" sz="2000" dirty="0">
                <a:solidFill>
                  <a:srgbClr val="000000"/>
                </a:solidFill>
              </a:rPr>
              <a:t>Directly introduce boiler steam into the duct work for humidification *</a:t>
            </a:r>
            <a:br>
              <a:rPr lang="en-US" sz="2000" dirty="0">
                <a:solidFill>
                  <a:srgbClr val="000000"/>
                </a:solidFill>
              </a:rPr>
            </a:br>
            <a:br>
              <a:rPr lang="en-US" sz="2000" dirty="0">
                <a:solidFill>
                  <a:srgbClr val="000000"/>
                </a:solidFill>
              </a:rPr>
            </a:br>
            <a:r>
              <a:rPr lang="en-US" sz="2000" dirty="0">
                <a:solidFill>
                  <a:srgbClr val="000000"/>
                </a:solidFill>
              </a:rPr>
              <a:t>*Any decaling chemicals in the boiler will be in the airstream</a:t>
            </a:r>
            <a:br>
              <a:rPr lang="en-US" sz="2000" dirty="0">
                <a:solidFill>
                  <a:srgbClr val="000000"/>
                </a:solidFill>
              </a:rPr>
            </a:br>
            <a:endParaRPr lang="en-US" sz="2000" dirty="0">
              <a:solidFill>
                <a:srgbClr val="000000"/>
              </a:solidFill>
            </a:endParaRPr>
          </a:p>
          <a:p>
            <a:pPr marL="342900" indent="-342900">
              <a:buFont typeface="+mj-lt"/>
              <a:buAutoNum type="arabicPeriod"/>
            </a:pPr>
            <a:endParaRPr lang="en-US" sz="2000" dirty="0">
              <a:solidFill>
                <a:srgbClr val="000000"/>
              </a:solidFill>
            </a:endParaRPr>
          </a:p>
          <a:p>
            <a:pPr marL="342900" indent="-342900">
              <a:buFont typeface="+mj-lt"/>
              <a:buAutoNum type="arabicPeriod"/>
            </a:pPr>
            <a:r>
              <a:rPr lang="en-US" sz="2000" dirty="0">
                <a:solidFill>
                  <a:srgbClr val="000000"/>
                </a:solidFill>
              </a:rPr>
              <a:t>Utilize boiler steam as the energy source to generate clean steam for humidification</a:t>
            </a:r>
          </a:p>
          <a:p>
            <a:endParaRPr lang="en-US" b="1" u="sng" dirty="0">
              <a:solidFill>
                <a:schemeClr val="tx1">
                  <a:lumMod val="75000"/>
                  <a:lumOff val="25000"/>
                </a:schemeClr>
              </a:solidFill>
            </a:endParaRPr>
          </a:p>
          <a:p>
            <a:endParaRPr lang="en-US" dirty="0"/>
          </a:p>
        </p:txBody>
      </p:sp>
      <p:sp>
        <p:nvSpPr>
          <p:cNvPr id="26" name="Title 25">
            <a:extLst>
              <a:ext uri="{FF2B5EF4-FFF2-40B4-BE49-F238E27FC236}">
                <a16:creationId xmlns:a16="http://schemas.microsoft.com/office/drawing/2014/main" id="{4CA7E399-6588-7A68-2A29-38E7E6ED91E8}"/>
              </a:ext>
            </a:extLst>
          </p:cNvPr>
          <p:cNvSpPr>
            <a:spLocks noGrp="1"/>
          </p:cNvSpPr>
          <p:nvPr>
            <p:ph type="title"/>
          </p:nvPr>
        </p:nvSpPr>
        <p:spPr/>
        <p:txBody>
          <a:bodyPr/>
          <a:lstStyle/>
          <a:p>
            <a:r>
              <a:rPr lang="en-US" dirty="0"/>
              <a:t>Introduction</a:t>
            </a:r>
          </a:p>
        </p:txBody>
      </p:sp>
      <p:pic>
        <p:nvPicPr>
          <p:cNvPr id="1026" name="Picture 2" descr="Steam is invisible - Tuttnauer - Sterilization Bas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610" y="1647492"/>
            <a:ext cx="4683120" cy="3107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Photoshop Work Folder\NH Water Efficiency\Boiling Pot on Stov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7726" b="100000" l="0" r="100000">
                        <a14:foregroundMark x1="41071" y1="21192" x2="41071" y2="21192"/>
                        <a14:foregroundMark x1="79821" y1="25166" x2="79821" y2="25166"/>
                        <a14:foregroundMark x1="65714" y1="24724" x2="65714" y2="24724"/>
                        <a14:foregroundMark x1="58571" y1="25166" x2="58571" y2="25166"/>
                        <a14:foregroundMark x1="40000" y1="28918" x2="40000" y2="28918"/>
                        <a14:foregroundMark x1="27321" y1="24945" x2="27321" y2="24945"/>
                        <a14:foregroundMark x1="14643" y1="19868" x2="14643" y2="19868"/>
                        <a14:foregroundMark x1="14643" y1="24503" x2="14643" y2="24503"/>
                        <a14:foregroundMark x1="18750" y1="20530" x2="18750" y2="20530"/>
                        <a14:foregroundMark x1="25357" y1="18543" x2="25357" y2="18543"/>
                        <a14:foregroundMark x1="36964" y1="18102" x2="36964" y2="18102"/>
                        <a14:foregroundMark x1="54464" y1="17881" x2="54464" y2="17881"/>
                        <a14:foregroundMark x1="69107" y1="17881" x2="70179" y2="17219"/>
                        <a14:foregroundMark x1="87321" y1="17219" x2="87321" y2="17219"/>
                        <a14:foregroundMark x1="91786" y1="17439" x2="91786" y2="17439"/>
                        <a14:foregroundMark x1="92143" y1="23400" x2="92143" y2="23400"/>
                        <a14:foregroundMark x1="91071" y1="26049" x2="91071" y2="26049"/>
                        <a14:foregroundMark x1="90000" y1="32892" x2="90000" y2="32892"/>
                        <a14:foregroundMark x1="89286" y1="34658" x2="89286" y2="34658"/>
                        <a14:foregroundMark x1="85536" y1="40618" x2="81786" y2="42163"/>
                        <a14:foregroundMark x1="73929" y1="46137" x2="66071" y2="48344"/>
                        <a14:foregroundMark x1="55714" y1="49669" x2="51429" y2="50552"/>
                        <a14:foregroundMark x1="36250" y1="51876" x2="36250" y2="51876"/>
                        <a14:foregroundMark x1="27321" y1="48344" x2="27321" y2="48344"/>
                        <a14:foregroundMark x1="27321" y1="43267" x2="27321" y2="43267"/>
                        <a14:foregroundMark x1="40000" y1="38631" x2="49286" y2="38631"/>
                        <a14:foregroundMark x1="60179" y1="38631" x2="61964" y2="39956"/>
                        <a14:foregroundMark x1="63929" y1="42605" x2="63929" y2="45695"/>
                        <a14:foregroundMark x1="63393" y1="50331" x2="60893" y2="56733"/>
                        <a14:foregroundMark x1="59286" y1="59161" x2="52321" y2="60927"/>
                        <a14:foregroundMark x1="45893" y1="60706" x2="42500" y2="56512"/>
                        <a14:foregroundMark x1="34286" y1="45916" x2="34286" y2="45916"/>
                        <a14:foregroundMark x1="12679" y1="29801" x2="79821" y2="59161"/>
                        <a14:foregroundMark x1="87321" y1="59161" x2="28393" y2="19647"/>
                        <a14:foregroundMark x1="19107" y1="24503" x2="89286" y2="19868"/>
                        <a14:foregroundMark x1="88393" y1="24062" x2="17500" y2="54084"/>
                        <a14:foregroundMark x1="80179" y1="14790" x2="95893" y2="15894"/>
                        <a14:foregroundMark x1="68036" y1="14790" x2="68036" y2="14790"/>
                        <a14:foregroundMark x1="11250" y1="16115" x2="11964" y2="28035"/>
                        <a14:foregroundMark x1="20536" y1="15894" x2="12321" y2="16777"/>
                        <a14:foregroundMark x1="11607" y1="16777" x2="11607" y2="16777"/>
                        <a14:foregroundMark x1="10000" y1="17219" x2="10000" y2="17219"/>
                        <a14:foregroundMark x1="9643" y1="17219" x2="9643" y2="17219"/>
                        <a14:foregroundMark x1="16071" y1="46137" x2="16071" y2="46137"/>
                        <a14:foregroundMark x1="13036" y1="35982" x2="50000" y2="69536"/>
                        <a14:foregroundMark x1="96250" y1="41722" x2="8571" y2="55188"/>
                        <a14:foregroundMark x1="7143" y1="61148" x2="63036" y2="59603"/>
                        <a14:foregroundMark x1="30536" y1="72627" x2="30536" y2="72627"/>
                        <a14:foregroundMark x1="45893" y1="69978" x2="45893" y2="69978"/>
                        <a14:foregroundMark x1="69107" y1="72185" x2="69107" y2="72185"/>
                        <a14:foregroundMark x1="86250" y1="70640" x2="20536" y2="71523"/>
                        <a14:foregroundMark x1="20536" y1="66446" x2="43214" y2="72185"/>
                        <a14:foregroundMark x1="10536" y1="17439" x2="12321" y2="30022"/>
                        <a14:foregroundMark x1="5179" y1="15894" x2="96786" y2="14349"/>
                        <a14:foregroundMark x1="7500" y1="13907" x2="95179" y2="13907"/>
                        <a14:foregroundMark x1="2321" y1="14128" x2="18214" y2="30684"/>
                        <a14:foregroundMark x1="97321" y1="83444" x2="97500" y2="85872"/>
                        <a14:foregroundMark x1="76964" y1="92494" x2="20893" y2="92715"/>
                        <a14:foregroundMark x1="56786" y1="95143" x2="73214" y2="92715"/>
                        <a14:foregroundMark x1="3750" y1="87196" x2="3750" y2="87196"/>
                        <a14:foregroundMark x1="2143" y1="83444" x2="2143" y2="83444"/>
                        <a14:foregroundMark x1="3036" y1="80353" x2="3036" y2="80353"/>
                        <a14:foregroundMark x1="81607" y1="18764" x2="96071" y2="16115"/>
                        <a14:foregroundMark x1="92321" y1="65342" x2="92321" y2="65342"/>
                        <a14:backgroundMark x1="20000" y1="94702" x2="20000" y2="94702"/>
                        <a14:backgroundMark x1="7679" y1="95364" x2="34107" y2="97572"/>
                        <a14:backgroundMark x1="13571" y1="94040" x2="25179" y2="94702"/>
                        <a14:backgroundMark x1="17500" y1="93157" x2="17500" y2="93157"/>
                        <a14:backgroundMark x1="23929" y1="95143" x2="17143" y2="92715"/>
                        <a14:backgroundMark x1="68036" y1="97130" x2="91071" y2="94702"/>
                        <a14:backgroundMark x1="71607" y1="96247" x2="87500" y2="92936"/>
                      </a14:backgroundRemoval>
                    </a14:imgEffect>
                  </a14:imgLayer>
                </a14:imgProps>
              </a:ext>
            </a:extLst>
          </a:blip>
          <a:srcRect t="10428"/>
          <a:stretch/>
        </p:blipFill>
        <p:spPr bwMode="auto">
          <a:xfrm>
            <a:off x="7046243" y="4205847"/>
            <a:ext cx="1895469" cy="2193122"/>
          </a:xfrm>
          <a:prstGeom prst="rect">
            <a:avLst/>
          </a:prstGeom>
          <a:noFill/>
          <a:ln>
            <a:noFill/>
          </a:ln>
        </p:spPr>
      </p:pic>
    </p:spTree>
    <p:extLst>
      <p:ext uri="{BB962C8B-B14F-4D97-AF65-F5344CB8AC3E}">
        <p14:creationId xmlns:p14="http://schemas.microsoft.com/office/powerpoint/2010/main" val="1779648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8803BE5-E8CF-4B73-B3D5-1DCFB16AD658}"/>
              </a:ext>
            </a:extLst>
          </p:cNvPr>
          <p:cNvSpPr>
            <a:spLocks noGrp="1"/>
          </p:cNvSpPr>
          <p:nvPr>
            <p:ph type="subTitle" idx="15"/>
          </p:nvPr>
        </p:nvSpPr>
        <p:spPr/>
        <p:txBody>
          <a:bodyPr/>
          <a:lstStyle/>
          <a:p>
            <a:r>
              <a:rPr lang="en-US" dirty="0"/>
              <a:t>Outdoor</a:t>
            </a:r>
          </a:p>
        </p:txBody>
      </p:sp>
      <p:sp>
        <p:nvSpPr>
          <p:cNvPr id="7" name="Content Placeholder 6">
            <a:extLst>
              <a:ext uri="{FF2B5EF4-FFF2-40B4-BE49-F238E27FC236}">
                <a16:creationId xmlns:a16="http://schemas.microsoft.com/office/drawing/2014/main" id="{ED7094B3-3386-45E5-ACC2-849AF4D710F1}"/>
              </a:ext>
            </a:extLst>
          </p:cNvPr>
          <p:cNvSpPr>
            <a:spLocks noGrp="1"/>
          </p:cNvSpPr>
          <p:nvPr>
            <p:ph sz="quarter" idx="20"/>
          </p:nvPr>
        </p:nvSpPr>
        <p:spPr>
          <a:xfrm>
            <a:off x="8473804" y="1880968"/>
            <a:ext cx="3153687" cy="4319587"/>
          </a:xfrm>
        </p:spPr>
        <p:txBody>
          <a:bodyPr/>
          <a:lstStyle/>
          <a:p>
            <a:pPr marL="0" indent="0">
              <a:buNone/>
            </a:pPr>
            <a:r>
              <a:rPr lang="en-US" dirty="0">
                <a:solidFill>
                  <a:schemeClr val="accent1"/>
                </a:solidFill>
              </a:rPr>
              <a:t>Inlet</a:t>
            </a:r>
            <a:br>
              <a:rPr lang="en-US" dirty="0"/>
            </a:br>
            <a:r>
              <a:rPr lang="en-US" dirty="0"/>
              <a:t>Pressure steam up to 15 </a:t>
            </a:r>
            <a:r>
              <a:rPr lang="en-US" dirty="0" err="1"/>
              <a:t>psig</a:t>
            </a:r>
            <a:br>
              <a:rPr lang="en-US" dirty="0"/>
            </a:br>
            <a:endParaRPr lang="en-US" dirty="0"/>
          </a:p>
          <a:p>
            <a:pPr marL="0" indent="0">
              <a:buNone/>
            </a:pPr>
            <a:r>
              <a:rPr lang="en-US" dirty="0">
                <a:solidFill>
                  <a:schemeClr val="accent1"/>
                </a:solidFill>
              </a:rPr>
              <a:t>Voltage</a:t>
            </a:r>
            <a:br>
              <a:rPr lang="en-US" dirty="0"/>
            </a:br>
            <a:r>
              <a:rPr lang="en-US" dirty="0"/>
              <a:t>120V/1ph/60hz</a:t>
            </a:r>
          </a:p>
          <a:p>
            <a:pPr marL="0" indent="0">
              <a:buNone/>
            </a:pPr>
            <a:endParaRPr lang="en-US" dirty="0"/>
          </a:p>
          <a:p>
            <a:pPr marL="0" indent="0">
              <a:buNone/>
            </a:pPr>
            <a:r>
              <a:rPr lang="en-US" dirty="0">
                <a:solidFill>
                  <a:schemeClr val="accent1"/>
                </a:solidFill>
              </a:rPr>
              <a:t>Outlets</a:t>
            </a:r>
            <a:br>
              <a:rPr lang="en-US" dirty="0"/>
            </a:br>
            <a:r>
              <a:rPr lang="en-US" dirty="0"/>
              <a:t>On the back of units</a:t>
            </a:r>
          </a:p>
          <a:p>
            <a:pPr marL="0" indent="0">
              <a:buNone/>
            </a:pPr>
            <a:endParaRPr lang="en-US" dirty="0"/>
          </a:p>
          <a:p>
            <a:pPr marL="0" indent="0">
              <a:buNone/>
            </a:pPr>
            <a:r>
              <a:rPr lang="en-US" dirty="0">
                <a:solidFill>
                  <a:schemeClr val="accent1"/>
                </a:solidFill>
              </a:rPr>
              <a:t>Rating</a:t>
            </a:r>
            <a:br>
              <a:rPr lang="en-US" dirty="0"/>
            </a:br>
            <a:r>
              <a:rPr lang="en-US" dirty="0"/>
              <a:t>-40°F to 104°F</a:t>
            </a:r>
            <a:br>
              <a:rPr lang="en-US" dirty="0"/>
            </a:br>
            <a:r>
              <a:rPr lang="en-US" dirty="0"/>
              <a:t>(-40°C to 40°C)</a:t>
            </a:r>
          </a:p>
          <a:p>
            <a:pPr marL="0" indent="0">
              <a:buNone/>
            </a:pPr>
            <a:endParaRPr lang="en-US" dirty="0"/>
          </a:p>
        </p:txBody>
      </p:sp>
      <p:sp>
        <p:nvSpPr>
          <p:cNvPr id="5" name="Title 4">
            <a:extLst>
              <a:ext uri="{FF2B5EF4-FFF2-40B4-BE49-F238E27FC236}">
                <a16:creationId xmlns:a16="http://schemas.microsoft.com/office/drawing/2014/main" id="{CEDD39FD-CFD9-4CD6-B04B-929E3B28B1E8}"/>
              </a:ext>
            </a:extLst>
          </p:cNvPr>
          <p:cNvSpPr>
            <a:spLocks noGrp="1"/>
          </p:cNvSpPr>
          <p:nvPr>
            <p:ph type="title"/>
          </p:nvPr>
        </p:nvSpPr>
        <p:spPr/>
        <p:txBody>
          <a:bodyPr/>
          <a:lstStyle/>
          <a:p>
            <a:r>
              <a:rPr lang="en-US" dirty="0"/>
              <a:t>Model Overview</a:t>
            </a:r>
          </a:p>
        </p:txBody>
      </p:sp>
      <p:sp>
        <p:nvSpPr>
          <p:cNvPr id="3" name="Slide Number Placeholder 2">
            <a:extLst>
              <a:ext uri="{FF2B5EF4-FFF2-40B4-BE49-F238E27FC236}">
                <a16:creationId xmlns:a16="http://schemas.microsoft.com/office/drawing/2014/main" id="{616E7F70-D0E6-626B-072E-4E55A347A32A}"/>
              </a:ext>
            </a:extLst>
          </p:cNvPr>
          <p:cNvSpPr>
            <a:spLocks noGrp="1"/>
          </p:cNvSpPr>
          <p:nvPr>
            <p:ph type="sldNum" sz="quarter" idx="22"/>
          </p:nvPr>
        </p:nvSpPr>
        <p:spPr/>
        <p:txBody>
          <a:bodyPr/>
          <a:lstStyle/>
          <a:p>
            <a:fld id="{40F648EF-2C28-47E5-AF73-41A3A16F4094}" type="slidenum">
              <a:rPr lang="en-US" smtClean="0"/>
              <a:pPr/>
              <a:t>40</a:t>
            </a:fld>
            <a:endParaRPr lang="en-US" dirty="0"/>
          </a:p>
        </p:txBody>
      </p:sp>
      <p:pic>
        <p:nvPicPr>
          <p:cNvPr id="8" name="Picture 7">
            <a:extLst>
              <a:ext uri="{FF2B5EF4-FFF2-40B4-BE49-F238E27FC236}">
                <a16:creationId xmlns:a16="http://schemas.microsoft.com/office/drawing/2014/main" id="{F5FA2292-613F-33DB-C1B3-25A82C5E9105}"/>
              </a:ext>
            </a:extLst>
          </p:cNvPr>
          <p:cNvPicPr>
            <a:picLocks noChangeAspect="1"/>
          </p:cNvPicPr>
          <p:nvPr/>
        </p:nvPicPr>
        <p:blipFill>
          <a:blip r:embed="rId2"/>
          <a:stretch>
            <a:fillRect/>
          </a:stretch>
        </p:blipFill>
        <p:spPr>
          <a:xfrm>
            <a:off x="1766310" y="1254990"/>
            <a:ext cx="1764045" cy="2173674"/>
          </a:xfrm>
          <a:prstGeom prst="rect">
            <a:avLst/>
          </a:prstGeom>
        </p:spPr>
      </p:pic>
      <p:pic>
        <p:nvPicPr>
          <p:cNvPr id="10" name="Picture 9">
            <a:extLst>
              <a:ext uri="{FF2B5EF4-FFF2-40B4-BE49-F238E27FC236}">
                <a16:creationId xmlns:a16="http://schemas.microsoft.com/office/drawing/2014/main" id="{14D79FE3-6F10-79D6-CCD7-08E985A42E82}"/>
              </a:ext>
            </a:extLst>
          </p:cNvPr>
          <p:cNvPicPr>
            <a:picLocks noChangeAspect="1"/>
          </p:cNvPicPr>
          <p:nvPr/>
        </p:nvPicPr>
        <p:blipFill>
          <a:blip r:embed="rId3"/>
          <a:stretch>
            <a:fillRect/>
          </a:stretch>
        </p:blipFill>
        <p:spPr>
          <a:xfrm>
            <a:off x="5337483" y="1259560"/>
            <a:ext cx="2059580" cy="2455372"/>
          </a:xfrm>
          <a:prstGeom prst="rect">
            <a:avLst/>
          </a:prstGeom>
        </p:spPr>
      </p:pic>
      <p:pic>
        <p:nvPicPr>
          <p:cNvPr id="12" name="Picture 11">
            <a:extLst>
              <a:ext uri="{FF2B5EF4-FFF2-40B4-BE49-F238E27FC236}">
                <a16:creationId xmlns:a16="http://schemas.microsoft.com/office/drawing/2014/main" id="{AC644DE1-BFB5-23D2-C830-346DE19BCA51}"/>
              </a:ext>
            </a:extLst>
          </p:cNvPr>
          <p:cNvPicPr>
            <a:picLocks noChangeAspect="1"/>
          </p:cNvPicPr>
          <p:nvPr/>
        </p:nvPicPr>
        <p:blipFill>
          <a:blip r:embed="rId4"/>
          <a:stretch>
            <a:fillRect/>
          </a:stretch>
        </p:blipFill>
        <p:spPr>
          <a:xfrm>
            <a:off x="937439" y="3885057"/>
            <a:ext cx="1961971" cy="2267574"/>
          </a:xfrm>
          <a:prstGeom prst="rect">
            <a:avLst/>
          </a:prstGeom>
        </p:spPr>
      </p:pic>
      <p:pic>
        <p:nvPicPr>
          <p:cNvPr id="15" name="Picture 14">
            <a:extLst>
              <a:ext uri="{FF2B5EF4-FFF2-40B4-BE49-F238E27FC236}">
                <a16:creationId xmlns:a16="http://schemas.microsoft.com/office/drawing/2014/main" id="{B8B89780-21DE-0EFA-8040-9AED73BE16FE}"/>
              </a:ext>
            </a:extLst>
          </p:cNvPr>
          <p:cNvPicPr>
            <a:picLocks noChangeAspect="1"/>
          </p:cNvPicPr>
          <p:nvPr/>
        </p:nvPicPr>
        <p:blipFill rotWithShape="1">
          <a:blip r:embed="rId5"/>
          <a:srcRect t="1394"/>
          <a:stretch/>
        </p:blipFill>
        <p:spPr>
          <a:xfrm>
            <a:off x="3976151" y="3885057"/>
            <a:ext cx="2059580" cy="2397304"/>
          </a:xfrm>
          <a:prstGeom prst="rect">
            <a:avLst/>
          </a:prstGeom>
        </p:spPr>
      </p:pic>
    </p:spTree>
    <p:extLst>
      <p:ext uri="{BB962C8B-B14F-4D97-AF65-F5344CB8AC3E}">
        <p14:creationId xmlns:p14="http://schemas.microsoft.com/office/powerpoint/2010/main" val="2567066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5"/>
          </p:nvPr>
        </p:nvSpPr>
        <p:spPr/>
        <p:txBody>
          <a:bodyPr/>
          <a:lstStyle/>
          <a:p>
            <a:r>
              <a:rPr lang="en-US" b="0" dirty="0">
                <a:cs typeface="Arial" panose="020B0604020202020204" pitchFamily="34" charset="0"/>
              </a:rPr>
              <a:t>SE Installation Accessories</a:t>
            </a:r>
            <a:endParaRPr lang="en-US" b="0" dirty="0"/>
          </a:p>
        </p:txBody>
      </p:sp>
      <p:sp>
        <p:nvSpPr>
          <p:cNvPr id="20" name="Title 19">
            <a:extLst>
              <a:ext uri="{FF2B5EF4-FFF2-40B4-BE49-F238E27FC236}">
                <a16:creationId xmlns:a16="http://schemas.microsoft.com/office/drawing/2014/main" id="{3A4AB495-D7FD-41A1-7CA0-F5A81CEA7666}"/>
              </a:ext>
            </a:extLst>
          </p:cNvPr>
          <p:cNvSpPr>
            <a:spLocks noGrp="1"/>
          </p:cNvSpPr>
          <p:nvPr>
            <p:ph type="title"/>
          </p:nvPr>
        </p:nvSpPr>
        <p:spPr/>
        <p:txBody>
          <a:bodyPr/>
          <a:lstStyle/>
          <a:p>
            <a:r>
              <a:rPr lang="en-US" dirty="0"/>
              <a:t>Model Overview</a:t>
            </a:r>
          </a:p>
        </p:txBody>
      </p:sp>
      <p:sp>
        <p:nvSpPr>
          <p:cNvPr id="3" name="TextBox 15"/>
          <p:cNvSpPr txBox="1">
            <a:spLocks noChangeArrowheads="1"/>
          </p:cNvSpPr>
          <p:nvPr/>
        </p:nvSpPr>
        <p:spPr bwMode="auto">
          <a:xfrm>
            <a:off x="2379796" y="1358506"/>
            <a:ext cx="2507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dirty="0">
                <a:cs typeface="Arial" panose="020B0604020202020204" pitchFamily="34" charset="0"/>
              </a:rPr>
              <a:t>Floor Stands</a:t>
            </a:r>
          </a:p>
        </p:txBody>
      </p:sp>
      <p:sp>
        <p:nvSpPr>
          <p:cNvPr id="4" name="TextBox 16"/>
          <p:cNvSpPr txBox="1">
            <a:spLocks noChangeArrowheads="1"/>
          </p:cNvSpPr>
          <p:nvPr/>
        </p:nvSpPr>
        <p:spPr bwMode="auto">
          <a:xfrm>
            <a:off x="7715914" y="1401367"/>
            <a:ext cx="3512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dirty="0">
                <a:cs typeface="Arial" panose="020B0604020202020204" pitchFamily="34" charset="0"/>
              </a:rPr>
              <a:t>SE-050 Ceiling Kit</a:t>
            </a:r>
          </a:p>
        </p:txBody>
      </p:sp>
      <p:pic>
        <p:nvPicPr>
          <p:cNvPr id="5" name="Picture 17" descr="Large Stand.jpg"/>
          <p:cNvPicPr>
            <a:picLocks noChangeAspect="1"/>
          </p:cNvPicPr>
          <p:nvPr/>
        </p:nvPicPr>
        <p:blipFill>
          <a:blip r:embed="rId3" cstate="email">
            <a:extLst>
              <a:ext uri="{28A0092B-C50C-407E-A947-70E740481C1C}">
                <a14:useLocalDpi xmlns:a14="http://schemas.microsoft.com/office/drawing/2010/main" val="0"/>
              </a:ext>
            </a:extLst>
          </a:blip>
          <a:srcRect l="16937" t="5638" r="15312" b="5276"/>
          <a:stretch>
            <a:fillRect/>
          </a:stretch>
        </p:blipFill>
        <p:spPr bwMode="auto">
          <a:xfrm>
            <a:off x="3497396" y="2358630"/>
            <a:ext cx="3251200" cy="240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Small Stand.jpg"/>
          <p:cNvPicPr>
            <a:picLocks noChangeAspect="1"/>
          </p:cNvPicPr>
          <p:nvPr/>
        </p:nvPicPr>
        <p:blipFill>
          <a:blip r:embed="rId4" cstate="email">
            <a:extLst>
              <a:ext uri="{28A0092B-C50C-407E-A947-70E740481C1C}">
                <a14:useLocalDpi xmlns:a14="http://schemas.microsoft.com/office/drawing/2010/main" val="0"/>
              </a:ext>
            </a:extLst>
          </a:blip>
          <a:srcRect l="20325" t="6801" r="19547" b="2988"/>
          <a:stretch>
            <a:fillRect/>
          </a:stretch>
        </p:blipFill>
        <p:spPr bwMode="auto">
          <a:xfrm>
            <a:off x="449396" y="2406255"/>
            <a:ext cx="29464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5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62947" y="2377680"/>
            <a:ext cx="462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56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4278C5A-B8F2-4B34-8BBF-D6FB275C72D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9" b="19"/>
          <a:stretch/>
        </p:blipFill>
        <p:spPr/>
      </p:pic>
      <p:sp>
        <p:nvSpPr>
          <p:cNvPr id="13" name="Title 12">
            <a:extLst>
              <a:ext uri="{FF2B5EF4-FFF2-40B4-BE49-F238E27FC236}">
                <a16:creationId xmlns:a16="http://schemas.microsoft.com/office/drawing/2014/main" id="{3735C05F-9142-4452-B2F5-70644FC3E656}"/>
              </a:ext>
            </a:extLst>
          </p:cNvPr>
          <p:cNvSpPr>
            <a:spLocks noGrp="1"/>
          </p:cNvSpPr>
          <p:nvPr>
            <p:ph type="title"/>
          </p:nvPr>
        </p:nvSpPr>
        <p:spPr/>
        <p:txBody>
          <a:bodyPr vert="horz"/>
          <a:lstStyle/>
          <a:p>
            <a:r>
              <a:rPr lang="en-US" dirty="0"/>
              <a:t>Operation</a:t>
            </a:r>
          </a:p>
        </p:txBody>
      </p:sp>
      <p:sp>
        <p:nvSpPr>
          <p:cNvPr id="14" name="Subtitle 13">
            <a:extLst>
              <a:ext uri="{FF2B5EF4-FFF2-40B4-BE49-F238E27FC236}">
                <a16:creationId xmlns:a16="http://schemas.microsoft.com/office/drawing/2014/main" id="{1F8CFA22-377E-49EA-8AEF-6BFBDC321C9E}"/>
              </a:ext>
            </a:extLst>
          </p:cNvPr>
          <p:cNvSpPr>
            <a:spLocks noGrp="1"/>
          </p:cNvSpPr>
          <p:nvPr>
            <p:ph type="subTitle" idx="1"/>
          </p:nvPr>
        </p:nvSpPr>
        <p:spPr/>
        <p:txBody>
          <a:bodyPr/>
          <a:lstStyle/>
          <a:p>
            <a:r>
              <a:rPr lang="en-US" dirty="0"/>
              <a:t>SE Series</a:t>
            </a:r>
          </a:p>
        </p:txBody>
      </p:sp>
      <p:sp>
        <p:nvSpPr>
          <p:cNvPr id="3" name="Slide Number Placeholder 2">
            <a:extLst>
              <a:ext uri="{FF2B5EF4-FFF2-40B4-BE49-F238E27FC236}">
                <a16:creationId xmlns:a16="http://schemas.microsoft.com/office/drawing/2014/main" id="{ED153925-1F6E-6FEB-1A54-0B15EEE7EE3D}"/>
              </a:ext>
            </a:extLst>
          </p:cNvPr>
          <p:cNvSpPr>
            <a:spLocks noGrp="1"/>
          </p:cNvSpPr>
          <p:nvPr>
            <p:ph type="sldNum" sz="quarter" idx="15"/>
          </p:nvPr>
        </p:nvSpPr>
        <p:spPr/>
        <p:txBody>
          <a:bodyPr/>
          <a:lstStyle/>
          <a:p>
            <a:fld id="{6B684BA6-A037-49F7-A33F-6D026730C1FC}" type="slidenum">
              <a:rPr lang="en-US" smtClean="0"/>
              <a:pPr/>
              <a:t>42</a:t>
            </a:fld>
            <a:endParaRPr lang="en-US" dirty="0"/>
          </a:p>
        </p:txBody>
      </p:sp>
      <p:pic>
        <p:nvPicPr>
          <p:cNvPr id="5" name="Picture 4">
            <a:extLst>
              <a:ext uri="{FF2B5EF4-FFF2-40B4-BE49-F238E27FC236}">
                <a16:creationId xmlns:a16="http://schemas.microsoft.com/office/drawing/2014/main" id="{C62F3AF2-6CCA-6475-D38C-92D9409E98E3}"/>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pic>
        <p:nvPicPr>
          <p:cNvPr id="9" name="Picture 8">
            <a:extLst>
              <a:ext uri="{FF2B5EF4-FFF2-40B4-BE49-F238E27FC236}">
                <a16:creationId xmlns:a16="http://schemas.microsoft.com/office/drawing/2014/main" id="{9D89C9A3-D71A-105C-F71F-3C9E8E7B4940}"/>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519533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subTitle" idx="15"/>
          </p:nvPr>
        </p:nvSpPr>
        <p:spPr/>
        <p:txBody>
          <a:bodyPr/>
          <a:lstStyle/>
          <a:p>
            <a:r>
              <a:rPr lang="en-US" dirty="0"/>
              <a:t>Main Components</a:t>
            </a:r>
          </a:p>
        </p:txBody>
      </p:sp>
      <p:sp>
        <p:nvSpPr>
          <p:cNvPr id="32" name="Title 31">
            <a:extLst>
              <a:ext uri="{FF2B5EF4-FFF2-40B4-BE49-F238E27FC236}">
                <a16:creationId xmlns:a16="http://schemas.microsoft.com/office/drawing/2014/main" id="{92720ECB-57BD-1F22-2424-AD14FDC6D46E}"/>
              </a:ext>
            </a:extLst>
          </p:cNvPr>
          <p:cNvSpPr>
            <a:spLocks noGrp="1"/>
          </p:cNvSpPr>
          <p:nvPr>
            <p:ph type="title"/>
          </p:nvPr>
        </p:nvSpPr>
        <p:spPr/>
        <p:txBody>
          <a:bodyPr/>
          <a:lstStyle/>
          <a:p>
            <a:r>
              <a:rPr lang="en-US" dirty="0"/>
              <a:t>Operation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283" y="2364591"/>
            <a:ext cx="4842913" cy="32470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688" y="1966493"/>
            <a:ext cx="2555839" cy="3848793"/>
          </a:xfrm>
          <a:prstGeom prst="rect">
            <a:avLst/>
          </a:prstGeom>
        </p:spPr>
      </p:pic>
      <p:grpSp>
        <p:nvGrpSpPr>
          <p:cNvPr id="11" name="Group 10"/>
          <p:cNvGrpSpPr/>
          <p:nvPr/>
        </p:nvGrpSpPr>
        <p:grpSpPr>
          <a:xfrm>
            <a:off x="-94029" y="1143918"/>
            <a:ext cx="10795768" cy="5207369"/>
            <a:chOff x="2594891" y="1364584"/>
            <a:chExt cx="10795768" cy="5207369"/>
          </a:xfrm>
        </p:grpSpPr>
        <p:sp>
          <p:nvSpPr>
            <p:cNvPr id="12" name="Text Box 29"/>
            <p:cNvSpPr txBox="1">
              <a:spLocks noChangeArrowheads="1"/>
            </p:cNvSpPr>
            <p:nvPr/>
          </p:nvSpPr>
          <p:spPr bwMode="auto">
            <a:xfrm>
              <a:off x="2594891" y="3877416"/>
              <a:ext cx="1672624" cy="584775"/>
            </a:xfrm>
            <a:prstGeom prst="rect">
              <a:avLst/>
            </a:prstGeom>
            <a:noFill/>
            <a:ln w="9525">
              <a:noFill/>
              <a:miter lim="800000"/>
              <a:headEnd/>
              <a:tailEnd/>
            </a:ln>
          </p:spPr>
          <p:txBody>
            <a:bodyPr wrap="square">
              <a:spAutoFit/>
            </a:bodyPr>
            <a:lstStyle/>
            <a:p>
              <a:pPr algn="r" eaLnBrk="0" hangingPunct="0"/>
              <a:r>
                <a:rPr lang="en-US" sz="1600" b="1" dirty="0">
                  <a:solidFill>
                    <a:schemeClr val="tx1">
                      <a:lumMod val="65000"/>
                      <a:lumOff val="35000"/>
                    </a:schemeClr>
                  </a:solidFill>
                  <a:cs typeface="Arial" pitchFamily="34" charset="0"/>
                </a:rPr>
                <a:t>Tank and Heat</a:t>
              </a:r>
            </a:p>
            <a:p>
              <a:pPr algn="r" eaLnBrk="0" hangingPunct="0"/>
              <a:r>
                <a:rPr lang="en-US" sz="1600" b="1" dirty="0">
                  <a:solidFill>
                    <a:schemeClr val="tx1">
                      <a:lumMod val="65000"/>
                      <a:lumOff val="35000"/>
                    </a:schemeClr>
                  </a:solidFill>
                  <a:cs typeface="Arial" pitchFamily="34" charset="0"/>
                </a:rPr>
                <a:t>Exchanger </a:t>
              </a:r>
            </a:p>
          </p:txBody>
        </p:sp>
        <p:grpSp>
          <p:nvGrpSpPr>
            <p:cNvPr id="13" name="Group 12"/>
            <p:cNvGrpSpPr/>
            <p:nvPr/>
          </p:nvGrpSpPr>
          <p:grpSpPr>
            <a:xfrm>
              <a:off x="2752827" y="1364584"/>
              <a:ext cx="10637832" cy="5207369"/>
              <a:chOff x="2752827" y="1364584"/>
              <a:chExt cx="10637832" cy="5207369"/>
            </a:xfrm>
          </p:grpSpPr>
          <p:sp>
            <p:nvSpPr>
              <p:cNvPr id="14" name="Text Box 10"/>
              <p:cNvSpPr txBox="1">
                <a:spLocks noChangeArrowheads="1"/>
              </p:cNvSpPr>
              <p:nvPr/>
            </p:nvSpPr>
            <p:spPr bwMode="auto">
              <a:xfrm>
                <a:off x="5809055" y="1364584"/>
                <a:ext cx="1041054" cy="584775"/>
              </a:xfrm>
              <a:prstGeom prst="rect">
                <a:avLst/>
              </a:prstGeom>
              <a:noFill/>
              <a:ln w="9525">
                <a:noFill/>
                <a:miter lim="800000"/>
                <a:headEnd/>
                <a:tailEnd/>
              </a:ln>
            </p:spPr>
            <p:txBody>
              <a:bodyPr wrap="none">
                <a:spAutoFit/>
              </a:bodyPr>
              <a:lstStyle/>
              <a:p>
                <a:pPr eaLnBrk="0" hangingPunct="0"/>
                <a:r>
                  <a:rPr lang="en-US" sz="1600" b="1" dirty="0">
                    <a:solidFill>
                      <a:schemeClr val="tx1">
                        <a:lumMod val="65000"/>
                        <a:lumOff val="35000"/>
                      </a:schemeClr>
                    </a:solidFill>
                    <a:cs typeface="Arial" pitchFamily="34" charset="0"/>
                  </a:rPr>
                  <a:t>Total </a:t>
                </a:r>
              </a:p>
              <a:p>
                <a:pPr eaLnBrk="0" hangingPunct="0"/>
                <a:r>
                  <a:rPr lang="en-US" sz="1600" b="1" dirty="0">
                    <a:solidFill>
                      <a:schemeClr val="tx1">
                        <a:lumMod val="65000"/>
                        <a:lumOff val="35000"/>
                      </a:schemeClr>
                    </a:solidFill>
                    <a:cs typeface="Arial" pitchFamily="34" charset="0"/>
                  </a:rPr>
                  <a:t>Controller</a:t>
                </a:r>
              </a:p>
            </p:txBody>
          </p:sp>
          <p:sp>
            <p:nvSpPr>
              <p:cNvPr id="17" name="Text Box 3"/>
              <p:cNvSpPr txBox="1">
                <a:spLocks noChangeArrowheads="1"/>
              </p:cNvSpPr>
              <p:nvPr/>
            </p:nvSpPr>
            <p:spPr bwMode="auto">
              <a:xfrm>
                <a:off x="4022306" y="5987178"/>
                <a:ext cx="1526380" cy="584775"/>
              </a:xfrm>
              <a:prstGeom prst="rect">
                <a:avLst/>
              </a:prstGeom>
              <a:noFill/>
              <a:ln w="9525">
                <a:noFill/>
                <a:miter lim="800000"/>
                <a:headEnd/>
                <a:tailEnd/>
              </a:ln>
            </p:spPr>
            <p:txBody>
              <a:bodyPr wrap="none">
                <a:spAutoFit/>
              </a:bodyPr>
              <a:lstStyle/>
              <a:p>
                <a:pPr algn="ctr" eaLnBrk="0" hangingPunct="0"/>
                <a:r>
                  <a:rPr lang="en-US" sz="1600" b="1" dirty="0">
                    <a:solidFill>
                      <a:schemeClr val="tx1">
                        <a:lumMod val="65000"/>
                        <a:lumOff val="35000"/>
                      </a:schemeClr>
                    </a:solidFill>
                    <a:cs typeface="Arial" pitchFamily="34" charset="0"/>
                  </a:rPr>
                  <a:t>Cleaning Access</a:t>
                </a:r>
              </a:p>
              <a:p>
                <a:pPr algn="ctr" eaLnBrk="0" hangingPunct="0"/>
                <a:endParaRPr lang="en-US" sz="1600" b="1" dirty="0">
                  <a:solidFill>
                    <a:schemeClr val="tx1">
                      <a:lumMod val="65000"/>
                      <a:lumOff val="35000"/>
                    </a:schemeClr>
                  </a:solidFill>
                  <a:cs typeface="Arial" pitchFamily="34" charset="0"/>
                </a:endParaRPr>
              </a:p>
            </p:txBody>
          </p:sp>
          <p:sp>
            <p:nvSpPr>
              <p:cNvPr id="23" name="Line 41"/>
              <p:cNvSpPr>
                <a:spLocks noChangeShapeType="1"/>
              </p:cNvSpPr>
              <p:nvPr/>
            </p:nvSpPr>
            <p:spPr bwMode="auto">
              <a:xfrm flipV="1">
                <a:off x="5566371" y="4922260"/>
                <a:ext cx="109820" cy="1088023"/>
              </a:xfrm>
              <a:prstGeom prst="line">
                <a:avLst/>
              </a:prstGeom>
              <a:noFill/>
              <a:ln w="34925">
                <a:solidFill>
                  <a:schemeClr val="accent2"/>
                </a:solidFill>
                <a:round/>
                <a:headEnd/>
                <a:tailEnd type="stealth" w="lg" len="lg"/>
              </a:ln>
            </p:spPr>
            <p:txBody>
              <a:bodyPr wrap="none" anchor="ctr"/>
              <a:lstStyle/>
              <a:p>
                <a:endParaRPr lang="en-US" sz="2000" dirty="0">
                  <a:solidFill>
                    <a:schemeClr val="tx1">
                      <a:lumMod val="65000"/>
                      <a:lumOff val="35000"/>
                    </a:schemeClr>
                  </a:solidFill>
                  <a:cs typeface="Arial" pitchFamily="34" charset="0"/>
                </a:endParaRPr>
              </a:p>
            </p:txBody>
          </p:sp>
          <p:sp>
            <p:nvSpPr>
              <p:cNvPr id="24" name="Line 42"/>
              <p:cNvSpPr>
                <a:spLocks noChangeShapeType="1"/>
              </p:cNvSpPr>
              <p:nvPr/>
            </p:nvSpPr>
            <p:spPr bwMode="auto">
              <a:xfrm>
                <a:off x="4284103" y="3356677"/>
                <a:ext cx="2300092" cy="9183"/>
              </a:xfrm>
              <a:prstGeom prst="line">
                <a:avLst/>
              </a:prstGeom>
              <a:noFill/>
              <a:ln w="34925">
                <a:solidFill>
                  <a:schemeClr val="accent2"/>
                </a:solidFill>
                <a:round/>
                <a:headEnd/>
                <a:tailEnd type="stealth" w="lg" len="lg"/>
              </a:ln>
            </p:spPr>
            <p:txBody>
              <a:bodyPr wrap="none" anchor="ctr"/>
              <a:lstStyle/>
              <a:p>
                <a:endParaRPr lang="en-US" sz="2000" dirty="0">
                  <a:solidFill>
                    <a:schemeClr val="tx1">
                      <a:lumMod val="65000"/>
                      <a:lumOff val="35000"/>
                    </a:schemeClr>
                  </a:solidFill>
                  <a:cs typeface="Arial" pitchFamily="34" charset="0"/>
                </a:endParaRPr>
              </a:p>
            </p:txBody>
          </p:sp>
          <p:sp>
            <p:nvSpPr>
              <p:cNvPr id="25" name="Line 43"/>
              <p:cNvSpPr>
                <a:spLocks noChangeShapeType="1"/>
              </p:cNvSpPr>
              <p:nvPr/>
            </p:nvSpPr>
            <p:spPr bwMode="auto">
              <a:xfrm flipV="1">
                <a:off x="4284103" y="4169804"/>
                <a:ext cx="914400" cy="0"/>
              </a:xfrm>
              <a:prstGeom prst="line">
                <a:avLst/>
              </a:prstGeom>
              <a:noFill/>
              <a:ln w="34925">
                <a:solidFill>
                  <a:schemeClr val="accent2"/>
                </a:solidFill>
                <a:round/>
                <a:headEnd/>
                <a:tailEnd type="stealth" w="lg" len="lg"/>
              </a:ln>
            </p:spPr>
            <p:txBody>
              <a:bodyPr wrap="none" anchor="ctr"/>
              <a:lstStyle/>
              <a:p>
                <a:endParaRPr lang="en-US" sz="2000" dirty="0">
                  <a:solidFill>
                    <a:schemeClr val="tx1">
                      <a:lumMod val="65000"/>
                      <a:lumOff val="35000"/>
                    </a:schemeClr>
                  </a:solidFill>
                  <a:cs typeface="Arial" pitchFamily="34" charset="0"/>
                </a:endParaRPr>
              </a:p>
            </p:txBody>
          </p:sp>
          <p:sp>
            <p:nvSpPr>
              <p:cNvPr id="26" name="Line 44"/>
              <p:cNvSpPr>
                <a:spLocks noChangeShapeType="1"/>
              </p:cNvSpPr>
              <p:nvPr/>
            </p:nvSpPr>
            <p:spPr bwMode="auto">
              <a:xfrm flipH="1">
                <a:off x="12772447" y="2326192"/>
                <a:ext cx="618212" cy="518129"/>
              </a:xfrm>
              <a:prstGeom prst="line">
                <a:avLst/>
              </a:prstGeom>
              <a:noFill/>
              <a:ln w="34925">
                <a:solidFill>
                  <a:schemeClr val="accent2"/>
                </a:solidFill>
                <a:round/>
                <a:headEnd/>
                <a:tailEnd type="stealth" w="lg" len="lg"/>
              </a:ln>
            </p:spPr>
            <p:txBody>
              <a:bodyPr wrap="none" anchor="ctr"/>
              <a:lstStyle/>
              <a:p>
                <a:endParaRPr lang="en-US" sz="2000" dirty="0">
                  <a:solidFill>
                    <a:schemeClr val="tx1">
                      <a:lumMod val="65000"/>
                      <a:lumOff val="35000"/>
                    </a:schemeClr>
                  </a:solidFill>
                  <a:cs typeface="Arial" pitchFamily="34" charset="0"/>
                </a:endParaRPr>
              </a:p>
            </p:txBody>
          </p:sp>
          <p:sp>
            <p:nvSpPr>
              <p:cNvPr id="27" name="Line 45"/>
              <p:cNvSpPr>
                <a:spLocks noChangeShapeType="1"/>
              </p:cNvSpPr>
              <p:nvPr/>
            </p:nvSpPr>
            <p:spPr bwMode="auto">
              <a:xfrm>
                <a:off x="4898883" y="2286287"/>
                <a:ext cx="1371600" cy="260867"/>
              </a:xfrm>
              <a:prstGeom prst="line">
                <a:avLst/>
              </a:prstGeom>
              <a:noFill/>
              <a:ln w="34925">
                <a:solidFill>
                  <a:schemeClr val="accent2"/>
                </a:solidFill>
                <a:round/>
                <a:headEnd/>
                <a:tailEnd type="stealth" w="lg" len="lg"/>
              </a:ln>
            </p:spPr>
            <p:txBody>
              <a:bodyPr wrap="none" anchor="ctr"/>
              <a:lstStyle/>
              <a:p>
                <a:endParaRPr lang="en-US" sz="2000" dirty="0">
                  <a:solidFill>
                    <a:schemeClr val="tx1">
                      <a:lumMod val="65000"/>
                      <a:lumOff val="35000"/>
                    </a:schemeClr>
                  </a:solidFill>
                  <a:cs typeface="Arial" pitchFamily="34" charset="0"/>
                </a:endParaRPr>
              </a:p>
            </p:txBody>
          </p:sp>
          <p:sp>
            <p:nvSpPr>
              <p:cNvPr id="29" name="Text Box 36"/>
              <p:cNvSpPr txBox="1">
                <a:spLocks noChangeArrowheads="1"/>
              </p:cNvSpPr>
              <p:nvPr/>
            </p:nvSpPr>
            <p:spPr bwMode="auto">
              <a:xfrm>
                <a:off x="2752827" y="2987702"/>
                <a:ext cx="1429879" cy="584775"/>
              </a:xfrm>
              <a:prstGeom prst="rect">
                <a:avLst/>
              </a:prstGeom>
              <a:noFill/>
              <a:ln w="9525">
                <a:noFill/>
                <a:miter lim="800000"/>
                <a:headEnd/>
                <a:tailEnd/>
              </a:ln>
            </p:spPr>
            <p:txBody>
              <a:bodyPr wrap="none">
                <a:spAutoFit/>
              </a:bodyPr>
              <a:lstStyle/>
              <a:p>
                <a:pPr algn="r" eaLnBrk="0" hangingPunct="0"/>
                <a:r>
                  <a:rPr lang="en-US" sz="1600" b="1" dirty="0">
                    <a:solidFill>
                      <a:schemeClr val="tx1">
                        <a:lumMod val="65000"/>
                        <a:lumOff val="35000"/>
                      </a:schemeClr>
                    </a:solidFill>
                    <a:cs typeface="Arial" pitchFamily="34" charset="0"/>
                  </a:rPr>
                  <a:t>External </a:t>
                </a:r>
              </a:p>
              <a:p>
                <a:pPr algn="r" eaLnBrk="0" hangingPunct="0"/>
                <a:r>
                  <a:rPr lang="en-US" sz="1600" b="1" dirty="0">
                    <a:solidFill>
                      <a:schemeClr val="tx1">
                        <a:lumMod val="65000"/>
                        <a:lumOff val="35000"/>
                      </a:schemeClr>
                    </a:solidFill>
                    <a:cs typeface="Arial" pitchFamily="34" charset="0"/>
                  </a:rPr>
                  <a:t>Float Chamber</a:t>
                </a:r>
              </a:p>
            </p:txBody>
          </p:sp>
          <p:sp>
            <p:nvSpPr>
              <p:cNvPr id="30" name="Text Box 13"/>
              <p:cNvSpPr txBox="1">
                <a:spLocks noChangeArrowheads="1"/>
              </p:cNvSpPr>
              <p:nvPr/>
            </p:nvSpPr>
            <p:spPr bwMode="auto">
              <a:xfrm>
                <a:off x="3558827" y="1977118"/>
                <a:ext cx="1280415" cy="338554"/>
              </a:xfrm>
              <a:prstGeom prst="rect">
                <a:avLst/>
              </a:prstGeom>
              <a:noFill/>
              <a:ln w="9525">
                <a:noFill/>
                <a:miter lim="800000"/>
                <a:headEnd/>
                <a:tailEnd/>
              </a:ln>
            </p:spPr>
            <p:txBody>
              <a:bodyPr wrap="none">
                <a:spAutoFit/>
              </a:bodyPr>
              <a:lstStyle/>
              <a:p>
                <a:pPr eaLnBrk="0" hangingPunct="0"/>
                <a:r>
                  <a:rPr lang="en-US" sz="1600" b="1" dirty="0">
                    <a:solidFill>
                      <a:schemeClr val="tx1">
                        <a:lumMod val="65000"/>
                        <a:lumOff val="35000"/>
                      </a:schemeClr>
                    </a:solidFill>
                    <a:cs typeface="Arial" pitchFamily="34" charset="0"/>
                  </a:rPr>
                  <a:t>Steam outlet</a:t>
                </a:r>
              </a:p>
            </p:txBody>
          </p:sp>
          <p:sp>
            <p:nvSpPr>
              <p:cNvPr id="31" name="Line 48"/>
              <p:cNvSpPr>
                <a:spLocks noChangeShapeType="1"/>
              </p:cNvSpPr>
              <p:nvPr/>
            </p:nvSpPr>
            <p:spPr bwMode="auto">
              <a:xfrm>
                <a:off x="6813730" y="2003847"/>
                <a:ext cx="309604" cy="999783"/>
              </a:xfrm>
              <a:prstGeom prst="line">
                <a:avLst/>
              </a:prstGeom>
              <a:noFill/>
              <a:ln w="34925">
                <a:solidFill>
                  <a:schemeClr val="accent2"/>
                </a:solidFill>
                <a:round/>
                <a:headEnd/>
                <a:tailEnd type="stealth" w="lg" len="lg"/>
              </a:ln>
            </p:spPr>
            <p:txBody>
              <a:bodyPr wrap="none" anchor="ctr"/>
              <a:lstStyle/>
              <a:p>
                <a:endParaRPr lang="en-US" sz="2000" dirty="0">
                  <a:solidFill>
                    <a:schemeClr val="tx1">
                      <a:lumMod val="65000"/>
                      <a:lumOff val="35000"/>
                    </a:schemeClr>
                  </a:solidFill>
                  <a:cs typeface="Arial" pitchFamily="34" charset="0"/>
                </a:endParaRPr>
              </a:p>
            </p:txBody>
          </p:sp>
        </p:grpSp>
      </p:grpSp>
      <p:sp>
        <p:nvSpPr>
          <p:cNvPr id="33" name="Line 44"/>
          <p:cNvSpPr>
            <a:spLocks noChangeShapeType="1"/>
          </p:cNvSpPr>
          <p:nvPr/>
        </p:nvSpPr>
        <p:spPr bwMode="auto">
          <a:xfrm flipH="1">
            <a:off x="10043687" y="3050771"/>
            <a:ext cx="658052" cy="8652"/>
          </a:xfrm>
          <a:prstGeom prst="line">
            <a:avLst/>
          </a:prstGeom>
          <a:noFill/>
          <a:ln w="34925">
            <a:solidFill>
              <a:schemeClr val="accent2"/>
            </a:solidFill>
            <a:round/>
            <a:headEnd/>
            <a:tailEnd type="stealth" w="lg" len="lg"/>
          </a:ln>
        </p:spPr>
        <p:txBody>
          <a:bodyPr wrap="none" anchor="ctr"/>
          <a:lstStyle/>
          <a:p>
            <a:endParaRPr lang="en-US" sz="2000" dirty="0">
              <a:solidFill>
                <a:schemeClr val="tx1">
                  <a:lumMod val="65000"/>
                  <a:lumOff val="35000"/>
                </a:schemeClr>
              </a:solidFill>
              <a:cs typeface="Arial" pitchFamily="34" charset="0"/>
            </a:endParaRPr>
          </a:p>
        </p:txBody>
      </p:sp>
      <p:sp>
        <p:nvSpPr>
          <p:cNvPr id="35" name="Line 44"/>
          <p:cNvSpPr>
            <a:spLocks noChangeShapeType="1"/>
          </p:cNvSpPr>
          <p:nvPr/>
        </p:nvSpPr>
        <p:spPr bwMode="auto">
          <a:xfrm flipH="1">
            <a:off x="10120037" y="4898968"/>
            <a:ext cx="658052" cy="8652"/>
          </a:xfrm>
          <a:prstGeom prst="line">
            <a:avLst/>
          </a:prstGeom>
          <a:noFill/>
          <a:ln w="34925">
            <a:solidFill>
              <a:schemeClr val="accent2"/>
            </a:solidFill>
            <a:round/>
            <a:headEnd/>
            <a:tailEnd type="stealth" w="lg" len="lg"/>
          </a:ln>
        </p:spPr>
        <p:txBody>
          <a:bodyPr wrap="none" anchor="ctr"/>
          <a:lstStyle/>
          <a:p>
            <a:endParaRPr lang="en-US" sz="2000" dirty="0">
              <a:solidFill>
                <a:schemeClr val="tx1">
                  <a:lumMod val="65000"/>
                  <a:lumOff val="35000"/>
                </a:schemeClr>
              </a:solidFill>
              <a:cs typeface="Arial" pitchFamily="34" charset="0"/>
            </a:endParaRPr>
          </a:p>
        </p:txBody>
      </p:sp>
      <p:sp>
        <p:nvSpPr>
          <p:cNvPr id="36" name="Line 44"/>
          <p:cNvSpPr>
            <a:spLocks noChangeShapeType="1"/>
          </p:cNvSpPr>
          <p:nvPr/>
        </p:nvSpPr>
        <p:spPr bwMode="auto">
          <a:xfrm flipH="1" flipV="1">
            <a:off x="9977185" y="5118208"/>
            <a:ext cx="555040" cy="493413"/>
          </a:xfrm>
          <a:prstGeom prst="line">
            <a:avLst/>
          </a:prstGeom>
          <a:noFill/>
          <a:ln w="34925">
            <a:solidFill>
              <a:schemeClr val="accent2"/>
            </a:solidFill>
            <a:round/>
            <a:headEnd/>
            <a:tailEnd type="stealth" w="lg" len="lg"/>
          </a:ln>
        </p:spPr>
        <p:txBody>
          <a:bodyPr wrap="none" anchor="ctr"/>
          <a:lstStyle/>
          <a:p>
            <a:endParaRPr lang="en-US" sz="2000" dirty="0">
              <a:solidFill>
                <a:schemeClr val="tx1">
                  <a:lumMod val="65000"/>
                  <a:lumOff val="35000"/>
                </a:schemeClr>
              </a:solidFill>
              <a:cs typeface="Arial" pitchFamily="34" charset="0"/>
            </a:endParaRPr>
          </a:p>
        </p:txBody>
      </p:sp>
      <p:sp>
        <p:nvSpPr>
          <p:cNvPr id="37" name="Line 44"/>
          <p:cNvSpPr>
            <a:spLocks noChangeShapeType="1"/>
          </p:cNvSpPr>
          <p:nvPr/>
        </p:nvSpPr>
        <p:spPr bwMode="auto">
          <a:xfrm flipH="1">
            <a:off x="10043687" y="3363119"/>
            <a:ext cx="658052" cy="8652"/>
          </a:xfrm>
          <a:prstGeom prst="line">
            <a:avLst/>
          </a:prstGeom>
          <a:noFill/>
          <a:ln w="34925">
            <a:solidFill>
              <a:schemeClr val="accent2"/>
            </a:solidFill>
            <a:round/>
            <a:headEnd/>
            <a:tailEnd type="stealth" w="lg" len="lg"/>
          </a:ln>
        </p:spPr>
        <p:txBody>
          <a:bodyPr wrap="none" anchor="ctr"/>
          <a:lstStyle/>
          <a:p>
            <a:endParaRPr lang="en-US" sz="2000" dirty="0">
              <a:solidFill>
                <a:schemeClr val="tx1">
                  <a:lumMod val="65000"/>
                  <a:lumOff val="35000"/>
                </a:schemeClr>
              </a:solidFill>
              <a:cs typeface="Arial" pitchFamily="34" charset="0"/>
            </a:endParaRPr>
          </a:p>
        </p:txBody>
      </p:sp>
      <p:sp>
        <p:nvSpPr>
          <p:cNvPr id="38" name="Line 44"/>
          <p:cNvSpPr>
            <a:spLocks noChangeShapeType="1"/>
          </p:cNvSpPr>
          <p:nvPr/>
        </p:nvSpPr>
        <p:spPr bwMode="auto">
          <a:xfrm flipH="1">
            <a:off x="8061251" y="4463200"/>
            <a:ext cx="2716838" cy="14929"/>
          </a:xfrm>
          <a:prstGeom prst="line">
            <a:avLst/>
          </a:prstGeom>
          <a:noFill/>
          <a:ln w="34925">
            <a:solidFill>
              <a:schemeClr val="accent2"/>
            </a:solidFill>
            <a:round/>
            <a:headEnd/>
            <a:tailEnd type="stealth" w="lg" len="lg"/>
          </a:ln>
        </p:spPr>
        <p:txBody>
          <a:bodyPr wrap="none" anchor="ctr"/>
          <a:lstStyle/>
          <a:p>
            <a:endParaRPr lang="en-US" sz="2000" dirty="0">
              <a:solidFill>
                <a:schemeClr val="tx1">
                  <a:lumMod val="65000"/>
                  <a:lumOff val="35000"/>
                </a:schemeClr>
              </a:solidFill>
              <a:cs typeface="Arial" pitchFamily="34" charset="0"/>
            </a:endParaRPr>
          </a:p>
        </p:txBody>
      </p:sp>
      <p:sp>
        <p:nvSpPr>
          <p:cNvPr id="39" name="Text Box 13"/>
          <p:cNvSpPr txBox="1">
            <a:spLocks noChangeArrowheads="1"/>
          </p:cNvSpPr>
          <p:nvPr/>
        </p:nvSpPr>
        <p:spPr bwMode="auto">
          <a:xfrm>
            <a:off x="10707654" y="1790065"/>
            <a:ext cx="1153777" cy="338554"/>
          </a:xfrm>
          <a:prstGeom prst="rect">
            <a:avLst/>
          </a:prstGeom>
          <a:noFill/>
          <a:ln w="9525">
            <a:noFill/>
            <a:miter lim="800000"/>
            <a:headEnd/>
            <a:tailEnd/>
          </a:ln>
        </p:spPr>
        <p:txBody>
          <a:bodyPr wrap="none">
            <a:spAutoFit/>
          </a:bodyPr>
          <a:lstStyle/>
          <a:p>
            <a:pPr eaLnBrk="0" hangingPunct="0"/>
            <a:r>
              <a:rPr lang="en-US" sz="1600" b="1" dirty="0">
                <a:solidFill>
                  <a:schemeClr val="tx1">
                    <a:lumMod val="65000"/>
                    <a:lumOff val="35000"/>
                  </a:schemeClr>
                </a:solidFill>
                <a:cs typeface="Arial" pitchFamily="34" charset="0"/>
              </a:rPr>
              <a:t>Steam Inlet</a:t>
            </a:r>
          </a:p>
        </p:txBody>
      </p:sp>
      <p:sp>
        <p:nvSpPr>
          <p:cNvPr id="40" name="Text Box 13"/>
          <p:cNvSpPr txBox="1">
            <a:spLocks noChangeArrowheads="1"/>
          </p:cNvSpPr>
          <p:nvPr/>
        </p:nvSpPr>
        <p:spPr bwMode="auto">
          <a:xfrm>
            <a:off x="10743910" y="2798964"/>
            <a:ext cx="1134798" cy="338554"/>
          </a:xfrm>
          <a:prstGeom prst="rect">
            <a:avLst/>
          </a:prstGeom>
          <a:noFill/>
          <a:ln w="9525">
            <a:noFill/>
            <a:miter lim="800000"/>
            <a:headEnd/>
            <a:tailEnd/>
          </a:ln>
        </p:spPr>
        <p:txBody>
          <a:bodyPr wrap="none">
            <a:spAutoFit/>
          </a:bodyPr>
          <a:lstStyle/>
          <a:p>
            <a:pPr eaLnBrk="0" hangingPunct="0"/>
            <a:r>
              <a:rPr lang="en-US" sz="1600" b="1" dirty="0">
                <a:solidFill>
                  <a:schemeClr val="tx1">
                    <a:lumMod val="65000"/>
                    <a:lumOff val="35000"/>
                  </a:schemeClr>
                </a:solidFill>
                <a:cs typeface="Arial" pitchFamily="34" charset="0"/>
              </a:rPr>
              <a:t>Water inlet</a:t>
            </a:r>
          </a:p>
        </p:txBody>
      </p:sp>
      <p:sp>
        <p:nvSpPr>
          <p:cNvPr id="41" name="Text Box 13"/>
          <p:cNvSpPr txBox="1">
            <a:spLocks noChangeArrowheads="1"/>
          </p:cNvSpPr>
          <p:nvPr/>
        </p:nvSpPr>
        <p:spPr bwMode="auto">
          <a:xfrm>
            <a:off x="10743910" y="3202752"/>
            <a:ext cx="1204689" cy="338554"/>
          </a:xfrm>
          <a:prstGeom prst="rect">
            <a:avLst/>
          </a:prstGeom>
          <a:noFill/>
          <a:ln w="9525">
            <a:noFill/>
            <a:miter lim="800000"/>
            <a:headEnd/>
            <a:tailEnd/>
          </a:ln>
        </p:spPr>
        <p:txBody>
          <a:bodyPr wrap="none">
            <a:spAutoFit/>
          </a:bodyPr>
          <a:lstStyle/>
          <a:p>
            <a:pPr eaLnBrk="0" hangingPunct="0"/>
            <a:r>
              <a:rPr lang="en-US" sz="1600" b="1" dirty="0">
                <a:solidFill>
                  <a:schemeClr val="tx1">
                    <a:lumMod val="65000"/>
                    <a:lumOff val="35000"/>
                  </a:schemeClr>
                </a:solidFill>
                <a:cs typeface="Arial" pitchFamily="34" charset="0"/>
              </a:rPr>
              <a:t>Drain outlet</a:t>
            </a:r>
          </a:p>
        </p:txBody>
      </p:sp>
      <p:sp>
        <p:nvSpPr>
          <p:cNvPr id="42" name="Text Box 13"/>
          <p:cNvSpPr txBox="1">
            <a:spLocks noChangeArrowheads="1"/>
          </p:cNvSpPr>
          <p:nvPr/>
        </p:nvSpPr>
        <p:spPr bwMode="auto">
          <a:xfrm>
            <a:off x="10781773" y="4293923"/>
            <a:ext cx="942309" cy="338554"/>
          </a:xfrm>
          <a:prstGeom prst="rect">
            <a:avLst/>
          </a:prstGeom>
          <a:noFill/>
          <a:ln w="9525">
            <a:noFill/>
            <a:miter lim="800000"/>
            <a:headEnd/>
            <a:tailEnd/>
          </a:ln>
        </p:spPr>
        <p:txBody>
          <a:bodyPr wrap="none">
            <a:spAutoFit/>
          </a:bodyPr>
          <a:lstStyle/>
          <a:p>
            <a:pPr eaLnBrk="0" hangingPunct="0"/>
            <a:r>
              <a:rPr lang="en-US" sz="1600" b="1" dirty="0">
                <a:solidFill>
                  <a:schemeClr val="tx1">
                    <a:lumMod val="65000"/>
                    <a:lumOff val="35000"/>
                  </a:schemeClr>
                </a:solidFill>
                <a:cs typeface="Arial" pitchFamily="34" charset="0"/>
              </a:rPr>
              <a:t>F&amp;T Trap</a:t>
            </a:r>
          </a:p>
        </p:txBody>
      </p:sp>
      <p:sp>
        <p:nvSpPr>
          <p:cNvPr id="43" name="Text Box 13"/>
          <p:cNvSpPr txBox="1">
            <a:spLocks noChangeArrowheads="1"/>
          </p:cNvSpPr>
          <p:nvPr/>
        </p:nvSpPr>
        <p:spPr bwMode="auto">
          <a:xfrm>
            <a:off x="10814599" y="4779654"/>
            <a:ext cx="1190134" cy="584775"/>
          </a:xfrm>
          <a:prstGeom prst="rect">
            <a:avLst/>
          </a:prstGeom>
          <a:noFill/>
          <a:ln w="9525">
            <a:noFill/>
            <a:miter lim="800000"/>
            <a:headEnd/>
            <a:tailEnd/>
          </a:ln>
        </p:spPr>
        <p:txBody>
          <a:bodyPr wrap="none">
            <a:spAutoFit/>
          </a:bodyPr>
          <a:lstStyle/>
          <a:p>
            <a:pPr eaLnBrk="0" hangingPunct="0"/>
            <a:r>
              <a:rPr lang="en-US" sz="1600" b="1" dirty="0">
                <a:solidFill>
                  <a:schemeClr val="tx1">
                    <a:lumMod val="65000"/>
                    <a:lumOff val="35000"/>
                  </a:schemeClr>
                </a:solidFill>
                <a:cs typeface="Arial" pitchFamily="34" charset="0"/>
              </a:rPr>
              <a:t>Condensate</a:t>
            </a:r>
          </a:p>
          <a:p>
            <a:pPr eaLnBrk="0" hangingPunct="0"/>
            <a:r>
              <a:rPr lang="en-US" sz="1600" b="1" dirty="0">
                <a:solidFill>
                  <a:schemeClr val="tx1">
                    <a:lumMod val="65000"/>
                    <a:lumOff val="35000"/>
                  </a:schemeClr>
                </a:solidFill>
                <a:cs typeface="Arial" pitchFamily="34" charset="0"/>
              </a:rPr>
              <a:t>Drain</a:t>
            </a:r>
          </a:p>
        </p:txBody>
      </p:sp>
      <p:sp>
        <p:nvSpPr>
          <p:cNvPr id="44" name="Text Box 13"/>
          <p:cNvSpPr txBox="1">
            <a:spLocks noChangeArrowheads="1"/>
          </p:cNvSpPr>
          <p:nvPr/>
        </p:nvSpPr>
        <p:spPr bwMode="auto">
          <a:xfrm>
            <a:off x="10372713" y="5743866"/>
            <a:ext cx="1444242" cy="338554"/>
          </a:xfrm>
          <a:prstGeom prst="rect">
            <a:avLst/>
          </a:prstGeom>
          <a:noFill/>
          <a:ln w="9525">
            <a:noFill/>
            <a:miter lim="800000"/>
            <a:headEnd/>
            <a:tailEnd/>
          </a:ln>
        </p:spPr>
        <p:txBody>
          <a:bodyPr wrap="none">
            <a:spAutoFit/>
          </a:bodyPr>
          <a:lstStyle/>
          <a:p>
            <a:pPr eaLnBrk="0" hangingPunct="0"/>
            <a:r>
              <a:rPr lang="en-US" sz="1600" b="1" dirty="0">
                <a:solidFill>
                  <a:schemeClr val="tx1">
                    <a:lumMod val="65000"/>
                    <a:lumOff val="35000"/>
                  </a:schemeClr>
                </a:solidFill>
                <a:cs typeface="Arial" pitchFamily="34" charset="0"/>
              </a:rPr>
              <a:t>Auxiliary Drain</a:t>
            </a:r>
          </a:p>
        </p:txBody>
      </p:sp>
    </p:spTree>
    <p:extLst>
      <p:ext uri="{BB962C8B-B14F-4D97-AF65-F5344CB8AC3E}">
        <p14:creationId xmlns:p14="http://schemas.microsoft.com/office/powerpoint/2010/main" val="2650924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subTitle" idx="15"/>
          </p:nvPr>
        </p:nvSpPr>
        <p:spPr/>
        <p:txBody>
          <a:bodyPr/>
          <a:lstStyle/>
          <a:p>
            <a:r>
              <a:rPr lang="en-US" dirty="0"/>
              <a:t>Principle of Operation</a:t>
            </a:r>
          </a:p>
        </p:txBody>
      </p:sp>
      <p:sp>
        <p:nvSpPr>
          <p:cNvPr id="17" name="Title 16">
            <a:extLst>
              <a:ext uri="{FF2B5EF4-FFF2-40B4-BE49-F238E27FC236}">
                <a16:creationId xmlns:a16="http://schemas.microsoft.com/office/drawing/2014/main" id="{0835B2AF-6D0C-B63C-2582-466DCC831600}"/>
              </a:ext>
            </a:extLst>
          </p:cNvPr>
          <p:cNvSpPr>
            <a:spLocks noGrp="1"/>
          </p:cNvSpPr>
          <p:nvPr>
            <p:ph type="title"/>
          </p:nvPr>
        </p:nvSpPr>
        <p:spPr/>
        <p:txBody>
          <a:bodyPr/>
          <a:lstStyle/>
          <a:p>
            <a:r>
              <a:rPr lang="en-US" dirty="0"/>
              <a:t>Operation</a:t>
            </a:r>
          </a:p>
        </p:txBody>
      </p:sp>
      <p:pic>
        <p:nvPicPr>
          <p:cNvPr id="32" name="Picture 11" descr="SETC Schematic.jpg"/>
          <p:cNvPicPr>
            <a:picLocks noChangeAspect="1"/>
          </p:cNvPicPr>
          <p:nvPr/>
        </p:nvPicPr>
        <p:blipFill>
          <a:blip r:embed="rId2" cstate="email">
            <a:extLst>
              <a:ext uri="{28A0092B-C50C-407E-A947-70E740481C1C}">
                <a14:useLocalDpi xmlns:a14="http://schemas.microsoft.com/office/drawing/2010/main" val="0"/>
              </a:ext>
            </a:extLst>
          </a:blip>
          <a:srcRect l="9091" t="5762" r="3409" b="16454"/>
          <a:stretch>
            <a:fillRect/>
          </a:stretch>
        </p:blipFill>
        <p:spPr bwMode="auto">
          <a:xfrm>
            <a:off x="2164869" y="1404851"/>
            <a:ext cx="7647283" cy="431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9"/>
          <p:cNvSpPr txBox="1">
            <a:spLocks noChangeArrowheads="1"/>
          </p:cNvSpPr>
          <p:nvPr/>
        </p:nvSpPr>
        <p:spPr bwMode="auto">
          <a:xfrm>
            <a:off x="1889258" y="1973182"/>
            <a:ext cx="22327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Valve/Actuator Assembly</a:t>
            </a:r>
          </a:p>
        </p:txBody>
      </p:sp>
      <p:cxnSp>
        <p:nvCxnSpPr>
          <p:cNvPr id="45" name="Straight Arrow Connector 44"/>
          <p:cNvCxnSpPr/>
          <p:nvPr/>
        </p:nvCxnSpPr>
        <p:spPr>
          <a:xfrm>
            <a:off x="2907970" y="2401045"/>
            <a:ext cx="209324" cy="2921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9"/>
          <p:cNvSpPr txBox="1">
            <a:spLocks noChangeArrowheads="1"/>
          </p:cNvSpPr>
          <p:nvPr/>
        </p:nvSpPr>
        <p:spPr bwMode="auto">
          <a:xfrm>
            <a:off x="1094522" y="3144644"/>
            <a:ext cx="1339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Steam from</a:t>
            </a:r>
          </a:p>
          <a:p>
            <a:pPr eaLnBrk="1" hangingPunct="1"/>
            <a:r>
              <a:rPr lang="en-US" sz="1400" b="1" dirty="0">
                <a:cs typeface="Arial" panose="020B0604020202020204" pitchFamily="34" charset="0"/>
              </a:rPr>
              <a:t>Boiler</a:t>
            </a:r>
          </a:p>
        </p:txBody>
      </p:sp>
      <p:cxnSp>
        <p:nvCxnSpPr>
          <p:cNvPr id="47" name="Elbow Connector 46"/>
          <p:cNvCxnSpPr/>
          <p:nvPr/>
        </p:nvCxnSpPr>
        <p:spPr>
          <a:xfrm>
            <a:off x="2305066" y="3383708"/>
            <a:ext cx="3689692" cy="708191"/>
          </a:xfrm>
          <a:prstGeom prst="bentConnector3">
            <a:avLst>
              <a:gd name="adj1" fmla="val 3366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9"/>
          <p:cNvSpPr txBox="1">
            <a:spLocks noChangeArrowheads="1"/>
          </p:cNvSpPr>
          <p:nvPr/>
        </p:nvSpPr>
        <p:spPr bwMode="auto">
          <a:xfrm>
            <a:off x="2381867" y="4100700"/>
            <a:ext cx="1428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Steam Trap</a:t>
            </a:r>
          </a:p>
        </p:txBody>
      </p:sp>
      <p:cxnSp>
        <p:nvCxnSpPr>
          <p:cNvPr id="49" name="Straight Arrow Connector 48"/>
          <p:cNvCxnSpPr/>
          <p:nvPr/>
        </p:nvCxnSpPr>
        <p:spPr>
          <a:xfrm>
            <a:off x="2973557" y="4383976"/>
            <a:ext cx="209324" cy="2921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9"/>
          <p:cNvSpPr txBox="1">
            <a:spLocks noChangeArrowheads="1"/>
          </p:cNvSpPr>
          <p:nvPr/>
        </p:nvSpPr>
        <p:spPr bwMode="auto">
          <a:xfrm>
            <a:off x="1039090" y="4403405"/>
            <a:ext cx="1942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Condensate to Boiler or Drain</a:t>
            </a:r>
          </a:p>
        </p:txBody>
      </p:sp>
      <p:sp>
        <p:nvSpPr>
          <p:cNvPr id="51" name="TextBox 50"/>
          <p:cNvSpPr txBox="1">
            <a:spLocks noChangeArrowheads="1"/>
          </p:cNvSpPr>
          <p:nvPr/>
        </p:nvSpPr>
        <p:spPr bwMode="auto">
          <a:xfrm>
            <a:off x="7421948" y="5204526"/>
            <a:ext cx="13572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Auxiliary Tank Drain</a:t>
            </a:r>
          </a:p>
        </p:txBody>
      </p:sp>
      <p:sp>
        <p:nvSpPr>
          <p:cNvPr id="52" name="TextBox 9"/>
          <p:cNvSpPr txBox="1">
            <a:spLocks noChangeArrowheads="1"/>
          </p:cNvSpPr>
          <p:nvPr/>
        </p:nvSpPr>
        <p:spPr bwMode="auto">
          <a:xfrm>
            <a:off x="5852926" y="2497042"/>
            <a:ext cx="1668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Float Chamber</a:t>
            </a:r>
          </a:p>
        </p:txBody>
      </p:sp>
      <p:cxnSp>
        <p:nvCxnSpPr>
          <p:cNvPr id="53" name="Straight Arrow Connector 52"/>
          <p:cNvCxnSpPr>
            <a:stCxn id="52" idx="2"/>
          </p:cNvCxnSpPr>
          <p:nvPr/>
        </p:nvCxnSpPr>
        <p:spPr>
          <a:xfrm>
            <a:off x="6687116" y="2804819"/>
            <a:ext cx="347462" cy="8001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9"/>
          <p:cNvSpPr txBox="1">
            <a:spLocks noChangeArrowheads="1"/>
          </p:cNvSpPr>
          <p:nvPr/>
        </p:nvSpPr>
        <p:spPr bwMode="auto">
          <a:xfrm>
            <a:off x="7541017" y="2684321"/>
            <a:ext cx="8931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Fill Box</a:t>
            </a:r>
          </a:p>
        </p:txBody>
      </p:sp>
      <p:cxnSp>
        <p:nvCxnSpPr>
          <p:cNvPr id="55" name="Straight Arrow Connector 54"/>
          <p:cNvCxnSpPr/>
          <p:nvPr/>
        </p:nvCxnSpPr>
        <p:spPr>
          <a:xfrm flipH="1">
            <a:off x="7848026" y="2967597"/>
            <a:ext cx="167460" cy="3540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9"/>
          <p:cNvSpPr txBox="1">
            <a:spLocks noChangeArrowheads="1"/>
          </p:cNvSpPr>
          <p:nvPr/>
        </p:nvSpPr>
        <p:spPr bwMode="auto">
          <a:xfrm>
            <a:off x="4448598" y="2471865"/>
            <a:ext cx="8038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Tank</a:t>
            </a:r>
          </a:p>
        </p:txBody>
      </p:sp>
      <p:cxnSp>
        <p:nvCxnSpPr>
          <p:cNvPr id="57" name="Straight Arrow Connector 56"/>
          <p:cNvCxnSpPr/>
          <p:nvPr/>
        </p:nvCxnSpPr>
        <p:spPr>
          <a:xfrm>
            <a:off x="4833755" y="2755140"/>
            <a:ext cx="83730" cy="4957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9"/>
          <p:cNvSpPr txBox="1">
            <a:spLocks noChangeArrowheads="1"/>
          </p:cNvSpPr>
          <p:nvPr/>
        </p:nvSpPr>
        <p:spPr bwMode="auto">
          <a:xfrm>
            <a:off x="4253228" y="5233804"/>
            <a:ext cx="12503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Heat Exchanger</a:t>
            </a:r>
          </a:p>
        </p:txBody>
      </p:sp>
      <p:cxnSp>
        <p:nvCxnSpPr>
          <p:cNvPr id="59" name="Straight Arrow Connector 58"/>
          <p:cNvCxnSpPr/>
          <p:nvPr/>
        </p:nvCxnSpPr>
        <p:spPr>
          <a:xfrm flipV="1">
            <a:off x="4750025" y="4454795"/>
            <a:ext cx="251189" cy="8498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9"/>
          <p:cNvSpPr txBox="1">
            <a:spLocks noChangeArrowheads="1"/>
          </p:cNvSpPr>
          <p:nvPr/>
        </p:nvSpPr>
        <p:spPr bwMode="auto">
          <a:xfrm>
            <a:off x="8862954" y="5015271"/>
            <a:ext cx="12510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Drain Pump</a:t>
            </a:r>
          </a:p>
        </p:txBody>
      </p:sp>
      <p:cxnSp>
        <p:nvCxnSpPr>
          <p:cNvPr id="61" name="Straight Arrow Connector 60"/>
          <p:cNvCxnSpPr>
            <a:stCxn id="60" idx="1"/>
          </p:cNvCxnSpPr>
          <p:nvPr/>
        </p:nvCxnSpPr>
        <p:spPr>
          <a:xfrm flipH="1" flipV="1">
            <a:off x="8371146" y="5141954"/>
            <a:ext cx="491808" cy="272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9"/>
          <p:cNvSpPr txBox="1">
            <a:spLocks noChangeArrowheads="1"/>
          </p:cNvSpPr>
          <p:nvPr/>
        </p:nvSpPr>
        <p:spPr bwMode="auto">
          <a:xfrm>
            <a:off x="9522622" y="3447600"/>
            <a:ext cx="1339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Vacuum Break</a:t>
            </a:r>
          </a:p>
        </p:txBody>
      </p:sp>
      <p:cxnSp>
        <p:nvCxnSpPr>
          <p:cNvPr id="63" name="Straight Arrow Connector 62"/>
          <p:cNvCxnSpPr>
            <a:stCxn id="62" idx="1"/>
          </p:cNvCxnSpPr>
          <p:nvPr/>
        </p:nvCxnSpPr>
        <p:spPr>
          <a:xfrm flipH="1" flipV="1">
            <a:off x="8617050" y="3529410"/>
            <a:ext cx="905572" cy="179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9"/>
          <p:cNvSpPr txBox="1">
            <a:spLocks noChangeArrowheads="1"/>
          </p:cNvSpPr>
          <p:nvPr/>
        </p:nvSpPr>
        <p:spPr bwMode="auto">
          <a:xfrm>
            <a:off x="9522622" y="4363421"/>
            <a:ext cx="1339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Drain </a:t>
            </a:r>
          </a:p>
          <a:p>
            <a:pPr eaLnBrk="1" hangingPunct="1"/>
            <a:r>
              <a:rPr lang="en-US" sz="1400" b="1" dirty="0">
                <a:cs typeface="Arial" panose="020B0604020202020204" pitchFamily="34" charset="0"/>
              </a:rPr>
              <a:t>Outlet</a:t>
            </a:r>
          </a:p>
        </p:txBody>
      </p:sp>
      <p:cxnSp>
        <p:nvCxnSpPr>
          <p:cNvPr id="65" name="Straight Arrow Connector 64"/>
          <p:cNvCxnSpPr/>
          <p:nvPr/>
        </p:nvCxnSpPr>
        <p:spPr>
          <a:xfrm flipH="1" flipV="1">
            <a:off x="9271434" y="4050319"/>
            <a:ext cx="334919" cy="358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9"/>
          <p:cNvSpPr txBox="1">
            <a:spLocks noChangeArrowheads="1"/>
          </p:cNvSpPr>
          <p:nvPr/>
        </p:nvSpPr>
        <p:spPr bwMode="auto">
          <a:xfrm>
            <a:off x="9020243" y="2330227"/>
            <a:ext cx="1339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a:cs typeface="Arial" panose="020B0604020202020204" pitchFamily="34" charset="0"/>
              </a:rPr>
              <a:t>Dual Fill Valve</a:t>
            </a:r>
          </a:p>
        </p:txBody>
      </p:sp>
      <p:cxnSp>
        <p:nvCxnSpPr>
          <p:cNvPr id="67" name="Straight Arrow Connector 66"/>
          <p:cNvCxnSpPr/>
          <p:nvPr/>
        </p:nvCxnSpPr>
        <p:spPr>
          <a:xfrm flipH="1">
            <a:off x="9355162" y="2825959"/>
            <a:ext cx="83730" cy="4249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0800000" flipV="1">
            <a:off x="2853857" y="4722167"/>
            <a:ext cx="3328263" cy="354095"/>
          </a:xfrm>
          <a:prstGeom prst="bentConnector3">
            <a:avLst>
              <a:gd name="adj1" fmla="val 86478"/>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9" name="Curved Connector 68"/>
          <p:cNvCxnSpPr/>
          <p:nvPr/>
        </p:nvCxnSpPr>
        <p:spPr>
          <a:xfrm rot="16200000" flipV="1">
            <a:off x="4763814" y="3627466"/>
            <a:ext cx="495733" cy="167460"/>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urved Connector 69"/>
          <p:cNvCxnSpPr/>
          <p:nvPr/>
        </p:nvCxnSpPr>
        <p:spPr>
          <a:xfrm rot="16200000" flipV="1">
            <a:off x="5015004" y="3627466"/>
            <a:ext cx="495733" cy="167460"/>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Curved Connector 70"/>
          <p:cNvCxnSpPr/>
          <p:nvPr/>
        </p:nvCxnSpPr>
        <p:spPr>
          <a:xfrm rot="16200000" flipV="1">
            <a:off x="5349923" y="3627466"/>
            <a:ext cx="495733" cy="167460"/>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5400000" flipH="1" flipV="1">
            <a:off x="5684842" y="3627466"/>
            <a:ext cx="495733" cy="167460"/>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Curved Connector 72"/>
          <p:cNvCxnSpPr/>
          <p:nvPr/>
        </p:nvCxnSpPr>
        <p:spPr>
          <a:xfrm rot="5400000" flipH="1" flipV="1">
            <a:off x="6019761" y="3627466"/>
            <a:ext cx="495733" cy="167460"/>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urved Connector 73"/>
          <p:cNvCxnSpPr/>
          <p:nvPr/>
        </p:nvCxnSpPr>
        <p:spPr>
          <a:xfrm rot="5400000" flipH="1" flipV="1">
            <a:off x="6270950" y="3627466"/>
            <a:ext cx="495733" cy="167460"/>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5549131" y="2102358"/>
            <a:ext cx="3718" cy="11921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597789" y="1593707"/>
            <a:ext cx="1277109" cy="4957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874899" y="1632364"/>
            <a:ext cx="273145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540615" y="3463330"/>
            <a:ext cx="189827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517359" y="3463330"/>
            <a:ext cx="3718" cy="24127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1" idx="1"/>
          </p:cNvCxnSpPr>
          <p:nvPr/>
        </p:nvCxnSpPr>
        <p:spPr>
          <a:xfrm flipH="1" flipV="1">
            <a:off x="7038513" y="5445961"/>
            <a:ext cx="383435" cy="20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321862" y="4999221"/>
            <a:ext cx="350455" cy="294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118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subTitle" idx="15"/>
          </p:nvPr>
        </p:nvSpPr>
        <p:spPr/>
        <p:txBody>
          <a:bodyPr/>
          <a:lstStyle/>
          <a:p>
            <a:r>
              <a:rPr lang="en-US" dirty="0"/>
              <a:t>Capacities</a:t>
            </a:r>
          </a:p>
        </p:txBody>
      </p:sp>
      <p:sp>
        <p:nvSpPr>
          <p:cNvPr id="18" name="Title 17">
            <a:extLst>
              <a:ext uri="{FF2B5EF4-FFF2-40B4-BE49-F238E27FC236}">
                <a16:creationId xmlns:a16="http://schemas.microsoft.com/office/drawing/2014/main" id="{81965B0B-212B-9DB1-5C2C-DD102A8081A7}"/>
              </a:ext>
            </a:extLst>
          </p:cNvPr>
          <p:cNvSpPr>
            <a:spLocks noGrp="1"/>
          </p:cNvSpPr>
          <p:nvPr>
            <p:ph type="title"/>
          </p:nvPr>
        </p:nvSpPr>
        <p:spPr/>
        <p:txBody>
          <a:bodyPr/>
          <a:lstStyle/>
          <a:p>
            <a:r>
              <a:rPr lang="en-US" dirty="0"/>
              <a:t>Operation</a:t>
            </a:r>
          </a:p>
        </p:txBody>
      </p:sp>
      <p:graphicFrame>
        <p:nvGraphicFramePr>
          <p:cNvPr id="15" name="Table 14"/>
          <p:cNvGraphicFramePr>
            <a:graphicFrameLocks noGrp="1"/>
          </p:cNvGraphicFramePr>
          <p:nvPr>
            <p:extLst>
              <p:ext uri="{D42A27DB-BD31-4B8C-83A1-F6EECF244321}">
                <p14:modId xmlns:p14="http://schemas.microsoft.com/office/powerpoint/2010/main" val="3865410156"/>
              </p:ext>
            </p:extLst>
          </p:nvPr>
        </p:nvGraphicFramePr>
        <p:xfrm>
          <a:off x="1088966" y="1338344"/>
          <a:ext cx="10158154" cy="4538754"/>
        </p:xfrm>
        <a:graphic>
          <a:graphicData uri="http://schemas.openxmlformats.org/drawingml/2006/table">
            <a:tbl>
              <a:tblPr firstRow="1" bandRow="1">
                <a:tableStyleId>{793D81CF-94F2-401A-BA57-92F5A7B2D0C5}</a:tableStyleId>
              </a:tblPr>
              <a:tblGrid>
                <a:gridCol w="1450893">
                  <a:extLst>
                    <a:ext uri="{9D8B030D-6E8A-4147-A177-3AD203B41FA5}">
                      <a16:colId xmlns:a16="http://schemas.microsoft.com/office/drawing/2014/main" val="20000"/>
                    </a:ext>
                  </a:extLst>
                </a:gridCol>
                <a:gridCol w="1815046">
                  <a:extLst>
                    <a:ext uri="{9D8B030D-6E8A-4147-A177-3AD203B41FA5}">
                      <a16:colId xmlns:a16="http://schemas.microsoft.com/office/drawing/2014/main" val="20001"/>
                    </a:ext>
                  </a:extLst>
                </a:gridCol>
                <a:gridCol w="1721623">
                  <a:extLst>
                    <a:ext uri="{9D8B030D-6E8A-4147-A177-3AD203B41FA5}">
                      <a16:colId xmlns:a16="http://schemas.microsoft.com/office/drawing/2014/main" val="20002"/>
                    </a:ext>
                  </a:extLst>
                </a:gridCol>
                <a:gridCol w="1784540">
                  <a:extLst>
                    <a:ext uri="{9D8B030D-6E8A-4147-A177-3AD203B41FA5}">
                      <a16:colId xmlns:a16="http://schemas.microsoft.com/office/drawing/2014/main" val="20003"/>
                    </a:ext>
                  </a:extLst>
                </a:gridCol>
                <a:gridCol w="1693026">
                  <a:extLst>
                    <a:ext uri="{9D8B030D-6E8A-4147-A177-3AD203B41FA5}">
                      <a16:colId xmlns:a16="http://schemas.microsoft.com/office/drawing/2014/main" val="20004"/>
                    </a:ext>
                  </a:extLst>
                </a:gridCol>
                <a:gridCol w="1693026">
                  <a:extLst>
                    <a:ext uri="{9D8B030D-6E8A-4147-A177-3AD203B41FA5}">
                      <a16:colId xmlns:a16="http://schemas.microsoft.com/office/drawing/2014/main" val="20005"/>
                    </a:ext>
                  </a:extLst>
                </a:gridCol>
              </a:tblGrid>
              <a:tr h="412614">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Operating Steam Pressure</a:t>
                      </a:r>
                      <a:endParaRPr kumimoji="0" lang="en-US" sz="1100" b="1" i="0" u="none" strike="noStrike" cap="none" normalizeH="0" baseline="0" dirty="0">
                        <a:ln>
                          <a:noFill/>
                        </a:ln>
                        <a:solidFill>
                          <a:srgbClr val="000000"/>
                        </a:solidFill>
                        <a:effectLst/>
                        <a:latin typeface="+mj-lt"/>
                      </a:endParaRPr>
                    </a:p>
                  </a:txBody>
                  <a:tcPr marT="34290" marB="34290"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mj-lt"/>
                      </a:endParaRPr>
                    </a:p>
                  </a:txBody>
                  <a:tcPr anchor="ctr" horzOverflow="overflow"/>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412614">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Unit Output </a:t>
                      </a:r>
                      <a:r>
                        <a:rPr kumimoji="0" lang="en-US" sz="1100" u="none" strike="noStrike" cap="none" normalizeH="0" baseline="0" dirty="0" err="1">
                          <a:ln>
                            <a:noFill/>
                          </a:ln>
                          <a:effectLst/>
                        </a:rPr>
                        <a:t>Lbs</a:t>
                      </a:r>
                      <a:r>
                        <a:rPr kumimoji="0" lang="en-US" sz="1100" u="none" strike="noStrike" cap="none" normalizeH="0" baseline="0" dirty="0">
                          <a:ln>
                            <a:noFill/>
                          </a:ln>
                          <a:effectLst/>
                        </a:rPr>
                        <a:t>/</a:t>
                      </a:r>
                      <a:r>
                        <a:rPr kumimoji="0" lang="en-US" sz="1100" u="none" strike="noStrike" cap="none" normalizeH="0" baseline="0" dirty="0" err="1">
                          <a:ln>
                            <a:noFill/>
                          </a:ln>
                          <a:effectLst/>
                        </a:rPr>
                        <a:t>hr</a:t>
                      </a:r>
                      <a:r>
                        <a:rPr kumimoji="0" lang="en-US" sz="1100" u="none" strike="noStrike" cap="none" normalizeH="0" baseline="0" dirty="0">
                          <a:ln>
                            <a:noFill/>
                          </a:ln>
                          <a:effectLst/>
                        </a:rPr>
                        <a:t> (kg/</a:t>
                      </a:r>
                      <a:r>
                        <a:rPr kumimoji="0" lang="en-US" sz="1100" u="none" strike="noStrike" cap="none" normalizeH="0" baseline="0" dirty="0" err="1">
                          <a:ln>
                            <a:noFill/>
                          </a:ln>
                          <a:effectLst/>
                        </a:rPr>
                        <a:t>hr</a:t>
                      </a:r>
                      <a:r>
                        <a:rPr kumimoji="0" lang="en-US" sz="1100" u="none" strike="noStrike" cap="none" normalizeH="0" baseline="0" dirty="0">
                          <a:ln>
                            <a:noFill/>
                          </a:ln>
                          <a:effectLst/>
                        </a:rPr>
                        <a:t>)</a:t>
                      </a:r>
                      <a:endParaRPr kumimoji="0" lang="en-US" sz="1100" b="1" i="0" u="none" strike="noStrike" cap="none" normalizeH="0" baseline="0" dirty="0">
                        <a:ln>
                          <a:noFill/>
                        </a:ln>
                        <a:solidFill>
                          <a:srgbClr val="000000"/>
                        </a:solidFill>
                        <a:effectLst/>
                        <a:latin typeface="+mj-lt"/>
                      </a:endParaRPr>
                    </a:p>
                  </a:txBody>
                  <a:tcPr marT="34290" marB="34290"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000000"/>
                        </a:solidFill>
                        <a:effectLst/>
                        <a:latin typeface="+mj-lt"/>
                      </a:endParaRPr>
                    </a:p>
                  </a:txBody>
                  <a:tcPr anchor="ctr" horzOverflow="overflow"/>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1"/>
                  </a:ext>
                </a:extLst>
              </a:tr>
              <a:tr h="4126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Model</a:t>
                      </a:r>
                      <a:endParaRPr kumimoji="0" lang="en-US" sz="1100" b="1" i="0" u="none" strike="noStrike" cap="none" normalizeH="0" baseline="0" dirty="0">
                        <a:ln>
                          <a:noFill/>
                        </a:ln>
                        <a:solidFill>
                          <a:srgbClr val="000000"/>
                        </a:solidFill>
                        <a:effectLst/>
                        <a:latin typeface="+mj-lt"/>
                      </a:endParaRPr>
                    </a:p>
                  </a:txBody>
                  <a:tcPr marT="34290" marB="3429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5 psi (0.34 Bar)</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8 psi (0.55 Bar)</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10 psi (0.69 Bar)</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12 psi (0.83 Bar)</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 psi (1.03 Bar)</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solidFill>
                      <a:schemeClr val="bg1">
                        <a:lumMod val="75000"/>
                      </a:schemeClr>
                    </a:solidFill>
                  </a:tcPr>
                </a:tc>
                <a:extLst>
                  <a:ext uri="{0D108BD9-81ED-4DB2-BD59-A6C34878D82A}">
                    <a16:rowId xmlns:a16="http://schemas.microsoft.com/office/drawing/2014/main" val="10002"/>
                  </a:ext>
                </a:extLst>
              </a:tr>
              <a:tr h="4126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SE 50</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13 (6)</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24 (11)</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32 (14)</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39 (18)</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50 (23)</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solidFill>
                      <a:schemeClr val="bg1">
                        <a:lumMod val="75000"/>
                      </a:schemeClr>
                    </a:solidFill>
                  </a:tcPr>
                </a:tc>
                <a:extLst>
                  <a:ext uri="{0D108BD9-81ED-4DB2-BD59-A6C34878D82A}">
                    <a16:rowId xmlns:a16="http://schemas.microsoft.com/office/drawing/2014/main" val="10003"/>
                  </a:ext>
                </a:extLst>
              </a:tr>
              <a:tr h="4126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SE 100</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26 (12)</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48 (22)</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63 (29)</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78 (35)</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100 (45)</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solidFill>
                      <a:schemeClr val="bg1">
                        <a:lumMod val="75000"/>
                      </a:schemeClr>
                    </a:solidFill>
                  </a:tcPr>
                </a:tc>
                <a:extLst>
                  <a:ext uri="{0D108BD9-81ED-4DB2-BD59-A6C34878D82A}">
                    <a16:rowId xmlns:a16="http://schemas.microsoft.com/office/drawing/2014/main" val="10004"/>
                  </a:ext>
                </a:extLst>
              </a:tr>
              <a:tr h="4126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SE 175</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46 (21)</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84 (38)</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110 (50)</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136 (62)</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175 (80)</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solidFill>
                      <a:schemeClr val="bg1">
                        <a:lumMod val="75000"/>
                      </a:schemeClr>
                    </a:solidFill>
                  </a:tcPr>
                </a:tc>
                <a:extLst>
                  <a:ext uri="{0D108BD9-81ED-4DB2-BD59-A6C34878D82A}">
                    <a16:rowId xmlns:a16="http://schemas.microsoft.com/office/drawing/2014/main" val="10005"/>
                  </a:ext>
                </a:extLst>
              </a:tr>
              <a:tr h="4126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SE 250</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65 (30)</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121 (55)</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158 (72)</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195 (88)</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250 (114)</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solidFill>
                      <a:schemeClr val="bg1">
                        <a:lumMod val="75000"/>
                      </a:schemeClr>
                    </a:solidFill>
                  </a:tcPr>
                </a:tc>
                <a:extLst>
                  <a:ext uri="{0D108BD9-81ED-4DB2-BD59-A6C34878D82A}">
                    <a16:rowId xmlns:a16="http://schemas.microsoft.com/office/drawing/2014/main" val="10006"/>
                  </a:ext>
                </a:extLst>
              </a:tr>
              <a:tr h="4126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SE 375</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98 (44)</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181(82) </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236 (107)</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292 (132)</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375 (170)</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solidFill>
                      <a:schemeClr val="bg1">
                        <a:lumMod val="75000"/>
                      </a:schemeClr>
                    </a:solidFill>
                  </a:tcPr>
                </a:tc>
                <a:extLst>
                  <a:ext uri="{0D108BD9-81ED-4DB2-BD59-A6C34878D82A}">
                    <a16:rowId xmlns:a16="http://schemas.microsoft.com/office/drawing/2014/main" val="10007"/>
                  </a:ext>
                </a:extLst>
              </a:tr>
              <a:tr h="4126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SE 525</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137 (62)</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253 (115)</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331 (150)</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408 (185)</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525 (239)</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solidFill>
                      <a:schemeClr val="bg1">
                        <a:lumMod val="75000"/>
                      </a:schemeClr>
                    </a:solidFill>
                  </a:tcPr>
                </a:tc>
                <a:extLst>
                  <a:ext uri="{0D108BD9-81ED-4DB2-BD59-A6C34878D82A}">
                    <a16:rowId xmlns:a16="http://schemas.microsoft.com/office/drawing/2014/main" val="10008"/>
                  </a:ext>
                </a:extLst>
              </a:tr>
              <a:tr h="4126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SE 750</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195 (89)</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362 (164)</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473 (215)</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584 (264)</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750 (341)</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solidFill>
                      <a:schemeClr val="bg1">
                        <a:lumMod val="75000"/>
                      </a:schemeClr>
                    </a:solidFill>
                  </a:tcPr>
                </a:tc>
                <a:extLst>
                  <a:ext uri="{0D108BD9-81ED-4DB2-BD59-A6C34878D82A}">
                    <a16:rowId xmlns:a16="http://schemas.microsoft.com/office/drawing/2014/main" val="10009"/>
                  </a:ext>
                </a:extLst>
              </a:tr>
              <a:tr h="41261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SE 1050</a:t>
                      </a:r>
                      <a:endParaRPr kumimoji="0" lang="en-US" sz="1100" b="1"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273 (124)</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506 (230)</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662 (301)</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817 (371)</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rPr>
                        <a:t>1050 (477)</a:t>
                      </a:r>
                      <a:endParaRPr kumimoji="0" lang="en-US" sz="1100" b="0" i="0" u="none" strike="noStrike" cap="none" normalizeH="0" baseline="0" dirty="0">
                        <a:ln>
                          <a:noFill/>
                        </a:ln>
                        <a:solidFill>
                          <a:srgbClr val="000000"/>
                        </a:solidFill>
                        <a:effectLst/>
                        <a:latin typeface="+mj-lt"/>
                      </a:endParaRPr>
                    </a:p>
                  </a:txBody>
                  <a:tcPr marL="9525" marR="9525" marT="7144" marB="0" anchor="ctr" horzOverflow="overflow">
                    <a:solidFill>
                      <a:schemeClr val="bg1">
                        <a:lumMod val="7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29832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4278C5A-B8F2-4B34-8BBF-D6FB275C72D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9" b="19"/>
          <a:stretch/>
        </p:blipFill>
        <p:spPr/>
      </p:pic>
      <p:sp>
        <p:nvSpPr>
          <p:cNvPr id="13" name="Title 12">
            <a:extLst>
              <a:ext uri="{FF2B5EF4-FFF2-40B4-BE49-F238E27FC236}">
                <a16:creationId xmlns:a16="http://schemas.microsoft.com/office/drawing/2014/main" id="{3735C05F-9142-4452-B2F5-70644FC3E656}"/>
              </a:ext>
            </a:extLst>
          </p:cNvPr>
          <p:cNvSpPr>
            <a:spLocks noGrp="1"/>
          </p:cNvSpPr>
          <p:nvPr>
            <p:ph type="title"/>
          </p:nvPr>
        </p:nvSpPr>
        <p:spPr/>
        <p:txBody>
          <a:bodyPr vert="horz"/>
          <a:lstStyle/>
          <a:p>
            <a:r>
              <a:rPr lang="en-US" dirty="0"/>
              <a:t>Installation</a:t>
            </a:r>
          </a:p>
        </p:txBody>
      </p:sp>
      <p:sp>
        <p:nvSpPr>
          <p:cNvPr id="14" name="Subtitle 13">
            <a:extLst>
              <a:ext uri="{FF2B5EF4-FFF2-40B4-BE49-F238E27FC236}">
                <a16:creationId xmlns:a16="http://schemas.microsoft.com/office/drawing/2014/main" id="{1F8CFA22-377E-49EA-8AEF-6BFBDC321C9E}"/>
              </a:ext>
            </a:extLst>
          </p:cNvPr>
          <p:cNvSpPr>
            <a:spLocks noGrp="1"/>
          </p:cNvSpPr>
          <p:nvPr>
            <p:ph type="subTitle" idx="1"/>
          </p:nvPr>
        </p:nvSpPr>
        <p:spPr/>
        <p:txBody>
          <a:bodyPr/>
          <a:lstStyle/>
          <a:p>
            <a:r>
              <a:rPr lang="en-US" dirty="0"/>
              <a:t>SE Series</a:t>
            </a:r>
          </a:p>
        </p:txBody>
      </p:sp>
      <p:sp>
        <p:nvSpPr>
          <p:cNvPr id="3" name="Slide Number Placeholder 2">
            <a:extLst>
              <a:ext uri="{FF2B5EF4-FFF2-40B4-BE49-F238E27FC236}">
                <a16:creationId xmlns:a16="http://schemas.microsoft.com/office/drawing/2014/main" id="{207A59D0-FB65-FEA5-7476-7D01D40A0B00}"/>
              </a:ext>
            </a:extLst>
          </p:cNvPr>
          <p:cNvSpPr>
            <a:spLocks noGrp="1"/>
          </p:cNvSpPr>
          <p:nvPr>
            <p:ph type="sldNum" sz="quarter" idx="15"/>
          </p:nvPr>
        </p:nvSpPr>
        <p:spPr/>
        <p:txBody>
          <a:bodyPr/>
          <a:lstStyle/>
          <a:p>
            <a:fld id="{6B684BA6-A037-49F7-A33F-6D026730C1FC}" type="slidenum">
              <a:rPr lang="en-US" smtClean="0"/>
              <a:pPr/>
              <a:t>46</a:t>
            </a:fld>
            <a:endParaRPr lang="en-US" dirty="0"/>
          </a:p>
        </p:txBody>
      </p:sp>
      <p:pic>
        <p:nvPicPr>
          <p:cNvPr id="5" name="Picture 4">
            <a:extLst>
              <a:ext uri="{FF2B5EF4-FFF2-40B4-BE49-F238E27FC236}">
                <a16:creationId xmlns:a16="http://schemas.microsoft.com/office/drawing/2014/main" id="{9F339910-57EA-E656-8D82-384246673813}"/>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pic>
        <p:nvPicPr>
          <p:cNvPr id="9" name="Picture 8">
            <a:extLst>
              <a:ext uri="{FF2B5EF4-FFF2-40B4-BE49-F238E27FC236}">
                <a16:creationId xmlns:a16="http://schemas.microsoft.com/office/drawing/2014/main" id="{31BB0101-5357-28C3-BF7B-E7176D61F625}"/>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1494405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5"/>
          </p:nvPr>
        </p:nvSpPr>
        <p:spPr/>
        <p:txBody>
          <a:bodyPr/>
          <a:lstStyle/>
          <a:p>
            <a:r>
              <a:rPr lang="en-US" b="0" dirty="0">
                <a:cs typeface="Arial" panose="020B0604020202020204" pitchFamily="34" charset="0"/>
              </a:rPr>
              <a:t>SE Installation</a:t>
            </a:r>
            <a:endParaRPr lang="en-US" b="0" dirty="0"/>
          </a:p>
        </p:txBody>
      </p:sp>
      <p:sp>
        <p:nvSpPr>
          <p:cNvPr id="20" name="Title 19">
            <a:extLst>
              <a:ext uri="{FF2B5EF4-FFF2-40B4-BE49-F238E27FC236}">
                <a16:creationId xmlns:a16="http://schemas.microsoft.com/office/drawing/2014/main" id="{54ABA62F-2029-4B66-A6DC-23E08FA6CBC8}"/>
              </a:ext>
            </a:extLst>
          </p:cNvPr>
          <p:cNvSpPr>
            <a:spLocks noGrp="1"/>
          </p:cNvSpPr>
          <p:nvPr>
            <p:ph type="title"/>
          </p:nvPr>
        </p:nvSpPr>
        <p:spPr/>
        <p:txBody>
          <a:bodyPr/>
          <a:lstStyle/>
          <a:p>
            <a:r>
              <a:rPr lang="en-US" dirty="0"/>
              <a:t>Installation</a:t>
            </a:r>
          </a:p>
        </p:txBody>
      </p:sp>
      <p:pic>
        <p:nvPicPr>
          <p:cNvPr id="8" name="Picture 8" descr="Typical Humidifier Installation SE Series.jpg"/>
          <p:cNvPicPr>
            <a:picLocks noChangeAspect="1"/>
          </p:cNvPicPr>
          <p:nvPr/>
        </p:nvPicPr>
        <p:blipFill>
          <a:blip r:embed="rId3" cstate="email">
            <a:extLst>
              <a:ext uri="{28A0092B-C50C-407E-A947-70E740481C1C}">
                <a14:useLocalDpi xmlns:a14="http://schemas.microsoft.com/office/drawing/2010/main" val="0"/>
              </a:ext>
            </a:extLst>
          </a:blip>
          <a:srcRect l="40833" r="12500"/>
          <a:stretch>
            <a:fillRect/>
          </a:stretch>
        </p:blipFill>
        <p:spPr bwMode="auto">
          <a:xfrm>
            <a:off x="4397434" y="1180681"/>
            <a:ext cx="3990710" cy="455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8969703" y="2234526"/>
            <a:ext cx="2565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2000" b="1" dirty="0">
                <a:latin typeface="+mn-lt"/>
                <a:cs typeface="Arial" panose="020B0604020202020204" pitchFamily="34" charset="0"/>
              </a:rPr>
              <a:t>Plumbing Connections</a:t>
            </a:r>
          </a:p>
        </p:txBody>
      </p:sp>
      <p:pic>
        <p:nvPicPr>
          <p:cNvPr id="10" name="Picture 9" descr="plumbing Installation.jpg"/>
          <p:cNvPicPr>
            <a:picLocks noChangeAspect="1"/>
          </p:cNvPicPr>
          <p:nvPr/>
        </p:nvPicPr>
        <p:blipFill>
          <a:blip r:embed="rId4"/>
          <a:stretch>
            <a:fillRect/>
          </a:stretch>
        </p:blipFill>
        <p:spPr>
          <a:xfrm>
            <a:off x="8969703" y="2820697"/>
            <a:ext cx="2682669" cy="199667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11" name="Text Box 8"/>
          <p:cNvSpPr txBox="1">
            <a:spLocks noChangeArrowheads="1"/>
          </p:cNvSpPr>
          <p:nvPr/>
        </p:nvSpPr>
        <p:spPr bwMode="auto">
          <a:xfrm>
            <a:off x="671208" y="2210669"/>
            <a:ext cx="27619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dirty="0">
                <a:latin typeface="+mn-lt"/>
                <a:cs typeface="Arial" panose="020B0604020202020204" pitchFamily="34" charset="0"/>
              </a:rPr>
              <a:t>Boiler Steam Connections</a:t>
            </a:r>
          </a:p>
        </p:txBody>
      </p:sp>
      <p:pic>
        <p:nvPicPr>
          <p:cNvPr id="12" name="Picture 11" descr="Boiler Steam Connection.jpg"/>
          <p:cNvPicPr>
            <a:picLocks noChangeAspect="1"/>
          </p:cNvPicPr>
          <p:nvPr/>
        </p:nvPicPr>
        <p:blipFill>
          <a:blip r:embed="rId5"/>
          <a:stretch>
            <a:fillRect/>
          </a:stretch>
        </p:blipFill>
        <p:spPr>
          <a:xfrm>
            <a:off x="604364" y="2820697"/>
            <a:ext cx="2746007" cy="2013534"/>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928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5"/>
          </p:nvPr>
        </p:nvSpPr>
        <p:spPr/>
        <p:txBody>
          <a:bodyPr/>
          <a:lstStyle/>
          <a:p>
            <a:r>
              <a:rPr lang="en-US" b="0" dirty="0">
                <a:cs typeface="Arial" panose="020B0604020202020204" pitchFamily="34" charset="0"/>
              </a:rPr>
              <a:t>SE Installation</a:t>
            </a:r>
            <a:endParaRPr lang="en-US" b="0" dirty="0"/>
          </a:p>
        </p:txBody>
      </p:sp>
      <p:sp>
        <p:nvSpPr>
          <p:cNvPr id="15" name="Title 14">
            <a:extLst>
              <a:ext uri="{FF2B5EF4-FFF2-40B4-BE49-F238E27FC236}">
                <a16:creationId xmlns:a16="http://schemas.microsoft.com/office/drawing/2014/main" id="{101A2D1C-6D9D-88E2-6EC7-F2553DB3592A}"/>
              </a:ext>
            </a:extLst>
          </p:cNvPr>
          <p:cNvSpPr>
            <a:spLocks noGrp="1"/>
          </p:cNvSpPr>
          <p:nvPr>
            <p:ph type="title"/>
          </p:nvPr>
        </p:nvSpPr>
        <p:spPr/>
        <p:txBody>
          <a:bodyPr/>
          <a:lstStyle/>
          <a:p>
            <a:r>
              <a:rPr lang="en-US" dirty="0"/>
              <a:t>Installation</a:t>
            </a:r>
          </a:p>
        </p:txBody>
      </p:sp>
      <p:grpSp>
        <p:nvGrpSpPr>
          <p:cNvPr id="63" name="Group 62"/>
          <p:cNvGrpSpPr/>
          <p:nvPr/>
        </p:nvGrpSpPr>
        <p:grpSpPr>
          <a:xfrm>
            <a:off x="6905935" y="1305098"/>
            <a:ext cx="3851429" cy="3944965"/>
            <a:chOff x="7229293" y="1820485"/>
            <a:chExt cx="3528071" cy="3429578"/>
          </a:xfrm>
        </p:grpSpPr>
        <p:sp>
          <p:nvSpPr>
            <p:cNvPr id="35" name="Text Box 8"/>
            <p:cNvSpPr txBox="1">
              <a:spLocks noChangeArrowheads="1"/>
            </p:cNvSpPr>
            <p:nvPr/>
          </p:nvSpPr>
          <p:spPr bwMode="auto">
            <a:xfrm>
              <a:off x="7567628" y="1820485"/>
              <a:ext cx="2847231" cy="32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dirty="0">
                  <a:cs typeface="Arial" panose="020B0604020202020204" pitchFamily="34" charset="0"/>
                </a:rPr>
                <a:t>Plumbing Connections</a:t>
              </a:r>
            </a:p>
          </p:txBody>
        </p:sp>
        <p:pic>
          <p:nvPicPr>
            <p:cNvPr id="36" name="Picture 35" descr="plumbing Installation.jpg"/>
            <p:cNvPicPr>
              <a:picLocks noChangeAspect="1"/>
            </p:cNvPicPr>
            <p:nvPr/>
          </p:nvPicPr>
          <p:blipFill>
            <a:blip r:embed="rId3"/>
            <a:stretch>
              <a:fillRect/>
            </a:stretch>
          </p:blipFill>
          <p:spPr>
            <a:xfrm>
              <a:off x="7229293" y="2430828"/>
              <a:ext cx="3528071" cy="2819235"/>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39" name="TextBox 9"/>
            <p:cNvSpPr txBox="1">
              <a:spLocks noChangeArrowheads="1"/>
            </p:cNvSpPr>
            <p:nvPr/>
          </p:nvSpPr>
          <p:spPr bwMode="auto">
            <a:xfrm>
              <a:off x="9153342" y="3011852"/>
              <a:ext cx="1143000" cy="40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cs typeface="Arial" panose="020B0604020202020204" pitchFamily="34" charset="0"/>
                </a:rPr>
                <a:t>Water Supply </a:t>
              </a:r>
            </a:p>
            <a:p>
              <a:pPr eaLnBrk="1" hangingPunct="1"/>
              <a:r>
                <a:rPr lang="en-US" sz="1200" dirty="0">
                  <a:cs typeface="Arial" panose="020B0604020202020204" pitchFamily="34" charset="0"/>
                </a:rPr>
                <a:t>30-80 psig</a:t>
              </a:r>
            </a:p>
          </p:txBody>
        </p:sp>
        <p:cxnSp>
          <p:nvCxnSpPr>
            <p:cNvPr id="40" name="Straight Arrow Connector 39"/>
            <p:cNvCxnSpPr/>
            <p:nvPr/>
          </p:nvCxnSpPr>
          <p:spPr>
            <a:xfrm rot="16200000" flipH="1">
              <a:off x="9626020" y="3379755"/>
              <a:ext cx="235744" cy="190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9"/>
            <p:cNvSpPr txBox="1">
              <a:spLocks noChangeArrowheads="1"/>
            </p:cNvSpPr>
            <p:nvPr/>
          </p:nvSpPr>
          <p:spPr bwMode="auto">
            <a:xfrm>
              <a:off x="9439090" y="4073502"/>
              <a:ext cx="1143000" cy="24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cs typeface="Arial" panose="020B0604020202020204" pitchFamily="34" charset="0"/>
                </a:rPr>
                <a:t>Air Gap</a:t>
              </a:r>
            </a:p>
          </p:txBody>
        </p:sp>
        <p:cxnSp>
          <p:nvCxnSpPr>
            <p:cNvPr id="42" name="Straight Arrow Connector 41"/>
            <p:cNvCxnSpPr/>
            <p:nvPr/>
          </p:nvCxnSpPr>
          <p:spPr>
            <a:xfrm rot="10800000">
              <a:off x="9058092" y="4040553"/>
              <a:ext cx="381000" cy="114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9"/>
            <p:cNvSpPr txBox="1">
              <a:spLocks noChangeArrowheads="1"/>
            </p:cNvSpPr>
            <p:nvPr/>
          </p:nvSpPr>
          <p:spPr bwMode="auto">
            <a:xfrm>
              <a:off x="9058090" y="4907745"/>
              <a:ext cx="1444011" cy="24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cs typeface="Arial" panose="020B0604020202020204" pitchFamily="34" charset="0"/>
                </a:rPr>
                <a:t>Auxiliary Drain</a:t>
              </a:r>
            </a:p>
          </p:txBody>
        </p:sp>
        <p:cxnSp>
          <p:nvCxnSpPr>
            <p:cNvPr id="44" name="Straight Arrow Connector 43"/>
            <p:cNvCxnSpPr/>
            <p:nvPr/>
          </p:nvCxnSpPr>
          <p:spPr>
            <a:xfrm rot="10800000">
              <a:off x="8753291" y="4793445"/>
              <a:ext cx="304800" cy="171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9"/>
            <p:cNvSpPr txBox="1">
              <a:spLocks noChangeArrowheads="1"/>
            </p:cNvSpPr>
            <p:nvPr/>
          </p:nvSpPr>
          <p:spPr bwMode="auto">
            <a:xfrm>
              <a:off x="9553392" y="3840445"/>
              <a:ext cx="1143000" cy="24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cs typeface="Arial" panose="020B0604020202020204" pitchFamily="34" charset="0"/>
                </a:rPr>
                <a:t>Drain Outlet</a:t>
              </a:r>
            </a:p>
          </p:txBody>
        </p:sp>
        <p:cxnSp>
          <p:nvCxnSpPr>
            <p:cNvPr id="46" name="Straight Arrow Connector 45"/>
            <p:cNvCxnSpPr/>
            <p:nvPr/>
          </p:nvCxnSpPr>
          <p:spPr>
            <a:xfrm rot="10800000">
              <a:off x="9019992" y="3897595"/>
              <a:ext cx="533400" cy="57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881149" y="1305098"/>
            <a:ext cx="4089685" cy="4043378"/>
            <a:chOff x="1465634" y="1871790"/>
            <a:chExt cx="3505200" cy="3476686"/>
          </a:xfrm>
        </p:grpSpPr>
        <p:sp>
          <p:nvSpPr>
            <p:cNvPr id="37" name="Text Box 8"/>
            <p:cNvSpPr txBox="1">
              <a:spLocks noChangeArrowheads="1"/>
            </p:cNvSpPr>
            <p:nvPr/>
          </p:nvSpPr>
          <p:spPr bwMode="auto">
            <a:xfrm>
              <a:off x="1739082" y="1871790"/>
              <a:ext cx="3047999" cy="31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dirty="0">
                  <a:cs typeface="Arial" panose="020B0604020202020204" pitchFamily="34" charset="0"/>
                </a:rPr>
                <a:t>Boiler Steam Connections</a:t>
              </a:r>
            </a:p>
          </p:txBody>
        </p:sp>
        <p:pic>
          <p:nvPicPr>
            <p:cNvPr id="38" name="Picture 37" descr="Boiler Steam Connection.jpg"/>
            <p:cNvPicPr>
              <a:picLocks noChangeAspect="1"/>
            </p:cNvPicPr>
            <p:nvPr/>
          </p:nvPicPr>
          <p:blipFill>
            <a:blip r:embed="rId4"/>
            <a:stretch>
              <a:fillRect/>
            </a:stretch>
          </p:blipFill>
          <p:spPr>
            <a:xfrm>
              <a:off x="1555327" y="2454114"/>
              <a:ext cx="3415507" cy="2894362"/>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47" name="TextBox 9"/>
            <p:cNvSpPr txBox="1">
              <a:spLocks noChangeArrowheads="1"/>
            </p:cNvSpPr>
            <p:nvPr/>
          </p:nvSpPr>
          <p:spPr bwMode="auto">
            <a:xfrm>
              <a:off x="3072580" y="2430828"/>
              <a:ext cx="1143000" cy="39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cs typeface="Arial" panose="020B0604020202020204" pitchFamily="34" charset="0"/>
                </a:rPr>
                <a:t>Boiler Steam</a:t>
              </a:r>
            </a:p>
            <a:p>
              <a:pPr eaLnBrk="1" hangingPunct="1"/>
              <a:r>
                <a:rPr lang="en-US" sz="1200" dirty="0">
                  <a:cs typeface="Arial" panose="020B0604020202020204" pitchFamily="34" charset="0"/>
                </a:rPr>
                <a:t>5-15 psi</a:t>
              </a:r>
            </a:p>
          </p:txBody>
        </p:sp>
        <p:cxnSp>
          <p:nvCxnSpPr>
            <p:cNvPr id="48" name="Straight Arrow Connector 47"/>
            <p:cNvCxnSpPr/>
            <p:nvPr/>
          </p:nvCxnSpPr>
          <p:spPr>
            <a:xfrm>
              <a:off x="3834580" y="2659427"/>
              <a:ext cx="381000" cy="171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9"/>
            <p:cNvSpPr txBox="1">
              <a:spLocks noChangeArrowheads="1"/>
            </p:cNvSpPr>
            <p:nvPr/>
          </p:nvSpPr>
          <p:spPr bwMode="auto">
            <a:xfrm>
              <a:off x="3186880" y="3741271"/>
              <a:ext cx="1143000" cy="39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cs typeface="Arial" panose="020B0604020202020204" pitchFamily="34" charset="0"/>
                </a:rPr>
                <a:t>F&amp;T Trap</a:t>
              </a:r>
            </a:p>
            <a:p>
              <a:pPr eaLnBrk="1" hangingPunct="1"/>
              <a:r>
                <a:rPr lang="en-US" sz="1200" dirty="0">
                  <a:cs typeface="Arial" panose="020B0604020202020204" pitchFamily="34" charset="0"/>
                </a:rPr>
                <a:t>(By others)</a:t>
              </a:r>
            </a:p>
          </p:txBody>
        </p:sp>
        <p:cxnSp>
          <p:nvCxnSpPr>
            <p:cNvPr id="50" name="Straight Arrow Connector 49"/>
            <p:cNvCxnSpPr/>
            <p:nvPr/>
          </p:nvCxnSpPr>
          <p:spPr>
            <a:xfrm flipV="1">
              <a:off x="3917526" y="3746627"/>
              <a:ext cx="533400" cy="171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9"/>
            <p:cNvSpPr txBox="1">
              <a:spLocks noChangeArrowheads="1"/>
            </p:cNvSpPr>
            <p:nvPr/>
          </p:nvSpPr>
          <p:spPr bwMode="auto">
            <a:xfrm>
              <a:off x="1465634" y="2584577"/>
              <a:ext cx="1143000" cy="39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cs typeface="Arial" panose="020B0604020202020204" pitchFamily="34" charset="0"/>
                </a:rPr>
                <a:t>CV Valve and </a:t>
              </a:r>
            </a:p>
            <a:p>
              <a:pPr eaLnBrk="1" hangingPunct="1"/>
              <a:r>
                <a:rPr lang="en-US" sz="1200" dirty="0">
                  <a:cs typeface="Arial" panose="020B0604020202020204" pitchFamily="34" charset="0"/>
                </a:rPr>
                <a:t>Actuator</a:t>
              </a:r>
            </a:p>
          </p:txBody>
        </p:sp>
        <p:cxnSp>
          <p:nvCxnSpPr>
            <p:cNvPr id="52" name="Straight Arrow Connector 51"/>
            <p:cNvCxnSpPr/>
            <p:nvPr/>
          </p:nvCxnSpPr>
          <p:spPr>
            <a:xfrm>
              <a:off x="2227634" y="2870327"/>
              <a:ext cx="533400" cy="246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9"/>
            <p:cNvSpPr txBox="1">
              <a:spLocks noChangeArrowheads="1"/>
            </p:cNvSpPr>
            <p:nvPr/>
          </p:nvSpPr>
          <p:spPr bwMode="auto">
            <a:xfrm>
              <a:off x="2691580" y="3405214"/>
              <a:ext cx="1143000" cy="23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cs typeface="Arial" panose="020B0604020202020204" pitchFamily="34" charset="0"/>
                </a:rPr>
                <a:t>Wye Strainer</a:t>
              </a:r>
            </a:p>
          </p:txBody>
        </p:sp>
        <p:cxnSp>
          <p:nvCxnSpPr>
            <p:cNvPr id="54" name="Straight Arrow Connector 53"/>
            <p:cNvCxnSpPr/>
            <p:nvPr/>
          </p:nvCxnSpPr>
          <p:spPr>
            <a:xfrm rot="5400000" flipH="1" flipV="1">
              <a:off x="2996380" y="3252814"/>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9"/>
            <p:cNvSpPr txBox="1">
              <a:spLocks noChangeArrowheads="1"/>
            </p:cNvSpPr>
            <p:nvPr/>
          </p:nvSpPr>
          <p:spPr bwMode="auto">
            <a:xfrm>
              <a:off x="2942009" y="4178654"/>
              <a:ext cx="1143000" cy="39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cs typeface="Arial" panose="020B0604020202020204" pitchFamily="34" charset="0"/>
                </a:rPr>
                <a:t>Condensate Drain Line</a:t>
              </a:r>
            </a:p>
          </p:txBody>
        </p:sp>
        <p:cxnSp>
          <p:nvCxnSpPr>
            <p:cNvPr id="56" name="Straight Arrow Connector 55"/>
            <p:cNvCxnSpPr/>
            <p:nvPr/>
          </p:nvCxnSpPr>
          <p:spPr>
            <a:xfrm rot="5400000">
              <a:off x="3284910" y="4635458"/>
              <a:ext cx="2286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Footer Placeholder 16">
            <a:extLst>
              <a:ext uri="{FF2B5EF4-FFF2-40B4-BE49-F238E27FC236}">
                <a16:creationId xmlns:a16="http://schemas.microsoft.com/office/drawing/2014/main" id="{A06E1BCD-C778-4709-01FF-E6F34A8A974A}"/>
              </a:ext>
            </a:extLst>
          </p:cNvPr>
          <p:cNvSpPr>
            <a:spLocks noGrp="1"/>
          </p:cNvSpPr>
          <p:nvPr>
            <p:ph type="ftr" sz="quarter" idx="22"/>
          </p:nvPr>
        </p:nvSpPr>
        <p:spPr/>
        <p:txBody>
          <a:bodyPr/>
          <a:lstStyle/>
          <a:p>
            <a:r>
              <a:rPr lang="en-US"/>
              <a:t>Footer</a:t>
            </a:r>
            <a:endParaRPr lang="en-US" dirty="0"/>
          </a:p>
        </p:txBody>
      </p:sp>
    </p:spTree>
    <p:extLst>
      <p:ext uri="{BB962C8B-B14F-4D97-AF65-F5344CB8AC3E}">
        <p14:creationId xmlns:p14="http://schemas.microsoft.com/office/powerpoint/2010/main" val="22476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04FC6B4C-A197-6C04-E1F4-25BDC2512B74}"/>
              </a:ext>
            </a:extLst>
          </p:cNvPr>
          <p:cNvPicPr>
            <a:picLocks noGrp="1" noChangeAspect="1"/>
          </p:cNvPicPr>
          <p:nvPr>
            <p:ph type="pic" sz="quarter" idx="13"/>
            <p:custDataLst>
              <p:tags r:id="rId1"/>
            </p:custDataLst>
          </p:nvPr>
        </p:nvPicPr>
        <p:blipFill>
          <a:blip r:embed="rId5">
            <a:extLst>
              <a:ext uri="{28A0092B-C50C-407E-A947-70E740481C1C}">
                <a14:useLocalDpi xmlns:a14="http://schemas.microsoft.com/office/drawing/2010/main" val="0"/>
              </a:ext>
            </a:extLst>
          </a:blip>
          <a:srcRect t="47" b="47"/>
          <a:stretch>
            <a:fillRect/>
          </a:stretch>
        </p:blipFill>
        <p:spPr/>
      </p:pic>
      <p:sp>
        <p:nvSpPr>
          <p:cNvPr id="13" name="Title 12">
            <a:extLst>
              <a:ext uri="{FF2B5EF4-FFF2-40B4-BE49-F238E27FC236}">
                <a16:creationId xmlns:a16="http://schemas.microsoft.com/office/drawing/2014/main" id="{3735C05F-9142-4452-B2F5-70644FC3E656}"/>
              </a:ext>
            </a:extLst>
          </p:cNvPr>
          <p:cNvSpPr>
            <a:spLocks noGrp="1"/>
          </p:cNvSpPr>
          <p:nvPr>
            <p:ph type="title"/>
          </p:nvPr>
        </p:nvSpPr>
        <p:spPr/>
        <p:txBody>
          <a:bodyPr vert="horz"/>
          <a:lstStyle/>
          <a:p>
            <a:r>
              <a:rPr lang="en-US" dirty="0"/>
              <a:t>Maintenance</a:t>
            </a:r>
          </a:p>
        </p:txBody>
      </p:sp>
      <p:sp>
        <p:nvSpPr>
          <p:cNvPr id="14" name="Subtitle 13">
            <a:extLst>
              <a:ext uri="{FF2B5EF4-FFF2-40B4-BE49-F238E27FC236}">
                <a16:creationId xmlns:a16="http://schemas.microsoft.com/office/drawing/2014/main" id="{1F8CFA22-377E-49EA-8AEF-6BFBDC321C9E}"/>
              </a:ext>
            </a:extLst>
          </p:cNvPr>
          <p:cNvSpPr>
            <a:spLocks noGrp="1"/>
          </p:cNvSpPr>
          <p:nvPr>
            <p:ph type="subTitle" idx="1"/>
          </p:nvPr>
        </p:nvSpPr>
        <p:spPr/>
        <p:txBody>
          <a:bodyPr/>
          <a:lstStyle/>
          <a:p>
            <a:r>
              <a:rPr lang="en-US" dirty="0"/>
              <a:t>SE Series</a:t>
            </a:r>
          </a:p>
          <a:p>
            <a:endParaRPr lang="en-US" dirty="0"/>
          </a:p>
        </p:txBody>
      </p:sp>
      <p:sp>
        <p:nvSpPr>
          <p:cNvPr id="3" name="Slide Number Placeholder 2">
            <a:extLst>
              <a:ext uri="{FF2B5EF4-FFF2-40B4-BE49-F238E27FC236}">
                <a16:creationId xmlns:a16="http://schemas.microsoft.com/office/drawing/2014/main" id="{5E7BD57C-5DF3-2AC3-B172-79A59E7EE6B2}"/>
              </a:ext>
            </a:extLst>
          </p:cNvPr>
          <p:cNvSpPr>
            <a:spLocks noGrp="1"/>
          </p:cNvSpPr>
          <p:nvPr>
            <p:ph type="sldNum" sz="quarter" idx="15"/>
          </p:nvPr>
        </p:nvSpPr>
        <p:spPr/>
        <p:txBody>
          <a:bodyPr/>
          <a:lstStyle/>
          <a:p>
            <a:fld id="{6B684BA6-A037-49F7-A33F-6D026730C1FC}" type="slidenum">
              <a:rPr lang="en-US" smtClean="0"/>
              <a:pPr/>
              <a:t>49</a:t>
            </a:fld>
            <a:endParaRPr lang="en-US" dirty="0"/>
          </a:p>
        </p:txBody>
      </p:sp>
      <p:pic>
        <p:nvPicPr>
          <p:cNvPr id="29" name="Picture 28">
            <a:extLst>
              <a:ext uri="{FF2B5EF4-FFF2-40B4-BE49-F238E27FC236}">
                <a16:creationId xmlns:a16="http://schemas.microsoft.com/office/drawing/2014/main" id="{4B3158E7-D2E8-EB3B-004B-CA32B3AE07B1}"/>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pic>
        <p:nvPicPr>
          <p:cNvPr id="31" name="Picture 30">
            <a:extLst>
              <a:ext uri="{FF2B5EF4-FFF2-40B4-BE49-F238E27FC236}">
                <a16:creationId xmlns:a16="http://schemas.microsoft.com/office/drawing/2014/main" id="{D399F32C-61E7-7803-FC50-1FA2336FE915}"/>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74640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Why </a:t>
            </a:r>
            <a:r>
              <a:rPr lang="en-US" dirty="0" err="1"/>
              <a:t>Livesteam</a:t>
            </a:r>
            <a:r>
              <a:rPr lang="en-US" dirty="0"/>
              <a:t>?</a:t>
            </a:r>
          </a:p>
        </p:txBody>
      </p:sp>
      <p:sp>
        <p:nvSpPr>
          <p:cNvPr id="18" name="Content Placeholder 17">
            <a:extLst>
              <a:ext uri="{FF2B5EF4-FFF2-40B4-BE49-F238E27FC236}">
                <a16:creationId xmlns:a16="http://schemas.microsoft.com/office/drawing/2014/main" id="{F52C0BD3-1886-ADDC-3275-664BBDC795CA}"/>
              </a:ext>
            </a:extLst>
          </p:cNvPr>
          <p:cNvSpPr>
            <a:spLocks noGrp="1"/>
          </p:cNvSpPr>
          <p:nvPr>
            <p:ph sz="quarter" idx="21"/>
          </p:nvPr>
        </p:nvSpPr>
        <p:spPr/>
        <p:txBody>
          <a:bodyPr/>
          <a:lstStyle/>
          <a:p>
            <a:pPr>
              <a:buClr>
                <a:srgbClr val="016AB3"/>
              </a:buClr>
              <a:buSzPct val="100000"/>
              <a:buFont typeface="Arial" panose="020B0604020202020204" pitchFamily="34" charset="0"/>
              <a:buChar char="•"/>
            </a:pPr>
            <a:r>
              <a:rPr lang="en-US" sz="2400" dirty="0">
                <a:solidFill>
                  <a:srgbClr val="000000"/>
                </a:solidFill>
              </a:rPr>
              <a:t>A source of central steam is available</a:t>
            </a:r>
          </a:p>
          <a:p>
            <a:pPr>
              <a:buClr>
                <a:srgbClr val="016AB3"/>
              </a:buClr>
              <a:buSzPct val="100000"/>
              <a:buFont typeface="Arial" panose="020B0604020202020204" pitchFamily="34" charset="0"/>
              <a:buChar char="•"/>
            </a:pPr>
            <a:endParaRPr lang="en-US" sz="2400" dirty="0">
              <a:solidFill>
                <a:srgbClr val="000000"/>
              </a:solidFill>
            </a:endParaRPr>
          </a:p>
          <a:p>
            <a:pPr>
              <a:buClr>
                <a:srgbClr val="016AB3"/>
              </a:buClr>
              <a:buSzPct val="100000"/>
              <a:buFont typeface="Arial" panose="020B0604020202020204" pitchFamily="34" charset="0"/>
              <a:buChar char="•"/>
            </a:pPr>
            <a:r>
              <a:rPr lang="en-US" sz="2400" dirty="0">
                <a:solidFill>
                  <a:srgbClr val="000000"/>
                </a:solidFill>
              </a:rPr>
              <a:t>Inexpensive or “free” steam</a:t>
            </a:r>
          </a:p>
          <a:p>
            <a:pPr marL="673200" lvl="1">
              <a:buClr>
                <a:srgbClr val="016AB3"/>
              </a:buClr>
              <a:buSzPct val="100000"/>
              <a:buFont typeface="Arial" panose="020B0604020202020204" pitchFamily="34" charset="0"/>
              <a:buChar char="•"/>
            </a:pPr>
            <a:r>
              <a:rPr lang="en-US" sz="2400" dirty="0">
                <a:solidFill>
                  <a:srgbClr val="000000"/>
                </a:solidFill>
              </a:rPr>
              <a:t>No added operational costs for humidification</a:t>
            </a:r>
          </a:p>
          <a:p>
            <a:pPr>
              <a:buClr>
                <a:srgbClr val="016AB3"/>
              </a:buClr>
              <a:buSzPct val="100000"/>
              <a:buFont typeface="Arial" panose="020B0604020202020204" pitchFamily="34" charset="0"/>
              <a:buChar char="•"/>
            </a:pPr>
            <a:endParaRPr lang="en-US" sz="2400" dirty="0">
              <a:solidFill>
                <a:srgbClr val="000000"/>
              </a:solidFill>
            </a:endParaRPr>
          </a:p>
          <a:p>
            <a:pPr>
              <a:buClr>
                <a:srgbClr val="016AB3"/>
              </a:buClr>
              <a:buSzPct val="100000"/>
              <a:buFont typeface="Arial" panose="020B0604020202020204" pitchFamily="34" charset="0"/>
              <a:buChar char="•"/>
            </a:pPr>
            <a:r>
              <a:rPr lang="en-US" sz="2400" dirty="0">
                <a:solidFill>
                  <a:srgbClr val="000000"/>
                </a:solidFill>
              </a:rPr>
              <a:t>Energy efficient</a:t>
            </a:r>
            <a:br>
              <a:rPr lang="en-US" sz="2400" dirty="0">
                <a:solidFill>
                  <a:srgbClr val="000000"/>
                </a:solidFill>
              </a:rPr>
            </a:br>
            <a:endParaRPr lang="en-US" sz="2000" dirty="0">
              <a:solidFill>
                <a:srgbClr val="000000"/>
              </a:solidFill>
            </a:endParaRPr>
          </a:p>
          <a:p>
            <a:pPr>
              <a:buClr>
                <a:srgbClr val="016AB3"/>
              </a:buClr>
              <a:buSzPct val="100000"/>
              <a:buFont typeface="Arial" panose="020B0604020202020204" pitchFamily="34" charset="0"/>
              <a:buChar char="•"/>
            </a:pPr>
            <a:r>
              <a:rPr lang="en-US" sz="2400" dirty="0">
                <a:solidFill>
                  <a:srgbClr val="000000"/>
                </a:solidFill>
              </a:rPr>
              <a:t>Great for retrofits – Use what is already available!</a:t>
            </a:r>
          </a:p>
        </p:txBody>
      </p:sp>
      <p:sp>
        <p:nvSpPr>
          <p:cNvPr id="19" name="Title 18">
            <a:extLst>
              <a:ext uri="{FF2B5EF4-FFF2-40B4-BE49-F238E27FC236}">
                <a16:creationId xmlns:a16="http://schemas.microsoft.com/office/drawing/2014/main" id="{02DA91AD-F3C8-38C2-3A03-2C47851FE638}"/>
              </a:ext>
            </a:extLst>
          </p:cNvPr>
          <p:cNvSpPr>
            <a:spLocks noGrp="1"/>
          </p:cNvSpPr>
          <p:nvPr>
            <p:ph type="title"/>
          </p:nvPr>
        </p:nvSpPr>
        <p:spPr/>
        <p:txBody>
          <a:bodyPr/>
          <a:lstStyle/>
          <a:p>
            <a:r>
              <a:rPr lang="en-US" dirty="0"/>
              <a:t>Introduction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976" y="1730619"/>
            <a:ext cx="3729990" cy="38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307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5"/>
          </p:nvPr>
        </p:nvSpPr>
        <p:spPr/>
        <p:txBody>
          <a:bodyPr/>
          <a:lstStyle/>
          <a:p>
            <a:endParaRPr lang="en-US" b="0" dirty="0"/>
          </a:p>
        </p:txBody>
      </p:sp>
      <p:sp>
        <p:nvSpPr>
          <p:cNvPr id="21" name="Content Placeholder 20">
            <a:extLst>
              <a:ext uri="{FF2B5EF4-FFF2-40B4-BE49-F238E27FC236}">
                <a16:creationId xmlns:a16="http://schemas.microsoft.com/office/drawing/2014/main" id="{64C08204-B920-342D-C125-99E1150151A7}"/>
              </a:ext>
            </a:extLst>
          </p:cNvPr>
          <p:cNvSpPr>
            <a:spLocks noGrp="1"/>
          </p:cNvSpPr>
          <p:nvPr>
            <p:ph sz="quarter" idx="21"/>
          </p:nvPr>
        </p:nvSpPr>
        <p:spPr/>
        <p:txBody>
          <a:bodyPr/>
          <a:lstStyle/>
          <a:p>
            <a:pPr marL="0" indent="0">
              <a:lnSpc>
                <a:spcPct val="150000"/>
              </a:lnSpc>
              <a:buNone/>
            </a:pPr>
            <a:r>
              <a:rPr lang="en-US" sz="2000" dirty="0">
                <a:solidFill>
                  <a:srgbClr val="000000"/>
                </a:solidFill>
              </a:rPr>
              <a:t>Tank Maintenance:</a:t>
            </a:r>
          </a:p>
          <a:p>
            <a:pPr>
              <a:lnSpc>
                <a:spcPct val="150000"/>
              </a:lnSpc>
              <a:buClr>
                <a:srgbClr val="016AB3"/>
              </a:buClr>
              <a:buSzPct val="100000"/>
            </a:pPr>
            <a:r>
              <a:rPr lang="en-US" sz="2000" dirty="0">
                <a:solidFill>
                  <a:srgbClr val="000000"/>
                </a:solidFill>
              </a:rPr>
              <a:t>Scrape scale from tank (use plastic</a:t>
            </a:r>
          </a:p>
          <a:p>
            <a:pPr>
              <a:lnSpc>
                <a:spcPct val="150000"/>
              </a:lnSpc>
              <a:buClr>
                <a:srgbClr val="016AB3"/>
              </a:buClr>
              <a:buSzPct val="100000"/>
            </a:pPr>
            <a:r>
              <a:rPr lang="en-US" sz="2000" dirty="0">
                <a:solidFill>
                  <a:srgbClr val="000000"/>
                </a:solidFill>
              </a:rPr>
              <a:t>Scrape scale from heat exchanger</a:t>
            </a:r>
          </a:p>
          <a:p>
            <a:pPr>
              <a:lnSpc>
                <a:spcPct val="150000"/>
              </a:lnSpc>
              <a:buClr>
                <a:srgbClr val="016AB3"/>
              </a:buClr>
              <a:buSzPct val="100000"/>
            </a:pPr>
            <a:r>
              <a:rPr lang="en-US" sz="2000" dirty="0">
                <a:solidFill>
                  <a:srgbClr val="000000"/>
                </a:solidFill>
              </a:rPr>
              <a:t>Clean scale from float chamber</a:t>
            </a:r>
          </a:p>
          <a:p>
            <a:pPr marL="285750" indent="-285750">
              <a:lnSpc>
                <a:spcPct val="150000"/>
              </a:lnSpc>
            </a:pPr>
            <a:r>
              <a:rPr lang="en-US" sz="2000" dirty="0">
                <a:solidFill>
                  <a:srgbClr val="000000"/>
                </a:solidFill>
              </a:rPr>
              <a:t>Inspect drain pump and auxiliary drain for leaks</a:t>
            </a:r>
          </a:p>
          <a:p>
            <a:pPr marL="285750" indent="-285750">
              <a:lnSpc>
                <a:spcPct val="150000"/>
              </a:lnSpc>
            </a:pPr>
            <a:r>
              <a:rPr lang="en-US" sz="2000" dirty="0">
                <a:solidFill>
                  <a:srgbClr val="000000"/>
                </a:solidFill>
              </a:rPr>
              <a:t>Clean out the wye strainer</a:t>
            </a:r>
          </a:p>
          <a:p>
            <a:pPr marL="285750" indent="-285750">
              <a:lnSpc>
                <a:spcPct val="150000"/>
              </a:lnSpc>
            </a:pPr>
            <a:r>
              <a:rPr lang="en-US" sz="2000" dirty="0">
                <a:solidFill>
                  <a:srgbClr val="000000"/>
                </a:solidFill>
              </a:rPr>
              <a:t>Replace cleanout doors gasket</a:t>
            </a:r>
          </a:p>
          <a:p>
            <a:pPr>
              <a:buClr>
                <a:srgbClr val="016AB3"/>
              </a:buClr>
              <a:buSzPct val="100000"/>
              <a:buFont typeface="Arial" panose="020B0604020202020204" pitchFamily="34" charset="0"/>
              <a:buChar char="•"/>
            </a:pPr>
            <a:endParaRPr lang="en-US" dirty="0">
              <a:solidFill>
                <a:srgbClr val="000000"/>
              </a:solidFill>
            </a:endParaRPr>
          </a:p>
          <a:p>
            <a:pPr>
              <a:buClr>
                <a:srgbClr val="016AB3"/>
              </a:buClr>
              <a:buSzPct val="100000"/>
              <a:buFont typeface="Arial" panose="020B0604020202020204" pitchFamily="34" charset="0"/>
              <a:buChar char="•"/>
            </a:pPr>
            <a:endParaRPr lang="en-US" dirty="0">
              <a:solidFill>
                <a:srgbClr val="000000"/>
              </a:solidFill>
            </a:endParaRPr>
          </a:p>
          <a:p>
            <a:endParaRPr lang="en-US" dirty="0"/>
          </a:p>
        </p:txBody>
      </p:sp>
      <p:sp>
        <p:nvSpPr>
          <p:cNvPr id="15" name="Title 14">
            <a:extLst>
              <a:ext uri="{FF2B5EF4-FFF2-40B4-BE49-F238E27FC236}">
                <a16:creationId xmlns:a16="http://schemas.microsoft.com/office/drawing/2014/main" id="{FDC6034B-F98B-DDB1-A664-12179654858C}"/>
              </a:ext>
            </a:extLst>
          </p:cNvPr>
          <p:cNvSpPr>
            <a:spLocks noGrp="1"/>
          </p:cNvSpPr>
          <p:nvPr>
            <p:ph type="title"/>
          </p:nvPr>
        </p:nvSpPr>
        <p:spPr/>
        <p:txBody>
          <a:bodyPr/>
          <a:lstStyle/>
          <a:p>
            <a:r>
              <a:rPr lang="en-US" dirty="0"/>
              <a:t>Maintenance</a:t>
            </a:r>
          </a:p>
        </p:txBody>
      </p:sp>
      <p:pic>
        <p:nvPicPr>
          <p:cNvPr id="28"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621"/>
          <a:stretch/>
        </p:blipFill>
        <p:spPr bwMode="auto">
          <a:xfrm>
            <a:off x="7419330" y="1522699"/>
            <a:ext cx="4338340" cy="460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6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5"/>
          </p:nvPr>
        </p:nvSpPr>
        <p:spPr/>
        <p:txBody>
          <a:bodyPr/>
          <a:lstStyle/>
          <a:p>
            <a:r>
              <a:rPr lang="en-US" b="0" dirty="0">
                <a:cs typeface="Arial" panose="020B0604020202020204" pitchFamily="34" charset="0"/>
              </a:rPr>
              <a:t>SE Maintenance</a:t>
            </a:r>
            <a:endParaRPr lang="en-US" b="0" dirty="0"/>
          </a:p>
        </p:txBody>
      </p:sp>
      <p:graphicFrame>
        <p:nvGraphicFramePr>
          <p:cNvPr id="35" name="Table 35">
            <a:extLst>
              <a:ext uri="{FF2B5EF4-FFF2-40B4-BE49-F238E27FC236}">
                <a16:creationId xmlns:a16="http://schemas.microsoft.com/office/drawing/2014/main" id="{5CC03F69-2E66-9C55-9180-6357C1C77167}"/>
              </a:ext>
            </a:extLst>
          </p:cNvPr>
          <p:cNvGraphicFramePr>
            <a:graphicFrameLocks noGrp="1"/>
          </p:cNvGraphicFramePr>
          <p:nvPr>
            <p:ph sz="quarter" idx="21"/>
            <p:extLst>
              <p:ext uri="{D42A27DB-BD31-4B8C-83A1-F6EECF244321}">
                <p14:modId xmlns:p14="http://schemas.microsoft.com/office/powerpoint/2010/main" val="2340731170"/>
              </p:ext>
            </p:extLst>
          </p:nvPr>
        </p:nvGraphicFramePr>
        <p:xfrm>
          <a:off x="623888" y="1665288"/>
          <a:ext cx="6645592" cy="2225040"/>
        </p:xfrm>
        <a:graphic>
          <a:graphicData uri="http://schemas.openxmlformats.org/drawingml/2006/table">
            <a:tbl>
              <a:tblPr firstRow="1" bandRow="1">
                <a:tableStyleId>{5C22544A-1AA1-4342-B048-85BDC9FD1C3A}</a:tableStyleId>
              </a:tblPr>
              <a:tblGrid>
                <a:gridCol w="2485072">
                  <a:extLst>
                    <a:ext uri="{9D8B030D-6E8A-4147-A177-3AD203B41FA5}">
                      <a16:colId xmlns:a16="http://schemas.microsoft.com/office/drawing/2014/main" val="1831189845"/>
                    </a:ext>
                  </a:extLst>
                </a:gridCol>
                <a:gridCol w="4160520">
                  <a:extLst>
                    <a:ext uri="{9D8B030D-6E8A-4147-A177-3AD203B41FA5}">
                      <a16:colId xmlns:a16="http://schemas.microsoft.com/office/drawing/2014/main" val="1120130708"/>
                    </a:ext>
                  </a:extLst>
                </a:gridCol>
              </a:tblGrid>
              <a:tr h="370840">
                <a:tc>
                  <a:txBody>
                    <a:bodyPr/>
                    <a:lstStyle/>
                    <a:p>
                      <a:r>
                        <a:rPr lang="en-US" dirty="0"/>
                        <a:t>Consumables</a:t>
                      </a:r>
                    </a:p>
                  </a:txBody>
                  <a:tcPr/>
                </a:tc>
                <a:tc>
                  <a:txBody>
                    <a:bodyPr/>
                    <a:lstStyle/>
                    <a:p>
                      <a:r>
                        <a:rPr lang="en-US" dirty="0"/>
                        <a:t>Replace</a:t>
                      </a:r>
                    </a:p>
                  </a:txBody>
                  <a:tcPr/>
                </a:tc>
                <a:extLst>
                  <a:ext uri="{0D108BD9-81ED-4DB2-BD59-A6C34878D82A}">
                    <a16:rowId xmlns:a16="http://schemas.microsoft.com/office/drawing/2014/main" val="836626738"/>
                  </a:ext>
                </a:extLst>
              </a:tr>
              <a:tr h="370840">
                <a:tc>
                  <a:txBody>
                    <a:bodyPr/>
                    <a:lstStyle/>
                    <a:p>
                      <a:r>
                        <a:rPr lang="en-US" dirty="0"/>
                        <a:t>Sacrificial Anode</a:t>
                      </a:r>
                    </a:p>
                  </a:txBody>
                  <a:tcPr/>
                </a:tc>
                <a:tc>
                  <a:txBody>
                    <a:bodyPr/>
                    <a:lstStyle/>
                    <a:p>
                      <a:r>
                        <a:rPr lang="en-US" dirty="0"/>
                        <a:t>As needed (~12 months)</a:t>
                      </a:r>
                    </a:p>
                  </a:txBody>
                  <a:tcPr/>
                </a:tc>
                <a:extLst>
                  <a:ext uri="{0D108BD9-81ED-4DB2-BD59-A6C34878D82A}">
                    <a16:rowId xmlns:a16="http://schemas.microsoft.com/office/drawing/2014/main" val="2775028869"/>
                  </a:ext>
                </a:extLst>
              </a:tr>
              <a:tr h="370840">
                <a:tc>
                  <a:txBody>
                    <a:bodyPr/>
                    <a:lstStyle/>
                    <a:p>
                      <a:r>
                        <a:rPr lang="en-US" dirty="0"/>
                        <a:t>Tank Door Gasket</a:t>
                      </a:r>
                    </a:p>
                  </a:txBody>
                  <a:tcPr/>
                </a:tc>
                <a:tc>
                  <a:txBody>
                    <a:bodyPr/>
                    <a:lstStyle/>
                    <a:p>
                      <a:r>
                        <a:rPr lang="en-US" dirty="0"/>
                        <a:t>After each cleaning</a:t>
                      </a:r>
                    </a:p>
                  </a:txBody>
                  <a:tcPr/>
                </a:tc>
                <a:extLst>
                  <a:ext uri="{0D108BD9-81ED-4DB2-BD59-A6C34878D82A}">
                    <a16:rowId xmlns:a16="http://schemas.microsoft.com/office/drawing/2014/main" val="4262632893"/>
                  </a:ext>
                </a:extLst>
              </a:tr>
              <a:tr h="370840">
                <a:tc>
                  <a:txBody>
                    <a:bodyPr/>
                    <a:lstStyle/>
                    <a:p>
                      <a:r>
                        <a:rPr lang="en-US" dirty="0"/>
                        <a:t>Float Chamber</a:t>
                      </a:r>
                    </a:p>
                  </a:txBody>
                  <a:tcPr/>
                </a:tc>
                <a:tc>
                  <a:txBody>
                    <a:bodyPr/>
                    <a:lstStyle/>
                    <a:p>
                      <a:r>
                        <a:rPr lang="en-US" dirty="0"/>
                        <a:t>As needed (~24 months)</a:t>
                      </a:r>
                    </a:p>
                  </a:txBody>
                  <a:tcPr/>
                </a:tc>
                <a:extLst>
                  <a:ext uri="{0D108BD9-81ED-4DB2-BD59-A6C34878D82A}">
                    <a16:rowId xmlns:a16="http://schemas.microsoft.com/office/drawing/2014/main" val="3120887859"/>
                  </a:ext>
                </a:extLst>
              </a:tr>
              <a:tr h="370840">
                <a:tc>
                  <a:txBody>
                    <a:bodyPr/>
                    <a:lstStyle/>
                    <a:p>
                      <a:r>
                        <a:rPr lang="en-US" dirty="0"/>
                        <a:t>Fill Valve</a:t>
                      </a:r>
                    </a:p>
                  </a:txBody>
                  <a:tcPr/>
                </a:tc>
                <a:tc>
                  <a:txBody>
                    <a:bodyPr/>
                    <a:lstStyle/>
                    <a:p>
                      <a:r>
                        <a:rPr lang="en-US" dirty="0"/>
                        <a:t>As needed (~60 months)</a:t>
                      </a:r>
                    </a:p>
                  </a:txBody>
                  <a:tcPr/>
                </a:tc>
                <a:extLst>
                  <a:ext uri="{0D108BD9-81ED-4DB2-BD59-A6C34878D82A}">
                    <a16:rowId xmlns:a16="http://schemas.microsoft.com/office/drawing/2014/main" val="4064826029"/>
                  </a:ext>
                </a:extLst>
              </a:tr>
              <a:tr h="370840">
                <a:tc>
                  <a:txBody>
                    <a:bodyPr/>
                    <a:lstStyle/>
                    <a:p>
                      <a:r>
                        <a:rPr lang="en-US" dirty="0"/>
                        <a:t>Drain Pump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needed (~60 months)</a:t>
                      </a:r>
                    </a:p>
                  </a:txBody>
                  <a:tcPr/>
                </a:tc>
                <a:extLst>
                  <a:ext uri="{0D108BD9-81ED-4DB2-BD59-A6C34878D82A}">
                    <a16:rowId xmlns:a16="http://schemas.microsoft.com/office/drawing/2014/main" val="95791940"/>
                  </a:ext>
                </a:extLst>
              </a:tr>
            </a:tbl>
          </a:graphicData>
        </a:graphic>
      </p:graphicFrame>
      <p:sp>
        <p:nvSpPr>
          <p:cNvPr id="24" name="Title 23">
            <a:extLst>
              <a:ext uri="{FF2B5EF4-FFF2-40B4-BE49-F238E27FC236}">
                <a16:creationId xmlns:a16="http://schemas.microsoft.com/office/drawing/2014/main" id="{E996FF00-A18E-4529-C787-9413E2511095}"/>
              </a:ext>
            </a:extLst>
          </p:cNvPr>
          <p:cNvSpPr>
            <a:spLocks noGrp="1"/>
          </p:cNvSpPr>
          <p:nvPr>
            <p:ph type="title"/>
          </p:nvPr>
        </p:nvSpPr>
        <p:spPr/>
        <p:txBody>
          <a:bodyPr/>
          <a:lstStyle/>
          <a:p>
            <a:r>
              <a:rPr lang="en-US" dirty="0"/>
              <a:t>Maintenance</a:t>
            </a:r>
          </a:p>
        </p:txBody>
      </p:sp>
      <p:grpSp>
        <p:nvGrpSpPr>
          <p:cNvPr id="28" name="Group 27">
            <a:extLst>
              <a:ext uri="{FF2B5EF4-FFF2-40B4-BE49-F238E27FC236}">
                <a16:creationId xmlns:a16="http://schemas.microsoft.com/office/drawing/2014/main" id="{8B6CF022-E15F-F15F-471B-A269090FEF1E}"/>
              </a:ext>
            </a:extLst>
          </p:cNvPr>
          <p:cNvGrpSpPr/>
          <p:nvPr/>
        </p:nvGrpSpPr>
        <p:grpSpPr>
          <a:xfrm>
            <a:off x="5768348" y="1316769"/>
            <a:ext cx="6423653" cy="4567215"/>
            <a:chOff x="3965653" y="1305097"/>
            <a:chExt cx="7938172" cy="569468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964" y="1305097"/>
              <a:ext cx="3290022" cy="4954385"/>
            </a:xfrm>
            <a:prstGeom prst="rect">
              <a:avLst/>
            </a:prstGeom>
          </p:spPr>
        </p:pic>
        <p:sp>
          <p:nvSpPr>
            <p:cNvPr id="14" name="Line 39"/>
            <p:cNvSpPr>
              <a:spLocks noChangeShapeType="1"/>
            </p:cNvSpPr>
            <p:nvPr/>
          </p:nvSpPr>
          <p:spPr bwMode="auto">
            <a:xfrm flipV="1">
              <a:off x="5274881" y="4723834"/>
              <a:ext cx="1295624" cy="646331"/>
            </a:xfrm>
            <a:prstGeom prst="line">
              <a:avLst/>
            </a:prstGeom>
            <a:noFill/>
            <a:ln w="34925">
              <a:solidFill>
                <a:schemeClr val="accent2"/>
              </a:solidFill>
              <a:round/>
              <a:headEnd/>
              <a:tailEnd type="stealth" w="lg" len="lg"/>
            </a:ln>
          </p:spPr>
          <p:txBody>
            <a:bodyPr wrap="none" anchor="ctr"/>
            <a:lstStyle/>
            <a:p>
              <a:endParaRPr lang="en-US" dirty="0">
                <a:latin typeface="Franklin Gothic Book" panose="020B0503020102020204" pitchFamily="34" charset="0"/>
                <a:cs typeface="Arial" pitchFamily="34" charset="0"/>
              </a:endParaRPr>
            </a:p>
          </p:txBody>
        </p:sp>
        <p:sp>
          <p:nvSpPr>
            <p:cNvPr id="15" name="Line 39"/>
            <p:cNvSpPr>
              <a:spLocks noChangeShapeType="1"/>
            </p:cNvSpPr>
            <p:nvPr/>
          </p:nvSpPr>
          <p:spPr bwMode="auto">
            <a:xfrm flipH="1">
              <a:off x="8838161" y="4064922"/>
              <a:ext cx="1586000" cy="652803"/>
            </a:xfrm>
            <a:prstGeom prst="line">
              <a:avLst/>
            </a:prstGeom>
            <a:noFill/>
            <a:ln w="34925">
              <a:solidFill>
                <a:schemeClr val="accent2"/>
              </a:solidFill>
              <a:round/>
              <a:headEnd/>
              <a:tailEnd type="stealth" w="lg" len="lg"/>
            </a:ln>
          </p:spPr>
          <p:txBody>
            <a:bodyPr wrap="none" anchor="ctr"/>
            <a:lstStyle/>
            <a:p>
              <a:endParaRPr lang="en-US" dirty="0">
                <a:latin typeface="Franklin Gothic Book" panose="020B0503020102020204" pitchFamily="34" charset="0"/>
                <a:cs typeface="Arial" pitchFamily="34" charset="0"/>
              </a:endParaRPr>
            </a:p>
          </p:txBody>
        </p:sp>
        <p:sp>
          <p:nvSpPr>
            <p:cNvPr id="4" name="TextBox 3"/>
            <p:cNvSpPr txBox="1"/>
            <p:nvPr/>
          </p:nvSpPr>
          <p:spPr>
            <a:xfrm>
              <a:off x="3965653" y="5067043"/>
              <a:ext cx="1155469" cy="646331"/>
            </a:xfrm>
            <a:prstGeom prst="rect">
              <a:avLst/>
            </a:prstGeom>
            <a:noFill/>
          </p:spPr>
          <p:txBody>
            <a:bodyPr wrap="square" rtlCol="0">
              <a:spAutoFit/>
            </a:bodyPr>
            <a:lstStyle/>
            <a:p>
              <a:r>
                <a:rPr lang="en-US" dirty="0"/>
                <a:t>Inspect F&amp;T trap</a:t>
              </a:r>
            </a:p>
          </p:txBody>
        </p:sp>
        <p:sp>
          <p:nvSpPr>
            <p:cNvPr id="5" name="TextBox 4"/>
            <p:cNvSpPr txBox="1"/>
            <p:nvPr/>
          </p:nvSpPr>
          <p:spPr>
            <a:xfrm>
              <a:off x="10424161" y="3582785"/>
              <a:ext cx="1479664" cy="646331"/>
            </a:xfrm>
            <a:prstGeom prst="rect">
              <a:avLst/>
            </a:prstGeom>
            <a:noFill/>
          </p:spPr>
          <p:txBody>
            <a:bodyPr wrap="square" rtlCol="0">
              <a:spAutoFit/>
            </a:bodyPr>
            <a:lstStyle/>
            <a:p>
              <a:r>
                <a:rPr lang="en-US" dirty="0"/>
                <a:t>Inspect drain pump</a:t>
              </a:r>
            </a:p>
          </p:txBody>
        </p:sp>
        <p:sp>
          <p:nvSpPr>
            <p:cNvPr id="18" name="Line 39"/>
            <p:cNvSpPr>
              <a:spLocks noChangeShapeType="1"/>
            </p:cNvSpPr>
            <p:nvPr/>
          </p:nvSpPr>
          <p:spPr bwMode="auto">
            <a:xfrm flipV="1">
              <a:off x="6442205" y="4962385"/>
              <a:ext cx="1261605" cy="1276900"/>
            </a:xfrm>
            <a:prstGeom prst="line">
              <a:avLst/>
            </a:prstGeom>
            <a:noFill/>
            <a:ln w="34925">
              <a:solidFill>
                <a:schemeClr val="accent2"/>
              </a:solidFill>
              <a:round/>
              <a:headEnd/>
              <a:tailEnd type="stealth" w="lg" len="lg"/>
            </a:ln>
          </p:spPr>
          <p:txBody>
            <a:bodyPr wrap="none" anchor="ctr"/>
            <a:lstStyle/>
            <a:p>
              <a:endParaRPr lang="en-US" dirty="0">
                <a:latin typeface="Franklin Gothic Book" panose="020B0503020102020204" pitchFamily="34" charset="0"/>
                <a:cs typeface="Arial" pitchFamily="34" charset="0"/>
              </a:endParaRPr>
            </a:p>
          </p:txBody>
        </p:sp>
        <p:sp>
          <p:nvSpPr>
            <p:cNvPr id="6" name="TextBox 5"/>
            <p:cNvSpPr txBox="1"/>
            <p:nvPr/>
          </p:nvSpPr>
          <p:spPr>
            <a:xfrm>
              <a:off x="4943791" y="6539279"/>
              <a:ext cx="2560603" cy="460506"/>
            </a:xfrm>
            <a:prstGeom prst="rect">
              <a:avLst/>
            </a:prstGeom>
            <a:noFill/>
          </p:spPr>
          <p:txBody>
            <a:bodyPr wrap="square" rtlCol="0">
              <a:spAutoFit/>
            </a:bodyPr>
            <a:lstStyle/>
            <a:p>
              <a:r>
                <a:rPr lang="en-US" dirty="0"/>
                <a:t>Check for any leaks</a:t>
              </a:r>
            </a:p>
          </p:txBody>
        </p:sp>
      </p:grpSp>
    </p:spTree>
    <p:extLst>
      <p:ext uri="{BB962C8B-B14F-4D97-AF65-F5344CB8AC3E}">
        <p14:creationId xmlns:p14="http://schemas.microsoft.com/office/powerpoint/2010/main" val="298483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15182028-C817-635D-72AE-B54DD8962B96}"/>
              </a:ext>
            </a:extLst>
          </p:cNvPr>
          <p:cNvPicPr>
            <a:picLocks noGrp="1" noChangeAspect="1"/>
          </p:cNvPicPr>
          <p:nvPr>
            <p:ph type="pic" sz="quarter" idx="13"/>
            <p:custDataLst>
              <p:tags r:id="rId1"/>
            </p:custDataLst>
          </p:nvPr>
        </p:nvPicPr>
        <p:blipFill>
          <a:blip r:embed="rId5">
            <a:extLst>
              <a:ext uri="{28A0092B-C50C-407E-A947-70E740481C1C}">
                <a14:useLocalDpi xmlns:a14="http://schemas.microsoft.com/office/drawing/2010/main" val="0"/>
              </a:ext>
            </a:extLst>
          </a:blip>
          <a:srcRect t="2" b="2"/>
          <a:stretch>
            <a:fillRect/>
          </a:stretch>
        </p:blipFill>
        <p:spPr/>
      </p:pic>
      <p:sp>
        <p:nvSpPr>
          <p:cNvPr id="13" name="Title 12">
            <a:extLst>
              <a:ext uri="{FF2B5EF4-FFF2-40B4-BE49-F238E27FC236}">
                <a16:creationId xmlns:a16="http://schemas.microsoft.com/office/drawing/2014/main" id="{3735C05F-9142-4452-B2F5-70644FC3E656}"/>
              </a:ext>
            </a:extLst>
          </p:cNvPr>
          <p:cNvSpPr>
            <a:spLocks noGrp="1"/>
          </p:cNvSpPr>
          <p:nvPr>
            <p:ph type="title"/>
          </p:nvPr>
        </p:nvSpPr>
        <p:spPr/>
        <p:txBody>
          <a:bodyPr vert="horz"/>
          <a:lstStyle/>
          <a:p>
            <a:r>
              <a:rPr lang="en-US" dirty="0"/>
              <a:t>Features</a:t>
            </a:r>
          </a:p>
        </p:txBody>
      </p:sp>
      <p:sp>
        <p:nvSpPr>
          <p:cNvPr id="14" name="Subtitle 13">
            <a:extLst>
              <a:ext uri="{FF2B5EF4-FFF2-40B4-BE49-F238E27FC236}">
                <a16:creationId xmlns:a16="http://schemas.microsoft.com/office/drawing/2014/main" id="{1F8CFA22-377E-49EA-8AEF-6BFBDC321C9E}"/>
              </a:ext>
            </a:extLst>
          </p:cNvPr>
          <p:cNvSpPr>
            <a:spLocks noGrp="1"/>
          </p:cNvSpPr>
          <p:nvPr>
            <p:ph type="subTitle" idx="1"/>
          </p:nvPr>
        </p:nvSpPr>
        <p:spPr/>
        <p:txBody>
          <a:bodyPr/>
          <a:lstStyle/>
          <a:p>
            <a:r>
              <a:rPr lang="en-US" dirty="0"/>
              <a:t>SE Series</a:t>
            </a:r>
          </a:p>
        </p:txBody>
      </p:sp>
      <p:sp>
        <p:nvSpPr>
          <p:cNvPr id="2" name="Footer Placeholder 1">
            <a:extLst>
              <a:ext uri="{FF2B5EF4-FFF2-40B4-BE49-F238E27FC236}">
                <a16:creationId xmlns:a16="http://schemas.microsoft.com/office/drawing/2014/main" id="{2C6BC011-615D-6DBB-8B03-4C25EF7B0A7F}"/>
              </a:ext>
            </a:extLst>
          </p:cNvPr>
          <p:cNvSpPr>
            <a:spLocks noGrp="1"/>
          </p:cNvSpPr>
          <p:nvPr>
            <p:ph type="ftr" sz="quarter" idx="14"/>
          </p:nvPr>
        </p:nvSpPr>
        <p:spPr/>
        <p:txBody>
          <a:bodyPr/>
          <a:lstStyle/>
          <a:p>
            <a:r>
              <a:rPr lang="en-US" dirty="0"/>
              <a:t>Footer</a:t>
            </a:r>
          </a:p>
        </p:txBody>
      </p:sp>
      <p:sp>
        <p:nvSpPr>
          <p:cNvPr id="3" name="Slide Number Placeholder 2">
            <a:extLst>
              <a:ext uri="{FF2B5EF4-FFF2-40B4-BE49-F238E27FC236}">
                <a16:creationId xmlns:a16="http://schemas.microsoft.com/office/drawing/2014/main" id="{5C9330A2-F852-A871-E399-4E1456C4CF19}"/>
              </a:ext>
            </a:extLst>
          </p:cNvPr>
          <p:cNvSpPr>
            <a:spLocks noGrp="1"/>
          </p:cNvSpPr>
          <p:nvPr>
            <p:ph type="sldNum" sz="quarter" idx="15"/>
          </p:nvPr>
        </p:nvSpPr>
        <p:spPr/>
        <p:txBody>
          <a:bodyPr/>
          <a:lstStyle/>
          <a:p>
            <a:fld id="{6B684BA6-A037-49F7-A33F-6D026730C1FC}" type="slidenum">
              <a:rPr lang="en-US" smtClean="0"/>
              <a:pPr/>
              <a:t>52</a:t>
            </a:fld>
            <a:endParaRPr lang="en-US" dirty="0"/>
          </a:p>
        </p:txBody>
      </p:sp>
      <p:pic>
        <p:nvPicPr>
          <p:cNvPr id="29" name="Picture 28">
            <a:extLst>
              <a:ext uri="{FF2B5EF4-FFF2-40B4-BE49-F238E27FC236}">
                <a16:creationId xmlns:a16="http://schemas.microsoft.com/office/drawing/2014/main" id="{5705EA95-EDCE-DD28-995A-EBA0CE468269}"/>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pic>
        <p:nvPicPr>
          <p:cNvPr id="31" name="Picture 30">
            <a:extLst>
              <a:ext uri="{FF2B5EF4-FFF2-40B4-BE49-F238E27FC236}">
                <a16:creationId xmlns:a16="http://schemas.microsoft.com/office/drawing/2014/main" id="{8D0D64B6-BD5D-FB04-CA55-32915D0542EE}"/>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1561379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subTitle" idx="15"/>
          </p:nvPr>
        </p:nvSpPr>
        <p:spPr/>
        <p:txBody>
          <a:bodyPr/>
          <a:lstStyle/>
          <a:p>
            <a:r>
              <a:rPr lang="en-US" dirty="0"/>
              <a:t>SETC Features</a:t>
            </a:r>
          </a:p>
        </p:txBody>
      </p:sp>
      <p:sp>
        <p:nvSpPr>
          <p:cNvPr id="17" name="Title 16">
            <a:extLst>
              <a:ext uri="{FF2B5EF4-FFF2-40B4-BE49-F238E27FC236}">
                <a16:creationId xmlns:a16="http://schemas.microsoft.com/office/drawing/2014/main" id="{A2EFB175-460D-0A66-8E9E-78A3137CE147}"/>
              </a:ext>
            </a:extLst>
          </p:cNvPr>
          <p:cNvSpPr>
            <a:spLocks noGrp="1"/>
          </p:cNvSpPr>
          <p:nvPr>
            <p:ph type="title"/>
          </p:nvPr>
        </p:nvSpPr>
        <p:spPr/>
        <p:txBody>
          <a:bodyPr/>
          <a:lstStyle/>
          <a:p>
            <a:r>
              <a:rPr lang="en-US" dirty="0"/>
              <a:t>Features</a:t>
            </a:r>
          </a:p>
        </p:txBody>
      </p:sp>
      <p:sp>
        <p:nvSpPr>
          <p:cNvPr id="45" name="Rectangle 44"/>
          <p:cNvSpPr/>
          <p:nvPr/>
        </p:nvSpPr>
        <p:spPr>
          <a:xfrm>
            <a:off x="651863" y="1551852"/>
            <a:ext cx="6096000" cy="3637919"/>
          </a:xfrm>
          <a:prstGeom prst="rect">
            <a:avLst/>
          </a:prstGeom>
        </p:spPr>
        <p:txBody>
          <a:bodyPr>
            <a:spAutoFit/>
          </a:bodyPr>
          <a:lstStyle/>
          <a:p>
            <a:pPr marL="243000" indent="-243000">
              <a:spcBef>
                <a:spcPct val="20000"/>
              </a:spcBef>
              <a:buClr>
                <a:srgbClr val="016AB3"/>
              </a:buClr>
              <a:buSzPct val="100000"/>
              <a:buFont typeface="Arial" panose="020B0604020202020204" pitchFamily="34" charset="0"/>
              <a:buChar char="•"/>
            </a:pPr>
            <a:r>
              <a:rPr lang="en-US" dirty="0">
                <a:solidFill>
                  <a:srgbClr val="000000"/>
                </a:solidFill>
                <a:cs typeface="Arial" panose="020B0604020202020204" pitchFamily="34" charset="0"/>
              </a:rPr>
              <a:t>50 </a:t>
            </a:r>
            <a:r>
              <a:rPr lang="en-US" dirty="0" err="1">
                <a:solidFill>
                  <a:srgbClr val="000000"/>
                </a:solidFill>
                <a:cs typeface="Arial" panose="020B0604020202020204" pitchFamily="34" charset="0"/>
              </a:rPr>
              <a:t>lbs</a:t>
            </a:r>
            <a:r>
              <a:rPr lang="en-US" dirty="0">
                <a:solidFill>
                  <a:srgbClr val="000000"/>
                </a:solidFill>
                <a:cs typeface="Arial" panose="020B0604020202020204" pitchFamily="34" charset="0"/>
              </a:rPr>
              <a:t>/</a:t>
            </a:r>
            <a:r>
              <a:rPr lang="en-US" dirty="0" err="1">
                <a:solidFill>
                  <a:srgbClr val="000000"/>
                </a:solidFill>
                <a:cs typeface="Arial" panose="020B0604020202020204" pitchFamily="34" charset="0"/>
              </a:rPr>
              <a:t>hr</a:t>
            </a:r>
            <a:r>
              <a:rPr lang="en-US" dirty="0">
                <a:solidFill>
                  <a:srgbClr val="000000"/>
                </a:solidFill>
                <a:cs typeface="Arial" panose="020B0604020202020204" pitchFamily="34" charset="0"/>
              </a:rPr>
              <a:t> to 1050 </a:t>
            </a:r>
            <a:r>
              <a:rPr lang="en-US" dirty="0" err="1">
                <a:solidFill>
                  <a:srgbClr val="000000"/>
                </a:solidFill>
                <a:cs typeface="Arial" panose="020B0604020202020204" pitchFamily="34" charset="0"/>
              </a:rPr>
              <a:t>lbs</a:t>
            </a:r>
            <a:r>
              <a:rPr lang="en-US" dirty="0">
                <a:solidFill>
                  <a:srgbClr val="000000"/>
                </a:solidFill>
                <a:cs typeface="Arial" panose="020B0604020202020204" pitchFamily="34" charset="0"/>
              </a:rPr>
              <a:t>/</a:t>
            </a:r>
            <a:r>
              <a:rPr lang="en-US" dirty="0" err="1">
                <a:solidFill>
                  <a:srgbClr val="000000"/>
                </a:solidFill>
                <a:cs typeface="Arial" panose="020B0604020202020204" pitchFamily="34" charset="0"/>
              </a:rPr>
              <a:t>hr</a:t>
            </a:r>
            <a:r>
              <a:rPr lang="en-US" dirty="0">
                <a:solidFill>
                  <a:srgbClr val="000000"/>
                </a:solidFill>
                <a:cs typeface="Arial" panose="020B0604020202020204" pitchFamily="34" charset="0"/>
              </a:rPr>
              <a:t> output</a:t>
            </a:r>
          </a:p>
          <a:p>
            <a:pPr marL="243000" indent="-243000">
              <a:spcBef>
                <a:spcPct val="20000"/>
              </a:spcBef>
              <a:buClr>
                <a:srgbClr val="016AB3"/>
              </a:buClr>
              <a:buSzPct val="100000"/>
              <a:buFont typeface="Arial" panose="020B0604020202020204" pitchFamily="34" charset="0"/>
              <a:buChar char="•"/>
            </a:pPr>
            <a:r>
              <a:rPr lang="en-US" dirty="0">
                <a:solidFill>
                  <a:srgbClr val="000000"/>
                </a:solidFill>
                <a:cs typeface="Arial" panose="020B0604020202020204" pitchFamily="34" charset="0"/>
              </a:rPr>
              <a:t>Steam Valve and Actuator</a:t>
            </a:r>
          </a:p>
          <a:p>
            <a:pPr marL="243000" indent="-243000">
              <a:spcBef>
                <a:spcPct val="20000"/>
              </a:spcBef>
              <a:buClr>
                <a:srgbClr val="016AB3"/>
              </a:buClr>
              <a:buSzPct val="100000"/>
              <a:buFont typeface="Arial" panose="020B0604020202020204" pitchFamily="34" charset="0"/>
              <a:buChar char="•"/>
            </a:pPr>
            <a:r>
              <a:rPr lang="en-US" dirty="0">
                <a:solidFill>
                  <a:srgbClr val="000000"/>
                </a:solidFill>
                <a:cs typeface="Arial" panose="020B0604020202020204" pitchFamily="34" charset="0"/>
              </a:rPr>
              <a:t>Built-in F&amp;T Trap(s)</a:t>
            </a:r>
          </a:p>
          <a:p>
            <a:pPr marL="243000" indent="-243000">
              <a:spcBef>
                <a:spcPct val="20000"/>
              </a:spcBef>
              <a:buClr>
                <a:srgbClr val="016AB3"/>
              </a:buClr>
              <a:buSzPct val="100000"/>
              <a:buFont typeface="Arial" panose="020B0604020202020204" pitchFamily="34" charset="0"/>
              <a:buChar char="•"/>
            </a:pPr>
            <a:r>
              <a:rPr lang="en-US" dirty="0">
                <a:solidFill>
                  <a:srgbClr val="000000"/>
                </a:solidFill>
                <a:cs typeface="Arial" panose="020B0604020202020204" pitchFamily="34" charset="0"/>
              </a:rPr>
              <a:t>Built-in P-Trap</a:t>
            </a:r>
          </a:p>
          <a:p>
            <a:pPr marL="243000" indent="-243000">
              <a:spcBef>
                <a:spcPct val="20000"/>
              </a:spcBef>
              <a:buClr>
                <a:srgbClr val="016AB3"/>
              </a:buClr>
              <a:buSzPct val="100000"/>
              <a:buFont typeface="Arial" panose="020B0604020202020204" pitchFamily="34" charset="0"/>
              <a:buChar char="•"/>
            </a:pPr>
            <a:r>
              <a:rPr lang="en-US" dirty="0">
                <a:solidFill>
                  <a:srgbClr val="000000"/>
                </a:solidFill>
                <a:cs typeface="Arial" panose="020B0604020202020204" pitchFamily="34" charset="0"/>
              </a:rPr>
              <a:t>Built-in Drain Water Cooler</a:t>
            </a:r>
          </a:p>
          <a:p>
            <a:pPr marL="243000" indent="-243000">
              <a:spcBef>
                <a:spcPct val="20000"/>
              </a:spcBef>
              <a:buClr>
                <a:srgbClr val="016AB3"/>
              </a:buClr>
              <a:buSzPct val="100000"/>
              <a:buFont typeface="Arial" panose="020B0604020202020204" pitchFamily="34" charset="0"/>
              <a:buChar char="•"/>
            </a:pPr>
            <a:r>
              <a:rPr lang="en-US" dirty="0">
                <a:solidFill>
                  <a:srgbClr val="000000"/>
                </a:solidFill>
                <a:cs typeface="Arial" panose="020B0604020202020204" pitchFamily="34" charset="0"/>
              </a:rPr>
              <a:t>Insulation and Cabinetry</a:t>
            </a:r>
          </a:p>
          <a:p>
            <a:pPr marL="243000" indent="-243000">
              <a:spcBef>
                <a:spcPct val="20000"/>
              </a:spcBef>
              <a:buClr>
                <a:srgbClr val="016AB3"/>
              </a:buClr>
              <a:buSzPct val="100000"/>
              <a:buFont typeface="Arial" panose="020B0604020202020204" pitchFamily="34" charset="0"/>
              <a:buChar char="•"/>
            </a:pPr>
            <a:r>
              <a:rPr lang="en-US" dirty="0">
                <a:solidFill>
                  <a:srgbClr val="000000"/>
                </a:solidFill>
                <a:cs typeface="Arial" panose="020B0604020202020204" pitchFamily="34" charset="0"/>
              </a:rPr>
              <a:t>Fill System &amp; Blow Down</a:t>
            </a:r>
          </a:p>
          <a:p>
            <a:pPr marL="243000" indent="-243000">
              <a:spcBef>
                <a:spcPct val="20000"/>
              </a:spcBef>
              <a:buClr>
                <a:srgbClr val="016AB3"/>
              </a:buClr>
              <a:buSzPct val="100000"/>
              <a:buFont typeface="Arial" panose="020B0604020202020204" pitchFamily="34" charset="0"/>
              <a:buChar char="•"/>
            </a:pPr>
            <a:r>
              <a:rPr lang="en-US" dirty="0">
                <a:solidFill>
                  <a:srgbClr val="000000"/>
                </a:solidFill>
                <a:cs typeface="Arial" panose="020B0604020202020204" pitchFamily="34" charset="0"/>
              </a:rPr>
              <a:t>Heat treated 316 SS heat Exchanger</a:t>
            </a:r>
          </a:p>
          <a:p>
            <a:pPr marL="243000" indent="-243000">
              <a:spcBef>
                <a:spcPct val="20000"/>
              </a:spcBef>
              <a:buClr>
                <a:srgbClr val="016AB3"/>
              </a:buClr>
              <a:buSzPct val="100000"/>
              <a:buFont typeface="Arial" panose="020B0604020202020204" pitchFamily="34" charset="0"/>
              <a:buChar char="•"/>
            </a:pPr>
            <a:r>
              <a:rPr lang="en-US" dirty="0">
                <a:solidFill>
                  <a:srgbClr val="000000"/>
                </a:solidFill>
                <a:cs typeface="Arial" panose="020B0604020202020204" pitchFamily="34" charset="0"/>
              </a:rPr>
              <a:t>Easy Access Cleaning ports</a:t>
            </a:r>
          </a:p>
          <a:p>
            <a:pPr marL="243000" indent="-243000">
              <a:spcBef>
                <a:spcPct val="20000"/>
              </a:spcBef>
              <a:buClr>
                <a:srgbClr val="016AB3"/>
              </a:buClr>
              <a:buSzPct val="100000"/>
              <a:buFont typeface="Arial" panose="020B0604020202020204" pitchFamily="34" charset="0"/>
              <a:buChar char="•"/>
            </a:pPr>
            <a:r>
              <a:rPr lang="en-US" dirty="0">
                <a:solidFill>
                  <a:srgbClr val="000000"/>
                </a:solidFill>
                <a:cs typeface="Arial" panose="020B0604020202020204" pitchFamily="34" charset="0"/>
              </a:rPr>
              <a:t>Keep warm function for faster response</a:t>
            </a:r>
          </a:p>
          <a:p>
            <a:pPr>
              <a:buFont typeface="Arial" pitchFamily="34" charset="0"/>
              <a:buChar char="•"/>
            </a:pPr>
            <a:endParaRPr lang="en-US" dirty="0">
              <a:cs typeface="Arial" panose="020B0604020202020204" pitchFamily="34" charset="0"/>
            </a:endParaRPr>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9412" y="1414527"/>
            <a:ext cx="4193539" cy="2817722"/>
          </a:xfrm>
          <a:prstGeom prst="rect">
            <a:avLst/>
          </a:prstGeom>
        </p:spPr>
      </p:pic>
      <p:pic>
        <p:nvPicPr>
          <p:cNvPr id="48" name="Picture 47"/>
          <p:cNvPicPr>
            <a:picLocks noChangeAspect="1"/>
          </p:cNvPicPr>
          <p:nvPr/>
        </p:nvPicPr>
        <p:blipFill>
          <a:blip r:embed="rId3" cstate="print">
            <a:extLst>
              <a:ext uri="{BEBA8EAE-BF5A-486C-A8C5-ECC9F3942E4B}">
                <a14:imgProps xmlns:a14="http://schemas.microsoft.com/office/drawing/2010/main">
                  <a14:imgLayer r:embed="rId4">
                    <a14:imgEffect>
                      <a14:backgroundRemoval t="5826" b="97146" l="5591" r="90000">
                        <a14:foregroundMark x1="10968" y1="68371" x2="10968" y2="68371"/>
                        <a14:foregroundMark x1="34731" y1="81807" x2="34731" y2="81807"/>
                      </a14:backgroundRemoval>
                    </a14:imgEffect>
                  </a14:imgLayer>
                </a14:imgProps>
              </a:ext>
              <a:ext uri="{28A0092B-C50C-407E-A947-70E740481C1C}">
                <a14:useLocalDpi xmlns:a14="http://schemas.microsoft.com/office/drawing/2010/main" val="0"/>
              </a:ext>
            </a:extLst>
          </a:blip>
          <a:stretch>
            <a:fillRect/>
          </a:stretch>
        </p:blipFill>
        <p:spPr>
          <a:xfrm>
            <a:off x="8908961" y="3387382"/>
            <a:ext cx="3140015" cy="2839519"/>
          </a:xfrm>
          <a:prstGeom prst="rect">
            <a:avLst/>
          </a:prstGeom>
        </p:spPr>
      </p:pic>
    </p:spTree>
    <p:extLst>
      <p:ext uri="{BB962C8B-B14F-4D97-AF65-F5344CB8AC3E}">
        <p14:creationId xmlns:p14="http://schemas.microsoft.com/office/powerpoint/2010/main" val="877675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subTitle" idx="15"/>
          </p:nvPr>
        </p:nvSpPr>
        <p:spPr/>
        <p:txBody>
          <a:bodyPr/>
          <a:lstStyle/>
          <a:p>
            <a:endParaRPr lang="en-US" dirty="0"/>
          </a:p>
        </p:txBody>
      </p:sp>
      <p:sp>
        <p:nvSpPr>
          <p:cNvPr id="22" name="Title 21">
            <a:extLst>
              <a:ext uri="{FF2B5EF4-FFF2-40B4-BE49-F238E27FC236}">
                <a16:creationId xmlns:a16="http://schemas.microsoft.com/office/drawing/2014/main" id="{447C7496-609D-E5B6-4DA8-CC5AE198C053}"/>
              </a:ext>
            </a:extLst>
          </p:cNvPr>
          <p:cNvSpPr>
            <a:spLocks noGrp="1"/>
          </p:cNvSpPr>
          <p:nvPr>
            <p:ph type="title"/>
          </p:nvPr>
        </p:nvSpPr>
        <p:spPr/>
        <p:txBody>
          <a:bodyPr/>
          <a:lstStyle/>
          <a:p>
            <a:r>
              <a:rPr lang="en-US" dirty="0"/>
              <a:t>Applications</a:t>
            </a:r>
          </a:p>
        </p:txBody>
      </p:sp>
      <p:sp>
        <p:nvSpPr>
          <p:cNvPr id="10" name="Text Placeholder 3"/>
          <p:cNvSpPr txBox="1">
            <a:spLocks/>
          </p:cNvSpPr>
          <p:nvPr/>
        </p:nvSpPr>
        <p:spPr>
          <a:xfrm>
            <a:off x="1908242" y="1283627"/>
            <a:ext cx="8352928" cy="1656184"/>
          </a:xfrm>
          <a:prstGeom prst="rect">
            <a:avLst/>
          </a:prstGeom>
        </p:spPr>
        <p:txBody>
          <a:bodyPr numCol="3"/>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lumMod val="75000"/>
                  <a:lumOff val="25000"/>
                </a:schemeClr>
              </a:buClr>
            </a:pPr>
            <a:r>
              <a:rPr lang="en-US" altLang="en-US" sz="1800" dirty="0">
                <a:cs typeface="Arial" panose="020B0604020202020204" pitchFamily="34" charset="0"/>
              </a:rPr>
              <a:t>Abrasives</a:t>
            </a:r>
          </a:p>
          <a:p>
            <a:pPr>
              <a:buClr>
                <a:schemeClr val="tx1">
                  <a:lumMod val="75000"/>
                  <a:lumOff val="25000"/>
                </a:schemeClr>
              </a:buClr>
            </a:pPr>
            <a:r>
              <a:rPr lang="en-US" altLang="en-US" sz="1800" dirty="0">
                <a:cs typeface="Arial" panose="020B0604020202020204" pitchFamily="34" charset="0"/>
              </a:rPr>
              <a:t>Ceramics</a:t>
            </a:r>
          </a:p>
          <a:p>
            <a:pPr>
              <a:buClr>
                <a:schemeClr val="tx1">
                  <a:lumMod val="75000"/>
                  <a:lumOff val="25000"/>
                </a:schemeClr>
              </a:buClr>
            </a:pPr>
            <a:r>
              <a:rPr lang="en-US" altLang="en-US" sz="1800" dirty="0">
                <a:cs typeface="Arial" panose="020B0604020202020204" pitchFamily="34" charset="0"/>
              </a:rPr>
              <a:t>Electrical instruments</a:t>
            </a:r>
          </a:p>
          <a:p>
            <a:pPr>
              <a:buClr>
                <a:schemeClr val="tx1">
                  <a:lumMod val="75000"/>
                  <a:lumOff val="25000"/>
                </a:schemeClr>
              </a:buClr>
            </a:pPr>
            <a:r>
              <a:rPr lang="en-US" altLang="en-US" sz="1800" dirty="0">
                <a:cs typeface="Arial" panose="020B0604020202020204" pitchFamily="34" charset="0"/>
              </a:rPr>
              <a:t>Fur storage</a:t>
            </a:r>
          </a:p>
          <a:p>
            <a:pPr>
              <a:buClr>
                <a:schemeClr val="tx1">
                  <a:lumMod val="75000"/>
                  <a:lumOff val="25000"/>
                </a:schemeClr>
              </a:buClr>
            </a:pPr>
            <a:r>
              <a:rPr lang="en-US" altLang="en-US" sz="1800" dirty="0">
                <a:cs typeface="Arial" panose="020B0604020202020204" pitchFamily="34" charset="0"/>
              </a:rPr>
              <a:t>Hospitals</a:t>
            </a:r>
          </a:p>
          <a:p>
            <a:pPr>
              <a:buClr>
                <a:schemeClr val="tx1">
                  <a:lumMod val="75000"/>
                  <a:lumOff val="25000"/>
                </a:schemeClr>
              </a:buClr>
            </a:pPr>
            <a:r>
              <a:rPr lang="en-US" altLang="en-US" sz="1800" dirty="0">
                <a:cs typeface="Arial" panose="020B0604020202020204" pitchFamily="34" charset="0"/>
              </a:rPr>
              <a:t>Leather manufacturing</a:t>
            </a:r>
          </a:p>
          <a:p>
            <a:pPr>
              <a:buClr>
                <a:schemeClr val="tx1">
                  <a:lumMod val="75000"/>
                  <a:lumOff val="25000"/>
                </a:schemeClr>
              </a:buClr>
            </a:pPr>
            <a:r>
              <a:rPr lang="en-US" altLang="en-US" sz="1800" dirty="0">
                <a:cs typeface="Arial" panose="020B0604020202020204" pitchFamily="34" charset="0"/>
              </a:rPr>
              <a:t>Lenses</a:t>
            </a:r>
          </a:p>
          <a:p>
            <a:pPr>
              <a:buClr>
                <a:schemeClr val="tx1">
                  <a:lumMod val="75000"/>
                  <a:lumOff val="25000"/>
                </a:schemeClr>
              </a:buClr>
            </a:pPr>
            <a:r>
              <a:rPr lang="en-US" altLang="en-US" sz="1800" dirty="0">
                <a:cs typeface="Arial" panose="020B0604020202020204" pitchFamily="34" charset="0"/>
              </a:rPr>
              <a:t>Paints</a:t>
            </a:r>
          </a:p>
          <a:p>
            <a:pPr>
              <a:buClr>
                <a:schemeClr val="tx1">
                  <a:lumMod val="75000"/>
                  <a:lumOff val="25000"/>
                </a:schemeClr>
              </a:buClr>
            </a:pPr>
            <a:r>
              <a:rPr lang="en-US" altLang="en-US" sz="1800" dirty="0">
                <a:cs typeface="Arial" panose="020B0604020202020204" pitchFamily="34" charset="0"/>
              </a:rPr>
              <a:t>Pharmaceuticals</a:t>
            </a:r>
          </a:p>
          <a:p>
            <a:pPr>
              <a:buClr>
                <a:schemeClr val="tx1">
                  <a:lumMod val="75000"/>
                  <a:lumOff val="25000"/>
                </a:schemeClr>
              </a:buClr>
            </a:pPr>
            <a:r>
              <a:rPr lang="en-US" altLang="en-US" sz="1800" dirty="0">
                <a:cs typeface="Arial" panose="020B0604020202020204" pitchFamily="34" charset="0"/>
              </a:rPr>
              <a:t>Plastics</a:t>
            </a:r>
          </a:p>
          <a:p>
            <a:pPr>
              <a:buClr>
                <a:schemeClr val="tx1">
                  <a:lumMod val="75000"/>
                  <a:lumOff val="25000"/>
                </a:schemeClr>
              </a:buClr>
            </a:pPr>
            <a:r>
              <a:rPr lang="en-US" altLang="en-US" sz="1800" dirty="0">
                <a:cs typeface="Arial" panose="020B0604020202020204" pitchFamily="34" charset="0"/>
              </a:rPr>
              <a:t>Printing</a:t>
            </a:r>
          </a:p>
          <a:p>
            <a:pPr>
              <a:buClr>
                <a:schemeClr val="tx1">
                  <a:lumMod val="75000"/>
                  <a:lumOff val="25000"/>
                </a:schemeClr>
              </a:buClr>
            </a:pPr>
            <a:r>
              <a:rPr lang="en-US" altLang="en-US" sz="1800" dirty="0">
                <a:cs typeface="Arial" panose="020B0604020202020204" pitchFamily="34" charset="0"/>
              </a:rPr>
              <a:t>Tobacco</a:t>
            </a:r>
          </a:p>
          <a:p>
            <a:pPr>
              <a:buClr>
                <a:schemeClr val="tx1">
                  <a:lumMod val="75000"/>
                  <a:lumOff val="25000"/>
                </a:schemeClr>
              </a:buClr>
            </a:pPr>
            <a:r>
              <a:rPr lang="en-US" altLang="en-US" sz="1800" dirty="0">
                <a:cs typeface="Arial" panose="020B0604020202020204" pitchFamily="34" charset="0"/>
              </a:rPr>
              <a:t>Educational facilities</a:t>
            </a:r>
          </a:p>
          <a:p>
            <a:pPr>
              <a:buClr>
                <a:schemeClr val="tx1">
                  <a:lumMod val="75000"/>
                  <a:lumOff val="25000"/>
                </a:schemeClr>
              </a:buClr>
            </a:pPr>
            <a:r>
              <a:rPr lang="en-US" altLang="en-US" sz="1800" dirty="0">
                <a:cs typeface="Arial" panose="020B0604020202020204" pitchFamily="34" charset="0"/>
              </a:rPr>
              <a:t>Office Spaces</a:t>
            </a:r>
          </a:p>
          <a:p>
            <a:pPr>
              <a:buClr>
                <a:schemeClr val="tx1">
                  <a:lumMod val="75000"/>
                  <a:lumOff val="25000"/>
                </a:schemeClr>
              </a:buClr>
            </a:pPr>
            <a:endParaRPr lang="en-US" sz="1800" dirty="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863" y="3725631"/>
            <a:ext cx="3130157" cy="227035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132" y="3732534"/>
            <a:ext cx="2443671" cy="226345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7915" y="3732533"/>
            <a:ext cx="3395180" cy="2263453"/>
          </a:xfrm>
          <a:prstGeom prst="rect">
            <a:avLst/>
          </a:prstGeom>
        </p:spPr>
      </p:pic>
      <p:sp>
        <p:nvSpPr>
          <p:cNvPr id="14" name="TextBox 13"/>
          <p:cNvSpPr txBox="1"/>
          <p:nvPr/>
        </p:nvSpPr>
        <p:spPr>
          <a:xfrm>
            <a:off x="7356764" y="2749323"/>
            <a:ext cx="4771297" cy="369332"/>
          </a:xfrm>
          <a:prstGeom prst="rect">
            <a:avLst/>
          </a:prstGeom>
          <a:noFill/>
        </p:spPr>
        <p:txBody>
          <a:bodyPr wrap="square" rtlCol="0">
            <a:spAutoFit/>
          </a:bodyPr>
          <a:lstStyle/>
          <a:p>
            <a:r>
              <a:rPr lang="en-US" dirty="0"/>
              <a:t>*Older buildings retrofits with boilers available</a:t>
            </a:r>
          </a:p>
        </p:txBody>
      </p:sp>
    </p:spTree>
    <p:extLst>
      <p:ext uri="{BB962C8B-B14F-4D97-AF65-F5344CB8AC3E}">
        <p14:creationId xmlns:p14="http://schemas.microsoft.com/office/powerpoint/2010/main" val="1158990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F9B4E4-A037-4C02-9092-7A6B6D9ED3A5}"/>
              </a:ext>
            </a:extLst>
          </p:cNvPr>
          <p:cNvSpPr>
            <a:spLocks noGrp="1"/>
          </p:cNvSpPr>
          <p:nvPr>
            <p:ph type="body" sz="quarter" idx="14"/>
          </p:nvPr>
        </p:nvSpPr>
        <p:spPr/>
        <p:txBody>
          <a:bodyPr/>
          <a:lstStyle/>
          <a:p>
            <a:r>
              <a:rPr lang="en-US" dirty="0"/>
              <a:t>Application Engineer</a:t>
            </a:r>
          </a:p>
        </p:txBody>
      </p:sp>
      <p:sp>
        <p:nvSpPr>
          <p:cNvPr id="3" name="Text Placeholder 2">
            <a:extLst>
              <a:ext uri="{FF2B5EF4-FFF2-40B4-BE49-F238E27FC236}">
                <a16:creationId xmlns:a16="http://schemas.microsoft.com/office/drawing/2014/main" id="{28A0CCDC-4D4C-4364-8438-F233477F87E5}"/>
              </a:ext>
            </a:extLst>
          </p:cNvPr>
          <p:cNvSpPr>
            <a:spLocks noGrp="1"/>
          </p:cNvSpPr>
          <p:nvPr>
            <p:ph type="body" sz="quarter" idx="15"/>
          </p:nvPr>
        </p:nvSpPr>
        <p:spPr/>
        <p:txBody>
          <a:bodyPr/>
          <a:lstStyle/>
          <a:p>
            <a:r>
              <a:rPr lang="en-US" dirty="0"/>
              <a:t>Stanley.Tom@condair.com	</a:t>
            </a:r>
          </a:p>
        </p:txBody>
      </p:sp>
      <p:sp>
        <p:nvSpPr>
          <p:cNvPr id="5" name="Title 4">
            <a:extLst>
              <a:ext uri="{FF2B5EF4-FFF2-40B4-BE49-F238E27FC236}">
                <a16:creationId xmlns:a16="http://schemas.microsoft.com/office/drawing/2014/main" id="{4EE85A11-C4A5-4319-9633-1B941196F337}"/>
              </a:ext>
            </a:extLst>
          </p:cNvPr>
          <p:cNvSpPr>
            <a:spLocks noGrp="1"/>
          </p:cNvSpPr>
          <p:nvPr>
            <p:ph type="title"/>
          </p:nvPr>
        </p:nvSpPr>
        <p:spPr/>
        <p:txBody>
          <a:bodyPr vert="horz"/>
          <a:lstStyle/>
          <a:p>
            <a:r>
              <a:rPr lang="en-US" dirty="0"/>
              <a:t>Thank you!</a:t>
            </a:r>
          </a:p>
        </p:txBody>
      </p:sp>
      <p:sp>
        <p:nvSpPr>
          <p:cNvPr id="6" name="Slide Number Placeholder 5">
            <a:extLst>
              <a:ext uri="{FF2B5EF4-FFF2-40B4-BE49-F238E27FC236}">
                <a16:creationId xmlns:a16="http://schemas.microsoft.com/office/drawing/2014/main" id="{3D46DC6D-7B7A-9DE9-C5AE-16846288272B}"/>
              </a:ext>
            </a:extLst>
          </p:cNvPr>
          <p:cNvSpPr>
            <a:spLocks noGrp="1"/>
          </p:cNvSpPr>
          <p:nvPr>
            <p:ph type="sldNum" sz="quarter" idx="18"/>
          </p:nvPr>
        </p:nvSpPr>
        <p:spPr/>
        <p:txBody>
          <a:bodyPr/>
          <a:lstStyle/>
          <a:p>
            <a:fld id="{365AE349-F41F-4F2E-8477-9AF7C592D19E}" type="slidenum">
              <a:rPr lang="en-US" smtClean="0"/>
              <a:pPr/>
              <a:t>55</a:t>
            </a:fld>
            <a:endParaRPr lang="en-US" dirty="0"/>
          </a:p>
        </p:txBody>
      </p:sp>
    </p:spTree>
    <p:extLst>
      <p:ext uri="{BB962C8B-B14F-4D97-AF65-F5344CB8AC3E}">
        <p14:creationId xmlns:p14="http://schemas.microsoft.com/office/powerpoint/2010/main" val="125631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E85F7330-EAAE-D656-26A7-BA36D15C4C37}"/>
              </a:ext>
            </a:extLst>
          </p:cNvPr>
          <p:cNvPicPr>
            <a:picLocks noGrp="1" noChangeAspect="1"/>
          </p:cNvPicPr>
          <p:nvPr>
            <p:ph type="pic" sz="quarter" idx="13"/>
            <p:custDataLst>
              <p:tags r:id="rId1"/>
            </p:custDataLst>
          </p:nvPr>
        </p:nvPicPr>
        <p:blipFill>
          <a:blip r:embed="rId5">
            <a:extLst>
              <a:ext uri="{28A0092B-C50C-407E-A947-70E740481C1C}">
                <a14:useLocalDpi xmlns:a14="http://schemas.microsoft.com/office/drawing/2010/main" val="0"/>
              </a:ext>
            </a:extLst>
          </a:blip>
          <a:srcRect t="32" b="32"/>
          <a:stretch>
            <a:fillRect/>
          </a:stretch>
        </p:blipFill>
        <p:spPr/>
      </p:pic>
      <p:sp>
        <p:nvSpPr>
          <p:cNvPr id="13" name="Title 12">
            <a:extLst>
              <a:ext uri="{FF2B5EF4-FFF2-40B4-BE49-F238E27FC236}">
                <a16:creationId xmlns:a16="http://schemas.microsoft.com/office/drawing/2014/main" id="{3735C05F-9142-4452-B2F5-70644FC3E656}"/>
              </a:ext>
            </a:extLst>
          </p:cNvPr>
          <p:cNvSpPr>
            <a:spLocks noGrp="1"/>
          </p:cNvSpPr>
          <p:nvPr>
            <p:ph type="title"/>
          </p:nvPr>
        </p:nvSpPr>
        <p:spPr/>
        <p:txBody>
          <a:bodyPr vert="horz"/>
          <a:lstStyle/>
          <a:p>
            <a:r>
              <a:rPr lang="en-US" dirty="0"/>
              <a:t>Model Overview</a:t>
            </a:r>
          </a:p>
        </p:txBody>
      </p:sp>
      <p:sp>
        <p:nvSpPr>
          <p:cNvPr id="14" name="Subtitle 13">
            <a:extLst>
              <a:ext uri="{FF2B5EF4-FFF2-40B4-BE49-F238E27FC236}">
                <a16:creationId xmlns:a16="http://schemas.microsoft.com/office/drawing/2014/main" id="{1F8CFA22-377E-49EA-8AEF-6BFBDC321C9E}"/>
              </a:ext>
            </a:extLst>
          </p:cNvPr>
          <p:cNvSpPr>
            <a:spLocks noGrp="1"/>
          </p:cNvSpPr>
          <p:nvPr>
            <p:ph type="subTitle" idx="1"/>
          </p:nvPr>
        </p:nvSpPr>
        <p:spPr/>
        <p:txBody>
          <a:bodyPr/>
          <a:lstStyle/>
          <a:p>
            <a:r>
              <a:rPr lang="en-US" dirty="0"/>
              <a:t>LS Series</a:t>
            </a:r>
          </a:p>
        </p:txBody>
      </p:sp>
      <p:sp>
        <p:nvSpPr>
          <p:cNvPr id="3" name="Slide Number Placeholder 2">
            <a:extLst>
              <a:ext uri="{FF2B5EF4-FFF2-40B4-BE49-F238E27FC236}">
                <a16:creationId xmlns:a16="http://schemas.microsoft.com/office/drawing/2014/main" id="{C7676B10-1D63-F2B5-13AA-0A914F34C700}"/>
              </a:ext>
            </a:extLst>
          </p:cNvPr>
          <p:cNvSpPr>
            <a:spLocks noGrp="1"/>
          </p:cNvSpPr>
          <p:nvPr>
            <p:ph type="sldNum" sz="quarter" idx="15"/>
          </p:nvPr>
        </p:nvSpPr>
        <p:spPr/>
        <p:txBody>
          <a:bodyPr/>
          <a:lstStyle/>
          <a:p>
            <a:fld id="{6B684BA6-A037-49F7-A33F-6D026730C1FC}" type="slidenum">
              <a:rPr lang="en-US" smtClean="0"/>
              <a:pPr/>
              <a:t>6</a:t>
            </a:fld>
            <a:endParaRPr lang="en-US" dirty="0"/>
          </a:p>
        </p:txBody>
      </p:sp>
      <p:pic>
        <p:nvPicPr>
          <p:cNvPr id="29" name="Picture 28">
            <a:extLst>
              <a:ext uri="{FF2B5EF4-FFF2-40B4-BE49-F238E27FC236}">
                <a16:creationId xmlns:a16="http://schemas.microsoft.com/office/drawing/2014/main" id="{3D1D8DC2-4029-E62C-D1B5-43491A72D657}"/>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pic>
        <p:nvPicPr>
          <p:cNvPr id="31" name="Picture 30">
            <a:extLst>
              <a:ext uri="{FF2B5EF4-FFF2-40B4-BE49-F238E27FC236}">
                <a16:creationId xmlns:a16="http://schemas.microsoft.com/office/drawing/2014/main" id="{6BEAC830-1C34-AC8D-9314-F5DEB304028A}"/>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gray">
          <a:xfrm>
            <a:off x="9853802" y="421181"/>
            <a:ext cx="1836000" cy="354960"/>
          </a:xfrm>
          <a:prstGeom prst="rect">
            <a:avLst/>
          </a:prstGeom>
        </p:spPr>
      </p:pic>
    </p:spTree>
    <p:extLst>
      <p:ext uri="{BB962C8B-B14F-4D97-AF65-F5344CB8AC3E}">
        <p14:creationId xmlns:p14="http://schemas.microsoft.com/office/powerpoint/2010/main" val="852063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a:extLst>
              <a:ext uri="{FF2B5EF4-FFF2-40B4-BE49-F238E27FC236}">
                <a16:creationId xmlns:a16="http://schemas.microsoft.com/office/drawing/2014/main" id="{E1CBF831-C03A-F21F-ED9E-FE61A70C33F1}"/>
              </a:ext>
            </a:extLst>
          </p:cNvPr>
          <p:cNvSpPr>
            <a:spLocks noGrp="1"/>
          </p:cNvSpPr>
          <p:nvPr>
            <p:ph type="subTitle" idx="15"/>
          </p:nvPr>
        </p:nvSpPr>
        <p:spPr/>
        <p:txBody>
          <a:bodyPr/>
          <a:lstStyle/>
          <a:p>
            <a:r>
              <a:rPr lang="en-US" dirty="0"/>
              <a:t>LS Series</a:t>
            </a:r>
          </a:p>
        </p:txBody>
      </p:sp>
      <p:sp>
        <p:nvSpPr>
          <p:cNvPr id="16" name="Title 15">
            <a:extLst>
              <a:ext uri="{FF2B5EF4-FFF2-40B4-BE49-F238E27FC236}">
                <a16:creationId xmlns:a16="http://schemas.microsoft.com/office/drawing/2014/main" id="{D9BE8C22-D390-CC1C-C496-004CA6A90E3D}"/>
              </a:ext>
            </a:extLst>
          </p:cNvPr>
          <p:cNvSpPr>
            <a:spLocks noGrp="1"/>
          </p:cNvSpPr>
          <p:nvPr>
            <p:ph type="title"/>
          </p:nvPr>
        </p:nvSpPr>
        <p:spPr/>
        <p:txBody>
          <a:bodyPr/>
          <a:lstStyle/>
          <a:p>
            <a:r>
              <a:rPr lang="en-US" dirty="0"/>
              <a:t>Model Overview</a:t>
            </a:r>
          </a:p>
        </p:txBody>
      </p:sp>
      <p:sp>
        <p:nvSpPr>
          <p:cNvPr id="3" name="Slide Number Placeholder 2">
            <a:extLst>
              <a:ext uri="{FF2B5EF4-FFF2-40B4-BE49-F238E27FC236}">
                <a16:creationId xmlns:a16="http://schemas.microsoft.com/office/drawing/2014/main" id="{6627A1C8-9092-A8A2-72F9-A580C3EE8E3D}"/>
              </a:ext>
            </a:extLst>
          </p:cNvPr>
          <p:cNvSpPr>
            <a:spLocks noGrp="1"/>
          </p:cNvSpPr>
          <p:nvPr>
            <p:ph type="sldNum" sz="quarter" idx="22"/>
          </p:nvPr>
        </p:nvSpPr>
        <p:spPr/>
        <p:txBody>
          <a:bodyPr/>
          <a:lstStyle/>
          <a:p>
            <a:fld id="{917B19C7-1B0D-4B1D-9926-D3826A49380C}" type="slidenum">
              <a:rPr lang="en-US" smtClean="0"/>
              <a:pPr/>
              <a:t>7</a:t>
            </a:fld>
            <a:endParaRPr lang="en-US" dirty="0"/>
          </a:p>
        </p:txBody>
      </p:sp>
      <p:pic>
        <p:nvPicPr>
          <p:cNvPr id="19" name="Picture 2">
            <a:extLst>
              <a:ext uri="{FF2B5EF4-FFF2-40B4-BE49-F238E27FC236}">
                <a16:creationId xmlns:a16="http://schemas.microsoft.com/office/drawing/2014/main" id="{1BB4E41C-F3FD-808D-0B46-4959126F7B9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8079" y="2633897"/>
            <a:ext cx="3632386" cy="175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SAMe insulated_3330.jpg">
            <a:extLst>
              <a:ext uri="{FF2B5EF4-FFF2-40B4-BE49-F238E27FC236}">
                <a16:creationId xmlns:a16="http://schemas.microsoft.com/office/drawing/2014/main" id="{CCAD30D4-8642-6CF0-1CB0-623425859E41}"/>
              </a:ext>
            </a:extLst>
          </p:cNvPr>
          <p:cNvPicPr>
            <a:picLocks noChangeAspect="1"/>
          </p:cNvPicPr>
          <p:nvPr/>
        </p:nvPicPr>
        <p:blipFill>
          <a:blip r:embed="rId3" cstate="print"/>
          <a:stretch>
            <a:fillRect/>
          </a:stretch>
        </p:blipFill>
        <p:spPr>
          <a:xfrm>
            <a:off x="8809071" y="2041413"/>
            <a:ext cx="2759041" cy="2407689"/>
          </a:xfrm>
          <a:prstGeom prst="rect">
            <a:avLst/>
          </a:prstGeom>
          <a:ln>
            <a:noFill/>
          </a:ln>
          <a:effectLst>
            <a:softEdge rad="112500"/>
          </a:effectLst>
        </p:spPr>
      </p:pic>
      <p:sp>
        <p:nvSpPr>
          <p:cNvPr id="24" name="Content Placeholder 23">
            <a:extLst>
              <a:ext uri="{FF2B5EF4-FFF2-40B4-BE49-F238E27FC236}">
                <a16:creationId xmlns:a16="http://schemas.microsoft.com/office/drawing/2014/main" id="{67C02EA2-9B0F-97A0-EA3F-46CAD8735BE9}"/>
              </a:ext>
            </a:extLst>
          </p:cNvPr>
          <p:cNvSpPr>
            <a:spLocks noGrp="1"/>
          </p:cNvSpPr>
          <p:nvPr>
            <p:ph sz="quarter" idx="20"/>
          </p:nvPr>
        </p:nvSpPr>
        <p:spPr>
          <a:xfrm>
            <a:off x="1158513" y="5194816"/>
            <a:ext cx="1409700" cy="335829"/>
          </a:xfrm>
        </p:spPr>
        <p:txBody>
          <a:bodyPr/>
          <a:lstStyle/>
          <a:p>
            <a:pPr marL="0" indent="0">
              <a:buNone/>
            </a:pPr>
            <a:r>
              <a:rPr lang="en-US" sz="2400" dirty="0"/>
              <a:t>Single tube</a:t>
            </a:r>
          </a:p>
        </p:txBody>
      </p:sp>
      <p:pic>
        <p:nvPicPr>
          <p:cNvPr id="26" name="Picture 25">
            <a:extLst>
              <a:ext uri="{FF2B5EF4-FFF2-40B4-BE49-F238E27FC236}">
                <a16:creationId xmlns:a16="http://schemas.microsoft.com/office/drawing/2014/main" id="{3B424AFB-8AC0-0875-0D98-E3C0CDB4301D}"/>
              </a:ext>
            </a:extLst>
          </p:cNvPr>
          <p:cNvPicPr>
            <a:picLocks noChangeAspect="1"/>
          </p:cNvPicPr>
          <p:nvPr/>
        </p:nvPicPr>
        <p:blipFill>
          <a:blip r:embed="rId4"/>
          <a:stretch>
            <a:fillRect/>
          </a:stretch>
        </p:blipFill>
        <p:spPr>
          <a:xfrm>
            <a:off x="4054580" y="1630364"/>
            <a:ext cx="4267200" cy="3457575"/>
          </a:xfrm>
          <a:prstGeom prst="rect">
            <a:avLst/>
          </a:prstGeom>
        </p:spPr>
      </p:pic>
      <p:sp>
        <p:nvSpPr>
          <p:cNvPr id="30" name="TextBox 29">
            <a:extLst>
              <a:ext uri="{FF2B5EF4-FFF2-40B4-BE49-F238E27FC236}">
                <a16:creationId xmlns:a16="http://schemas.microsoft.com/office/drawing/2014/main" id="{2E499C67-9416-FDA8-FCF6-964E1A8C8296}"/>
              </a:ext>
            </a:extLst>
          </p:cNvPr>
          <p:cNvSpPr txBox="1"/>
          <p:nvPr/>
        </p:nvSpPr>
        <p:spPr>
          <a:xfrm>
            <a:off x="5187046" y="5148536"/>
            <a:ext cx="2183215" cy="461665"/>
          </a:xfrm>
          <a:prstGeom prst="rect">
            <a:avLst/>
          </a:prstGeom>
          <a:noFill/>
        </p:spPr>
        <p:txBody>
          <a:bodyPr wrap="square">
            <a:spAutoFit/>
          </a:bodyPr>
          <a:lstStyle/>
          <a:p>
            <a:r>
              <a:rPr lang="en-US" sz="2400" dirty="0"/>
              <a:t>Multiple tubes</a:t>
            </a:r>
          </a:p>
        </p:txBody>
      </p:sp>
      <p:sp>
        <p:nvSpPr>
          <p:cNvPr id="32" name="TextBox 31">
            <a:extLst>
              <a:ext uri="{FF2B5EF4-FFF2-40B4-BE49-F238E27FC236}">
                <a16:creationId xmlns:a16="http://schemas.microsoft.com/office/drawing/2014/main" id="{E32CFBDC-9720-78C2-8D19-5FAE02525349}"/>
              </a:ext>
            </a:extLst>
          </p:cNvPr>
          <p:cNvSpPr txBox="1"/>
          <p:nvPr/>
        </p:nvSpPr>
        <p:spPr>
          <a:xfrm>
            <a:off x="9989094" y="5153029"/>
            <a:ext cx="966289" cy="461665"/>
          </a:xfrm>
          <a:prstGeom prst="rect">
            <a:avLst/>
          </a:prstGeom>
          <a:noFill/>
        </p:spPr>
        <p:txBody>
          <a:bodyPr wrap="square">
            <a:spAutoFit/>
          </a:bodyPr>
          <a:lstStyle/>
          <a:p>
            <a:r>
              <a:rPr lang="en-US" sz="2400" dirty="0"/>
              <a:t>Sam-e</a:t>
            </a:r>
          </a:p>
        </p:txBody>
      </p:sp>
    </p:spTree>
    <p:extLst>
      <p:ext uri="{BB962C8B-B14F-4D97-AF65-F5344CB8AC3E}">
        <p14:creationId xmlns:p14="http://schemas.microsoft.com/office/powerpoint/2010/main" val="212205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LS Series – Types</a:t>
            </a:r>
          </a:p>
        </p:txBody>
      </p:sp>
      <p:sp>
        <p:nvSpPr>
          <p:cNvPr id="17" name="Title 16">
            <a:extLst>
              <a:ext uri="{FF2B5EF4-FFF2-40B4-BE49-F238E27FC236}">
                <a16:creationId xmlns:a16="http://schemas.microsoft.com/office/drawing/2014/main" id="{C6F27A9A-B43A-8550-8710-BD2ED186399F}"/>
              </a:ext>
            </a:extLst>
          </p:cNvPr>
          <p:cNvSpPr>
            <a:spLocks noGrp="1"/>
          </p:cNvSpPr>
          <p:nvPr>
            <p:ph type="title"/>
          </p:nvPr>
        </p:nvSpPr>
        <p:spPr/>
        <p:txBody>
          <a:bodyPr/>
          <a:lstStyle/>
          <a:p>
            <a:r>
              <a:rPr lang="en-US" dirty="0"/>
              <a:t>Model Overview</a:t>
            </a:r>
          </a:p>
        </p:txBody>
      </p:sp>
      <p:graphicFrame>
        <p:nvGraphicFramePr>
          <p:cNvPr id="46" name="Table 45"/>
          <p:cNvGraphicFramePr>
            <a:graphicFrameLocks noGrp="1"/>
          </p:cNvGraphicFramePr>
          <p:nvPr>
            <p:extLst>
              <p:ext uri="{D42A27DB-BD31-4B8C-83A1-F6EECF244321}">
                <p14:modId xmlns:p14="http://schemas.microsoft.com/office/powerpoint/2010/main" val="1529272906"/>
              </p:ext>
            </p:extLst>
          </p:nvPr>
        </p:nvGraphicFramePr>
        <p:xfrm>
          <a:off x="623887" y="1623896"/>
          <a:ext cx="7391399" cy="1949054"/>
        </p:xfrm>
        <a:graphic>
          <a:graphicData uri="http://schemas.openxmlformats.org/drawingml/2006/table">
            <a:tbl>
              <a:tblPr firstRow="1" bandRow="1">
                <a:tableStyleId>{B301B821-A1FF-4177-AEE7-76D212191A09}</a:tableStyleId>
              </a:tblPr>
              <a:tblGrid>
                <a:gridCol w="862542">
                  <a:extLst>
                    <a:ext uri="{9D8B030D-6E8A-4147-A177-3AD203B41FA5}">
                      <a16:colId xmlns:a16="http://schemas.microsoft.com/office/drawing/2014/main" val="20000"/>
                    </a:ext>
                  </a:extLst>
                </a:gridCol>
                <a:gridCol w="2833157">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231900">
                  <a:extLst>
                    <a:ext uri="{9D8B030D-6E8A-4147-A177-3AD203B41FA5}">
                      <a16:colId xmlns:a16="http://schemas.microsoft.com/office/drawing/2014/main" val="2916524169"/>
                    </a:ext>
                  </a:extLst>
                </a:gridCol>
                <a:gridCol w="1231900">
                  <a:extLst>
                    <a:ext uri="{9D8B030D-6E8A-4147-A177-3AD203B41FA5}">
                      <a16:colId xmlns:a16="http://schemas.microsoft.com/office/drawing/2014/main" val="2086878552"/>
                    </a:ext>
                  </a:extLst>
                </a:gridCol>
              </a:tblGrid>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Type</a:t>
                      </a:r>
                      <a:endParaRPr kumimoji="0" lang="en-US" sz="1500" b="1"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Available Sizes</a:t>
                      </a:r>
                      <a:endParaRPr kumimoji="0" lang="en-US" sz="1500" b="1"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Capacities</a:t>
                      </a:r>
                      <a:endParaRPr kumimoji="0" lang="en-US" sz="1500" b="1"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FFFF"/>
                          </a:solidFill>
                          <a:effectLst/>
                          <a:latin typeface="+mj-lt"/>
                        </a:rPr>
                        <a:t>Diameter</a:t>
                      </a: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FFFF"/>
                          </a:solidFill>
                          <a:effectLst/>
                          <a:latin typeface="+mj-lt"/>
                        </a:rPr>
                        <a:t>Valve Size</a:t>
                      </a:r>
                    </a:p>
                  </a:txBody>
                  <a:tcPr marL="9108" marR="9108" marT="6832" marB="0" anchor="ctr" horzOverflow="overflow"/>
                </a:tc>
                <a:extLst>
                  <a:ext uri="{0D108BD9-81ED-4DB2-BD59-A6C34878D82A}">
                    <a16:rowId xmlns:a16="http://schemas.microsoft.com/office/drawing/2014/main" val="10000"/>
                  </a:ext>
                </a:extLst>
              </a:tr>
              <a:tr h="55602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LS1</a:t>
                      </a:r>
                      <a:endParaRPr kumimoji="0" lang="en-US" sz="1500" b="1"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457200" marR="0" lvl="0" indent="0" algn="l"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12" - 48"   (6"   increments)</a:t>
                      </a:r>
                      <a:br>
                        <a:rPr kumimoji="0" lang="en-US" sz="1500" u="none" strike="noStrike" cap="none" normalizeH="0" baseline="0" dirty="0">
                          <a:ln>
                            <a:noFill/>
                          </a:ln>
                          <a:effectLst/>
                        </a:rPr>
                      </a:br>
                      <a:r>
                        <a:rPr kumimoji="0" lang="en-US" sz="1500" u="none" strike="noStrike" cap="none" normalizeH="0" baseline="0" dirty="0">
                          <a:ln>
                            <a:noFill/>
                          </a:ln>
                          <a:effectLst/>
                        </a:rPr>
                        <a:t>60" - 144" (12" increments)</a:t>
                      </a:r>
                      <a:endParaRPr kumimoji="0" lang="en-US" sz="1500" b="0"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100 </a:t>
                      </a:r>
                      <a:r>
                        <a:rPr kumimoji="0" lang="en-US" sz="1500" u="none" strike="noStrike" cap="none" normalizeH="0" baseline="0" dirty="0" err="1">
                          <a:ln>
                            <a:noFill/>
                          </a:ln>
                          <a:effectLst/>
                        </a:rPr>
                        <a:t>lbs</a:t>
                      </a:r>
                      <a:r>
                        <a:rPr kumimoji="0" lang="en-US" sz="1500" u="none" strike="noStrike" cap="none" normalizeH="0" baseline="0" dirty="0">
                          <a:ln>
                            <a:noFill/>
                          </a:ln>
                          <a:effectLst/>
                        </a:rPr>
                        <a:t>/</a:t>
                      </a:r>
                      <a:r>
                        <a:rPr kumimoji="0" lang="en-US" sz="1500" u="none" strike="noStrike" cap="none" normalizeH="0" baseline="0" dirty="0" err="1">
                          <a:ln>
                            <a:noFill/>
                          </a:ln>
                          <a:effectLst/>
                        </a:rPr>
                        <a:t>hr</a:t>
                      </a:r>
                      <a:br>
                        <a:rPr kumimoji="0" lang="en-US" sz="1500" u="none" strike="noStrike" cap="none" normalizeH="0" baseline="0" dirty="0">
                          <a:ln>
                            <a:noFill/>
                          </a:ln>
                          <a:effectLst/>
                        </a:rPr>
                      </a:br>
                      <a:r>
                        <a:rPr kumimoji="0" lang="en-US" sz="1500" u="none" strike="noStrike" cap="none" normalizeH="0" baseline="0" dirty="0">
                          <a:ln>
                            <a:noFill/>
                          </a:ln>
                          <a:effectLst/>
                        </a:rPr>
                        <a:t>150 </a:t>
                      </a:r>
                      <a:r>
                        <a:rPr kumimoji="0" lang="en-US" sz="1500" u="none" strike="noStrike" cap="none" normalizeH="0" baseline="0" dirty="0" err="1">
                          <a:ln>
                            <a:noFill/>
                          </a:ln>
                          <a:effectLst/>
                        </a:rPr>
                        <a:t>lbs</a:t>
                      </a:r>
                      <a:r>
                        <a:rPr kumimoji="0" lang="en-US" sz="1500" u="none" strike="noStrike" cap="none" normalizeH="0" baseline="0" dirty="0">
                          <a:ln>
                            <a:noFill/>
                          </a:ln>
                          <a:effectLst/>
                        </a:rPr>
                        <a:t>/</a:t>
                      </a:r>
                      <a:r>
                        <a:rPr kumimoji="0" lang="en-US" sz="1500" u="none" strike="noStrike" cap="none" normalizeH="0" baseline="0" dirty="0" err="1">
                          <a:ln>
                            <a:noFill/>
                          </a:ln>
                          <a:effectLst/>
                        </a:rPr>
                        <a:t>hr</a:t>
                      </a:r>
                      <a:endParaRPr kumimoji="0" lang="en-US" sz="1500" b="0"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j-lt"/>
                        </a:rPr>
                        <a:t>1.5”</a:t>
                      </a: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j-lt"/>
                        </a:rPr>
                        <a:t>1/2”</a:t>
                      </a:r>
                    </a:p>
                  </a:txBody>
                  <a:tcPr marL="9108" marR="9108" marT="6832" marB="0" anchor="ctr" horzOverflow="overflow"/>
                </a:tc>
                <a:extLst>
                  <a:ext uri="{0D108BD9-81ED-4DB2-BD59-A6C34878D82A}">
                    <a16:rowId xmlns:a16="http://schemas.microsoft.com/office/drawing/2014/main" val="10001"/>
                  </a:ext>
                </a:extLst>
              </a:tr>
              <a:tr h="55602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LS2</a:t>
                      </a:r>
                      <a:endParaRPr kumimoji="0" lang="en-US" sz="1500" b="1"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457200" marR="0" lvl="0" indent="0" algn="l"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12" - 48"   (6"   increments)</a:t>
                      </a:r>
                      <a:br>
                        <a:rPr kumimoji="0" lang="en-US" sz="1500" u="none" strike="noStrike" cap="none" normalizeH="0" baseline="0" dirty="0">
                          <a:ln>
                            <a:noFill/>
                          </a:ln>
                          <a:effectLst/>
                        </a:rPr>
                      </a:br>
                      <a:r>
                        <a:rPr kumimoji="0" lang="en-US" sz="1500" u="none" strike="noStrike" cap="none" normalizeH="0" baseline="0" dirty="0">
                          <a:ln>
                            <a:noFill/>
                          </a:ln>
                          <a:effectLst/>
                        </a:rPr>
                        <a:t>60" - 144" (12" increments)</a:t>
                      </a:r>
                      <a:endParaRPr kumimoji="0" lang="en-US" sz="1500" b="0"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150 </a:t>
                      </a:r>
                      <a:r>
                        <a:rPr kumimoji="0" lang="en-US" sz="1500" u="none" strike="noStrike" cap="none" normalizeH="0" baseline="0" dirty="0" err="1">
                          <a:ln>
                            <a:noFill/>
                          </a:ln>
                          <a:effectLst/>
                        </a:rPr>
                        <a:t>lbs</a:t>
                      </a:r>
                      <a:r>
                        <a:rPr kumimoji="0" lang="en-US" sz="1500" u="none" strike="noStrike" cap="none" normalizeH="0" baseline="0" dirty="0">
                          <a:ln>
                            <a:noFill/>
                          </a:ln>
                          <a:effectLst/>
                        </a:rPr>
                        <a:t>/</a:t>
                      </a:r>
                      <a:r>
                        <a:rPr kumimoji="0" lang="en-US" sz="1500" u="none" strike="noStrike" cap="none" normalizeH="0" baseline="0" dirty="0" err="1">
                          <a:ln>
                            <a:noFill/>
                          </a:ln>
                          <a:effectLst/>
                        </a:rPr>
                        <a:t>hr</a:t>
                      </a:r>
                      <a:br>
                        <a:rPr kumimoji="0" lang="en-US" sz="1500" u="none" strike="noStrike" cap="none" normalizeH="0" baseline="0" dirty="0">
                          <a:ln>
                            <a:noFill/>
                          </a:ln>
                          <a:effectLst/>
                        </a:rPr>
                      </a:br>
                      <a:r>
                        <a:rPr kumimoji="0" lang="en-US" sz="1500" u="none" strike="noStrike" cap="none" normalizeH="0" baseline="0" dirty="0">
                          <a:ln>
                            <a:noFill/>
                          </a:ln>
                          <a:effectLst/>
                        </a:rPr>
                        <a:t>250 </a:t>
                      </a:r>
                      <a:r>
                        <a:rPr kumimoji="0" lang="en-US" sz="1500" u="none" strike="noStrike" cap="none" normalizeH="0" baseline="0" dirty="0" err="1">
                          <a:ln>
                            <a:noFill/>
                          </a:ln>
                          <a:effectLst/>
                        </a:rPr>
                        <a:t>lbs</a:t>
                      </a:r>
                      <a:r>
                        <a:rPr kumimoji="0" lang="en-US" sz="1500" u="none" strike="noStrike" cap="none" normalizeH="0" baseline="0" dirty="0">
                          <a:ln>
                            <a:noFill/>
                          </a:ln>
                          <a:effectLst/>
                        </a:rPr>
                        <a:t>/</a:t>
                      </a:r>
                      <a:r>
                        <a:rPr kumimoji="0" lang="en-US" sz="1500" u="none" strike="noStrike" cap="none" normalizeH="0" baseline="0" dirty="0" err="1">
                          <a:ln>
                            <a:noFill/>
                          </a:ln>
                          <a:effectLst/>
                        </a:rPr>
                        <a:t>hr</a:t>
                      </a:r>
                      <a:endParaRPr kumimoji="0" lang="en-US" sz="1500" b="0"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j-lt"/>
                        </a:rPr>
                        <a:t>2.0”</a:t>
                      </a: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j-lt"/>
                        </a:rPr>
                        <a:t>3/4”</a:t>
                      </a:r>
                    </a:p>
                  </a:txBody>
                  <a:tcPr marL="9108" marR="9108" marT="6832" marB="0" anchor="ctr" horzOverflow="overflow"/>
                </a:tc>
                <a:extLst>
                  <a:ext uri="{0D108BD9-81ED-4DB2-BD59-A6C34878D82A}">
                    <a16:rowId xmlns:a16="http://schemas.microsoft.com/office/drawing/2014/main" val="10002"/>
                  </a:ext>
                </a:extLst>
              </a:tr>
              <a:tr h="55602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LS3</a:t>
                      </a:r>
                      <a:endParaRPr kumimoji="0" lang="en-US" sz="1500" b="1"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457200" marR="0" lvl="0" indent="0" algn="l"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24" - 48"   (6"   increments)</a:t>
                      </a:r>
                      <a:br>
                        <a:rPr kumimoji="0" lang="en-US" sz="1500" u="none" strike="noStrike" cap="none" normalizeH="0" baseline="0" dirty="0">
                          <a:ln>
                            <a:noFill/>
                          </a:ln>
                          <a:effectLst/>
                        </a:rPr>
                      </a:br>
                      <a:r>
                        <a:rPr kumimoji="0" lang="en-US" sz="1500" u="none" strike="noStrike" cap="none" normalizeH="0" baseline="0" dirty="0">
                          <a:ln>
                            <a:noFill/>
                          </a:ln>
                          <a:effectLst/>
                        </a:rPr>
                        <a:t>60" - 144" (12" increments)</a:t>
                      </a:r>
                      <a:endParaRPr kumimoji="0" lang="en-US" sz="1500" b="0"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u="none" strike="noStrike" cap="none" normalizeH="0" baseline="0" dirty="0">
                          <a:ln>
                            <a:noFill/>
                          </a:ln>
                          <a:effectLst/>
                        </a:rPr>
                        <a:t>400 </a:t>
                      </a:r>
                      <a:r>
                        <a:rPr kumimoji="0" lang="en-US" sz="1500" u="none" strike="noStrike" cap="none" normalizeH="0" baseline="0" dirty="0" err="1">
                          <a:ln>
                            <a:noFill/>
                          </a:ln>
                          <a:effectLst/>
                        </a:rPr>
                        <a:t>lbs</a:t>
                      </a:r>
                      <a:r>
                        <a:rPr kumimoji="0" lang="en-US" sz="1500" u="none" strike="noStrike" cap="none" normalizeH="0" baseline="0" dirty="0">
                          <a:ln>
                            <a:noFill/>
                          </a:ln>
                          <a:effectLst/>
                        </a:rPr>
                        <a:t>/</a:t>
                      </a:r>
                      <a:r>
                        <a:rPr kumimoji="0" lang="en-US" sz="1500" u="none" strike="noStrike" cap="none" normalizeH="0" baseline="0" dirty="0" err="1">
                          <a:ln>
                            <a:noFill/>
                          </a:ln>
                          <a:effectLst/>
                        </a:rPr>
                        <a:t>hr</a:t>
                      </a:r>
                      <a:br>
                        <a:rPr kumimoji="0" lang="en-US" sz="1500" u="none" strike="noStrike" cap="none" normalizeH="0" baseline="0" dirty="0">
                          <a:ln>
                            <a:noFill/>
                          </a:ln>
                          <a:effectLst/>
                        </a:rPr>
                      </a:br>
                      <a:r>
                        <a:rPr kumimoji="0" lang="en-US" sz="1500" u="none" strike="noStrike" cap="none" normalizeH="0" baseline="0" dirty="0">
                          <a:ln>
                            <a:noFill/>
                          </a:ln>
                          <a:effectLst/>
                        </a:rPr>
                        <a:t>550 </a:t>
                      </a:r>
                      <a:r>
                        <a:rPr kumimoji="0" lang="en-US" sz="1500" u="none" strike="noStrike" cap="none" normalizeH="0" baseline="0" dirty="0" err="1">
                          <a:ln>
                            <a:noFill/>
                          </a:ln>
                          <a:effectLst/>
                        </a:rPr>
                        <a:t>lbs</a:t>
                      </a:r>
                      <a:r>
                        <a:rPr kumimoji="0" lang="en-US" sz="1500" u="none" strike="noStrike" cap="none" normalizeH="0" baseline="0" dirty="0">
                          <a:ln>
                            <a:noFill/>
                          </a:ln>
                          <a:effectLst/>
                        </a:rPr>
                        <a:t>/</a:t>
                      </a:r>
                      <a:r>
                        <a:rPr kumimoji="0" lang="en-US" sz="1500" u="none" strike="noStrike" cap="none" normalizeH="0" baseline="0" dirty="0" err="1">
                          <a:ln>
                            <a:noFill/>
                          </a:ln>
                          <a:effectLst/>
                        </a:rPr>
                        <a:t>hr</a:t>
                      </a:r>
                      <a:endParaRPr kumimoji="0" lang="en-US" sz="1500" b="0" i="0" u="none" strike="noStrike" cap="none" normalizeH="0" baseline="0" dirty="0">
                        <a:ln>
                          <a:noFill/>
                        </a:ln>
                        <a:solidFill>
                          <a:srgbClr val="000000"/>
                        </a:solidFill>
                        <a:effectLst/>
                        <a:latin typeface="+mj-lt"/>
                      </a:endParaRP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j-lt"/>
                        </a:rPr>
                        <a:t>3.0”</a:t>
                      </a:r>
                    </a:p>
                  </a:txBody>
                  <a:tcPr marL="9108" marR="9108" marT="6832"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j-lt"/>
                        </a:rPr>
                        <a:t>1-1/4”</a:t>
                      </a:r>
                    </a:p>
                  </a:txBody>
                  <a:tcPr marL="9108" marR="9108" marT="6832" marB="0" anchor="ctr" horzOverflow="overflow"/>
                </a:tc>
                <a:extLst>
                  <a:ext uri="{0D108BD9-81ED-4DB2-BD59-A6C34878D82A}">
                    <a16:rowId xmlns:a16="http://schemas.microsoft.com/office/drawing/2014/main" val="10003"/>
                  </a:ext>
                </a:extLst>
              </a:tr>
            </a:tbl>
          </a:graphicData>
        </a:graphic>
      </p:graphicFrame>
      <p:sp>
        <p:nvSpPr>
          <p:cNvPr id="21" name="TextBox 33">
            <a:extLst>
              <a:ext uri="{FF2B5EF4-FFF2-40B4-BE49-F238E27FC236}">
                <a16:creationId xmlns:a16="http://schemas.microsoft.com/office/drawing/2014/main" id="{A1450C8A-9CB9-F4FB-8FF7-1D2DAA6A5357}"/>
              </a:ext>
            </a:extLst>
          </p:cNvPr>
          <p:cNvSpPr txBox="1">
            <a:spLocks noChangeArrowheads="1"/>
          </p:cNvSpPr>
          <p:nvPr/>
        </p:nvSpPr>
        <p:spPr bwMode="auto">
          <a:xfrm>
            <a:off x="623887" y="4010632"/>
            <a:ext cx="664617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1200"/>
              </a:spcBef>
              <a:buFont typeface="Arial" pitchFamily="34" charset="0"/>
              <a:buChar char="•"/>
            </a:pPr>
            <a:r>
              <a:rPr lang="en-US" sz="2400" dirty="0">
                <a:solidFill>
                  <a:srgbClr val="000000"/>
                </a:solidFill>
                <a:latin typeface="+mj-lt"/>
              </a:rPr>
              <a:t> </a:t>
            </a:r>
            <a:r>
              <a:rPr lang="en-US" sz="2400" dirty="0">
                <a:solidFill>
                  <a:srgbClr val="000000"/>
                </a:solidFill>
                <a:latin typeface="+mn-lt"/>
              </a:rPr>
              <a:t>Available: Standard, Insulated, DI, and Insulated DI</a:t>
            </a:r>
          </a:p>
          <a:p>
            <a:pPr eaLnBrk="1" hangingPunct="1">
              <a:spcBef>
                <a:spcPts val="1200"/>
              </a:spcBef>
              <a:buFont typeface="Arial" pitchFamily="34" charset="0"/>
              <a:buChar char="•"/>
            </a:pPr>
            <a:r>
              <a:rPr lang="en-US" sz="2400" dirty="0">
                <a:solidFill>
                  <a:srgbClr val="000000"/>
                </a:solidFill>
                <a:latin typeface="+mn-lt"/>
              </a:rPr>
              <a:t> Jacketed steam tubes with 97% coverage </a:t>
            </a:r>
          </a:p>
        </p:txBody>
      </p:sp>
      <p:pic>
        <p:nvPicPr>
          <p:cNvPr id="22" name="Picture 2">
            <a:extLst>
              <a:ext uri="{FF2B5EF4-FFF2-40B4-BE49-F238E27FC236}">
                <a16:creationId xmlns:a16="http://schemas.microsoft.com/office/drawing/2014/main" id="{936EA4C0-DC55-6DB0-14C5-B476F59EE76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896636">
            <a:off x="7539991" y="3464624"/>
            <a:ext cx="4310744" cy="20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10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5"/>
          </p:nvPr>
        </p:nvSpPr>
        <p:spPr/>
        <p:txBody>
          <a:bodyPr/>
          <a:lstStyle/>
          <a:p>
            <a:r>
              <a:rPr lang="en-US" dirty="0"/>
              <a:t>LS Series - Overview</a:t>
            </a:r>
          </a:p>
        </p:txBody>
      </p:sp>
      <p:sp>
        <p:nvSpPr>
          <p:cNvPr id="41" name="Title 40">
            <a:extLst>
              <a:ext uri="{FF2B5EF4-FFF2-40B4-BE49-F238E27FC236}">
                <a16:creationId xmlns:a16="http://schemas.microsoft.com/office/drawing/2014/main" id="{07C1D329-547A-CEA1-4C8E-168ECDD17AA1}"/>
              </a:ext>
            </a:extLst>
          </p:cNvPr>
          <p:cNvSpPr>
            <a:spLocks noGrp="1"/>
          </p:cNvSpPr>
          <p:nvPr>
            <p:ph type="title"/>
          </p:nvPr>
        </p:nvSpPr>
        <p:spPr/>
        <p:txBody>
          <a:bodyPr/>
          <a:lstStyle/>
          <a:p>
            <a:r>
              <a:rPr lang="en-US" dirty="0"/>
              <a:t>Operation</a:t>
            </a:r>
          </a:p>
        </p:txBody>
      </p:sp>
      <p:grpSp>
        <p:nvGrpSpPr>
          <p:cNvPr id="7" name="Group 6"/>
          <p:cNvGrpSpPr/>
          <p:nvPr/>
        </p:nvGrpSpPr>
        <p:grpSpPr>
          <a:xfrm>
            <a:off x="1762298" y="1622895"/>
            <a:ext cx="8792441" cy="4247562"/>
            <a:chOff x="1874866" y="1775492"/>
            <a:chExt cx="7848600" cy="3683057"/>
          </a:xfrm>
        </p:grpSpPr>
        <p:pic>
          <p:nvPicPr>
            <p:cNvPr id="10" name="Picture 7" descr="LS1 Assembly 1.jpg"/>
            <p:cNvPicPr>
              <a:picLocks noChangeAspect="1"/>
            </p:cNvPicPr>
            <p:nvPr/>
          </p:nvPicPr>
          <p:blipFill>
            <a:blip r:embed="rId2" cstate="email">
              <a:extLst>
                <a:ext uri="{28A0092B-C50C-407E-A947-70E740481C1C}">
                  <a14:useLocalDpi xmlns:a14="http://schemas.microsoft.com/office/drawing/2010/main" val="0"/>
                </a:ext>
              </a:extLst>
            </a:blip>
            <a:srcRect l="4099" t="12375" r="3519" b="13377"/>
            <a:stretch>
              <a:fillRect/>
            </a:stretch>
          </p:blipFill>
          <p:spPr bwMode="auto">
            <a:xfrm>
              <a:off x="2560666" y="2143829"/>
              <a:ext cx="7162800" cy="306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a:off x="2027266" y="2989513"/>
              <a:ext cx="1143000" cy="2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latin typeface="+mj-lt"/>
                </a:rPr>
                <a:t>Steam Main</a:t>
              </a:r>
            </a:p>
          </p:txBody>
        </p:sp>
        <p:sp>
          <p:nvSpPr>
            <p:cNvPr id="13" name="TextBox 9"/>
            <p:cNvSpPr txBox="1">
              <a:spLocks noChangeArrowheads="1"/>
            </p:cNvSpPr>
            <p:nvPr/>
          </p:nvSpPr>
          <p:spPr bwMode="auto">
            <a:xfrm>
              <a:off x="1874866" y="1841750"/>
              <a:ext cx="1905000" cy="2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latin typeface="+mj-lt"/>
                </a:rPr>
                <a:t>Manual Shut-Off Valve</a:t>
              </a:r>
            </a:p>
          </p:txBody>
        </p:sp>
        <p:cxnSp>
          <p:nvCxnSpPr>
            <p:cNvPr id="14" name="Straight Arrow Connector 13"/>
            <p:cNvCxnSpPr>
              <a:stCxn id="13" idx="2"/>
            </p:cNvCxnSpPr>
            <p:nvPr/>
          </p:nvCxnSpPr>
          <p:spPr>
            <a:xfrm>
              <a:off x="2827366" y="2081935"/>
              <a:ext cx="571502" cy="1658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2446366" y="2856162"/>
              <a:ext cx="22860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7"/>
            <p:cNvSpPr txBox="1">
              <a:spLocks noChangeArrowheads="1"/>
            </p:cNvSpPr>
            <p:nvPr/>
          </p:nvSpPr>
          <p:spPr bwMode="auto">
            <a:xfrm>
              <a:off x="4084666" y="1790553"/>
              <a:ext cx="838200" cy="2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solidFill>
                    <a:srgbClr val="FF0000"/>
                  </a:solidFill>
                  <a:latin typeface="+mj-lt"/>
                </a:rPr>
                <a:t>Strainer</a:t>
              </a:r>
            </a:p>
          </p:txBody>
        </p:sp>
        <p:cxnSp>
          <p:nvCxnSpPr>
            <p:cNvPr id="17" name="Straight Arrow Connector 16"/>
            <p:cNvCxnSpPr/>
            <p:nvPr/>
          </p:nvCxnSpPr>
          <p:spPr>
            <a:xfrm flipH="1">
              <a:off x="4160866" y="2021534"/>
              <a:ext cx="190500" cy="22026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21"/>
            <p:cNvSpPr txBox="1">
              <a:spLocks noChangeArrowheads="1"/>
            </p:cNvSpPr>
            <p:nvPr/>
          </p:nvSpPr>
          <p:spPr bwMode="auto">
            <a:xfrm>
              <a:off x="2027266" y="4246813"/>
              <a:ext cx="685800" cy="56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solidFill>
                    <a:srgbClr val="FF0000"/>
                  </a:solidFill>
                  <a:latin typeface="+mj-lt"/>
                </a:rPr>
                <a:t>F&amp;T Steam Trap</a:t>
              </a:r>
            </a:p>
          </p:txBody>
        </p:sp>
        <p:cxnSp>
          <p:nvCxnSpPr>
            <p:cNvPr id="19" name="Straight Arrow Connector 18"/>
            <p:cNvCxnSpPr/>
            <p:nvPr/>
          </p:nvCxnSpPr>
          <p:spPr>
            <a:xfrm flipV="1">
              <a:off x="2560666" y="4246812"/>
              <a:ext cx="533400" cy="17621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25"/>
            <p:cNvSpPr txBox="1">
              <a:spLocks noChangeArrowheads="1"/>
            </p:cNvSpPr>
            <p:nvPr/>
          </p:nvSpPr>
          <p:spPr bwMode="auto">
            <a:xfrm>
              <a:off x="2027266" y="3446713"/>
              <a:ext cx="762000" cy="40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solidFill>
                    <a:srgbClr val="FF0000"/>
                  </a:solidFill>
                  <a:latin typeface="+mj-lt"/>
                </a:rPr>
                <a:t>Steam Separator</a:t>
              </a:r>
            </a:p>
          </p:txBody>
        </p:sp>
        <p:cxnSp>
          <p:nvCxnSpPr>
            <p:cNvPr id="21" name="Straight Arrow Connector 20"/>
            <p:cNvCxnSpPr/>
            <p:nvPr/>
          </p:nvCxnSpPr>
          <p:spPr>
            <a:xfrm>
              <a:off x="2789266" y="3618162"/>
              <a:ext cx="838200" cy="119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8611422" y="3086369"/>
              <a:ext cx="395288"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4427565" y="2313237"/>
              <a:ext cx="838200" cy="56673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4484715" y="2732336"/>
              <a:ext cx="838200" cy="56673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35"/>
            <p:cNvSpPr txBox="1">
              <a:spLocks noChangeArrowheads="1"/>
            </p:cNvSpPr>
            <p:nvPr/>
          </p:nvSpPr>
          <p:spPr bwMode="auto">
            <a:xfrm>
              <a:off x="5341965" y="2141192"/>
              <a:ext cx="1676400" cy="2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solidFill>
                    <a:srgbClr val="FF0000"/>
                  </a:solidFill>
                  <a:latin typeface="+mj-lt"/>
                </a:rPr>
                <a:t>Actuator</a:t>
              </a:r>
            </a:p>
          </p:txBody>
        </p:sp>
        <p:sp>
          <p:nvSpPr>
            <p:cNvPr id="26" name="TextBox 36"/>
            <p:cNvSpPr txBox="1">
              <a:spLocks noChangeArrowheads="1"/>
            </p:cNvSpPr>
            <p:nvPr/>
          </p:nvSpPr>
          <p:spPr bwMode="auto">
            <a:xfrm>
              <a:off x="5341965" y="2598988"/>
              <a:ext cx="1676400" cy="2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solidFill>
                    <a:srgbClr val="FF0000"/>
                  </a:solidFill>
                  <a:latin typeface="+mj-lt"/>
                </a:rPr>
                <a:t>Steam Valve</a:t>
              </a:r>
            </a:p>
          </p:txBody>
        </p:sp>
        <p:sp>
          <p:nvSpPr>
            <p:cNvPr id="27" name="TextBox 37"/>
            <p:cNvSpPr txBox="1">
              <a:spLocks noChangeArrowheads="1"/>
            </p:cNvSpPr>
            <p:nvPr/>
          </p:nvSpPr>
          <p:spPr bwMode="auto">
            <a:xfrm>
              <a:off x="5761066" y="4132513"/>
              <a:ext cx="1905000" cy="2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solidFill>
                    <a:srgbClr val="FF0000"/>
                  </a:solidFill>
                  <a:latin typeface="+mj-lt"/>
                </a:rPr>
                <a:t>Interconnecting Piping</a:t>
              </a:r>
            </a:p>
          </p:txBody>
        </p:sp>
        <p:cxnSp>
          <p:nvCxnSpPr>
            <p:cNvPr id="28" name="Straight Arrow Connector 27"/>
            <p:cNvCxnSpPr/>
            <p:nvPr/>
          </p:nvCxnSpPr>
          <p:spPr>
            <a:xfrm flipH="1" flipV="1">
              <a:off x="4694266" y="3643165"/>
              <a:ext cx="1066800" cy="5512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40"/>
            <p:cNvSpPr txBox="1">
              <a:spLocks noChangeArrowheads="1"/>
            </p:cNvSpPr>
            <p:nvPr/>
          </p:nvSpPr>
          <p:spPr bwMode="auto">
            <a:xfrm>
              <a:off x="4770466" y="4761163"/>
              <a:ext cx="1905000" cy="2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latin typeface="+mj-lt"/>
                </a:rPr>
                <a:t>Manual Shut-Off Valve</a:t>
              </a:r>
            </a:p>
          </p:txBody>
        </p:sp>
        <p:cxnSp>
          <p:nvCxnSpPr>
            <p:cNvPr id="30" name="Straight Arrow Connector 29"/>
            <p:cNvCxnSpPr>
              <a:stCxn id="29" idx="1"/>
            </p:cNvCxnSpPr>
            <p:nvPr/>
          </p:nvCxnSpPr>
          <p:spPr>
            <a:xfrm flipH="1" flipV="1">
              <a:off x="4084666" y="4817124"/>
              <a:ext cx="685800" cy="641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45"/>
            <p:cNvSpPr txBox="1">
              <a:spLocks noChangeArrowheads="1"/>
            </p:cNvSpPr>
            <p:nvPr/>
          </p:nvSpPr>
          <p:spPr bwMode="auto">
            <a:xfrm>
              <a:off x="4770466" y="5218363"/>
              <a:ext cx="2590800" cy="2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latin typeface="+mj-lt"/>
                </a:rPr>
                <a:t>Pressurized Condensate Return</a:t>
              </a:r>
            </a:p>
          </p:txBody>
        </p:sp>
        <p:cxnSp>
          <p:nvCxnSpPr>
            <p:cNvPr id="32" name="Straight Arrow Connector 31"/>
            <p:cNvCxnSpPr/>
            <p:nvPr/>
          </p:nvCxnSpPr>
          <p:spPr>
            <a:xfrm flipH="1" flipV="1">
              <a:off x="3932266" y="5161212"/>
              <a:ext cx="762000" cy="1738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47"/>
            <p:cNvSpPr txBox="1">
              <a:spLocks noChangeArrowheads="1"/>
            </p:cNvSpPr>
            <p:nvPr/>
          </p:nvSpPr>
          <p:spPr bwMode="auto">
            <a:xfrm>
              <a:off x="6123018" y="1775492"/>
              <a:ext cx="2667000" cy="2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solidFill>
                    <a:srgbClr val="FF0000"/>
                  </a:solidFill>
                  <a:latin typeface="+mj-lt"/>
                </a:rPr>
                <a:t>*All Red Components By Condair</a:t>
              </a:r>
            </a:p>
          </p:txBody>
        </p:sp>
      </p:grpSp>
      <p:sp>
        <p:nvSpPr>
          <p:cNvPr id="57" name="TextBox 29"/>
          <p:cNvSpPr txBox="1">
            <a:spLocks noChangeArrowheads="1"/>
          </p:cNvSpPr>
          <p:nvPr/>
        </p:nvSpPr>
        <p:spPr bwMode="auto">
          <a:xfrm>
            <a:off x="8942362" y="2619123"/>
            <a:ext cx="16123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dirty="0">
                <a:solidFill>
                  <a:srgbClr val="FF0000"/>
                </a:solidFill>
                <a:latin typeface="+mj-lt"/>
              </a:rPr>
              <a:t>Distributor Tube</a:t>
            </a:r>
          </a:p>
        </p:txBody>
      </p:sp>
    </p:spTree>
    <p:extLst>
      <p:ext uri="{BB962C8B-B14F-4D97-AF65-F5344CB8AC3E}">
        <p14:creationId xmlns:p14="http://schemas.microsoft.com/office/powerpoint/2010/main" val="2204512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NFO" val="CON1000"/>
  <p:tag name="TEMPLATEID" val="Condair"/>
  <p:tag name="VERSION" val="1000"/>
  <p:tag name="BRANDID" val="Condair"/>
  <p:tag name="LANGUAGEID" val="1033"/>
  <p:tag name="CLIENT" val="CON"/>
  <p:tag name="COLORTHEMEID" val="1"/>
</p:tagLst>
</file>

<file path=ppt/tags/tag10.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11.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12.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Libraries\Images\Chapter\Nature\Nature 1.jpg"/>
</p:tagLst>
</file>

<file path=ppt/tags/tag13.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14.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15.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Libraries\Images\Chapter\Blueprints\Blueprint_1.jpg"/>
</p:tagLst>
</file>

<file path=ppt/tags/tag16.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17.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18.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Libraries\Images\Chapter\Nature\Nature_Waterfall_1.jpg"/>
</p:tagLst>
</file>

<file path=ppt/tags/tag19.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2.xml><?xml version="1.0" encoding="utf-8"?>
<p:tagLst xmlns:a="http://schemas.openxmlformats.org/drawingml/2006/main" xmlns:r="http://schemas.openxmlformats.org/officeDocument/2006/relationships" xmlns:p="http://schemas.openxmlformats.org/presentationml/2006/main">
  <p:tag name="SHAPETYPE" val="Logo"/>
</p:tagLst>
</file>

<file path=ppt/tags/tag20.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21.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22.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23.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24.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25.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26.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27.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Libraries\Images\Chapter\Business\Business 1.jpg"/>
</p:tagLst>
</file>

<file path=ppt/tags/tag28.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29.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3.xml><?xml version="1.0" encoding="utf-8"?>
<p:tagLst xmlns:a="http://schemas.openxmlformats.org/drawingml/2006/main" xmlns:r="http://schemas.openxmlformats.org/officeDocument/2006/relationships" xmlns:p="http://schemas.openxmlformats.org/presentationml/2006/main">
  <p:tag name="SHAPETYPE" val="Logo"/>
</p:tagLst>
</file>

<file path=ppt/tags/tag30.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Libraries\Images\Chapter\Blueprints\Blueprint_1.jpg"/>
</p:tagLst>
</file>

<file path=ppt/tags/tag31.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32.xml><?xml version="1.0" encoding="utf-8"?>
<p:tagLst xmlns:a="http://schemas.openxmlformats.org/drawingml/2006/main" xmlns:r="http://schemas.openxmlformats.org/officeDocument/2006/relationships" xmlns:p="http://schemas.openxmlformats.org/presentationml/2006/main">
  <p:tag name="FILENAME" val="C:\Program Files\Microsoft Office\root\Templates\Brandic\PowerPoint\Resources\Logos\Condair.png"/>
  <p:tag name="SHAPETYPE" val="Logo"/>
</p:tagLst>
</file>

<file path=ppt/tags/tag4.xml><?xml version="1.0" encoding="utf-8"?>
<p:tagLst xmlns:a="http://schemas.openxmlformats.org/drawingml/2006/main" xmlns:r="http://schemas.openxmlformats.org/officeDocument/2006/relationships" xmlns:p="http://schemas.openxmlformats.org/presentationml/2006/main">
  <p:tag name="SHAPETYPE" val="Logo"/>
</p:tagLst>
</file>

<file path=ppt/tags/tag5.xml><?xml version="1.0" encoding="utf-8"?>
<p:tagLst xmlns:a="http://schemas.openxmlformats.org/drawingml/2006/main" xmlns:r="http://schemas.openxmlformats.org/officeDocument/2006/relationships" xmlns:p="http://schemas.openxmlformats.org/presentationml/2006/main">
  <p:tag name="SHAPETYPE" val="Logo"/>
</p:tagLst>
</file>

<file path=ppt/tags/tag6.xml><?xml version="1.0" encoding="utf-8"?>
<p:tagLst xmlns:a="http://schemas.openxmlformats.org/drawingml/2006/main" xmlns:r="http://schemas.openxmlformats.org/officeDocument/2006/relationships" xmlns:p="http://schemas.openxmlformats.org/presentationml/2006/main">
  <p:tag name="SHAPETYPE" val="Logo"/>
</p:tagLst>
</file>

<file path=ppt/tags/tag7.xml><?xml version="1.0" encoding="utf-8"?>
<p:tagLst xmlns:a="http://schemas.openxmlformats.org/drawingml/2006/main" xmlns:r="http://schemas.openxmlformats.org/officeDocument/2006/relationships" xmlns:p="http://schemas.openxmlformats.org/presentationml/2006/main">
  <p:tag name="SHAPETYPE" val="Logo"/>
</p:tagLst>
</file>

<file path=ppt/tags/tag8.xml><?xml version="1.0" encoding="utf-8"?>
<p:tagLst xmlns:a="http://schemas.openxmlformats.org/drawingml/2006/main" xmlns:r="http://schemas.openxmlformats.org/officeDocument/2006/relationships" xmlns:p="http://schemas.openxmlformats.org/presentationml/2006/main">
  <p:tag name="DUPLICATEONIMAGE" val="True"/>
  <p:tag name="SHAPETYPE" val="Claim"/>
</p:tagLst>
</file>

<file path=ppt/tags/tag9.xml><?xml version="1.0" encoding="utf-8"?>
<p:tagLst xmlns:a="http://schemas.openxmlformats.org/drawingml/2006/main" xmlns:r="http://schemas.openxmlformats.org/officeDocument/2006/relationships" xmlns:p="http://schemas.openxmlformats.org/presentationml/2006/main">
  <p:tag name="SHAPETYPE" val="Logo"/>
</p:tagLst>
</file>

<file path=ppt/theme/theme1.xml><?xml version="1.0" encoding="utf-8"?>
<a:theme xmlns:a="http://schemas.openxmlformats.org/drawingml/2006/main" name="Title Slide">
  <a:themeElements>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fontScheme name="Condai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rimary Blue">
      <a:srgbClr val="016AB3"/>
    </a:custClr>
    <a:custClr name="Primary Dark Blue">
      <a:srgbClr val="16365D"/>
    </a:custClr>
    <a:custClr name="Primary Green">
      <a:srgbClr val="ABD052"/>
    </a:custClr>
    <a:custClr name="Empty Area">
      <a:srgbClr val="FFFFFF"/>
    </a:custClr>
    <a:custClr name="Empty Area">
      <a:srgbClr val="FFFFFF"/>
    </a:custClr>
    <a:custClr name="Empty Area">
      <a:srgbClr val="FFFFFF"/>
    </a:custClr>
    <a:custClr name="Empty Area">
      <a:srgbClr val="FFFFFF"/>
    </a:custClr>
    <a:custClr name="Empty Area">
      <a:srgbClr val="FFFFFF"/>
    </a:custClr>
    <a:custClr name="Empty Area">
      <a:srgbClr val="FFFFFF"/>
    </a:custClr>
    <a:custClr name="Empty Area">
      <a:srgbClr val="FFFFFF"/>
    </a:custClr>
    <a:custClr name="Secondary Medium Blue">
      <a:srgbClr val="8BB3DB"/>
    </a:custClr>
    <a:custClr name="Secondary Light Blue">
      <a:srgbClr val="D0E1F2"/>
    </a:custClr>
    <a:custClr name="Secondary Sand">
      <a:srgbClr val="F7E1B9"/>
    </a:custClr>
    <a:custClr name="Secondary Dark Grey">
      <a:srgbClr val="78797B"/>
    </a:custClr>
    <a:custClr name="Secondary Medium Grey">
      <a:srgbClr val="BFBFC0"/>
    </a:custClr>
    <a:custClr name="Secondary Light Grey">
      <a:srgbClr val="E0E1E1"/>
    </a:custClr>
    <a:custClr name="Empty Area">
      <a:srgbClr val="FFFFFF"/>
    </a:custClr>
    <a:custClr name="Empty Area">
      <a:srgbClr val="FFFFFF"/>
    </a:custClr>
    <a:custClr name="Empty Area">
      <a:srgbClr val="FFFFFF"/>
    </a:custClr>
    <a:custClr name="Empty Area">
      <a:srgbClr val="FFFFFF"/>
    </a:custClr>
    <a:custClr name="Tertiary Blue">
      <a:srgbClr val="5F8AC7"/>
    </a:custClr>
    <a:custClr name="Tertiary Yellow">
      <a:srgbClr val="F1DB0E"/>
    </a:custClr>
    <a:custClr name="Tertiary Orange">
      <a:srgbClr val="E0A03A"/>
    </a:custClr>
    <a:custClr name="Tertiary Fuschia">
      <a:srgbClr val="CD2564"/>
    </a:custClr>
    <a:custClr name="Tertiary Purple">
      <a:srgbClr val="7666A7"/>
    </a:custClr>
    <a:custClr name="Tertiary Dark Green">
      <a:srgbClr val="02716B"/>
    </a:custClr>
    <a:custClr name="Tertiary Olive Green">
      <a:srgbClr val="83AC77"/>
    </a:custClr>
    <a:custClr name="Tertiary Aqua">
      <a:srgbClr val="33ADC5"/>
    </a:custClr>
    <a:custClr name="Tertiary Blue Grey">
      <a:srgbClr val="8099B7"/>
    </a:custClr>
    <a:custClr name="Empty Area">
      <a:srgbClr val="FFFFFF"/>
    </a:custClr>
  </a:custClrLst>
  <a:extLst>
    <a:ext uri="{05A4C25C-085E-4340-85A3-A5531E510DB2}">
      <thm15:themeFamily xmlns:thm15="http://schemas.microsoft.com/office/thememl/2012/main" name="Condair_20220125(1).potx" id="{DEC3EA36-751F-41E0-B0F0-AA97FFBCA4A9}" vid="{B33256DC-CBB5-4AE0-8124-BE3512586F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rimary Blue">
      <a:srgbClr val="016AB3"/>
    </a:custClr>
    <a:custClr name="Primary Dark Blue">
      <a:srgbClr val="16365D"/>
    </a:custClr>
    <a:custClr name="Primary Green">
      <a:srgbClr val="ABD052"/>
    </a:custClr>
    <a:custClr name="Empty Area">
      <a:srgbClr val="FFFFFF"/>
    </a:custClr>
    <a:custClr name="Empty Area">
      <a:srgbClr val="FFFFFF"/>
    </a:custClr>
    <a:custClr name="Empty Area">
      <a:srgbClr val="FFFFFF"/>
    </a:custClr>
    <a:custClr name="Empty Area">
      <a:srgbClr val="FFFFFF"/>
    </a:custClr>
    <a:custClr name="Empty Area">
      <a:srgbClr val="FFFFFF"/>
    </a:custClr>
    <a:custClr name="Empty Area">
      <a:srgbClr val="FFFFFF"/>
    </a:custClr>
    <a:custClr name="Empty Area">
      <a:srgbClr val="FFFFFF"/>
    </a:custClr>
    <a:custClr name="Secondary Medium Blue">
      <a:srgbClr val="8BB3DB"/>
    </a:custClr>
    <a:custClr name="Secondary Light Blue">
      <a:srgbClr val="D0E1F2"/>
    </a:custClr>
    <a:custClr name="Secondary Sand">
      <a:srgbClr val="F7E1B9"/>
    </a:custClr>
    <a:custClr name="Secondary Dark Grey">
      <a:srgbClr val="78797B"/>
    </a:custClr>
    <a:custClr name="Secondary Medium Grey">
      <a:srgbClr val="BFBFC0"/>
    </a:custClr>
    <a:custClr name="Secondary Light Grey">
      <a:srgbClr val="E0E1E1"/>
    </a:custClr>
    <a:custClr name="Empty Area">
      <a:srgbClr val="FFFFFF"/>
    </a:custClr>
    <a:custClr name="Empty Area">
      <a:srgbClr val="FFFFFF"/>
    </a:custClr>
    <a:custClr name="Empty Area">
      <a:srgbClr val="FFFFFF"/>
    </a:custClr>
    <a:custClr name="Empty Area">
      <a:srgbClr val="FFFFFF"/>
    </a:custClr>
    <a:custClr name="Tertiary Blue">
      <a:srgbClr val="5F8AC7"/>
    </a:custClr>
    <a:custClr name="Tertiary Yellow">
      <a:srgbClr val="F1DB0E"/>
    </a:custClr>
    <a:custClr name="Tertiary Orange">
      <a:srgbClr val="E0A03A"/>
    </a:custClr>
    <a:custClr name="Tertiary Fuschia">
      <a:srgbClr val="CD2564"/>
    </a:custClr>
    <a:custClr name="Tertiary Purple">
      <a:srgbClr val="7666A7"/>
    </a:custClr>
    <a:custClr name="Tertiary Dark Green">
      <a:srgbClr val="02716B"/>
    </a:custClr>
    <a:custClr name="Tertiary Olive Green">
      <a:srgbClr val="83AC77"/>
    </a:custClr>
    <a:custClr name="Tertiary Aqua">
      <a:srgbClr val="33ADC5"/>
    </a:custClr>
    <a:custClr name="Tertiary Blue Grey">
      <a:srgbClr val="8099B7"/>
    </a:custClr>
    <a:custClr name="Empty Area">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rimary Blue">
      <a:srgbClr val="016AB3"/>
    </a:custClr>
    <a:custClr name="Primary Dark Blue">
      <a:srgbClr val="16365D"/>
    </a:custClr>
    <a:custClr name="Primary Green">
      <a:srgbClr val="ABD052"/>
    </a:custClr>
    <a:custClr name="Empty Area">
      <a:srgbClr val="FFFFFF"/>
    </a:custClr>
    <a:custClr name="Empty Area">
      <a:srgbClr val="FFFFFF"/>
    </a:custClr>
    <a:custClr name="Empty Area">
      <a:srgbClr val="FFFFFF"/>
    </a:custClr>
    <a:custClr name="Empty Area">
      <a:srgbClr val="FFFFFF"/>
    </a:custClr>
    <a:custClr name="Empty Area">
      <a:srgbClr val="FFFFFF"/>
    </a:custClr>
    <a:custClr name="Empty Area">
      <a:srgbClr val="FFFFFF"/>
    </a:custClr>
    <a:custClr name="Empty Area">
      <a:srgbClr val="FFFFFF"/>
    </a:custClr>
    <a:custClr name="Secondary Medium Blue">
      <a:srgbClr val="8BB3DB"/>
    </a:custClr>
    <a:custClr name="Secondary Light Blue">
      <a:srgbClr val="D0E1F2"/>
    </a:custClr>
    <a:custClr name="Secondary Sand">
      <a:srgbClr val="F7E1B9"/>
    </a:custClr>
    <a:custClr name="Secondary Dark Grey">
      <a:srgbClr val="78797B"/>
    </a:custClr>
    <a:custClr name="Secondary Medium Grey">
      <a:srgbClr val="BFBFC0"/>
    </a:custClr>
    <a:custClr name="Secondary Light Grey">
      <a:srgbClr val="E0E1E1"/>
    </a:custClr>
    <a:custClr name="Empty Area">
      <a:srgbClr val="FFFFFF"/>
    </a:custClr>
    <a:custClr name="Empty Area">
      <a:srgbClr val="FFFFFF"/>
    </a:custClr>
    <a:custClr name="Empty Area">
      <a:srgbClr val="FFFFFF"/>
    </a:custClr>
    <a:custClr name="Empty Area">
      <a:srgbClr val="FFFFFF"/>
    </a:custClr>
    <a:custClr name="Tertiary Blue">
      <a:srgbClr val="5F8AC7"/>
    </a:custClr>
    <a:custClr name="Tertiary Yellow">
      <a:srgbClr val="F1DB0E"/>
    </a:custClr>
    <a:custClr name="Tertiary Orange">
      <a:srgbClr val="E0A03A"/>
    </a:custClr>
    <a:custClr name="Tertiary Fuschia">
      <a:srgbClr val="CD2564"/>
    </a:custClr>
    <a:custClr name="Tertiary Purple">
      <a:srgbClr val="7666A7"/>
    </a:custClr>
    <a:custClr name="Tertiary Dark Green">
      <a:srgbClr val="02716B"/>
    </a:custClr>
    <a:custClr name="Tertiary Olive Green">
      <a:srgbClr val="83AC77"/>
    </a:custClr>
    <a:custClr name="Tertiary Aqua">
      <a:srgbClr val="33ADC5"/>
    </a:custClr>
    <a:custClr name="Tertiary Blue Grey">
      <a:srgbClr val="8099B7"/>
    </a:custClr>
    <a:custClr name="Empty Area">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10.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11.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12.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13.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14.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15.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16.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17.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18.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2.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3.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4.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5.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6.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7.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8.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ppt/theme/themeOverride9.xml><?xml version="1.0" encoding="utf-8"?>
<a:themeOverride xmlns:a="http://schemas.openxmlformats.org/drawingml/2006/main">
  <a:clrScheme name="Condair">
    <a:dk1>
      <a:srgbClr val="000000"/>
    </a:dk1>
    <a:lt1>
      <a:srgbClr val="FFFFFF"/>
    </a:lt1>
    <a:dk2>
      <a:srgbClr val="000000"/>
    </a:dk2>
    <a:lt2>
      <a:srgbClr val="FFFFFF"/>
    </a:lt2>
    <a:accent1>
      <a:srgbClr val="016AB3"/>
    </a:accent1>
    <a:accent2>
      <a:srgbClr val="8BB3DB"/>
    </a:accent2>
    <a:accent3>
      <a:srgbClr val="D0E1F2"/>
    </a:accent3>
    <a:accent4>
      <a:srgbClr val="83AC77"/>
    </a:accent4>
    <a:accent5>
      <a:srgbClr val="E0A03A"/>
    </a:accent5>
    <a:accent6>
      <a:srgbClr val="F1DB0E"/>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903b7e31-b11c-48da-836d-9c3b4008813f" Name="System" ContentType="XML" MajorVersion="0" MinorVersion="1" isLocalCopy="False" IsBaseObject="False" DataSourceId="8885d7d4-5a0b-4ae0-81a3-d87724584cc0" DataSourceMajorVersion="0" DataSourceMinorVersion="1"/>
</file>

<file path=customXml/item2.xml><?xml version="1.0" encoding="utf-8"?>
<VariableListDefinition name="AD_HOC" displayName="AD_HOC" id="151cb07b-0250-43f9-8cee-29dbf4bd253b" isdomainofvalue="False" dataSourceId="abbbbead-44ad-44f1-bb61-af0127982181"/>
</file>

<file path=customXml/item3.xml><?xml version="1.0" encoding="utf-8"?>
<VariableListDefinition name="Computed" displayName="Computed" id="53257404-71b1-4da8-b21f-7c70510aaa3e" isdomainofvalue="False" dataSourceId="273f200d-048a-4611-a9ab-869aeb464e99"/>
</file>

<file path=customXml/item4.xml><?xml version="1.0" encoding="utf-8"?>
<VariableListDefinition name="System" displayName="System" id="903b7e31-b11c-48da-836d-9c3b4008813f" isdomainofvalue="False" dataSourceId="8885d7d4-5a0b-4ae0-81a3-d87724584cc0"/>
</file>

<file path=customXml/item5.xml><?xml version="1.0" encoding="utf-8"?>
<VariableList UniqueId="151cb07b-0250-43f9-8cee-29dbf4bd253b" Name="AD_HOC" ContentType="XML" MajorVersion="0" MinorVersion="1" isLocalCopy="False" IsBaseObject="False" DataSourceId="abbbbead-44ad-44f1-bb61-af0127982181" DataSourceMajorVersion="0" DataSourceMinorVersion="1"/>
</file>

<file path=customXml/item6.xml><?xml version="1.0" encoding="utf-8"?>
<VariableList UniqueId="53257404-71b1-4da8-b21f-7c70510aaa3e" Name="Computed" ContentType="XML" MajorVersion="0" MinorVersion="1" isLocalCopy="False" IsBaseObject="False" DataSourceId="273f200d-048a-4611-a9ab-869aeb464e99" DataSourceMajorVersion="0" DataSourceMinorVersion="1"/>
</file>

<file path=customXml/item7.xml><?xml version="1.0" encoding="utf-8"?>
<AllExternalAdhocVariableMappings/>
</file>

<file path=customXml/itemProps1.xml><?xml version="1.0" encoding="utf-8"?>
<ds:datastoreItem xmlns:ds="http://schemas.openxmlformats.org/officeDocument/2006/customXml" ds:itemID="{6E355EE6-7E3B-492A-9BC8-A878BEFC18A7}">
  <ds:schemaRefs/>
</ds:datastoreItem>
</file>

<file path=customXml/itemProps2.xml><?xml version="1.0" encoding="utf-8"?>
<ds:datastoreItem xmlns:ds="http://schemas.openxmlformats.org/officeDocument/2006/customXml" ds:itemID="{1DB3D305-0B5B-4842-9714-D4DD246971A4}">
  <ds:schemaRefs/>
</ds:datastoreItem>
</file>

<file path=customXml/itemProps3.xml><?xml version="1.0" encoding="utf-8"?>
<ds:datastoreItem xmlns:ds="http://schemas.openxmlformats.org/officeDocument/2006/customXml" ds:itemID="{342212A3-7A06-4715-AD65-1087FF1EF3F7}">
  <ds:schemaRefs/>
</ds:datastoreItem>
</file>

<file path=customXml/itemProps4.xml><?xml version="1.0" encoding="utf-8"?>
<ds:datastoreItem xmlns:ds="http://schemas.openxmlformats.org/officeDocument/2006/customXml" ds:itemID="{66764A27-7E60-46FF-B914-2F0F40B8250C}">
  <ds:schemaRefs/>
</ds:datastoreItem>
</file>

<file path=customXml/itemProps5.xml><?xml version="1.0" encoding="utf-8"?>
<ds:datastoreItem xmlns:ds="http://schemas.openxmlformats.org/officeDocument/2006/customXml" ds:itemID="{D60D3A41-B1A2-4F0B-A7BF-A211787E2473}">
  <ds:schemaRefs/>
</ds:datastoreItem>
</file>

<file path=customXml/itemProps6.xml><?xml version="1.0" encoding="utf-8"?>
<ds:datastoreItem xmlns:ds="http://schemas.openxmlformats.org/officeDocument/2006/customXml" ds:itemID="{C45C07CD-0C82-4DD7-97D9-8AF076F5BA1B}">
  <ds:schemaRefs/>
</ds:datastoreItem>
</file>

<file path=customXml/itemProps7.xml><?xml version="1.0" encoding="utf-8"?>
<ds:datastoreItem xmlns:ds="http://schemas.openxmlformats.org/officeDocument/2006/customXml" ds:itemID="{AD395C25-EE46-40BA-A76E-E8422B8CB129}">
  <ds:schemaRefs/>
</ds:datastoreItem>
</file>

<file path=docProps/app.xml><?xml version="1.0" encoding="utf-8"?>
<Properties xmlns="http://schemas.openxmlformats.org/officeDocument/2006/extended-properties" xmlns:vt="http://schemas.openxmlformats.org/officeDocument/2006/docPropsVTypes">
  <Template>Condair</Template>
  <TotalTime>0</TotalTime>
  <Words>3164</Words>
  <Application>Microsoft Office PowerPoint</Application>
  <PresentationFormat>Widescreen</PresentationFormat>
  <Paragraphs>652</Paragraphs>
  <Slides>55</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Franklin Gothic Book</vt:lpstr>
      <vt:lpstr>Franklin Gothic Medium</vt:lpstr>
      <vt:lpstr>Title Slide</vt:lpstr>
      <vt:lpstr>Livesteam and Steam Exchange</vt:lpstr>
      <vt:lpstr>Agenda</vt:lpstr>
      <vt:lpstr>Introduction</vt:lpstr>
      <vt:lpstr>Introduction</vt:lpstr>
      <vt:lpstr>Introduction</vt:lpstr>
      <vt:lpstr>Model Overview</vt:lpstr>
      <vt:lpstr>Model Overview</vt:lpstr>
      <vt:lpstr>Model Overview</vt:lpstr>
      <vt:lpstr>Operation</vt:lpstr>
      <vt:lpstr>Operation</vt:lpstr>
      <vt:lpstr>Operation</vt:lpstr>
      <vt:lpstr>Operation</vt:lpstr>
      <vt:lpstr>Operation</vt:lpstr>
      <vt:lpstr>Operation</vt:lpstr>
      <vt:lpstr>Operation</vt:lpstr>
      <vt:lpstr>Operation</vt:lpstr>
      <vt:lpstr>Operation</vt:lpstr>
      <vt:lpstr>Operation</vt:lpstr>
      <vt:lpstr>Operation</vt:lpstr>
      <vt:lpstr>Operation</vt:lpstr>
      <vt:lpstr>Operation</vt:lpstr>
      <vt:lpstr>Operation</vt:lpstr>
      <vt:lpstr>Operation</vt:lpstr>
      <vt:lpstr>Operation</vt:lpstr>
      <vt:lpstr>Operation</vt:lpstr>
      <vt:lpstr>Operation</vt:lpstr>
      <vt:lpstr>Installation</vt:lpstr>
      <vt:lpstr>Installation</vt:lpstr>
      <vt:lpstr>Installation</vt:lpstr>
      <vt:lpstr>Installation</vt:lpstr>
      <vt:lpstr>Installation</vt:lpstr>
      <vt:lpstr>Installation</vt:lpstr>
      <vt:lpstr>Installation</vt:lpstr>
      <vt:lpstr>Installation</vt:lpstr>
      <vt:lpstr>Introduction</vt:lpstr>
      <vt:lpstr>Introduction</vt:lpstr>
      <vt:lpstr>Model Overview</vt:lpstr>
      <vt:lpstr>Model Overview</vt:lpstr>
      <vt:lpstr>Model Overview</vt:lpstr>
      <vt:lpstr>Model Overview</vt:lpstr>
      <vt:lpstr>Model Overview</vt:lpstr>
      <vt:lpstr>Operation</vt:lpstr>
      <vt:lpstr>Operation</vt:lpstr>
      <vt:lpstr>Operation</vt:lpstr>
      <vt:lpstr>Operation</vt:lpstr>
      <vt:lpstr>Installation</vt:lpstr>
      <vt:lpstr>Installation</vt:lpstr>
      <vt:lpstr>Installation</vt:lpstr>
      <vt:lpstr>Maintenance</vt:lpstr>
      <vt:lpstr>Maintenance</vt:lpstr>
      <vt:lpstr>Maintenance</vt:lpstr>
      <vt:lpstr>Features</vt:lpstr>
      <vt:lpstr>Features</vt:lpstr>
      <vt:lpstr>Applications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Livesteam and Steam Exchange</dc:title>
  <dc:creator>Tom, Stanley</dc:creator>
  <cp:lastModifiedBy>Tom, Stanley</cp:lastModifiedBy>
  <cp:revision>18</cp:revision>
  <cp:lastPrinted>2021-06-17T10:11:41Z</cp:lastPrinted>
  <dcterms:created xsi:type="dcterms:W3CDTF">2022-09-18T21:57:17Z</dcterms:created>
  <dcterms:modified xsi:type="dcterms:W3CDTF">2022-09-21T17:05:56Z</dcterms:modified>
</cp:coreProperties>
</file>