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heme/themeOverride2.xml" ContentType="application/vnd.openxmlformats-officedocument.themeOverride+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ags/tag7.xml" ContentType="application/vnd.openxmlformats-officedocument.presentationml.tags+xml"/>
  <Override PartName="/ppt/theme/themeOverride18.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media/image7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8"/>
  </p:sldMasterIdLst>
  <p:notesMasterIdLst>
    <p:notesMasterId r:id="rId47"/>
  </p:notesMasterIdLst>
  <p:handoutMasterIdLst>
    <p:handoutMasterId r:id="rId48"/>
  </p:handoutMasterIdLst>
  <p:sldIdLst>
    <p:sldId id="411" r:id="rId9"/>
    <p:sldId id="260" r:id="rId10"/>
    <p:sldId id="444" r:id="rId11"/>
    <p:sldId id="501" r:id="rId12"/>
    <p:sldId id="502" r:id="rId13"/>
    <p:sldId id="512" r:id="rId14"/>
    <p:sldId id="504" r:id="rId15"/>
    <p:sldId id="506" r:id="rId16"/>
    <p:sldId id="460" r:id="rId17"/>
    <p:sldId id="490" r:id="rId18"/>
    <p:sldId id="507" r:id="rId19"/>
    <p:sldId id="509" r:id="rId20"/>
    <p:sldId id="491" r:id="rId21"/>
    <p:sldId id="492" r:id="rId22"/>
    <p:sldId id="493" r:id="rId23"/>
    <p:sldId id="494" r:id="rId24"/>
    <p:sldId id="510" r:id="rId25"/>
    <p:sldId id="495" r:id="rId26"/>
    <p:sldId id="496" r:id="rId27"/>
    <p:sldId id="515" r:id="rId28"/>
    <p:sldId id="497" r:id="rId29"/>
    <p:sldId id="499" r:id="rId30"/>
    <p:sldId id="471" r:id="rId31"/>
    <p:sldId id="498" r:id="rId32"/>
    <p:sldId id="486" r:id="rId33"/>
    <p:sldId id="500" r:id="rId34"/>
    <p:sldId id="469" r:id="rId35"/>
    <p:sldId id="516" r:id="rId36"/>
    <p:sldId id="423" r:id="rId37"/>
    <p:sldId id="453" r:id="rId38"/>
    <p:sldId id="513" r:id="rId39"/>
    <p:sldId id="514" r:id="rId40"/>
    <p:sldId id="462" r:id="rId41"/>
    <p:sldId id="463" r:id="rId42"/>
    <p:sldId id="465" r:id="rId43"/>
    <p:sldId id="466" r:id="rId44"/>
    <p:sldId id="467" r:id="rId45"/>
    <p:sldId id="459" r:id="rId46"/>
  </p:sldIdLst>
  <p:sldSz cx="12192000" cy="6858000"/>
  <p:notesSz cx="6797675" cy="9872663"/>
  <p:custDataLst>
    <p:custData r:id="rId2"/>
    <p:custData r:id="rId7"/>
    <p:custData r:id="rId1"/>
    <p:custData r:id="rId6"/>
    <p:custData r:id="rId5"/>
    <p:custData r:id="rId4"/>
    <p:custData r:id="rId3"/>
    <p:tags r:id="rId49"/>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0F4"/>
    <a:srgbClr val="B4C7E7"/>
    <a:srgbClr val="CC2263"/>
    <a:srgbClr val="0069B3"/>
    <a:srgbClr val="006AB3"/>
    <a:srgbClr val="CFE1F2"/>
    <a:srgbClr val="ABD052"/>
    <a:srgbClr val="00FF00"/>
    <a:srgbClr val="00B05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1AA1-4342-B048-85BDC9FD1C3A}">
  <a:tblStyle styleId="{5C22544A-1AA1-4342-B048-85BDC9FD1C3A}" styleName="Condair">
    <a:wholeTbl>
      <a:tcTxStyle>
        <a:fontRef idx="minor">
          <a:prstClr val="black"/>
        </a:fontRef>
        <a:schemeClr val="tx2"/>
      </a:tcTxStyle>
      <a:tcStyle>
        <a:tcBdr>
          <a:left>
            <a:ln>
              <a:noFill/>
            </a:ln>
          </a:left>
          <a:right>
            <a:ln>
              <a:noFill/>
            </a:ln>
          </a:right>
          <a:top>
            <a:ln>
              <a:noFill/>
            </a:ln>
          </a:top>
          <a:bottom>
            <a:ln>
              <a:noFill/>
            </a:ln>
          </a:bottom>
          <a:insideH>
            <a:ln w="12700" cmpd="sng">
              <a:solidFill>
                <a:schemeClr val="bg2"/>
              </a:solidFill>
            </a:ln>
          </a:insideH>
          <a:insideV>
            <a:ln w="12700" cmpd="sng">
              <a:solidFill>
                <a:schemeClr val="bg2"/>
              </a:solidFill>
            </a:ln>
          </a:insideV>
        </a:tcBdr>
        <a:fill>
          <a:solidFill>
            <a:srgbClr val="CFE1F2"/>
          </a:solidFill>
        </a:fill>
      </a:tcStyle>
    </a:wholeTbl>
    <a:band1H>
      <a:tcStyle>
        <a:tcBdr/>
        <a:fill>
          <a:solidFill>
            <a:srgbClr val="D9D9D9"/>
          </a:solidFill>
        </a:fill>
      </a:tcStyle>
    </a:band1H>
    <a:band2H>
      <a:tcStyle>
        <a:tcBdr/>
      </a:tcStyle>
    </a:band2H>
    <a:band1V>
      <a:tcStyle>
        <a:tcBdr/>
        <a:fill>
          <a:solidFill>
            <a:srgbClr val="CFE1F2"/>
          </a:solidFill>
        </a:fill>
      </a:tcStyle>
    </a:band1V>
    <a:band2V>
      <a:tcStyle>
        <a:tcBdr/>
      </a:tcStyle>
    </a:band2V>
    <a:lastCol>
      <a:tcTxStyle b="on">
        <a:fontRef idx="minor">
          <a:prstClr val="black"/>
        </a:fontRef>
        <a:schemeClr val="bg2"/>
      </a:tcTxStyle>
      <a:tcStyle>
        <a:tcBdr>
          <a:top>
            <a:ln w="12700" cmpd="sng">
              <a:solidFill>
                <a:schemeClr val="bg2"/>
              </a:solidFill>
            </a:ln>
          </a:top>
        </a:tcBdr>
        <a:fill>
          <a:solidFill>
            <a:schemeClr val="accent1"/>
          </a:solidFill>
        </a:fill>
      </a:tcStyle>
    </a:lastCol>
    <a:firstCol>
      <a:tcTxStyle b="on">
        <a:fontRef idx="minor">
          <a:prstClr val="black"/>
        </a:fontRef>
        <a:schemeClr val="bg2"/>
      </a:tcTxStyle>
      <a:tcStyle>
        <a:tcBdr/>
        <a:fill>
          <a:solidFill>
            <a:srgbClr val="016AB3"/>
          </a:solidFill>
        </a:fill>
      </a:tcStyle>
    </a:firstCol>
    <a:lastRow>
      <a:tcTxStyle b="on">
        <a:fontRef idx="minor">
          <a:prstClr val="black"/>
        </a:fontRef>
        <a:schemeClr val="bg2"/>
      </a:tcTxStyle>
      <a:tcStyle>
        <a:tcBdr>
          <a:top>
            <a:ln w="12700" cmpd="sng">
              <a:solidFill>
                <a:schemeClr val="bg2"/>
              </a:solidFill>
            </a:ln>
          </a:top>
        </a:tcBdr>
        <a:fill>
          <a:solidFill>
            <a:schemeClr val="accent1"/>
          </a:solidFill>
        </a:fill>
      </a:tcStyle>
    </a:lastRow>
    <a:firstRow>
      <a:tcTxStyle b="on">
        <a:fontRef idx="minor">
          <a:prstClr val="black"/>
        </a:fontRef>
        <a:schemeClr val="bg2"/>
      </a:tcTxStyle>
      <a:tcStyle>
        <a:tcBdr>
          <a:bottom>
            <a:ln w="12700" cmpd="sng">
              <a:solidFill>
                <a:schemeClr val="bg2"/>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6" autoAdjust="0"/>
    <p:restoredTop sz="72620" autoAdjust="0"/>
  </p:normalViewPr>
  <p:slideViewPr>
    <p:cSldViewPr snapToGrid="0">
      <p:cViewPr varScale="1">
        <p:scale>
          <a:sx n="79" d="100"/>
          <a:sy n="79" d="100"/>
        </p:scale>
        <p:origin x="1944" y="84"/>
      </p:cViewPr>
      <p:guideLst/>
    </p:cSldViewPr>
  </p:slideViewPr>
  <p:outlineViewPr>
    <p:cViewPr>
      <p:scale>
        <a:sx n="33" d="100"/>
        <a:sy n="33" d="100"/>
      </p:scale>
      <p:origin x="0" y="-86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1" d="100"/>
          <a:sy n="10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899AF740-1CB1-45FF-B88E-20C2D8BF8302}" type="datetimeFigureOut">
              <a:rPr lang="en-GB" smtClean="0"/>
              <a:t>27/09/2022</a:t>
            </a:fld>
            <a:endParaRPr lang="en-GB" dirty="0"/>
          </a:p>
        </p:txBody>
      </p:sp>
      <p:sp>
        <p:nvSpPr>
          <p:cNvPr id="4" name="Footer Placeholder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5" name="Slide Number Placeholder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BDA99A8C-88D0-4EFA-9691-2E507C533852}" type="slidenum">
              <a:rPr lang="en-GB" smtClean="0"/>
              <a:t>‹#›</a:t>
            </a:fld>
            <a:endParaRPr lang="en-GB" dirty="0"/>
          </a:p>
        </p:txBody>
      </p:sp>
    </p:spTree>
    <p:extLst>
      <p:ext uri="{BB962C8B-B14F-4D97-AF65-F5344CB8AC3E}">
        <p14:creationId xmlns:p14="http://schemas.microsoft.com/office/powerpoint/2010/main" val="18711442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40C305EE-8DAC-4BD9-8020-824C7E1E87D8}" type="datetimeFigureOut">
              <a:rPr lang="en-GB" smtClean="0"/>
              <a:t>27/09/2022</a:t>
            </a:fld>
            <a:endParaRPr lang="en-GB"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4BCFC0C-F42A-4168-9BB3-A045C3FC1CBE}" type="slidenum">
              <a:rPr lang="en-GB" smtClean="0"/>
              <a:t>‹#›</a:t>
            </a:fld>
            <a:endParaRPr lang="en-GB" dirty="0"/>
          </a:p>
        </p:txBody>
      </p:sp>
    </p:spTree>
    <p:extLst>
      <p:ext uri="{BB962C8B-B14F-4D97-AF65-F5344CB8AC3E}">
        <p14:creationId xmlns:p14="http://schemas.microsoft.com/office/powerpoint/2010/main" val="1211720221"/>
      </p:ext>
    </p:extLst>
  </p:cSld>
  <p:clrMap bg1="lt1" tx1="dk1" bg2="lt2" tx2="dk2" accent1="accent1" accent2="accent2" accent3="accent3" accent4="accent4" accent5="accent5" accent6="accent6" hlink="hlink" folHlink="folHlink"/>
  <p:hf hd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3</a:t>
            </a:fld>
            <a:endParaRPr lang="en-GB" dirty="0"/>
          </a:p>
        </p:txBody>
      </p:sp>
    </p:spTree>
    <p:extLst>
      <p:ext uri="{BB962C8B-B14F-4D97-AF65-F5344CB8AC3E}">
        <p14:creationId xmlns:p14="http://schemas.microsoft.com/office/powerpoint/2010/main" val="60402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Irrigating the soil.</a:t>
            </a:r>
          </a:p>
          <a:p>
            <a:pPr lvl="0"/>
            <a:r>
              <a:rPr lang="en-US" dirty="0"/>
              <a:t>They off gas 50-60 % moisture</a:t>
            </a:r>
          </a:p>
          <a:p>
            <a:pPr lvl="0"/>
            <a:r>
              <a:rPr lang="en-US" dirty="0"/>
              <a:t>Standard system – small operation need RH unit</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22</a:t>
            </a:fld>
            <a:endParaRPr lang="en-GB" dirty="0"/>
          </a:p>
        </p:txBody>
      </p:sp>
    </p:spTree>
    <p:extLst>
      <p:ext uri="{BB962C8B-B14F-4D97-AF65-F5344CB8AC3E}">
        <p14:creationId xmlns:p14="http://schemas.microsoft.com/office/powerpoint/2010/main" val="237981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23</a:t>
            </a:fld>
            <a:endParaRPr lang="en-GB" dirty="0"/>
          </a:p>
        </p:txBody>
      </p:sp>
    </p:spTree>
    <p:extLst>
      <p:ext uri="{BB962C8B-B14F-4D97-AF65-F5344CB8AC3E}">
        <p14:creationId xmlns:p14="http://schemas.microsoft.com/office/powerpoint/2010/main" val="3829559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Temperature range: 20°-28°C</a:t>
            </a:r>
          </a:p>
          <a:p>
            <a:pPr lvl="0"/>
            <a:r>
              <a:rPr lang="en-US" dirty="0"/>
              <a:t>Light hours per day: 12, 18-24</a:t>
            </a:r>
          </a:p>
          <a:p>
            <a:pPr lvl="0"/>
            <a:r>
              <a:rPr lang="en-US" dirty="0"/>
              <a:t>Relative Humidity: 70%, 50%, 40-50%</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24</a:t>
            </a:fld>
            <a:endParaRPr lang="en-GB" dirty="0"/>
          </a:p>
        </p:txBody>
      </p:sp>
    </p:spTree>
    <p:extLst>
      <p:ext uri="{BB962C8B-B14F-4D97-AF65-F5344CB8AC3E}">
        <p14:creationId xmlns:p14="http://schemas.microsoft.com/office/powerpoint/2010/main" val="358046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difficult to calculate a spec duty requirement because there are so many variables  from climatic , drying times  7 to 21 days . Plant weight  etc </a:t>
            </a:r>
            <a:r>
              <a:rPr lang="en-GB" dirty="0" err="1"/>
              <a:t>etc</a:t>
            </a:r>
            <a:r>
              <a:rPr lang="en-GB" dirty="0"/>
              <a:t>  but taking some average value  we can estimate the following </a:t>
            </a:r>
          </a:p>
          <a:p>
            <a:endParaRPr lang="en-GB" dirty="0"/>
          </a:p>
          <a:p>
            <a:pPr algn="l"/>
            <a:r>
              <a:rPr lang="en-US" sz="1800" b="0" i="0" u="none" strike="noStrike" baseline="0" dirty="0">
                <a:solidFill>
                  <a:srgbClr val="000000"/>
                </a:solidFill>
                <a:latin typeface="Wingdings-Regular"/>
              </a:rPr>
              <a:t>➢ </a:t>
            </a:r>
            <a:r>
              <a:rPr lang="en-US" sz="1800" b="0" i="0" u="none" strike="noStrike" baseline="0" dirty="0">
                <a:solidFill>
                  <a:srgbClr val="000000"/>
                </a:solidFill>
                <a:latin typeface="Calibri" panose="020F0502020204030204" pitchFamily="34" charset="0"/>
              </a:rPr>
              <a:t>Desired Conditions</a:t>
            </a:r>
          </a:p>
          <a:p>
            <a:pPr algn="l"/>
            <a:r>
              <a:rPr lang="en-US" sz="1800" b="0" i="0" u="none" strike="noStrike" baseline="0" dirty="0">
                <a:solidFill>
                  <a:srgbClr val="000000"/>
                </a:solidFill>
                <a:latin typeface="CourierNewPSMT"/>
              </a:rPr>
              <a:t>o </a:t>
            </a:r>
            <a:r>
              <a:rPr lang="en-US" sz="1800" b="0" i="0" u="none" strike="noStrike" baseline="0" dirty="0">
                <a:solidFill>
                  <a:srgbClr val="000000"/>
                </a:solidFill>
                <a:latin typeface="Calibri" panose="020F0502020204030204" pitchFamily="34" charset="0"/>
              </a:rPr>
              <a:t>Temperature: 68°F to 70 °F</a:t>
            </a:r>
          </a:p>
          <a:p>
            <a:pPr algn="l"/>
            <a:r>
              <a:rPr lang="en-US" sz="1800" b="0" i="0" u="none" strike="noStrike" baseline="0" dirty="0">
                <a:solidFill>
                  <a:srgbClr val="000000"/>
                </a:solidFill>
                <a:latin typeface="CourierNewPSMT"/>
              </a:rPr>
              <a:t>o </a:t>
            </a:r>
            <a:r>
              <a:rPr lang="en-US" sz="1800" b="0" i="0" u="none" strike="noStrike" baseline="0" dirty="0">
                <a:solidFill>
                  <a:srgbClr val="000000"/>
                </a:solidFill>
                <a:latin typeface="Calibri" panose="020F0502020204030204" pitchFamily="34" charset="0"/>
              </a:rPr>
              <a:t>Relative Humidity: 40 to 50%</a:t>
            </a:r>
          </a:p>
          <a:p>
            <a:pPr algn="l"/>
            <a:r>
              <a:rPr lang="en-US" sz="1800" b="0" i="0" u="none" strike="noStrike" baseline="0" dirty="0">
                <a:solidFill>
                  <a:srgbClr val="000000"/>
                </a:solidFill>
                <a:latin typeface="CourierNewPSMT"/>
              </a:rPr>
              <a:t>o </a:t>
            </a:r>
            <a:r>
              <a:rPr lang="en-US" sz="1800" b="0" i="0" u="none" strike="noStrike" baseline="0" dirty="0">
                <a:solidFill>
                  <a:srgbClr val="000000"/>
                </a:solidFill>
                <a:latin typeface="Calibri" panose="020F0502020204030204" pitchFamily="34" charset="0"/>
              </a:rPr>
              <a:t>Velocity near the plants: 100 to 150 ft/min </a:t>
            </a:r>
            <a:r>
              <a:rPr lang="en-US" sz="1800" b="1" i="0" u="none" strike="noStrike" baseline="0" dirty="0">
                <a:solidFill>
                  <a:srgbClr val="7F7F7F"/>
                </a:solidFill>
                <a:latin typeface="Calibri-Bold"/>
              </a:rPr>
              <a:t>9</a:t>
            </a:r>
            <a:endParaRPr lang="en-GB" dirty="0"/>
          </a:p>
        </p:txBody>
      </p:sp>
      <p:sp>
        <p:nvSpPr>
          <p:cNvPr id="4" name="Footer Placeholder 3"/>
          <p:cNvSpPr>
            <a:spLocks noGrp="1"/>
          </p:cNvSpPr>
          <p:nvPr>
            <p:ph type="ftr" sz="quarter" idx="10"/>
          </p:nvPr>
        </p:nvSpPr>
        <p:spPr/>
        <p:txBody>
          <a:bodyPr/>
          <a:lstStyle/>
          <a:p>
            <a:r>
              <a:rPr lang="en-GB"/>
              <a:t>©Condair</a:t>
            </a:r>
            <a:endParaRPr lang="en-GB" dirty="0"/>
          </a:p>
        </p:txBody>
      </p:sp>
      <p:sp>
        <p:nvSpPr>
          <p:cNvPr id="5" name="Slide Number Placeholder 4"/>
          <p:cNvSpPr>
            <a:spLocks noGrp="1"/>
          </p:cNvSpPr>
          <p:nvPr>
            <p:ph type="sldNum" sz="quarter" idx="11"/>
          </p:nvPr>
        </p:nvSpPr>
        <p:spPr/>
        <p:txBody>
          <a:bodyPr/>
          <a:lstStyle/>
          <a:p>
            <a:fld id="{E4BCFC0C-F42A-4168-9BB3-A045C3FC1CBE}" type="slidenum">
              <a:rPr lang="en-GB" smtClean="0"/>
              <a:t>25</a:t>
            </a:fld>
            <a:endParaRPr lang="en-GB" dirty="0"/>
          </a:p>
        </p:txBody>
      </p:sp>
    </p:spTree>
    <p:extLst>
      <p:ext uri="{BB962C8B-B14F-4D97-AF65-F5344CB8AC3E}">
        <p14:creationId xmlns:p14="http://schemas.microsoft.com/office/powerpoint/2010/main" val="99502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26</a:t>
            </a:fld>
            <a:endParaRPr lang="en-GB" dirty="0"/>
          </a:p>
        </p:txBody>
      </p:sp>
    </p:spTree>
    <p:extLst>
      <p:ext uri="{BB962C8B-B14F-4D97-AF65-F5344CB8AC3E}">
        <p14:creationId xmlns:p14="http://schemas.microsoft.com/office/powerpoint/2010/main" val="1372891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Purple Farms –Long hill Energy</a:t>
            </a:r>
          </a:p>
          <a:p>
            <a:r>
              <a:rPr lang="en-US" dirty="0"/>
              <a:t>Canopy – two EL </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27</a:t>
            </a:fld>
            <a:endParaRPr lang="en-GB" dirty="0"/>
          </a:p>
        </p:txBody>
      </p:sp>
    </p:spTree>
    <p:extLst>
      <p:ext uri="{BB962C8B-B14F-4D97-AF65-F5344CB8AC3E}">
        <p14:creationId xmlns:p14="http://schemas.microsoft.com/office/powerpoint/2010/main" val="84617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9</a:t>
            </a:fld>
            <a:endParaRPr lang="en-GB" dirty="0"/>
          </a:p>
        </p:txBody>
      </p:sp>
    </p:spTree>
    <p:extLst>
      <p:ext uri="{BB962C8B-B14F-4D97-AF65-F5344CB8AC3E}">
        <p14:creationId xmlns:p14="http://schemas.microsoft.com/office/powerpoint/2010/main" val="90508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10</a:t>
            </a:fld>
            <a:endParaRPr lang="en-GB" dirty="0"/>
          </a:p>
        </p:txBody>
      </p:sp>
    </p:spTree>
    <p:extLst>
      <p:ext uri="{BB962C8B-B14F-4D97-AF65-F5344CB8AC3E}">
        <p14:creationId xmlns:p14="http://schemas.microsoft.com/office/powerpoint/2010/main" val="3464583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11</a:t>
            </a:fld>
            <a:endParaRPr lang="en-GB" dirty="0"/>
          </a:p>
        </p:txBody>
      </p:sp>
    </p:spTree>
    <p:extLst>
      <p:ext uri="{BB962C8B-B14F-4D97-AF65-F5344CB8AC3E}">
        <p14:creationId xmlns:p14="http://schemas.microsoft.com/office/powerpoint/2010/main" val="376295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12</a:t>
            </a:fld>
            <a:endParaRPr lang="en-GB" dirty="0"/>
          </a:p>
        </p:txBody>
      </p:sp>
    </p:spTree>
    <p:extLst>
      <p:ext uri="{BB962C8B-B14F-4D97-AF65-F5344CB8AC3E}">
        <p14:creationId xmlns:p14="http://schemas.microsoft.com/office/powerpoint/2010/main" val="179863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TheSansB W3 Light" panose="020B0302050302020203" pitchFamily="34" charset="0"/>
            </a:endParaRPr>
          </a:p>
          <a:p>
            <a:endParaRPr lang="en-US" sz="1800" b="0" i="0" u="none" strike="noStrike" baseline="0" dirty="0">
              <a:solidFill>
                <a:srgbClr val="000000"/>
              </a:solidFill>
              <a:latin typeface="TheSansB W3 Light" panose="020B0302050302020203" pitchFamily="34" charset="0"/>
            </a:endParaRPr>
          </a:p>
          <a:p>
            <a:endParaRPr lang="en-US" sz="1800" b="0" i="0" u="none" strike="noStrike" baseline="0" dirty="0">
              <a:solidFill>
                <a:srgbClr val="000000"/>
              </a:solidFill>
              <a:latin typeface="Franklin Gothic Book" panose="020B0503020102020204" pitchFamily="34" charset="0"/>
            </a:endParaRPr>
          </a:p>
          <a:p>
            <a:endParaRPr lang="en-US" sz="1800" b="0" i="0" u="none" strike="noStrike" baseline="0" dirty="0">
              <a:solidFill>
                <a:srgbClr val="000000"/>
              </a:solidFill>
              <a:latin typeface="Franklin Gothic Book" panose="020B0503020102020204" pitchFamily="34" charset="0"/>
            </a:endParaRPr>
          </a:p>
          <a:p>
            <a:r>
              <a:rPr lang="en-US" sz="1800" b="0" i="0" u="none" strike="noStrike" baseline="0" dirty="0">
                <a:solidFill>
                  <a:srgbClr val="000000"/>
                </a:solidFill>
                <a:latin typeface="Franklin Gothic Book" panose="020B0503020102020204" pitchFamily="34" charset="0"/>
              </a:rPr>
              <a:t> </a:t>
            </a:r>
            <a:endParaRPr lang="en-US" sz="1800" b="0" i="0" u="none" strike="noStrike" baseline="0" dirty="0">
              <a:solidFill>
                <a:srgbClr val="000000"/>
              </a:solidFill>
              <a:latin typeface="TheSansB W3 Light" panose="020B0302050302020203" pitchFamily="34" charset="0"/>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13</a:t>
            </a:fld>
            <a:endParaRPr lang="en-GB" dirty="0"/>
          </a:p>
        </p:txBody>
      </p:sp>
    </p:spTree>
    <p:extLst>
      <p:ext uri="{BB962C8B-B14F-4D97-AF65-F5344CB8AC3E}">
        <p14:creationId xmlns:p14="http://schemas.microsoft.com/office/powerpoint/2010/main" val="147156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016AB3"/>
              </a:buClr>
              <a:buSzPct val="100000"/>
            </a:pPr>
            <a:endParaRPr lang="en-US" sz="2800" dirty="0"/>
          </a:p>
          <a:p>
            <a:pPr lvl="1">
              <a:buClr>
                <a:srgbClr val="016AB3"/>
              </a:buClr>
              <a:buSzPct val="100000"/>
            </a:pPr>
            <a:endParaRPr lang="en-US" sz="1800" b="0" i="0" u="none" strike="noStrike" baseline="0" dirty="0">
              <a:solidFill>
                <a:srgbClr val="000000"/>
              </a:solidFill>
              <a:latin typeface="TheSansB W3 Light" panose="020B0302050302020203" pitchFamily="34" charset="0"/>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14</a:t>
            </a:fld>
            <a:endParaRPr lang="en-GB" dirty="0"/>
          </a:p>
        </p:txBody>
      </p:sp>
    </p:spTree>
    <p:extLst>
      <p:ext uri="{BB962C8B-B14F-4D97-AF65-F5344CB8AC3E}">
        <p14:creationId xmlns:p14="http://schemas.microsoft.com/office/powerpoint/2010/main" val="421894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latin typeface="Franklin Gothic Book" panose="020B0503020102020204" pitchFamily="34" charset="0"/>
            </a:endParaRP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15</a:t>
            </a:fld>
            <a:endParaRPr lang="en-GB" dirty="0"/>
          </a:p>
        </p:txBody>
      </p:sp>
    </p:spTree>
    <p:extLst>
      <p:ext uri="{BB962C8B-B14F-4D97-AF65-F5344CB8AC3E}">
        <p14:creationId xmlns:p14="http://schemas.microsoft.com/office/powerpoint/2010/main" val="388933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20</a:t>
            </a:fld>
            <a:endParaRPr lang="en-GB" dirty="0"/>
          </a:p>
        </p:txBody>
      </p:sp>
    </p:spTree>
    <p:extLst>
      <p:ext uri="{BB962C8B-B14F-4D97-AF65-F5344CB8AC3E}">
        <p14:creationId xmlns:p14="http://schemas.microsoft.com/office/powerpoint/2010/main" val="84603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hemeOverride" Target="../theme/themeOverride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6" name="Picture 5">
            <a:extLst>
              <a:ext uri="{FF2B5EF4-FFF2-40B4-BE49-F238E27FC236}">
                <a16:creationId xmlns:a16="http://schemas.microsoft.com/office/drawing/2014/main" id="{CCEA9287-233C-487C-058C-039F0A25B822}"/>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3524046829"/>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299049"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0FB726AA-9033-4F44-9894-26A2CF8211F4}"/>
              </a:ext>
            </a:extLst>
          </p:cNvPr>
          <p:cNvSpPr>
            <a:spLocks noGrp="1"/>
          </p:cNvSpPr>
          <p:nvPr>
            <p:ph type="ftr" sz="quarter" idx="28"/>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ECB252E3-B747-44F1-AF4E-945719D47F8E}"/>
              </a:ext>
            </a:extLst>
          </p:cNvPr>
          <p:cNvSpPr>
            <a:spLocks noGrp="1"/>
          </p:cNvSpPr>
          <p:nvPr>
            <p:ph type="sldNum" sz="quarter" idx="29"/>
          </p:nvPr>
        </p:nvSpPr>
        <p:spPr/>
        <p:txBody>
          <a:bodyPr/>
          <a:lstStyle/>
          <a:p>
            <a:fld id="{E1E7CA3C-158D-4C0B-B08E-8F6EF93B3B7D}" type="slidenum">
              <a:rPr lang="en-US" smtClean="0"/>
              <a:pPr/>
              <a:t>‹#›</a:t>
            </a:fld>
            <a:endParaRPr lang="en-US" dirty="0"/>
          </a:p>
        </p:txBody>
      </p:sp>
    </p:spTree>
    <p:extLst>
      <p:ext uri="{BB962C8B-B14F-4D97-AF65-F5344CB8AC3E}">
        <p14:creationId xmlns:p14="http://schemas.microsoft.com/office/powerpoint/2010/main" val="753992940"/>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with Title" preserve="1" userDrawn="1">
  <p:cSld name="Three Content with Titl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57B3335-320E-4767-8488-64EF07946DB3}"/>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4" name="TextBox 23">
            <a:extLst>
              <a:ext uri="{FF2B5EF4-FFF2-40B4-BE49-F238E27FC236}">
                <a16:creationId xmlns:a16="http://schemas.microsoft.com/office/drawing/2014/main" id="{00F26C34-7AFF-4FF6-9EE9-7C4E4333E37F}"/>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8A797611-FC63-454E-BE33-CCEE8CE236E9}"/>
              </a:ext>
            </a:extLst>
          </p:cNvPr>
          <p:cNvSpPr>
            <a:spLocks noGrp="1"/>
          </p:cNvSpPr>
          <p:nvPr>
            <p:ph type="body" sz="quarter" idx="37" hasCustomPrompt="1"/>
          </p:nvPr>
        </p:nvSpPr>
        <p:spPr>
          <a:xfrm>
            <a:off x="623889"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6" name="Text Placeholder 4">
            <a:extLst>
              <a:ext uri="{FF2B5EF4-FFF2-40B4-BE49-F238E27FC236}">
                <a16:creationId xmlns:a16="http://schemas.microsoft.com/office/drawing/2014/main" id="{CF16A5C2-808F-45E1-8C31-11569265633B}"/>
              </a:ext>
            </a:extLst>
          </p:cNvPr>
          <p:cNvSpPr>
            <a:spLocks noGrp="1"/>
          </p:cNvSpPr>
          <p:nvPr>
            <p:ph type="body" sz="quarter" idx="38" hasCustomPrompt="1"/>
          </p:nvPr>
        </p:nvSpPr>
        <p:spPr>
          <a:xfrm>
            <a:off x="4367985"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8" name="Text Placeholder 4">
            <a:extLst>
              <a:ext uri="{FF2B5EF4-FFF2-40B4-BE49-F238E27FC236}">
                <a16:creationId xmlns:a16="http://schemas.microsoft.com/office/drawing/2014/main" id="{2EB7393C-EFBB-484F-A4CC-04D8714843F6}"/>
              </a:ext>
            </a:extLst>
          </p:cNvPr>
          <p:cNvSpPr>
            <a:spLocks noGrp="1"/>
          </p:cNvSpPr>
          <p:nvPr>
            <p:ph type="body" sz="quarter" idx="40" hasCustomPrompt="1"/>
          </p:nvPr>
        </p:nvSpPr>
        <p:spPr>
          <a:xfrm>
            <a:off x="8112125" y="1665288"/>
            <a:ext cx="3455988"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7" name="Content Placeholder 6">
            <a:extLst>
              <a:ext uri="{FF2B5EF4-FFF2-40B4-BE49-F238E27FC236}">
                <a16:creationId xmlns:a16="http://schemas.microsoft.com/office/drawing/2014/main" id="{BF494083-E607-43D3-9EFB-8B69DBF8E70B}"/>
              </a:ext>
            </a:extLst>
          </p:cNvPr>
          <p:cNvSpPr>
            <a:spLocks noGrp="1"/>
          </p:cNvSpPr>
          <p:nvPr>
            <p:ph sz="quarter" idx="41" hasCustomPrompt="1"/>
          </p:nvPr>
        </p:nvSpPr>
        <p:spPr>
          <a:xfrm>
            <a:off x="623887" y="2485189"/>
            <a:ext cx="3455987"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70D04F43-8B11-400F-82BC-1CF7310F5940}"/>
              </a:ext>
            </a:extLst>
          </p:cNvPr>
          <p:cNvSpPr>
            <a:spLocks noGrp="1"/>
          </p:cNvSpPr>
          <p:nvPr>
            <p:ph sz="quarter" idx="42" hasCustomPrompt="1"/>
          </p:nvPr>
        </p:nvSpPr>
        <p:spPr>
          <a:xfrm>
            <a:off x="4367985" y="2485189"/>
            <a:ext cx="3455987"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7" name="Content Placeholder 16">
            <a:extLst>
              <a:ext uri="{FF2B5EF4-FFF2-40B4-BE49-F238E27FC236}">
                <a16:creationId xmlns:a16="http://schemas.microsoft.com/office/drawing/2014/main" id="{E8E50686-87B3-476A-930C-22DE8C7860C0}"/>
              </a:ext>
            </a:extLst>
          </p:cNvPr>
          <p:cNvSpPr>
            <a:spLocks noGrp="1"/>
          </p:cNvSpPr>
          <p:nvPr>
            <p:ph sz="quarter" idx="43" hasCustomPrompt="1"/>
          </p:nvPr>
        </p:nvSpPr>
        <p:spPr>
          <a:xfrm>
            <a:off x="8112084" y="2485189"/>
            <a:ext cx="3455988"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itle 18">
            <a:extLst>
              <a:ext uri="{FF2B5EF4-FFF2-40B4-BE49-F238E27FC236}">
                <a16:creationId xmlns:a16="http://schemas.microsoft.com/office/drawing/2014/main" id="{0A1E7A4D-3B73-4E00-95A0-7ED06DCAF4FE}"/>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2CDAB808-2363-4538-8C85-A3CEEBB40251}"/>
              </a:ext>
            </a:extLst>
          </p:cNvPr>
          <p:cNvSpPr>
            <a:spLocks noGrp="1"/>
          </p:cNvSpPr>
          <p:nvPr>
            <p:ph type="ftr" sz="quarter" idx="44"/>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EF137BDC-B350-4E34-A393-3A1D727178E6}"/>
              </a:ext>
            </a:extLst>
          </p:cNvPr>
          <p:cNvSpPr>
            <a:spLocks noGrp="1"/>
          </p:cNvSpPr>
          <p:nvPr>
            <p:ph type="sldNum" sz="quarter" idx="45"/>
          </p:nvPr>
        </p:nvSpPr>
        <p:spPr/>
        <p:txBody>
          <a:bodyPr/>
          <a:lstStyle/>
          <a:p>
            <a:fld id="{86A7F6A7-421F-4F68-B82D-3884954076F6}" type="slidenum">
              <a:rPr lang="en-US" smtClean="0"/>
              <a:pPr/>
              <a:t>‹#›</a:t>
            </a:fld>
            <a:endParaRPr lang="en-US" dirty="0"/>
          </a:p>
        </p:txBody>
      </p:sp>
    </p:spTree>
    <p:extLst>
      <p:ext uri="{BB962C8B-B14F-4D97-AF65-F5344CB8AC3E}">
        <p14:creationId xmlns:p14="http://schemas.microsoft.com/office/powerpoint/2010/main" val="3649483597"/>
      </p:ext>
    </p:extLst>
  </p:cSld>
  <p:clrMapOvr>
    <a:masterClrMapping/>
  </p:clrMapOvr>
  <p:hf hdr="0"/>
  <p:extLst>
    <p:ext uri="{DCECCB84-F9BA-43D5-87BE-67443E8EF086}">
      <p15:sldGuideLst xmlns:p15="http://schemas.microsoft.com/office/powerpoint/2012/main">
        <p15:guide id="10" pos="2751">
          <p15:clr>
            <a:srgbClr val="FBAE40"/>
          </p15:clr>
        </p15:guide>
        <p15:guide id="11" pos="5110" userDrawn="1">
          <p15:clr>
            <a:srgbClr val="FBAE40"/>
          </p15:clr>
        </p15:guide>
        <p15:guide id="12" pos="2570">
          <p15:clr>
            <a:srgbClr val="FBAE40"/>
          </p15:clr>
        </p15:guide>
        <p15:guide id="13" pos="49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7" y="1665288"/>
            <a:ext cx="3455987"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4367985" y="1665289"/>
            <a:ext cx="3455987"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8112083" y="1665288"/>
            <a:ext cx="3455988"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909112BC-76C3-4CC6-A732-9CF30A93090A}"/>
              </a:ext>
            </a:extLst>
          </p:cNvPr>
          <p:cNvSpPr>
            <a:spLocks noGrp="1"/>
          </p:cNvSpPr>
          <p:nvPr>
            <p:ph type="ftr" sz="quarter" idx="40"/>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BE6A2175-E6E7-4C49-A650-85AD2BC82B71}"/>
              </a:ext>
            </a:extLst>
          </p:cNvPr>
          <p:cNvSpPr>
            <a:spLocks noGrp="1"/>
          </p:cNvSpPr>
          <p:nvPr>
            <p:ph type="sldNum" sz="quarter" idx="41"/>
          </p:nvPr>
        </p:nvSpPr>
        <p:spPr/>
        <p:txBody>
          <a:bodyPr/>
          <a:lstStyle/>
          <a:p>
            <a:fld id="{A6155968-2868-4B51-95C9-EBBDC829787B}" type="slidenum">
              <a:rPr lang="en-US" smtClean="0"/>
              <a:pPr/>
              <a:t>‹#›</a:t>
            </a:fld>
            <a:endParaRPr lang="en-US" dirty="0"/>
          </a:p>
        </p:txBody>
      </p:sp>
    </p:spTree>
    <p:extLst>
      <p:ext uri="{BB962C8B-B14F-4D97-AF65-F5344CB8AC3E}">
        <p14:creationId xmlns:p14="http://schemas.microsoft.com/office/powerpoint/2010/main" val="4011876776"/>
      </p:ext>
    </p:extLst>
  </p:cSld>
  <p:clrMapOvr>
    <a:masterClrMapping/>
  </p:clrMapOvr>
  <p:hf hdr="0"/>
  <p:extLst>
    <p:ext uri="{DCECCB84-F9BA-43D5-87BE-67443E8EF086}">
      <p15:sldGuideLst xmlns:p15="http://schemas.microsoft.com/office/powerpoint/2012/main">
        <p15:guide id="10" pos="2751">
          <p15:clr>
            <a:srgbClr val="FBAE40"/>
          </p15:clr>
        </p15:guide>
        <p15:guide id="11" pos="5110">
          <p15:clr>
            <a:srgbClr val="FBAE40"/>
          </p15:clr>
        </p15:guide>
        <p15:guide id="12" pos="2570">
          <p15:clr>
            <a:srgbClr val="FBAE40"/>
          </p15:clr>
        </p15:guide>
        <p15:guide id="13" pos="49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vertical" preserve="1" userDrawn="1">
  <p:cSld name="Four Content vertica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6" y="1665287"/>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3431493" y="1665289"/>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6239100"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DF22C96C-6D14-48B1-B5AC-27B195D073DD}"/>
              </a:ext>
            </a:extLst>
          </p:cNvPr>
          <p:cNvSpPr>
            <a:spLocks noGrp="1"/>
          </p:cNvSpPr>
          <p:nvPr>
            <p:ph type="ftr" sz="quarter" idx="40"/>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685E7D1F-30E8-4E2C-B6E1-7220F489B0DA}"/>
              </a:ext>
            </a:extLst>
          </p:cNvPr>
          <p:cNvSpPr>
            <a:spLocks noGrp="1"/>
          </p:cNvSpPr>
          <p:nvPr>
            <p:ph type="sldNum" sz="quarter" idx="41"/>
          </p:nvPr>
        </p:nvSpPr>
        <p:spPr/>
        <p:txBody>
          <a:bodyPr/>
          <a:lstStyle/>
          <a:p>
            <a:fld id="{B1844A3B-61DD-4D63-B0C6-697DB83B7B65}" type="slidenum">
              <a:rPr lang="en-US" smtClean="0"/>
              <a:pPr/>
              <a:t>‹#›</a:t>
            </a:fld>
            <a:endParaRPr lang="en-US" dirty="0"/>
          </a:p>
        </p:txBody>
      </p:sp>
      <p:sp>
        <p:nvSpPr>
          <p:cNvPr id="13" name="Content Placeholder 14">
            <a:extLst>
              <a:ext uri="{FF2B5EF4-FFF2-40B4-BE49-F238E27FC236}">
                <a16:creationId xmlns:a16="http://schemas.microsoft.com/office/drawing/2014/main" id="{5CB89D91-A3F9-4F22-ACC2-4A15A47C9BDA}"/>
              </a:ext>
            </a:extLst>
          </p:cNvPr>
          <p:cNvSpPr>
            <a:spLocks noGrp="1"/>
          </p:cNvSpPr>
          <p:nvPr>
            <p:ph sz="quarter" idx="42" hasCustomPrompt="1"/>
          </p:nvPr>
        </p:nvSpPr>
        <p:spPr>
          <a:xfrm>
            <a:off x="9046707"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415026"/>
      </p:ext>
    </p:extLst>
  </p:cSld>
  <p:clrMapOvr>
    <a:masterClrMapping/>
  </p:clrMapOvr>
  <p:hf hdr="0"/>
  <p:extLst>
    <p:ext uri="{DCECCB84-F9BA-43D5-87BE-67443E8EF086}">
      <p15:sldGuideLst xmlns:p15="http://schemas.microsoft.com/office/powerpoint/2012/main">
        <p15:guide id="10" pos="2162">
          <p15:clr>
            <a:srgbClr val="FBAE40"/>
          </p15:clr>
        </p15:guide>
        <p15:guide id="11" pos="5699">
          <p15:clr>
            <a:srgbClr val="FBAE40"/>
          </p15:clr>
        </p15:guide>
        <p15:guide id="12" pos="1982">
          <p15:clr>
            <a:srgbClr val="FBAE40"/>
          </p15:clr>
        </p15:guide>
        <p15:guide id="13" pos="3750">
          <p15:clr>
            <a:srgbClr val="FBAE40"/>
          </p15:clr>
        </p15:guide>
        <p15:guide id="14" pos="5518">
          <p15:clr>
            <a:srgbClr val="FBAE40"/>
          </p15:clr>
        </p15:guide>
        <p15:guide id="15" pos="39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1996279"/>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313061" cy="199628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F3D40B8-1907-46A2-892A-A810059D2DFA}"/>
              </a:ext>
            </a:extLst>
          </p:cNvPr>
          <p:cNvSpPr>
            <a:spLocks noGrp="1"/>
          </p:cNvSpPr>
          <p:nvPr>
            <p:ph type="ftr" sz="quarter" idx="28"/>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44B3A5D6-2B51-4558-8B15-802A592D1C54}"/>
              </a:ext>
            </a:extLst>
          </p:cNvPr>
          <p:cNvSpPr>
            <a:spLocks noGrp="1"/>
          </p:cNvSpPr>
          <p:nvPr>
            <p:ph type="sldNum" sz="quarter" idx="29"/>
          </p:nvPr>
        </p:nvSpPr>
        <p:spPr/>
        <p:txBody>
          <a:bodyPr/>
          <a:lstStyle/>
          <a:p>
            <a:fld id="{F088D5EA-6694-4DB1-98B2-6D59DD5EDFCB}" type="slidenum">
              <a:rPr lang="en-US" smtClean="0"/>
              <a:pPr/>
              <a:t>‹#›</a:t>
            </a:fld>
            <a:endParaRPr lang="en-US" dirty="0"/>
          </a:p>
        </p:txBody>
      </p:sp>
      <p:sp>
        <p:nvSpPr>
          <p:cNvPr id="9" name="Content Placeholder 9">
            <a:extLst>
              <a:ext uri="{FF2B5EF4-FFF2-40B4-BE49-F238E27FC236}">
                <a16:creationId xmlns:a16="http://schemas.microsoft.com/office/drawing/2014/main" id="{8354E589-92EB-4E2B-8771-5CCF4EE5FF27}"/>
              </a:ext>
            </a:extLst>
          </p:cNvPr>
          <p:cNvSpPr>
            <a:spLocks noGrp="1"/>
          </p:cNvSpPr>
          <p:nvPr>
            <p:ph sz="quarter" idx="30" hasCustomPrompt="1"/>
          </p:nvPr>
        </p:nvSpPr>
        <p:spPr>
          <a:xfrm>
            <a:off x="623887" y="3988594"/>
            <a:ext cx="5299200"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2">
            <a:extLst>
              <a:ext uri="{FF2B5EF4-FFF2-40B4-BE49-F238E27FC236}">
                <a16:creationId xmlns:a16="http://schemas.microsoft.com/office/drawing/2014/main" id="{4FB15F8D-C8EB-41DD-ABA1-13E476C3AA13}"/>
              </a:ext>
            </a:extLst>
          </p:cNvPr>
          <p:cNvSpPr>
            <a:spLocks noGrp="1"/>
          </p:cNvSpPr>
          <p:nvPr>
            <p:ph sz="quarter" idx="31" hasCustomPrompt="1"/>
          </p:nvPr>
        </p:nvSpPr>
        <p:spPr>
          <a:xfrm>
            <a:off x="6255052" y="3988594"/>
            <a:ext cx="5313061"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037881"/>
      </p:ext>
    </p:extLst>
  </p:cSld>
  <p:clrMapOvr>
    <a:masterClrMapping/>
  </p:clrMapOvr>
  <p:hf hdr="0"/>
  <p:extLst>
    <p:ext uri="{DCECCB84-F9BA-43D5-87BE-67443E8EF086}">
      <p15:sldGuideLst xmlns:p15="http://schemas.microsoft.com/office/powerpoint/2012/main">
        <p15:guide id="1" pos="3732">
          <p15:clr>
            <a:srgbClr val="FBAE40"/>
          </p15:clr>
        </p15:guide>
        <p15:guide id="10" pos="3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laimer" preserve="1" userDrawn="1">
  <p:cSld name="Disclaim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3" name="Text Placeholder 2">
            <a:extLst>
              <a:ext uri="{FF2B5EF4-FFF2-40B4-BE49-F238E27FC236}">
                <a16:creationId xmlns:a16="http://schemas.microsoft.com/office/drawing/2014/main" id="{931D2E9C-DA17-4E46-9990-B2994C2C1CE2}"/>
              </a:ext>
            </a:extLst>
          </p:cNvPr>
          <p:cNvSpPr>
            <a:spLocks noGrp="1"/>
          </p:cNvSpPr>
          <p:nvPr>
            <p:ph type="body" sz="quarter" idx="20"/>
          </p:nvPr>
        </p:nvSpPr>
        <p:spPr>
          <a:xfrm>
            <a:off x="623888" y="1665287"/>
            <a:ext cx="10944225" cy="43195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EB8CB69-8CFB-44B0-9E13-9177D3BF94F2}"/>
              </a:ext>
            </a:extLst>
          </p:cNvPr>
          <p:cNvSpPr>
            <a:spLocks noGrp="1"/>
          </p:cNvSpPr>
          <p:nvPr>
            <p:ph type="ftr" sz="quarter" idx="21"/>
          </p:nvPr>
        </p:nvSpPr>
        <p:spPr/>
        <p:txBody>
          <a:bodyPr/>
          <a:lstStyle/>
          <a:p>
            <a:r>
              <a:rPr lang="en-US"/>
              <a:t>02.08.2022</a:t>
            </a:r>
            <a:endParaRPr lang="en-US" dirty="0"/>
          </a:p>
        </p:txBody>
      </p:sp>
      <p:sp>
        <p:nvSpPr>
          <p:cNvPr id="4" name="Slide Number Placeholder 3">
            <a:extLst>
              <a:ext uri="{FF2B5EF4-FFF2-40B4-BE49-F238E27FC236}">
                <a16:creationId xmlns:a16="http://schemas.microsoft.com/office/drawing/2014/main" id="{4DE9914F-23F2-4180-BB2F-3291626A545B}"/>
              </a:ext>
            </a:extLst>
          </p:cNvPr>
          <p:cNvSpPr>
            <a:spLocks noGrp="1"/>
          </p:cNvSpPr>
          <p:nvPr>
            <p:ph type="sldNum" sz="quarter" idx="22"/>
          </p:nvPr>
        </p:nvSpPr>
        <p:spPr/>
        <p:txBody>
          <a:bodyPr/>
          <a:lstStyle/>
          <a:p>
            <a:fld id="{1DB0A323-AC25-4D35-9E56-4CF56F642EE9}" type="slidenum">
              <a:rPr lang="en-US" smtClean="0"/>
              <a:pPr/>
              <a:t>‹#›</a:t>
            </a:fld>
            <a:endParaRPr lang="en-US" dirty="0"/>
          </a:p>
        </p:txBody>
      </p:sp>
    </p:spTree>
    <p:extLst>
      <p:ext uri="{BB962C8B-B14F-4D97-AF65-F5344CB8AC3E}">
        <p14:creationId xmlns:p14="http://schemas.microsoft.com/office/powerpoint/2010/main" val="549166496"/>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a:t>02.08.2022</a:t>
            </a:r>
            <a:endParaRPr lang="en-US" dirty="0"/>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3F5206C5-BF58-43CF-B73A-F406565BB229}" type="slidenum">
              <a:rPr lang="en-US" smtClean="0"/>
              <a:pPr/>
              <a:t>‹#›</a:t>
            </a:fld>
            <a:endParaRPr lang="en-US" dirty="0"/>
          </a:p>
        </p:txBody>
      </p:sp>
    </p:spTree>
    <p:extLst>
      <p:ext uri="{BB962C8B-B14F-4D97-AF65-F5344CB8AC3E}">
        <p14:creationId xmlns:p14="http://schemas.microsoft.com/office/powerpoint/2010/main" val="2882435109"/>
      </p:ext>
    </p:extLst>
  </p:cSld>
  <p:clrMapOvr>
    <a:masterClrMapping/>
  </p:clrMapOvr>
  <p:hf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Slide" preserve="1" userDrawn="1">
  <p:cSld name="Thank you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7CB2F2-93E0-42ED-A313-1E3ACC8753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7792"/>
            <a:ext cx="12192000" cy="4768850"/>
          </a:xfrm>
          <a:prstGeom prst="rect">
            <a:avLst/>
          </a:prstGeom>
        </p:spPr>
      </p:pic>
      <p:sp>
        <p:nvSpPr>
          <p:cNvPr id="12" name="Text Placeholder 10"/>
          <p:cNvSpPr>
            <a:spLocks noGrp="1"/>
          </p:cNvSpPr>
          <p:nvPr>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14" name="Rectangle 13">
            <a:extLst>
              <a:ext uri="{FF2B5EF4-FFF2-40B4-BE49-F238E27FC236}">
                <a16:creationId xmlns:a16="http://schemas.microsoft.com/office/drawing/2014/main" id="{865E95A0-2769-904E-98E7-F052743C6FA2}"/>
              </a:ext>
            </a:extLst>
          </p:cNvPr>
          <p:cNvSpPr/>
          <p:nvPr userDrawn="1"/>
        </p:nvSpPr>
        <p:spPr>
          <a:xfrm>
            <a:off x="8797718" y="5720148"/>
            <a:ext cx="2840655" cy="338554"/>
          </a:xfrm>
          <a:prstGeom prst="rect">
            <a:avLst/>
          </a:prstGeom>
        </p:spPr>
        <p:txBody>
          <a:bodyPr wrap="square" lIns="0" tIns="0" rIns="0" bIns="0" anchor="b">
            <a:spAutoFit/>
          </a:bodyPr>
          <a:lstStyle/>
          <a:p>
            <a:pPr algn="l"/>
            <a:r>
              <a:rPr lang="en-US" sz="2200" i="1" noProof="0">
                <a:ln>
                  <a:noFill/>
                </a:ln>
                <a:solidFill>
                  <a:srgbClr val="006AB3"/>
                </a:solidFill>
              </a:rPr>
              <a:t>Humidity for a better life</a:t>
            </a:r>
            <a:endParaRPr lang="en-US" sz="2200" i="1" noProof="0" dirty="0">
              <a:ln>
                <a:noFill/>
              </a:ln>
              <a:solidFill>
                <a:srgbClr val="006AB3"/>
              </a:solidFill>
            </a:endParaRPr>
          </a:p>
        </p:txBody>
      </p:sp>
      <p:sp>
        <p:nvSpPr>
          <p:cNvPr id="5" name="Text Placeholder 4">
            <a:extLst>
              <a:ext uri="{FF2B5EF4-FFF2-40B4-BE49-F238E27FC236}">
                <a16:creationId xmlns:a16="http://schemas.microsoft.com/office/drawing/2014/main" id="{41435D4C-E21D-4F3E-BE19-2D2EAF91E996}"/>
              </a:ext>
            </a:extLst>
          </p:cNvPr>
          <p:cNvSpPr>
            <a:spLocks noGrp="1"/>
          </p:cNvSpPr>
          <p:nvPr>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sp>
        <p:nvSpPr>
          <p:cNvPr id="11" name="Slide Number Placeholder 10">
            <a:extLst>
              <a:ext uri="{FF2B5EF4-FFF2-40B4-BE49-F238E27FC236}">
                <a16:creationId xmlns:a16="http://schemas.microsoft.com/office/drawing/2014/main" id="{2E23C8D5-6E93-4776-A098-C59E26204968}"/>
              </a:ext>
            </a:extLst>
          </p:cNvPr>
          <p:cNvSpPr>
            <a:spLocks noGrp="1"/>
          </p:cNvSpPr>
          <p:nvPr>
            <p:ph type="sldNum" sz="quarter" idx="18"/>
          </p:nvPr>
        </p:nvSpPr>
        <p:spPr/>
        <p:txBody>
          <a:bodyPr/>
          <a:lstStyle/>
          <a:p>
            <a:fld id="{9158031F-6878-4E7C-A8B8-1BF76CE920E9}" type="slidenum">
              <a:rPr lang="en-US" smtClean="0"/>
              <a:pPr/>
              <a:t>‹#›</a:t>
            </a:fld>
            <a:endParaRPr lang="en-US" dirty="0"/>
          </a:p>
        </p:txBody>
      </p:sp>
      <p:sp>
        <p:nvSpPr>
          <p:cNvPr id="2" name="Title 1">
            <a:extLst>
              <a:ext uri="{FF2B5EF4-FFF2-40B4-BE49-F238E27FC236}">
                <a16:creationId xmlns:a16="http://schemas.microsoft.com/office/drawing/2014/main" id="{9095F55F-98E4-40DF-8830-836AD9FB952D}"/>
              </a:ext>
            </a:extLst>
          </p:cNvPr>
          <p:cNvSpPr>
            <a:spLocks noGrp="1"/>
          </p:cNvSpPr>
          <p:nvPr>
            <p:ph type="title" hasCustomPrompt="1"/>
          </p:nvPr>
        </p:nvSpPr>
        <p:spPr bwMode="white">
          <a:xfrm>
            <a:off x="623889" y="3017839"/>
            <a:ext cx="7597620"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7" name="Picture 6">
            <a:extLst>
              <a:ext uri="{FF2B5EF4-FFF2-40B4-BE49-F238E27FC236}">
                <a16:creationId xmlns:a16="http://schemas.microsoft.com/office/drawing/2014/main" id="{984CEDAF-7BE4-8927-E1C0-BD6CD2725C87}"/>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616061214"/>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guide id="9" orient="horz" pos="10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Slide with Image" preserve="1" userDrawn="1">
  <p:cSld name="Thank you Slide with Imag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B04982F-F52C-44E4-9847-91BBC6D10BA0}"/>
              </a:ext>
            </a:extLst>
          </p:cNvPr>
          <p:cNvSpPr/>
          <p:nvPr userDrawn="1"/>
        </p:nvSpPr>
        <p:spPr>
          <a:xfrm>
            <a:off x="2" y="1041399"/>
            <a:ext cx="12191999" cy="5816600"/>
          </a:xfrm>
          <a:custGeom>
            <a:avLst/>
            <a:gdLst>
              <a:gd name="connsiteX0" fmla="*/ 12064999 w 12191999"/>
              <a:gd name="connsiteY0" fmla="*/ 0 h 5816600"/>
              <a:gd name="connsiteX1" fmla="*/ 12191999 w 12191999"/>
              <a:gd name="connsiteY1" fmla="*/ 0 h 5816600"/>
              <a:gd name="connsiteX2" fmla="*/ 12191999 w 12191999"/>
              <a:gd name="connsiteY2" fmla="*/ 758523 h 5816600"/>
              <a:gd name="connsiteX3" fmla="*/ 12191999 w 12191999"/>
              <a:gd name="connsiteY3" fmla="*/ 931779 h 5816600"/>
              <a:gd name="connsiteX4" fmla="*/ 12191999 w 12191999"/>
              <a:gd name="connsiteY4" fmla="*/ 5261912 h 5816600"/>
              <a:gd name="connsiteX5" fmla="*/ 12191999 w 12191999"/>
              <a:gd name="connsiteY5" fmla="*/ 5816600 h 5816600"/>
              <a:gd name="connsiteX6" fmla="*/ 12128499 w 12191999"/>
              <a:gd name="connsiteY6" fmla="*/ 5816600 h 5816600"/>
              <a:gd name="connsiteX7" fmla="*/ 11391899 w 12191999"/>
              <a:gd name="connsiteY7" fmla="*/ 5816600 h 5816600"/>
              <a:gd name="connsiteX8" fmla="*/ 7141944 w 12191999"/>
              <a:gd name="connsiteY8" fmla="*/ 5816600 h 5816600"/>
              <a:gd name="connsiteX9" fmla="*/ 0 w 12191999"/>
              <a:gd name="connsiteY9" fmla="*/ 5816600 h 5816600"/>
              <a:gd name="connsiteX10" fmla="*/ 0 w 12191999"/>
              <a:gd name="connsiteY10" fmla="*/ 931779 h 5816600"/>
              <a:gd name="connsiteX11" fmla="*/ 7141944 w 12191999"/>
              <a:gd name="connsiteY11" fmla="*/ 931779 h 5816600"/>
              <a:gd name="connsiteX12" fmla="*/ 7141944 w 12191999"/>
              <a:gd name="connsiteY12" fmla="*/ 758523 h 5816600"/>
              <a:gd name="connsiteX13" fmla="*/ 7754470 w 12191999"/>
              <a:gd name="connsiteY13" fmla="*/ 758523 h 5816600"/>
              <a:gd name="connsiteX14" fmla="*/ 7754470 w 12191999"/>
              <a:gd name="connsiteY14" fmla="*/ 692171 h 5816600"/>
              <a:gd name="connsiteX15" fmla="*/ 10903987 w 12191999"/>
              <a:gd name="connsiteY15" fmla="*/ 60324 h 5816600"/>
              <a:gd name="connsiteX16" fmla="*/ 11391899 w 12191999"/>
              <a:gd name="connsiteY16" fmla="*/ 60324 h 5816600"/>
              <a:gd name="connsiteX17" fmla="*/ 11391899 w 12191999"/>
              <a:gd name="connsiteY17" fmla="*/ 31749 h 5816600"/>
              <a:gd name="connsiteX18" fmla="*/ 12064999 w 12191999"/>
              <a:gd name="connsiteY18" fmla="*/ 31749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5816600">
                <a:moveTo>
                  <a:pt x="12064999" y="0"/>
                </a:moveTo>
                <a:lnTo>
                  <a:pt x="12191999" y="0"/>
                </a:lnTo>
                <a:lnTo>
                  <a:pt x="12191999" y="758523"/>
                </a:lnTo>
                <a:lnTo>
                  <a:pt x="12191999" y="931779"/>
                </a:lnTo>
                <a:lnTo>
                  <a:pt x="12191999" y="5261912"/>
                </a:lnTo>
                <a:lnTo>
                  <a:pt x="12191999" y="5816600"/>
                </a:lnTo>
                <a:lnTo>
                  <a:pt x="12128499" y="5816600"/>
                </a:lnTo>
                <a:lnTo>
                  <a:pt x="11391899" y="5816600"/>
                </a:lnTo>
                <a:lnTo>
                  <a:pt x="7141944" y="5816600"/>
                </a:lnTo>
                <a:lnTo>
                  <a:pt x="0" y="5816600"/>
                </a:lnTo>
                <a:lnTo>
                  <a:pt x="0" y="931779"/>
                </a:lnTo>
                <a:lnTo>
                  <a:pt x="7141944" y="931779"/>
                </a:lnTo>
                <a:lnTo>
                  <a:pt x="7141944" y="758523"/>
                </a:lnTo>
                <a:lnTo>
                  <a:pt x="7754470" y="758523"/>
                </a:lnTo>
                <a:lnTo>
                  <a:pt x="7754470" y="692171"/>
                </a:lnTo>
                <a:lnTo>
                  <a:pt x="10903987" y="60324"/>
                </a:lnTo>
                <a:lnTo>
                  <a:pt x="11391899" y="60324"/>
                </a:lnTo>
                <a:lnTo>
                  <a:pt x="11391899" y="31749"/>
                </a:lnTo>
                <a:lnTo>
                  <a:pt x="12064999" y="31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Picture Placeholder 37">
            <a:extLst>
              <a:ext uri="{FF2B5EF4-FFF2-40B4-BE49-F238E27FC236}">
                <a16:creationId xmlns:a16="http://schemas.microsoft.com/office/drawing/2014/main" id="{1BF19413-AAD0-47B5-9438-0FCE844ABB45}"/>
              </a:ext>
            </a:extLst>
          </p:cNvPr>
          <p:cNvSpPr>
            <a:spLocks noGrp="1"/>
          </p:cNvSpPr>
          <p:nvPr userDrawn="1">
            <p:ph type="pic" sz="quarter" idx="19"/>
          </p:nvPr>
        </p:nvSpPr>
        <p:spPr bwMode="gray">
          <a:xfrm>
            <a:off x="0" y="824892"/>
            <a:ext cx="12192000" cy="6033108"/>
          </a:xfrm>
          <a:custGeom>
            <a:avLst/>
            <a:gdLst>
              <a:gd name="connsiteX0" fmla="*/ 0 w 12192890"/>
              <a:gd name="connsiteY0" fmla="*/ 0 h 6033108"/>
              <a:gd name="connsiteX1" fmla="*/ 889 w 12192890"/>
              <a:gd name="connsiteY1" fmla="*/ 0 h 6033108"/>
              <a:gd name="connsiteX2" fmla="*/ 889 w 12192890"/>
              <a:gd name="connsiteY2" fmla="*/ 394404 h 6033108"/>
              <a:gd name="connsiteX3" fmla="*/ 889 w 12192890"/>
              <a:gd name="connsiteY3" fmla="*/ 1486000 h 6033108"/>
              <a:gd name="connsiteX4" fmla="*/ 889 w 12192890"/>
              <a:gd name="connsiteY4" fmla="*/ 1899579 h 6033108"/>
              <a:gd name="connsiteX5" fmla="*/ 2027301 w 12192890"/>
              <a:gd name="connsiteY5" fmla="*/ 1998179 h 6033108"/>
              <a:gd name="connsiteX6" fmla="*/ 6104827 w 12192890"/>
              <a:gd name="connsiteY6" fmla="*/ 1463206 h 6033108"/>
              <a:gd name="connsiteX7" fmla="*/ 6150483 w 12192890"/>
              <a:gd name="connsiteY7" fmla="*/ 1451524 h 6033108"/>
              <a:gd name="connsiteX8" fmla="*/ 11738858 w 12192890"/>
              <a:gd name="connsiteY8" fmla="*/ 279475 h 6033108"/>
              <a:gd name="connsiteX9" fmla="*/ 12192889 w 12192890"/>
              <a:gd name="connsiteY9" fmla="*/ 262315 h 6033108"/>
              <a:gd name="connsiteX10" fmla="*/ 12192889 w 12192890"/>
              <a:gd name="connsiteY10" fmla="*/ 5025046 h 6033108"/>
              <a:gd name="connsiteX11" fmla="*/ 12192890 w 12192890"/>
              <a:gd name="connsiteY11" fmla="*/ 5025046 h 6033108"/>
              <a:gd name="connsiteX12" fmla="*/ 12192890 w 12192890"/>
              <a:gd name="connsiteY12" fmla="*/ 6033108 h 6033108"/>
              <a:gd name="connsiteX13" fmla="*/ 890 w 12192890"/>
              <a:gd name="connsiteY13" fmla="*/ 6033108 h 6033108"/>
              <a:gd name="connsiteX14" fmla="*/ 890 w 12192890"/>
              <a:gd name="connsiteY14" fmla="*/ 5433033 h 6033108"/>
              <a:gd name="connsiteX15" fmla="*/ 0 w 12192890"/>
              <a:gd name="connsiteY15" fmla="*/ 5433033 h 60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890" h="6033108">
                <a:moveTo>
                  <a:pt x="0" y="0"/>
                </a:moveTo>
                <a:lnTo>
                  <a:pt x="889" y="0"/>
                </a:lnTo>
                <a:lnTo>
                  <a:pt x="889" y="394404"/>
                </a:lnTo>
                <a:lnTo>
                  <a:pt x="889" y="1486000"/>
                </a:lnTo>
                <a:lnTo>
                  <a:pt x="889" y="1899579"/>
                </a:lnTo>
                <a:cubicBezTo>
                  <a:pt x="889" y="1899579"/>
                  <a:pt x="1045210" y="1998179"/>
                  <a:pt x="2027301" y="1998179"/>
                </a:cubicBezTo>
                <a:cubicBezTo>
                  <a:pt x="3651314" y="1998179"/>
                  <a:pt x="4927411" y="1761740"/>
                  <a:pt x="6104827" y="1463206"/>
                </a:cubicBezTo>
                <a:lnTo>
                  <a:pt x="6150483" y="1451524"/>
                </a:lnTo>
                <a:cubicBezTo>
                  <a:pt x="7940767" y="994272"/>
                  <a:pt x="9509593" y="398184"/>
                  <a:pt x="11738858" y="279475"/>
                </a:cubicBezTo>
                <a:lnTo>
                  <a:pt x="12192889" y="262315"/>
                </a:lnTo>
                <a:lnTo>
                  <a:pt x="12192889" y="5025046"/>
                </a:lnTo>
                <a:lnTo>
                  <a:pt x="12192890" y="5025046"/>
                </a:lnTo>
                <a:lnTo>
                  <a:pt x="12192890" y="6033108"/>
                </a:lnTo>
                <a:lnTo>
                  <a:pt x="890" y="6033108"/>
                </a:lnTo>
                <a:lnTo>
                  <a:pt x="890" y="5433033"/>
                </a:lnTo>
                <a:lnTo>
                  <a:pt x="0" y="5433033"/>
                </a:ln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17" name="Rectangle 16">
            <a:extLst>
              <a:ext uri="{FF2B5EF4-FFF2-40B4-BE49-F238E27FC236}">
                <a16:creationId xmlns:a16="http://schemas.microsoft.com/office/drawing/2014/main" id="{F02B7BD8-8150-B144-9667-4F5D3C1D8D7A}"/>
              </a:ext>
            </a:extLst>
          </p:cNvPr>
          <p:cNvSpPr/>
          <p:nvPr userDrawn="1">
            <p:custDataLst>
              <p:tags r:id="rId2"/>
            </p:custDataLst>
          </p:nvPr>
        </p:nvSpPr>
        <p:spPr bwMode="white">
          <a:xfrm>
            <a:off x="8801552" y="5720148"/>
            <a:ext cx="2840655" cy="338554"/>
          </a:xfrm>
          <a:prstGeom prst="rect">
            <a:avLst/>
          </a:prstGeom>
        </p:spPr>
        <p:txBody>
          <a:bodyPr wrap="square" lIns="0" tIns="0" rIns="0" bIns="0" anchor="b">
            <a:spAutoFit/>
          </a:bodyPr>
          <a:lstStyle/>
          <a:p>
            <a:pPr algn="l"/>
            <a:r>
              <a:rPr lang="en-US" sz="2200" i="1" noProof="0">
                <a:ln>
                  <a:noFill/>
                </a:ln>
                <a:solidFill>
                  <a:schemeClr val="bg1"/>
                </a:solidFill>
              </a:rPr>
              <a:t>Humidity for a better life</a:t>
            </a:r>
            <a:endParaRPr lang="en-US" sz="2200" i="1" noProof="0" dirty="0">
              <a:ln>
                <a:noFill/>
              </a:ln>
              <a:solidFill>
                <a:schemeClr val="bg1"/>
              </a:solidFill>
            </a:endParaRPr>
          </a:p>
        </p:txBody>
      </p:sp>
      <p:sp>
        <p:nvSpPr>
          <p:cNvPr id="56" name="Text Placeholder 10"/>
          <p:cNvSpPr>
            <a:spLocks noGrp="1"/>
          </p:cNvSpPr>
          <p:nvPr userDrawn="1">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7" name="Slide Number Placeholder 6">
            <a:extLst>
              <a:ext uri="{FF2B5EF4-FFF2-40B4-BE49-F238E27FC236}">
                <a16:creationId xmlns:a16="http://schemas.microsoft.com/office/drawing/2014/main" id="{CCD7A0AC-82E9-41DE-8189-0E5396C3197A}"/>
              </a:ext>
            </a:extLst>
          </p:cNvPr>
          <p:cNvSpPr>
            <a:spLocks noGrp="1"/>
          </p:cNvSpPr>
          <p:nvPr userDrawn="1">
            <p:ph type="sldNum" sz="quarter" idx="17"/>
          </p:nvPr>
        </p:nvSpPr>
        <p:spPr bwMode="white"/>
        <p:txBody>
          <a:bodyPr/>
          <a:lstStyle>
            <a:lvl1pPr>
              <a:defRPr>
                <a:solidFill>
                  <a:schemeClr val="bg2"/>
                </a:solidFill>
              </a:defRPr>
            </a:lvl1pPr>
          </a:lstStyle>
          <a:p>
            <a:fld id="{6F661450-DBDE-4E64-B447-67C6138A946B}" type="slidenum">
              <a:rPr lang="en-US" smtClean="0"/>
              <a:pPr/>
              <a:t>‹#›</a:t>
            </a:fld>
            <a:endParaRPr lang="en-US" dirty="0"/>
          </a:p>
        </p:txBody>
      </p:sp>
      <p:sp>
        <p:nvSpPr>
          <p:cNvPr id="26" name="Text Placeholder 4">
            <a:extLst>
              <a:ext uri="{FF2B5EF4-FFF2-40B4-BE49-F238E27FC236}">
                <a16:creationId xmlns:a16="http://schemas.microsoft.com/office/drawing/2014/main" id="{60AF22BA-D87C-43CC-8F07-93BAA9D9A21B}"/>
              </a:ext>
            </a:extLst>
          </p:cNvPr>
          <p:cNvSpPr>
            <a:spLocks noGrp="1"/>
          </p:cNvSpPr>
          <p:nvPr userDrawn="1">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pic>
        <p:nvPicPr>
          <p:cNvPr id="31" name="Graphic 30">
            <a:extLst>
              <a:ext uri="{FF2B5EF4-FFF2-40B4-BE49-F238E27FC236}">
                <a16:creationId xmlns:a16="http://schemas.microsoft.com/office/drawing/2014/main" id="{0A1DE9A2-33AB-4C02-8F3D-B9E2E5CA7D4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31800"/>
            <a:ext cx="12192000" cy="2393950"/>
          </a:xfrm>
          <a:prstGeom prst="rect">
            <a:avLst/>
          </a:prstGeom>
        </p:spPr>
      </p:pic>
      <p:sp>
        <p:nvSpPr>
          <p:cNvPr id="2" name="Title 1">
            <a:extLst>
              <a:ext uri="{FF2B5EF4-FFF2-40B4-BE49-F238E27FC236}">
                <a16:creationId xmlns:a16="http://schemas.microsoft.com/office/drawing/2014/main" id="{345D2BE7-4E10-457A-8F83-4C39186C9BB9}"/>
              </a:ext>
            </a:extLst>
          </p:cNvPr>
          <p:cNvSpPr>
            <a:spLocks noGrp="1"/>
          </p:cNvSpPr>
          <p:nvPr userDrawn="1">
            <p:ph type="title" hasCustomPrompt="1"/>
          </p:nvPr>
        </p:nvSpPr>
        <p:spPr bwMode="white">
          <a:xfrm>
            <a:off x="623888" y="3017839"/>
            <a:ext cx="8351837"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5" name="Picture 4">
            <a:extLst>
              <a:ext uri="{FF2B5EF4-FFF2-40B4-BE49-F238E27FC236}">
                <a16:creationId xmlns:a16="http://schemas.microsoft.com/office/drawing/2014/main" id="{C2EAFB08-CE6F-22F2-8F53-68452D021C6F}"/>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460333755"/>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ank" preserve="1" userDrawn="1">
  <p:cSld name="Title Slide Blank">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pic>
        <p:nvPicPr>
          <p:cNvPr id="21" name="Graphic 20">
            <a:extLst>
              <a:ext uri="{FF2B5EF4-FFF2-40B4-BE49-F238E27FC236}">
                <a16:creationId xmlns:a16="http://schemas.microsoft.com/office/drawing/2014/main" id="{470F70B2-C275-44AA-BB72-A373241C3548}"/>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5" name="Picture 4">
            <a:extLst>
              <a:ext uri="{FF2B5EF4-FFF2-40B4-BE49-F238E27FC236}">
                <a16:creationId xmlns:a16="http://schemas.microsoft.com/office/drawing/2014/main" id="{57A50468-D6CA-6434-2A9D-93F961DF481E}"/>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1089177863"/>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with Image" preserve="1" userDrawn="1">
  <p:cSld name="Chapter with Imag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7AFF423-FD6A-4C92-874B-50B5D41EEF5E}"/>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F7CD530-3C5C-4B56-ABBF-B9B51606BEA1}"/>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C2C2D4E5-4025-4B47-89E4-7533D0D19F02}"/>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02.08.2022</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23706E45-B977-4232-B9E9-9707591461F2}" type="slidenum">
              <a:rPr lang="en-US" smtClean="0"/>
              <a:pPr/>
              <a:t>‹#›</a:t>
            </a:fld>
            <a:endParaRPr lang="en-US" dirty="0"/>
          </a:p>
        </p:txBody>
      </p:sp>
      <p:pic>
        <p:nvPicPr>
          <p:cNvPr id="5" name="Picture 4">
            <a:extLst>
              <a:ext uri="{FF2B5EF4-FFF2-40B4-BE49-F238E27FC236}">
                <a16:creationId xmlns:a16="http://schemas.microsoft.com/office/drawing/2014/main" id="{421B9059-6399-5002-BBD9-37AB39FF653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044953086"/>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with Image White Logo" preserve="1" userDrawn="1">
  <p:cSld name="Chapter with Image White Logo">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36E8A96-32CA-4A43-A98A-67F304A17A0C}"/>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D0DB41-E0F6-41E6-AD3D-324B57ED5043}"/>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2BAE8707-D952-4C69-84E2-851A8FB5C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930900"/>
            <a:ext cx="12192000" cy="927100"/>
          </a:xfrm>
          <a:prstGeom prst="rect">
            <a:avLst/>
          </a:prstGeom>
        </p:spPr>
      </p:pic>
      <p:sp>
        <p:nvSpPr>
          <p:cNvPr id="28" name="Picture Placeholder 27">
            <a:extLst>
              <a:ext uri="{FF2B5EF4-FFF2-40B4-BE49-F238E27FC236}">
                <a16:creationId xmlns:a16="http://schemas.microsoft.com/office/drawing/2014/main" id="{B06CB938-2572-4A98-95A1-FC46199145A7}"/>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02.08.2022</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8F18CDD0-C0B7-4DB6-98CC-B8BC3692FA5C}" type="slidenum">
              <a:rPr lang="en-US" smtClean="0"/>
              <a:pPr/>
              <a:t>‹#›</a:t>
            </a:fld>
            <a:endParaRPr lang="en-US" dirty="0"/>
          </a:p>
        </p:txBody>
      </p:sp>
      <p:pic>
        <p:nvPicPr>
          <p:cNvPr id="5" name="Picture 4">
            <a:extLst>
              <a:ext uri="{FF2B5EF4-FFF2-40B4-BE49-F238E27FC236}">
                <a16:creationId xmlns:a16="http://schemas.microsoft.com/office/drawing/2014/main" id="{C63FD766-2ADB-63C7-9104-D9293B3D7087}"/>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93587045"/>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lvl1pPr>
              <a:defRPr/>
            </a:lvl1pPr>
          </a:lstStyle>
          <a:p>
            <a:r>
              <a:rPr lang="en-US"/>
              <a:t>Click to enter agenda title</a:t>
            </a:r>
            <a:endParaRPr lang="en-US" dirty="0"/>
          </a:p>
        </p:txBody>
      </p:sp>
      <p:sp>
        <p:nvSpPr>
          <p:cNvPr id="3" name="Text Placeholder 2">
            <a:extLst>
              <a:ext uri="{FF2B5EF4-FFF2-40B4-BE49-F238E27FC236}">
                <a16:creationId xmlns:a16="http://schemas.microsoft.com/office/drawing/2014/main" id="{DF798C52-0661-426C-9600-09447FEB3A28}"/>
              </a:ext>
            </a:extLst>
          </p:cNvPr>
          <p:cNvSpPr>
            <a:spLocks noGrp="1"/>
          </p:cNvSpPr>
          <p:nvPr>
            <p:ph type="body" sz="quarter" idx="20" hasCustomPrompt="1"/>
          </p:nvPr>
        </p:nvSpPr>
        <p:spPr>
          <a:xfrm>
            <a:off x="623888" y="1665287"/>
            <a:ext cx="10944225" cy="4319587"/>
          </a:xfrm>
        </p:spPr>
        <p:txBody>
          <a:bodyPr/>
          <a:lstStyle>
            <a:lvl1pPr>
              <a:tabLst>
                <a:tab pos="10939463" algn="r"/>
              </a:tabLst>
              <a:defRPr sz="2400"/>
            </a:lvl1pPr>
            <a:lvl2pPr>
              <a:tabLst>
                <a:tab pos="10939463" algn="r"/>
              </a:tabLst>
              <a:defRPr sz="2400"/>
            </a:lvl2pPr>
            <a:lvl3pPr>
              <a:tabLst>
                <a:tab pos="10939463" algn="r"/>
              </a:tabLst>
              <a:defRPr sz="2400"/>
            </a:lvl3pPr>
            <a:lvl4pPr>
              <a:tabLst>
                <a:tab pos="10939463" algn="r"/>
              </a:tabLst>
              <a:defRPr sz="2400"/>
            </a:lvl4pPr>
            <a:lvl5pPr>
              <a:tabLst>
                <a:tab pos="10939463" algn="r"/>
              </a:tabLst>
              <a:defRPr sz="2400"/>
            </a:lvl5pPr>
          </a:lstStyle>
          <a:p>
            <a:pPr lvl="0"/>
            <a:r>
              <a:rPr lang="en-US" dirty="0"/>
              <a:t>Insert agenda topics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29A2636-4AA7-47D4-B400-0DFC6182CF1A}"/>
              </a:ext>
            </a:extLst>
          </p:cNvPr>
          <p:cNvSpPr>
            <a:spLocks noGrp="1"/>
          </p:cNvSpPr>
          <p:nvPr>
            <p:ph type="ftr" sz="quarter" idx="21"/>
          </p:nvPr>
        </p:nvSpPr>
        <p:spPr/>
        <p:txBody>
          <a:bodyPr/>
          <a:lstStyle/>
          <a:p>
            <a:r>
              <a:rPr lang="en-US"/>
              <a:t>02.08.2022</a:t>
            </a:r>
            <a:endParaRPr lang="en-US" dirty="0"/>
          </a:p>
        </p:txBody>
      </p:sp>
      <p:sp>
        <p:nvSpPr>
          <p:cNvPr id="4" name="Slide Number Placeholder 3">
            <a:extLst>
              <a:ext uri="{FF2B5EF4-FFF2-40B4-BE49-F238E27FC236}">
                <a16:creationId xmlns:a16="http://schemas.microsoft.com/office/drawing/2014/main" id="{AC00F173-5C2B-460F-A623-F2567CAF368E}"/>
              </a:ext>
            </a:extLst>
          </p:cNvPr>
          <p:cNvSpPr>
            <a:spLocks noGrp="1"/>
          </p:cNvSpPr>
          <p:nvPr>
            <p:ph type="sldNum" sz="quarter" idx="22"/>
          </p:nvPr>
        </p:nvSpPr>
        <p:spPr/>
        <p:txBody>
          <a:bodyPr/>
          <a:lstStyle/>
          <a:p>
            <a:fld id="{D90B4DAE-F7AE-4EDA-903F-E64E18C48CC9}" type="slidenum">
              <a:rPr lang="en-US" smtClean="0"/>
              <a:pPr/>
              <a:t>‹#›</a:t>
            </a:fld>
            <a:endParaRPr lang="en-US" dirty="0"/>
          </a:p>
        </p:txBody>
      </p:sp>
    </p:spTree>
    <p:extLst>
      <p:ext uri="{BB962C8B-B14F-4D97-AF65-F5344CB8AC3E}">
        <p14:creationId xmlns:p14="http://schemas.microsoft.com/office/powerpoint/2010/main" val="3114859261"/>
      </p:ext>
    </p:extLst>
  </p:cSld>
  <p:clrMapOvr>
    <a:masterClrMapping/>
  </p:clrMapOvr>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03865F91-2CED-4148-BF8E-CCC9E6C9FFF9}"/>
              </a:ext>
            </a:extLst>
          </p:cNvPr>
          <p:cNvSpPr>
            <a:spLocks noGrp="1"/>
          </p:cNvSpPr>
          <p:nvPr>
            <p:ph sz="quarter" idx="20" hasCustomPrompt="1"/>
          </p:nvPr>
        </p:nvSpPr>
        <p:spPr>
          <a:xfrm>
            <a:off x="623888" y="1665287"/>
            <a:ext cx="10944225"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AF9B160A-521B-495E-835E-6FCBAE63DEF4}"/>
              </a:ext>
            </a:extLst>
          </p:cNvPr>
          <p:cNvSpPr>
            <a:spLocks noGrp="1"/>
          </p:cNvSpPr>
          <p:nvPr>
            <p:ph type="ftr" sz="quarter" idx="21"/>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9AB94D8C-D600-4D8B-9F53-37F4E0660F00}"/>
              </a:ext>
            </a:extLst>
          </p:cNvPr>
          <p:cNvSpPr>
            <a:spLocks noGrp="1"/>
          </p:cNvSpPr>
          <p:nvPr>
            <p:ph type="sldNum" sz="quarter" idx="22"/>
          </p:nvPr>
        </p:nvSpPr>
        <p:spPr/>
        <p:txBody>
          <a:bodyPr/>
          <a:lstStyle/>
          <a:p>
            <a:fld id="{FBA2A1EE-0E3B-4669-9051-E112E6C6D3DF}" type="slidenum">
              <a:rPr lang="en-US" smtClean="0"/>
              <a:pPr/>
              <a:t>‹#›</a:t>
            </a:fld>
            <a:endParaRPr lang="en-US" dirty="0"/>
          </a:p>
        </p:txBody>
      </p:sp>
    </p:spTree>
    <p:extLst>
      <p:ext uri="{BB962C8B-B14F-4D97-AF65-F5344CB8AC3E}">
        <p14:creationId xmlns:p14="http://schemas.microsoft.com/office/powerpoint/2010/main" val="1202436796"/>
      </p:ext>
    </p:extLst>
  </p:cSld>
  <p:clrMapOvr>
    <a:masterClrMapping/>
  </p:clrMapOvr>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Image" preserve="1" userDrawn="1">
  <p:cSld name="Content and Imag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7447443" y="1662735"/>
            <a:ext cx="4120670"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6572249"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45090D46-621F-43EC-985D-0C80886844E7}"/>
              </a:ext>
            </a:extLst>
          </p:cNvPr>
          <p:cNvSpPr>
            <a:spLocks noGrp="1"/>
          </p:cNvSpPr>
          <p:nvPr>
            <p:ph type="ftr" sz="quarter" idx="22"/>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A8A8EF36-624B-4A56-89E7-34456CF41430}"/>
              </a:ext>
            </a:extLst>
          </p:cNvPr>
          <p:cNvSpPr>
            <a:spLocks noGrp="1"/>
          </p:cNvSpPr>
          <p:nvPr>
            <p:ph type="sldNum" sz="quarter" idx="23"/>
          </p:nvPr>
        </p:nvSpPr>
        <p:spPr/>
        <p:txBody>
          <a:bodyPr/>
          <a:lstStyle/>
          <a:p>
            <a:fld id="{56A63281-09CF-46F8-83B7-35955BA11A9D}" type="slidenum">
              <a:rPr lang="en-US" smtClean="0"/>
              <a:pPr/>
              <a:t>‹#›</a:t>
            </a:fld>
            <a:endParaRPr lang="en-US" dirty="0"/>
          </a:p>
        </p:txBody>
      </p:sp>
    </p:spTree>
    <p:extLst>
      <p:ext uri="{BB962C8B-B14F-4D97-AF65-F5344CB8AC3E}">
        <p14:creationId xmlns:p14="http://schemas.microsoft.com/office/powerpoint/2010/main" val="458445846"/>
      </p:ext>
    </p:extLst>
  </p:cSld>
  <p:clrMapOvr>
    <a:masterClrMapping/>
  </p:clrMapOvr>
  <p:hf hdr="0"/>
  <p:extLst>
    <p:ext uri="{DCECCB84-F9BA-43D5-87BE-67443E8EF086}">
      <p15:sldGuideLst xmlns:p15="http://schemas.microsoft.com/office/powerpoint/2012/main">
        <p15:guide id="1" pos="4533" userDrawn="1">
          <p15:clr>
            <a:srgbClr val="FBAE40"/>
          </p15:clr>
        </p15:guide>
        <p15:guide id="10" pos="4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small" preserve="1" userDrawn="1">
  <p:cSld name="Content and Image smal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8759825" y="1662889"/>
            <a:ext cx="2824163"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7885111" cy="4319587"/>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D60FB97-7CB8-4851-AE99-5FA22E9741F8}"/>
              </a:ext>
            </a:extLst>
          </p:cNvPr>
          <p:cNvSpPr>
            <a:spLocks noGrp="1"/>
          </p:cNvSpPr>
          <p:nvPr>
            <p:ph type="ftr" sz="quarter" idx="22"/>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FFAF99ED-3D60-4938-815A-8069E83CD2D0}"/>
              </a:ext>
            </a:extLst>
          </p:cNvPr>
          <p:cNvSpPr>
            <a:spLocks noGrp="1"/>
          </p:cNvSpPr>
          <p:nvPr>
            <p:ph type="sldNum" sz="quarter" idx="23"/>
          </p:nvPr>
        </p:nvSpPr>
        <p:spPr/>
        <p:txBody>
          <a:bodyPr/>
          <a:lstStyle/>
          <a:p>
            <a:fld id="{CA4BFA6E-EC5A-4A66-89B3-3A027B56CC63}" type="slidenum">
              <a:rPr lang="en-US" smtClean="0"/>
              <a:pPr/>
              <a:t>‹#›</a:t>
            </a:fld>
            <a:endParaRPr lang="en-US" dirty="0"/>
          </a:p>
        </p:txBody>
      </p:sp>
    </p:spTree>
    <p:extLst>
      <p:ext uri="{BB962C8B-B14F-4D97-AF65-F5344CB8AC3E}">
        <p14:creationId xmlns:p14="http://schemas.microsoft.com/office/powerpoint/2010/main" val="2725719402"/>
      </p:ext>
    </p:extLst>
  </p:cSld>
  <p:clrMapOvr>
    <a:masterClrMapping/>
  </p:clrMapOvr>
  <p:hf hdr="0"/>
  <p:extLst>
    <p:ext uri="{DCECCB84-F9BA-43D5-87BE-67443E8EF086}">
      <p15:sldGuideLst xmlns:p15="http://schemas.microsoft.com/office/powerpoint/2012/main">
        <p15:guide id="1" pos="5360">
          <p15:clr>
            <a:srgbClr val="FBAE40"/>
          </p15:clr>
        </p15:guide>
        <p15:guide id="10" pos="551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Title" preserve="1" userDrawn="1">
  <p:cSld name="Two Content with Titl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08E8EC0B-BAE6-4703-ACCA-6D064D11DCC2}"/>
              </a:ext>
            </a:extLst>
          </p:cNvPr>
          <p:cNvSpPr>
            <a:spLocks noGrp="1"/>
          </p:cNvSpPr>
          <p:nvPr>
            <p:ph type="body" sz="quarter" idx="24" hasCustomPrompt="1"/>
          </p:nvPr>
        </p:nvSpPr>
        <p:spPr>
          <a:xfrm>
            <a:off x="623888"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4" name="Text Placeholder 4">
            <a:extLst>
              <a:ext uri="{FF2B5EF4-FFF2-40B4-BE49-F238E27FC236}">
                <a16:creationId xmlns:a16="http://schemas.microsoft.com/office/drawing/2014/main" id="{EDD68DA8-C87D-427F-90B5-8785845516AF}"/>
              </a:ext>
            </a:extLst>
          </p:cNvPr>
          <p:cNvSpPr>
            <a:spLocks noGrp="1"/>
          </p:cNvSpPr>
          <p:nvPr>
            <p:ph type="body" sz="quarter" idx="25" hasCustomPrompt="1"/>
          </p:nvPr>
        </p:nvSpPr>
        <p:spPr>
          <a:xfrm>
            <a:off x="6255053"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2485189"/>
            <a:ext cx="5299200"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2485190"/>
            <a:ext cx="5313061"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72AC2AA-7F24-4A9B-9F60-9E2C74D47E0A}"/>
              </a:ext>
            </a:extLst>
          </p:cNvPr>
          <p:cNvSpPr>
            <a:spLocks noGrp="1"/>
          </p:cNvSpPr>
          <p:nvPr>
            <p:ph type="ftr" sz="quarter" idx="28"/>
          </p:nvPr>
        </p:nvSpPr>
        <p:spPr/>
        <p:txBody>
          <a:bodyPr/>
          <a:lstStyle/>
          <a:p>
            <a:r>
              <a:rPr lang="en-US"/>
              <a:t>02.08.2022</a:t>
            </a:r>
            <a:endParaRPr lang="en-US" dirty="0"/>
          </a:p>
        </p:txBody>
      </p:sp>
      <p:sp>
        <p:nvSpPr>
          <p:cNvPr id="3" name="Slide Number Placeholder 2">
            <a:extLst>
              <a:ext uri="{FF2B5EF4-FFF2-40B4-BE49-F238E27FC236}">
                <a16:creationId xmlns:a16="http://schemas.microsoft.com/office/drawing/2014/main" id="{3B6FC87A-07B8-457A-95FD-75B0EE998B0D}"/>
              </a:ext>
            </a:extLst>
          </p:cNvPr>
          <p:cNvSpPr>
            <a:spLocks noGrp="1"/>
          </p:cNvSpPr>
          <p:nvPr>
            <p:ph type="sldNum" sz="quarter" idx="29"/>
          </p:nvPr>
        </p:nvSpPr>
        <p:spPr/>
        <p:txBody>
          <a:bodyPr/>
          <a:lstStyle/>
          <a:p>
            <a:fld id="{537E92D4-0207-47C6-A9B9-7F7B021CE974}" type="slidenum">
              <a:rPr lang="en-US" smtClean="0"/>
              <a:pPr/>
              <a:t>‹#›</a:t>
            </a:fld>
            <a:endParaRPr lang="en-US" dirty="0"/>
          </a:p>
        </p:txBody>
      </p:sp>
    </p:spTree>
    <p:extLst>
      <p:ext uri="{BB962C8B-B14F-4D97-AF65-F5344CB8AC3E}">
        <p14:creationId xmlns:p14="http://schemas.microsoft.com/office/powerpoint/2010/main" val="2461071279"/>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71D12E-DC1B-4054-99C0-2DD8C7F5F7EF}"/>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5930900"/>
            <a:ext cx="12192000" cy="927100"/>
          </a:xfrm>
          <a:prstGeom prst="rect">
            <a:avLst/>
          </a:prstGeom>
        </p:spPr>
      </p:pic>
      <p:sp>
        <p:nvSpPr>
          <p:cNvPr id="2" name="Title Placeholder 1"/>
          <p:cNvSpPr>
            <a:spLocks noGrp="1"/>
          </p:cNvSpPr>
          <p:nvPr>
            <p:ph type="title"/>
          </p:nvPr>
        </p:nvSpPr>
        <p:spPr>
          <a:xfrm>
            <a:off x="623888" y="350069"/>
            <a:ext cx="8964613" cy="467239"/>
          </a:xfrm>
          <a:prstGeom prst="rect">
            <a:avLst/>
          </a:prstGeom>
        </p:spPr>
        <p:txBody>
          <a:bodyPr vert="horz" lIns="0" tIns="0" rIns="0" bIns="36000" rtlCol="0" anchor="t">
            <a:noAutofit/>
          </a:bodyPr>
          <a:lstStyle/>
          <a:p>
            <a:endParaRPr lang="en-US" dirty="0"/>
          </a:p>
        </p:txBody>
      </p:sp>
      <p:sp>
        <p:nvSpPr>
          <p:cNvPr id="3" name="Text Placeholder 2"/>
          <p:cNvSpPr>
            <a:spLocks noGrp="1"/>
          </p:cNvSpPr>
          <p:nvPr>
            <p:ph type="body" idx="1"/>
          </p:nvPr>
        </p:nvSpPr>
        <p:spPr>
          <a:xfrm>
            <a:off x="623888" y="1665287"/>
            <a:ext cx="10944225" cy="4319587"/>
          </a:xfrm>
          <a:prstGeom prst="rect">
            <a:avLst/>
          </a:prstGeom>
        </p:spPr>
        <p:txBody>
          <a:bodyPr vert="horz" lIns="0" tIns="72000" rIns="0" bIns="0" rtlCol="0">
            <a:noAutofit/>
          </a:body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US" dirty="0"/>
          </a:p>
        </p:txBody>
      </p:sp>
      <p:sp>
        <p:nvSpPr>
          <p:cNvPr id="5" name="Footer Placeholder 4"/>
          <p:cNvSpPr>
            <a:spLocks noGrp="1"/>
          </p:cNvSpPr>
          <p:nvPr>
            <p:ph type="ftr" sz="quarter" idx="3"/>
          </p:nvPr>
        </p:nvSpPr>
        <p:spPr>
          <a:xfrm>
            <a:off x="5355771" y="6576681"/>
            <a:ext cx="5690848" cy="137325"/>
          </a:xfrm>
          <a:prstGeom prst="rect">
            <a:avLst/>
          </a:prstGeom>
        </p:spPr>
        <p:txBody>
          <a:bodyPr vert="horz" lIns="0" tIns="0" rIns="0" bIns="0" rtlCol="0" anchor="t"/>
          <a:lstStyle>
            <a:lvl1pPr algn="r">
              <a:defRPr sz="900">
                <a:solidFill>
                  <a:schemeClr val="tx1"/>
                </a:solidFill>
              </a:defRPr>
            </a:lvl1pPr>
          </a:lstStyle>
          <a:p>
            <a:r>
              <a:rPr lang="en-US"/>
              <a:t>02.08.2022</a:t>
            </a:r>
            <a:endParaRPr lang="en-US" dirty="0"/>
          </a:p>
        </p:txBody>
      </p:sp>
      <p:sp>
        <p:nvSpPr>
          <p:cNvPr id="6" name="Slide Number Placeholder 5"/>
          <p:cNvSpPr>
            <a:spLocks noGrp="1"/>
          </p:cNvSpPr>
          <p:nvPr>
            <p:ph type="sldNum" sz="quarter" idx="4"/>
          </p:nvPr>
        </p:nvSpPr>
        <p:spPr>
          <a:xfrm>
            <a:off x="11208544" y="6576681"/>
            <a:ext cx="359569" cy="137325"/>
          </a:xfrm>
          <a:prstGeom prst="rect">
            <a:avLst/>
          </a:prstGeom>
        </p:spPr>
        <p:txBody>
          <a:bodyPr vert="horz" lIns="0" tIns="0" rIns="0" bIns="0" rtlCol="0" anchor="t"/>
          <a:lstStyle>
            <a:lvl1pPr algn="r">
              <a:defRPr sz="900">
                <a:solidFill>
                  <a:schemeClr val="tx1"/>
                </a:solidFill>
              </a:defRPr>
            </a:lvl1pPr>
          </a:lstStyle>
          <a:p>
            <a:fld id="{5EFBD06E-4290-404A-866D-B1154782541F}" type="slidenum">
              <a:rPr lang="en-US" smtClean="0"/>
              <a:pPr/>
              <a:t>‹#›</a:t>
            </a:fld>
            <a:endParaRPr lang="en-US" dirty="0"/>
          </a:p>
        </p:txBody>
      </p:sp>
      <p:pic>
        <p:nvPicPr>
          <p:cNvPr id="8" name="Picture 7">
            <a:extLst>
              <a:ext uri="{FF2B5EF4-FFF2-40B4-BE49-F238E27FC236}">
                <a16:creationId xmlns:a16="http://schemas.microsoft.com/office/drawing/2014/main" id="{7186AD82-EEBA-0CD6-CF7B-4EF720242B67}"/>
              </a:ext>
            </a:extLst>
          </p:cNvPr>
          <p:cNvPicPr>
            <a:picLocks noChangeAspect="1"/>
          </p:cNvPicPr>
          <p:nvPr userDrawn="1">
            <p:custDataLst>
              <p:tags r:id="rId20"/>
            </p:custDataLst>
          </p:nvPr>
        </p:nvPicPr>
        <p:blipFill>
          <a:blip r:embed="rId23">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83679555"/>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62" r:id="rId3"/>
    <p:sldLayoutId id="2147483809" r:id="rId4"/>
    <p:sldLayoutId id="2147483807" r:id="rId5"/>
    <p:sldLayoutId id="2147483792" r:id="rId6"/>
    <p:sldLayoutId id="2147483793" r:id="rId7"/>
    <p:sldLayoutId id="2147483811" r:id="rId8"/>
    <p:sldLayoutId id="2147483805" r:id="rId9"/>
    <p:sldLayoutId id="2147483794" r:id="rId10"/>
    <p:sldLayoutId id="2147483795" r:id="rId11"/>
    <p:sldLayoutId id="2147483796" r:id="rId12"/>
    <p:sldLayoutId id="2147483812" r:id="rId13"/>
    <p:sldLayoutId id="2147483810" r:id="rId14"/>
    <p:sldLayoutId id="2147483808" r:id="rId15"/>
    <p:sldLayoutId id="2147483797" r:id="rId16"/>
    <p:sldLayoutId id="2147483803" r:id="rId17"/>
    <p:sldLayoutId id="2147483804" r:id="rId18"/>
  </p:sldLayoutIdLst>
  <p:hf hdr="0"/>
  <p:txStyles>
    <p:title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1049" userDrawn="1">
          <p15:clr>
            <a:srgbClr val="F26B43"/>
          </p15:clr>
        </p15:guide>
        <p15:guide id="4" orient="horz" pos="3770" userDrawn="1">
          <p15:clr>
            <a:srgbClr val="F26B43"/>
          </p15:clr>
        </p15:guide>
        <p15:guide id="5"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25.jp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0.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24.em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s://www.condair.com/humidifiers-for-data-centers" TargetMode="External"/><Relationship Id="rId7" Type="http://schemas.openxmlformats.org/officeDocument/2006/relationships/image" Target="../media/image47.png"/><Relationship Id="rId2" Type="http://schemas.openxmlformats.org/officeDocument/2006/relationships/hyperlink" Target="https://www.condair.com/m/0/19-70-why-humidify-for-data-centers.pdf" TargetMode="Externa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hyperlink" Target="https://www.condair.com/m/0/white-paper-5-data-center-trends-in-facility-mgmt-2019-1.pdf" TargetMode="External"/><Relationship Id="rId4" Type="http://schemas.openxmlformats.org/officeDocument/2006/relationships/hyperlink" Target="https://www.condair.com/m/0/12-603-case-study-datacenter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21.xml"/><Relationship Id="rId7" Type="http://schemas.openxmlformats.org/officeDocument/2006/relationships/image" Target="../media/image4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1.xml"/><Relationship Id="rId11" Type="http://schemas.openxmlformats.org/officeDocument/2006/relationships/image" Target="../media/image53.PNG"/><Relationship Id="rId5" Type="http://schemas.openxmlformats.org/officeDocument/2006/relationships/slideLayout" Target="../slideLayouts/slideLayout7.xml"/><Relationship Id="rId10" Type="http://schemas.openxmlformats.org/officeDocument/2006/relationships/image" Target="../media/image52.PNG"/><Relationship Id="rId4" Type="http://schemas.openxmlformats.org/officeDocument/2006/relationships/tags" Target="../tags/tag22.xm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0.jpeg"/><Relationship Id="rId5" Type="http://schemas.microsoft.com/office/2007/relationships/hdphoto" Target="../media/hdphoto1.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26.xml"/><Relationship Id="rId7" Type="http://schemas.openxmlformats.org/officeDocument/2006/relationships/image" Target="../media/image65.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3.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condair.com/desiccant-dryers" TargetMode="External"/><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DE1732D-7CD3-DAEF-F823-7B17B4985651}"/>
              </a:ext>
            </a:extLst>
          </p:cNvPr>
          <p:cNvPicPr>
            <a:picLocks noGrp="1" noChangeAspect="1"/>
          </p:cNvPicPr>
          <p:nvPr>
            <p:ph type="pic" sz="quarter" idx="15"/>
            <p:custDataLst>
              <p:tags r:id="rId1"/>
            </p:custDataLst>
          </p:nvPr>
        </p:nvPicPr>
        <p:blipFill>
          <a:blip r:embed="rId3">
            <a:extLst>
              <a:ext uri="{28A0092B-C50C-407E-A947-70E740481C1C}">
                <a14:useLocalDpi xmlns:a14="http://schemas.microsoft.com/office/drawing/2010/main" val="0"/>
              </a:ext>
            </a:extLst>
          </a:blip>
          <a:srcRect l="69" r="69"/>
          <a:stretch>
            <a:fillRect/>
          </a:stretch>
        </p:blipFill>
        <p:spPr/>
      </p:pic>
      <p:sp>
        <p:nvSpPr>
          <p:cNvPr id="7" name="Text Placeholder 6">
            <a:extLst>
              <a:ext uri="{FF2B5EF4-FFF2-40B4-BE49-F238E27FC236}">
                <a16:creationId xmlns:a16="http://schemas.microsoft.com/office/drawing/2014/main" id="{467124F0-AB54-42DE-AEEB-2A1AA7A14B29}"/>
              </a:ext>
            </a:extLst>
          </p:cNvPr>
          <p:cNvSpPr>
            <a:spLocks noGrp="1"/>
          </p:cNvSpPr>
          <p:nvPr>
            <p:ph type="body" sz="quarter" idx="11"/>
          </p:nvPr>
        </p:nvSpPr>
        <p:spPr/>
        <p:txBody>
          <a:bodyPr/>
          <a:lstStyle/>
          <a:p>
            <a:r>
              <a:rPr lang="en-US" dirty="0"/>
              <a:t>Product and Sales Support Team</a:t>
            </a:r>
          </a:p>
        </p:txBody>
      </p:sp>
      <p:sp>
        <p:nvSpPr>
          <p:cNvPr id="13" name="Text Placeholder 12">
            <a:extLst>
              <a:ext uri="{FF2B5EF4-FFF2-40B4-BE49-F238E27FC236}">
                <a16:creationId xmlns:a16="http://schemas.microsoft.com/office/drawing/2014/main" id="{0CA91E94-B88A-4E5B-BCAF-63BBBD877282}"/>
              </a:ext>
            </a:extLst>
          </p:cNvPr>
          <p:cNvSpPr>
            <a:spLocks noGrp="1"/>
          </p:cNvSpPr>
          <p:nvPr>
            <p:ph type="body" sz="quarter" idx="14"/>
          </p:nvPr>
        </p:nvSpPr>
        <p:spPr/>
        <p:txBody>
          <a:bodyPr/>
          <a:lstStyle/>
          <a:p>
            <a:endParaRPr lang="en-US" dirty="0"/>
          </a:p>
        </p:txBody>
      </p:sp>
      <p:sp>
        <p:nvSpPr>
          <p:cNvPr id="5" name="Title 4">
            <a:extLst>
              <a:ext uri="{FF2B5EF4-FFF2-40B4-BE49-F238E27FC236}">
                <a16:creationId xmlns:a16="http://schemas.microsoft.com/office/drawing/2014/main" id="{4C7F897F-2EFF-43ED-8F66-B221B83A9157}"/>
              </a:ext>
            </a:extLst>
          </p:cNvPr>
          <p:cNvSpPr>
            <a:spLocks noGrp="1"/>
          </p:cNvSpPr>
          <p:nvPr>
            <p:ph type="title"/>
          </p:nvPr>
        </p:nvSpPr>
        <p:spPr/>
        <p:txBody>
          <a:bodyPr vert="horz"/>
          <a:lstStyle/>
          <a:p>
            <a:r>
              <a:rPr lang="en-US" dirty="0"/>
              <a:t>Applications</a:t>
            </a:r>
          </a:p>
        </p:txBody>
      </p:sp>
    </p:spTree>
    <p:extLst>
      <p:ext uri="{BB962C8B-B14F-4D97-AF65-F5344CB8AC3E}">
        <p14:creationId xmlns:p14="http://schemas.microsoft.com/office/powerpoint/2010/main" val="414235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Introduction</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10</a:t>
            </a:fld>
            <a:endParaRPr lang="en-US" dirty="0"/>
          </a:p>
        </p:txBody>
      </p:sp>
      <p:sp>
        <p:nvSpPr>
          <p:cNvPr id="6" name="Footer Placeholder 5">
            <a:extLst>
              <a:ext uri="{FF2B5EF4-FFF2-40B4-BE49-F238E27FC236}">
                <a16:creationId xmlns:a16="http://schemas.microsoft.com/office/drawing/2014/main" id="{A7178483-EF2A-718A-BD69-CDA7388E747D}"/>
              </a:ext>
            </a:extLst>
          </p:cNvPr>
          <p:cNvSpPr>
            <a:spLocks noGrp="1"/>
          </p:cNvSpPr>
          <p:nvPr>
            <p:ph type="ftr" sz="quarter" idx="21"/>
          </p:nvPr>
        </p:nvSpPr>
        <p:spPr/>
        <p:txBody>
          <a:bodyPr/>
          <a:lstStyle/>
          <a:p>
            <a:r>
              <a:rPr lang="en-US" dirty="0"/>
              <a:t>02.08.2022</a:t>
            </a:r>
          </a:p>
        </p:txBody>
      </p:sp>
      <p:pic>
        <p:nvPicPr>
          <p:cNvPr id="16" name="Picture 15">
            <a:extLst>
              <a:ext uri="{FF2B5EF4-FFF2-40B4-BE49-F238E27FC236}">
                <a16:creationId xmlns:a16="http://schemas.microsoft.com/office/drawing/2014/main" id="{E2B0539B-64EC-6FC8-8BD6-E174868A569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827131" y="3056644"/>
            <a:ext cx="748128" cy="744711"/>
          </a:xfrm>
          <a:prstGeom prst="rect">
            <a:avLst/>
          </a:prstGeom>
        </p:spPr>
      </p:pic>
      <p:sp>
        <p:nvSpPr>
          <p:cNvPr id="9" name="Content Placeholder 2">
            <a:extLst>
              <a:ext uri="{FF2B5EF4-FFF2-40B4-BE49-F238E27FC236}">
                <a16:creationId xmlns:a16="http://schemas.microsoft.com/office/drawing/2014/main" id="{A808676B-802F-EB4F-829B-2E3B7D04BE1F}"/>
              </a:ext>
            </a:extLst>
          </p:cNvPr>
          <p:cNvSpPr>
            <a:spLocks noGrp="1"/>
          </p:cNvSpPr>
          <p:nvPr>
            <p:ph sz="quarter" idx="20"/>
          </p:nvPr>
        </p:nvSpPr>
        <p:spPr>
          <a:xfrm>
            <a:off x="623889" y="1665287"/>
            <a:ext cx="5803038" cy="4319587"/>
          </a:xfrm>
        </p:spPr>
        <p:txBody>
          <a:bodyPr/>
          <a:lstStyle/>
          <a:p>
            <a:r>
              <a:rPr lang="en-US" dirty="0"/>
              <a:t>Data centers are one of the most energy-intensive building types, consuming </a:t>
            </a:r>
            <a:r>
              <a:rPr lang="en-US" dirty="0">
                <a:solidFill>
                  <a:schemeClr val="accent1"/>
                </a:solidFill>
              </a:rPr>
              <a:t>10 to 50 times </a:t>
            </a:r>
            <a:r>
              <a:rPr lang="en-US" dirty="0"/>
              <a:t>the energy per floor space of a typical commercial office building.</a:t>
            </a:r>
          </a:p>
          <a:p>
            <a:endParaRPr lang="en-US" dirty="0">
              <a:solidFill>
                <a:srgbClr val="000000"/>
              </a:solidFill>
            </a:endParaRPr>
          </a:p>
          <a:p>
            <a:r>
              <a:rPr lang="en-US" dirty="0"/>
              <a:t>Data Centers account for approximately 2% of the total U.S. electricity usage in 2021</a:t>
            </a:r>
          </a:p>
          <a:p>
            <a:endParaRPr lang="en-US" dirty="0"/>
          </a:p>
          <a:p>
            <a:r>
              <a:rPr lang="en-US" dirty="0"/>
              <a:t>Hyperscale – Microsoft, Google, Apple</a:t>
            </a:r>
          </a:p>
          <a:p>
            <a:r>
              <a:rPr lang="en-US" dirty="0"/>
              <a:t>Colocation – Equinix, </a:t>
            </a:r>
            <a:r>
              <a:rPr lang="en-US" dirty="0" err="1"/>
              <a:t>Coresite</a:t>
            </a:r>
            <a:r>
              <a:rPr lang="en-US" dirty="0"/>
              <a:t>, Rackspace</a:t>
            </a:r>
          </a:p>
          <a:p>
            <a:pPr lvl="1"/>
            <a:r>
              <a:rPr lang="en-US" dirty="0"/>
              <a:t>Build facilities and rent rack space to customers to </a:t>
            </a:r>
            <a:r>
              <a:rPr lang="en-US" dirty="0" err="1"/>
              <a:t>deloy</a:t>
            </a:r>
            <a:r>
              <a:rPr lang="en-US" dirty="0"/>
              <a:t> their own servers</a:t>
            </a:r>
          </a:p>
          <a:p>
            <a:pPr lvl="1"/>
            <a:endParaRPr lang="en-US" dirty="0"/>
          </a:p>
          <a:p>
            <a:r>
              <a:rPr lang="en-US" dirty="0"/>
              <a:t>1% efficiency gain = Big $$$ Savings</a:t>
            </a:r>
          </a:p>
        </p:txBody>
      </p:sp>
      <p:pic>
        <p:nvPicPr>
          <p:cNvPr id="3" name="Picture 2" descr="Rows of computer servers&#10;&#10;Description automatically generated with low confidence">
            <a:extLst>
              <a:ext uri="{FF2B5EF4-FFF2-40B4-BE49-F238E27FC236}">
                <a16:creationId xmlns:a16="http://schemas.microsoft.com/office/drawing/2014/main" id="{5210F759-5D9E-F368-9EAA-CD99C6B40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553" y="1631116"/>
            <a:ext cx="515488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3874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Introduction</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11</a:t>
            </a:fld>
            <a:endParaRPr lang="en-US" dirty="0"/>
          </a:p>
        </p:txBody>
      </p:sp>
      <p:sp>
        <p:nvSpPr>
          <p:cNvPr id="6" name="Footer Placeholder 5">
            <a:extLst>
              <a:ext uri="{FF2B5EF4-FFF2-40B4-BE49-F238E27FC236}">
                <a16:creationId xmlns:a16="http://schemas.microsoft.com/office/drawing/2014/main" id="{A7178483-EF2A-718A-BD69-CDA7388E747D}"/>
              </a:ext>
            </a:extLst>
          </p:cNvPr>
          <p:cNvSpPr>
            <a:spLocks noGrp="1"/>
          </p:cNvSpPr>
          <p:nvPr>
            <p:ph type="ftr" sz="quarter" idx="21"/>
          </p:nvPr>
        </p:nvSpPr>
        <p:spPr/>
        <p:txBody>
          <a:bodyPr/>
          <a:lstStyle/>
          <a:p>
            <a:r>
              <a:rPr lang="en-US" dirty="0"/>
              <a:t>02.08.2022</a:t>
            </a:r>
          </a:p>
        </p:txBody>
      </p:sp>
      <p:pic>
        <p:nvPicPr>
          <p:cNvPr id="16" name="Picture 15">
            <a:extLst>
              <a:ext uri="{FF2B5EF4-FFF2-40B4-BE49-F238E27FC236}">
                <a16:creationId xmlns:a16="http://schemas.microsoft.com/office/drawing/2014/main" id="{E2B0539B-64EC-6FC8-8BD6-E174868A569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827131" y="3056644"/>
            <a:ext cx="748128" cy="744711"/>
          </a:xfrm>
          <a:prstGeom prst="rect">
            <a:avLst/>
          </a:prstGeom>
        </p:spPr>
      </p:pic>
      <p:pic>
        <p:nvPicPr>
          <p:cNvPr id="2" name="Picture 1">
            <a:extLst>
              <a:ext uri="{FF2B5EF4-FFF2-40B4-BE49-F238E27FC236}">
                <a16:creationId xmlns:a16="http://schemas.microsoft.com/office/drawing/2014/main" id="{D498FD67-CF98-3296-2610-3303EB22D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39" y="1828800"/>
            <a:ext cx="5275524" cy="3538118"/>
          </a:xfrm>
          <a:prstGeom prst="rect">
            <a:avLst/>
          </a:prstGeom>
        </p:spPr>
      </p:pic>
      <p:pic>
        <p:nvPicPr>
          <p:cNvPr id="5" name="Picture 4">
            <a:extLst>
              <a:ext uri="{FF2B5EF4-FFF2-40B4-BE49-F238E27FC236}">
                <a16:creationId xmlns:a16="http://schemas.microsoft.com/office/drawing/2014/main" id="{054B4FEC-5584-28DA-C769-218F7F0A6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1828800"/>
            <a:ext cx="5409967" cy="3538118"/>
          </a:xfrm>
          <a:prstGeom prst="rect">
            <a:avLst/>
          </a:prstGeom>
        </p:spPr>
      </p:pic>
    </p:spTree>
    <p:extLst>
      <p:ext uri="{BB962C8B-B14F-4D97-AF65-F5344CB8AC3E}">
        <p14:creationId xmlns:p14="http://schemas.microsoft.com/office/powerpoint/2010/main" val="2798277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Introduction</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12</a:t>
            </a:fld>
            <a:endParaRPr lang="en-US" dirty="0"/>
          </a:p>
        </p:txBody>
      </p:sp>
      <p:sp>
        <p:nvSpPr>
          <p:cNvPr id="6" name="Footer Placeholder 5">
            <a:extLst>
              <a:ext uri="{FF2B5EF4-FFF2-40B4-BE49-F238E27FC236}">
                <a16:creationId xmlns:a16="http://schemas.microsoft.com/office/drawing/2014/main" id="{A7178483-EF2A-718A-BD69-CDA7388E747D}"/>
              </a:ext>
            </a:extLst>
          </p:cNvPr>
          <p:cNvSpPr>
            <a:spLocks noGrp="1"/>
          </p:cNvSpPr>
          <p:nvPr>
            <p:ph type="ftr" sz="quarter" idx="21"/>
          </p:nvPr>
        </p:nvSpPr>
        <p:spPr/>
        <p:txBody>
          <a:bodyPr/>
          <a:lstStyle/>
          <a:p>
            <a:r>
              <a:rPr lang="en-US" dirty="0"/>
              <a:t>02.08.2022</a:t>
            </a:r>
          </a:p>
        </p:txBody>
      </p:sp>
      <p:pic>
        <p:nvPicPr>
          <p:cNvPr id="16" name="Picture 15">
            <a:extLst>
              <a:ext uri="{FF2B5EF4-FFF2-40B4-BE49-F238E27FC236}">
                <a16:creationId xmlns:a16="http://schemas.microsoft.com/office/drawing/2014/main" id="{E2B0539B-64EC-6FC8-8BD6-E174868A569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827131" y="3056644"/>
            <a:ext cx="748128" cy="744711"/>
          </a:xfrm>
          <a:prstGeom prst="rect">
            <a:avLst/>
          </a:prstGeom>
        </p:spPr>
      </p:pic>
      <p:pic>
        <p:nvPicPr>
          <p:cNvPr id="3" name="Picture 2">
            <a:extLst>
              <a:ext uri="{FF2B5EF4-FFF2-40B4-BE49-F238E27FC236}">
                <a16:creationId xmlns:a16="http://schemas.microsoft.com/office/drawing/2014/main" id="{20F966CC-1DCA-46C2-9256-AFB4A588A9EC}"/>
              </a:ext>
            </a:extLst>
          </p:cNvPr>
          <p:cNvPicPr>
            <a:picLocks noChangeAspect="1"/>
          </p:cNvPicPr>
          <p:nvPr/>
        </p:nvPicPr>
        <p:blipFill>
          <a:blip r:embed="rId5"/>
          <a:stretch>
            <a:fillRect/>
          </a:stretch>
        </p:blipFill>
        <p:spPr>
          <a:xfrm>
            <a:off x="239486" y="1801934"/>
            <a:ext cx="5651281" cy="3581400"/>
          </a:xfrm>
          <a:prstGeom prst="rect">
            <a:avLst/>
          </a:prstGeom>
        </p:spPr>
      </p:pic>
      <p:pic>
        <p:nvPicPr>
          <p:cNvPr id="7" name="Picture 6">
            <a:extLst>
              <a:ext uri="{FF2B5EF4-FFF2-40B4-BE49-F238E27FC236}">
                <a16:creationId xmlns:a16="http://schemas.microsoft.com/office/drawing/2014/main" id="{1E303BE4-191A-16F8-F160-BD48BCC5763E}"/>
              </a:ext>
            </a:extLst>
          </p:cNvPr>
          <p:cNvPicPr>
            <a:picLocks noChangeAspect="1"/>
          </p:cNvPicPr>
          <p:nvPr/>
        </p:nvPicPr>
        <p:blipFill>
          <a:blip r:embed="rId6"/>
          <a:stretch>
            <a:fillRect/>
          </a:stretch>
        </p:blipFill>
        <p:spPr>
          <a:xfrm>
            <a:off x="6106886" y="1801934"/>
            <a:ext cx="5695658" cy="3616467"/>
          </a:xfrm>
          <a:prstGeom prst="rect">
            <a:avLst/>
          </a:prstGeom>
        </p:spPr>
      </p:pic>
      <p:sp>
        <p:nvSpPr>
          <p:cNvPr id="8" name="TextBox 7">
            <a:extLst>
              <a:ext uri="{FF2B5EF4-FFF2-40B4-BE49-F238E27FC236}">
                <a16:creationId xmlns:a16="http://schemas.microsoft.com/office/drawing/2014/main" id="{2497D9C5-AA6A-C085-9A9A-B8FE72BCBA52}"/>
              </a:ext>
            </a:extLst>
          </p:cNvPr>
          <p:cNvSpPr txBox="1"/>
          <p:nvPr/>
        </p:nvSpPr>
        <p:spPr>
          <a:xfrm>
            <a:off x="1714849" y="5595615"/>
            <a:ext cx="2650021" cy="369332"/>
          </a:xfrm>
          <a:prstGeom prst="rect">
            <a:avLst/>
          </a:prstGeom>
          <a:noFill/>
        </p:spPr>
        <p:txBody>
          <a:bodyPr wrap="none" rtlCol="0">
            <a:spAutoFit/>
          </a:bodyPr>
          <a:lstStyle/>
          <a:p>
            <a:r>
              <a:rPr lang="en-US" dirty="0"/>
              <a:t>Direct Evaporative Cooling</a:t>
            </a:r>
          </a:p>
        </p:txBody>
      </p:sp>
      <p:sp>
        <p:nvSpPr>
          <p:cNvPr id="9" name="TextBox 8">
            <a:extLst>
              <a:ext uri="{FF2B5EF4-FFF2-40B4-BE49-F238E27FC236}">
                <a16:creationId xmlns:a16="http://schemas.microsoft.com/office/drawing/2014/main" id="{E86393D0-6CA7-000F-1F99-6BEA175F584C}"/>
              </a:ext>
            </a:extLst>
          </p:cNvPr>
          <p:cNvSpPr txBox="1"/>
          <p:nvPr/>
        </p:nvSpPr>
        <p:spPr>
          <a:xfrm>
            <a:off x="7827131" y="5610676"/>
            <a:ext cx="2808718" cy="369332"/>
          </a:xfrm>
          <a:prstGeom prst="rect">
            <a:avLst/>
          </a:prstGeom>
          <a:noFill/>
        </p:spPr>
        <p:txBody>
          <a:bodyPr wrap="none" rtlCol="0">
            <a:spAutoFit/>
          </a:bodyPr>
          <a:lstStyle/>
          <a:p>
            <a:r>
              <a:rPr lang="en-US" dirty="0"/>
              <a:t>Indirect Evaporative Cooling</a:t>
            </a:r>
          </a:p>
        </p:txBody>
      </p:sp>
    </p:spTree>
    <p:extLst>
      <p:ext uri="{BB962C8B-B14F-4D97-AF65-F5344CB8AC3E}">
        <p14:creationId xmlns:p14="http://schemas.microsoft.com/office/powerpoint/2010/main" val="284858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Benefits of Humidification &amp; Dehumidification </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13</a:t>
            </a:fld>
            <a:endParaRPr lang="en-US" dirty="0"/>
          </a:p>
        </p:txBody>
      </p:sp>
      <p:sp>
        <p:nvSpPr>
          <p:cNvPr id="6" name="Footer Placeholder 5">
            <a:extLst>
              <a:ext uri="{FF2B5EF4-FFF2-40B4-BE49-F238E27FC236}">
                <a16:creationId xmlns:a16="http://schemas.microsoft.com/office/drawing/2014/main" id="{A7178483-EF2A-718A-BD69-CDA7388E747D}"/>
              </a:ext>
            </a:extLst>
          </p:cNvPr>
          <p:cNvSpPr>
            <a:spLocks noGrp="1"/>
          </p:cNvSpPr>
          <p:nvPr>
            <p:ph type="ftr" sz="quarter" idx="21"/>
          </p:nvPr>
        </p:nvSpPr>
        <p:spPr/>
        <p:txBody>
          <a:bodyPr/>
          <a:lstStyle/>
          <a:p>
            <a:r>
              <a:rPr lang="en-US" dirty="0"/>
              <a:t>02.08.2022</a:t>
            </a:r>
          </a:p>
        </p:txBody>
      </p:sp>
      <p:sp>
        <p:nvSpPr>
          <p:cNvPr id="7" name="Content Placeholder 4">
            <a:extLst>
              <a:ext uri="{FF2B5EF4-FFF2-40B4-BE49-F238E27FC236}">
                <a16:creationId xmlns:a16="http://schemas.microsoft.com/office/drawing/2014/main" id="{973D227A-B356-FEB3-9B8A-9937E9056904}"/>
              </a:ext>
            </a:extLst>
          </p:cNvPr>
          <p:cNvSpPr txBox="1">
            <a:spLocks/>
          </p:cNvSpPr>
          <p:nvPr/>
        </p:nvSpPr>
        <p:spPr>
          <a:xfrm>
            <a:off x="4083819" y="1745415"/>
            <a:ext cx="7304509" cy="3782431"/>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buClr>
                <a:srgbClr val="016AB3"/>
              </a:buClr>
              <a:buSzPct val="100000"/>
              <a:buFont typeface="Arial" panose="020B0604020202020204" pitchFamily="34" charset="0"/>
              <a:buNone/>
            </a:pPr>
            <a:r>
              <a:rPr lang="en-US" b="1" dirty="0">
                <a:solidFill>
                  <a:srgbClr val="000000"/>
                </a:solidFill>
              </a:rPr>
              <a:t>Optimized Performance </a:t>
            </a:r>
          </a:p>
          <a:p>
            <a:pPr lvl="1">
              <a:buClr>
                <a:srgbClr val="016AB3"/>
              </a:buClr>
              <a:buSzPct val="100000"/>
            </a:pPr>
            <a:r>
              <a:rPr lang="en-US" dirty="0">
                <a:solidFill>
                  <a:srgbClr val="000000"/>
                </a:solidFill>
              </a:rPr>
              <a:t>Equipment is designed to function in an optimal humidity and temperature range. Too much moisture can cause dust adherence inside IT equipment, reducing heat transfer efficiency and performance, and leading to increased failures. </a:t>
            </a:r>
          </a:p>
          <a:p>
            <a:pPr marL="216000" lvl="1" indent="0">
              <a:buClr>
                <a:srgbClr val="016AB3"/>
              </a:buClr>
              <a:buSzPct val="100000"/>
              <a:buNone/>
            </a:pPr>
            <a:endParaRPr lang="en-US" dirty="0">
              <a:solidFill>
                <a:srgbClr val="000000"/>
              </a:solidFill>
            </a:endParaRPr>
          </a:p>
          <a:p>
            <a:pPr marL="0" indent="0">
              <a:buClr>
                <a:srgbClr val="016AB3"/>
              </a:buClr>
              <a:buSzPct val="100000"/>
              <a:buNone/>
            </a:pPr>
            <a:r>
              <a:rPr lang="en-US" b="1" dirty="0">
                <a:solidFill>
                  <a:srgbClr val="000000"/>
                </a:solidFill>
              </a:rPr>
              <a:t>Protection of Equipment   </a:t>
            </a:r>
          </a:p>
          <a:p>
            <a:pPr lvl="1">
              <a:buClr>
                <a:srgbClr val="016AB3"/>
              </a:buClr>
              <a:buSzPct val="100000"/>
            </a:pPr>
            <a:r>
              <a:rPr lang="en-US" dirty="0">
                <a:solidFill>
                  <a:srgbClr val="000000"/>
                </a:solidFill>
              </a:rPr>
              <a:t>Dehumidifiers can protect pipework, installations, operating materials and technical appliances from moisture damage, which can lead to rust, corrosion, mold and rot. </a:t>
            </a:r>
          </a:p>
          <a:p>
            <a:pPr lvl="1">
              <a:buClr>
                <a:srgbClr val="016AB3"/>
              </a:buClr>
              <a:buSzPct val="100000"/>
            </a:pPr>
            <a:r>
              <a:rPr lang="en-US" dirty="0">
                <a:solidFill>
                  <a:srgbClr val="000000"/>
                </a:solidFill>
              </a:rPr>
              <a:t>Studies indicate a strong link between humidity control and hard disk failure levels, particularly when humidity levels were elevated. Maintaining proper humidity levels ensures processes remain safe and stable. </a:t>
            </a:r>
          </a:p>
          <a:p>
            <a:pPr lvl="1">
              <a:buClr>
                <a:srgbClr val="016AB3"/>
              </a:buClr>
              <a:buSzPct val="100000"/>
            </a:pPr>
            <a:r>
              <a:rPr lang="en-US" dirty="0">
                <a:solidFill>
                  <a:srgbClr val="000000"/>
                </a:solidFill>
              </a:rPr>
              <a:t>Humidity control in data centers is a key factor in preventing electrostatic discharge (ESD), which can damage electronic equipment.</a:t>
            </a:r>
          </a:p>
          <a:p>
            <a:pPr marL="216000" lvl="1" indent="0">
              <a:buClr>
                <a:srgbClr val="016AB3"/>
              </a:buClr>
              <a:buSzPct val="100000"/>
              <a:buNone/>
            </a:pPr>
            <a:endParaRPr lang="en-US" dirty="0">
              <a:solidFill>
                <a:srgbClr val="000000"/>
              </a:solidFill>
            </a:endParaRPr>
          </a:p>
        </p:txBody>
      </p:sp>
      <p:pic>
        <p:nvPicPr>
          <p:cNvPr id="12" name="Picture 11">
            <a:extLst>
              <a:ext uri="{FF2B5EF4-FFF2-40B4-BE49-F238E27FC236}">
                <a16:creationId xmlns:a16="http://schemas.microsoft.com/office/drawing/2014/main" id="{2B647761-CED3-7738-0F93-88BA981ECE06}"/>
              </a:ext>
            </a:extLst>
          </p:cNvPr>
          <p:cNvPicPr>
            <a:picLocks noChangeAspect="1"/>
          </p:cNvPicPr>
          <p:nvPr/>
        </p:nvPicPr>
        <p:blipFill rotWithShape="1">
          <a:blip r:embed="rId3"/>
          <a:srcRect t="5345" b="45751"/>
          <a:stretch/>
        </p:blipFill>
        <p:spPr>
          <a:xfrm>
            <a:off x="689927" y="1731013"/>
            <a:ext cx="2897864" cy="1829418"/>
          </a:xfrm>
          <a:prstGeom prst="rect">
            <a:avLst/>
          </a:prstGeom>
        </p:spPr>
      </p:pic>
      <p:pic>
        <p:nvPicPr>
          <p:cNvPr id="14" name="Picture 13">
            <a:extLst>
              <a:ext uri="{FF2B5EF4-FFF2-40B4-BE49-F238E27FC236}">
                <a16:creationId xmlns:a16="http://schemas.microsoft.com/office/drawing/2014/main" id="{D108102C-BD11-2343-F358-265E24F9F2F5}"/>
              </a:ext>
            </a:extLst>
          </p:cNvPr>
          <p:cNvPicPr>
            <a:picLocks noChangeAspect="1"/>
          </p:cNvPicPr>
          <p:nvPr/>
        </p:nvPicPr>
        <p:blipFill rotWithShape="1">
          <a:blip r:embed="rId4"/>
          <a:srcRect l="215" t="35235" r="-215" b="16443"/>
          <a:stretch/>
        </p:blipFill>
        <p:spPr>
          <a:xfrm>
            <a:off x="677227" y="3815697"/>
            <a:ext cx="2932619" cy="1829418"/>
          </a:xfrm>
          <a:prstGeom prst="rect">
            <a:avLst/>
          </a:prstGeom>
        </p:spPr>
      </p:pic>
    </p:spTree>
    <p:extLst>
      <p:ext uri="{BB962C8B-B14F-4D97-AF65-F5344CB8AC3E}">
        <p14:creationId xmlns:p14="http://schemas.microsoft.com/office/powerpoint/2010/main" val="60363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00+ Piggy Bank Pictures | Download Free Images on Unsplash">
            <a:extLst>
              <a:ext uri="{FF2B5EF4-FFF2-40B4-BE49-F238E27FC236}">
                <a16:creationId xmlns:a16="http://schemas.microsoft.com/office/drawing/2014/main" id="{706405AE-7595-1892-88A4-EB7FB0F2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61" y="1631116"/>
            <a:ext cx="2897864" cy="19703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Benefits of Humidification &amp; Dehumidification </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14</a:t>
            </a:fld>
            <a:endParaRPr lang="en-US" dirty="0"/>
          </a:p>
        </p:txBody>
      </p:sp>
      <p:sp>
        <p:nvSpPr>
          <p:cNvPr id="6" name="Footer Placeholder 5">
            <a:extLst>
              <a:ext uri="{FF2B5EF4-FFF2-40B4-BE49-F238E27FC236}">
                <a16:creationId xmlns:a16="http://schemas.microsoft.com/office/drawing/2014/main" id="{A7178483-EF2A-718A-BD69-CDA7388E747D}"/>
              </a:ext>
            </a:extLst>
          </p:cNvPr>
          <p:cNvSpPr>
            <a:spLocks noGrp="1"/>
          </p:cNvSpPr>
          <p:nvPr>
            <p:ph type="ftr" sz="quarter" idx="21"/>
          </p:nvPr>
        </p:nvSpPr>
        <p:spPr/>
        <p:txBody>
          <a:bodyPr/>
          <a:lstStyle/>
          <a:p>
            <a:r>
              <a:rPr lang="en-US"/>
              <a:t>02.08.2022</a:t>
            </a:r>
            <a:endParaRPr lang="en-US" dirty="0"/>
          </a:p>
        </p:txBody>
      </p:sp>
      <p:sp>
        <p:nvSpPr>
          <p:cNvPr id="7" name="Content Placeholder 4">
            <a:extLst>
              <a:ext uri="{FF2B5EF4-FFF2-40B4-BE49-F238E27FC236}">
                <a16:creationId xmlns:a16="http://schemas.microsoft.com/office/drawing/2014/main" id="{26834A21-B96E-2DC3-C0CE-8A3BC26594BE}"/>
              </a:ext>
            </a:extLst>
          </p:cNvPr>
          <p:cNvSpPr txBox="1">
            <a:spLocks/>
          </p:cNvSpPr>
          <p:nvPr/>
        </p:nvSpPr>
        <p:spPr>
          <a:xfrm>
            <a:off x="4076447" y="1528672"/>
            <a:ext cx="7456910" cy="4541577"/>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buClr>
                <a:srgbClr val="016AB3"/>
              </a:buClr>
              <a:buSzPct val="100000"/>
              <a:buFont typeface="Arial" panose="020B0604020202020204" pitchFamily="34" charset="0"/>
              <a:buNone/>
            </a:pPr>
            <a:r>
              <a:rPr lang="en-US" b="1" dirty="0"/>
              <a:t>Reduced Operational Costs</a:t>
            </a:r>
          </a:p>
          <a:p>
            <a:pPr lvl="1">
              <a:buClr>
                <a:srgbClr val="016AB3"/>
              </a:buClr>
              <a:buSzPct val="100000"/>
            </a:pPr>
            <a:r>
              <a:rPr lang="en-US" sz="1500" dirty="0"/>
              <a:t>Adiabatic humidifiers both humidify and cool the air. A single evaporative system can provide up to 630kW of evaporative cooling, operating on less than 0.3kW of electricity. </a:t>
            </a:r>
          </a:p>
          <a:p>
            <a:pPr lvl="1">
              <a:buClr>
                <a:srgbClr val="016AB3"/>
              </a:buClr>
              <a:buSzPct val="100000"/>
            </a:pPr>
            <a:r>
              <a:rPr lang="en-US" sz="1500" dirty="0"/>
              <a:t>Data centers can take advantage of both evaporative systems and air side economizers to reduce mechanical cooling loads, which offers significant energy savings. Evaporative media systems increase the cooling capacity of the ventilation system, extending the use of free air cooling into periods when the outside air alone is too warm to meet the required internal conditions. </a:t>
            </a:r>
          </a:p>
          <a:p>
            <a:pPr marL="216000" lvl="1" indent="0">
              <a:buClr>
                <a:srgbClr val="016AB3"/>
              </a:buClr>
              <a:buSzPct val="100000"/>
              <a:buNone/>
            </a:pPr>
            <a:endParaRPr lang="en-US" sz="1000" dirty="0"/>
          </a:p>
          <a:p>
            <a:pPr marL="0" indent="0">
              <a:buClr>
                <a:srgbClr val="016AB3"/>
              </a:buClr>
              <a:buSzPct val="100000"/>
              <a:buFont typeface="Arial" panose="020B0604020202020204" pitchFamily="34" charset="0"/>
              <a:buNone/>
            </a:pPr>
            <a:r>
              <a:rPr lang="en-US" b="1" dirty="0"/>
              <a:t>Sustainability </a:t>
            </a:r>
          </a:p>
          <a:p>
            <a:pPr lvl="1">
              <a:buClr>
                <a:srgbClr val="016AB3"/>
              </a:buClr>
              <a:buSzPct val="100000"/>
            </a:pPr>
            <a:endParaRPr lang="en-US" dirty="0"/>
          </a:p>
          <a:p>
            <a:pPr lvl="1">
              <a:buClr>
                <a:srgbClr val="016AB3"/>
              </a:buClr>
              <a:buSzPct val="100000"/>
            </a:pPr>
            <a:endParaRPr lang="en-US" dirty="0"/>
          </a:p>
          <a:p>
            <a:pPr marL="216000" lvl="1" indent="0">
              <a:buClr>
                <a:srgbClr val="016AB3"/>
              </a:buClr>
              <a:buSzPct val="100000"/>
              <a:buNone/>
            </a:pPr>
            <a:endParaRPr lang="en-US" sz="800" dirty="0"/>
          </a:p>
          <a:p>
            <a:pPr lvl="1">
              <a:buClr>
                <a:srgbClr val="016AB3"/>
              </a:buClr>
              <a:buSzPct val="100000"/>
            </a:pPr>
            <a:r>
              <a:rPr lang="en-US" sz="1500" dirty="0"/>
              <a:t>By incorporating low energy cooling techniques, a company can significantly reduce or even eliminate the need for mechanical cooling, which results in a significant drop in PUE. </a:t>
            </a:r>
          </a:p>
          <a:p>
            <a:pPr lvl="1">
              <a:buClr>
                <a:srgbClr val="016AB3"/>
              </a:buClr>
              <a:buSzPct val="100000"/>
            </a:pPr>
            <a:endParaRPr lang="en-US" dirty="0"/>
          </a:p>
        </p:txBody>
      </p:sp>
      <p:pic>
        <p:nvPicPr>
          <p:cNvPr id="5124" name="Picture 4" descr="Why does sustainability make business sense ? | HEC Paris">
            <a:extLst>
              <a:ext uri="{FF2B5EF4-FFF2-40B4-BE49-F238E27FC236}">
                <a16:creationId xmlns:a16="http://schemas.microsoft.com/office/drawing/2014/main" id="{B0531A31-5088-6238-DBFF-BE27E6364B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5" t="399" r="8251" b="-399"/>
          <a:stretch/>
        </p:blipFill>
        <p:spPr bwMode="auto">
          <a:xfrm>
            <a:off x="660062" y="3865211"/>
            <a:ext cx="2897864" cy="19161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3088690-37B1-6988-D734-03879DCD55EA}"/>
                  </a:ext>
                </a:extLst>
              </p:cNvPr>
              <p:cNvSpPr txBox="1"/>
              <p:nvPr/>
            </p:nvSpPr>
            <p:spPr>
              <a:xfrm>
                <a:off x="9218148" y="4599797"/>
                <a:ext cx="2553969" cy="446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𝑷𝑼𝑬</m:t>
                      </m:r>
                      <m:r>
                        <a:rPr lang="en-US" sz="1400" b="1" i="1" smtClean="0">
                          <a:latin typeface="Cambria Math" panose="02040503050406030204" pitchFamily="18" charset="0"/>
                        </a:rPr>
                        <m:t>=</m:t>
                      </m:r>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𝑻𝒐𝒕𝒂𝒍</m:t>
                          </m:r>
                          <m:r>
                            <a:rPr lang="en-US" sz="1400" b="1" i="1" smtClean="0">
                              <a:latin typeface="Cambria Math" panose="02040503050406030204" pitchFamily="18" charset="0"/>
                            </a:rPr>
                            <m:t> </m:t>
                          </m:r>
                          <m:r>
                            <a:rPr lang="en-US" sz="1400" b="1" i="1" smtClean="0">
                              <a:latin typeface="Cambria Math" panose="02040503050406030204" pitchFamily="18" charset="0"/>
                            </a:rPr>
                            <m:t>𝑭𝒂𝒄𝒊𝒍𝒊𝒕𝒚</m:t>
                          </m:r>
                          <m:r>
                            <a:rPr lang="en-US" sz="1400" b="1" i="1" smtClean="0">
                              <a:latin typeface="Cambria Math" panose="02040503050406030204" pitchFamily="18" charset="0"/>
                            </a:rPr>
                            <m:t> </m:t>
                          </m:r>
                          <m:r>
                            <a:rPr lang="en-US" sz="1400" b="1" i="1" smtClean="0">
                              <a:latin typeface="Cambria Math" panose="02040503050406030204" pitchFamily="18" charset="0"/>
                            </a:rPr>
                            <m:t>𝑬𝒏𝒆𝒓𝒈𝒚</m:t>
                          </m:r>
                        </m:num>
                        <m:den>
                          <m:r>
                            <a:rPr lang="en-US" sz="1400" b="1" i="1" smtClean="0">
                              <a:latin typeface="Cambria Math" panose="02040503050406030204" pitchFamily="18" charset="0"/>
                            </a:rPr>
                            <m:t>𝑰𝑻</m:t>
                          </m:r>
                          <m:r>
                            <a:rPr lang="en-US" sz="1400" b="1" i="1" smtClean="0">
                              <a:latin typeface="Cambria Math" panose="02040503050406030204" pitchFamily="18" charset="0"/>
                            </a:rPr>
                            <m:t> </m:t>
                          </m:r>
                          <m:r>
                            <a:rPr lang="en-US" sz="1400" b="1" i="1" smtClean="0">
                              <a:latin typeface="Cambria Math" panose="02040503050406030204" pitchFamily="18" charset="0"/>
                            </a:rPr>
                            <m:t>𝑬𝒒𝒖𝒊𝒑𝒎𝒆𝒏𝒕</m:t>
                          </m:r>
                          <m:r>
                            <a:rPr lang="en-US" sz="1400" b="1" i="1" smtClean="0">
                              <a:latin typeface="Cambria Math" panose="02040503050406030204" pitchFamily="18" charset="0"/>
                            </a:rPr>
                            <m:t> </m:t>
                          </m:r>
                          <m:r>
                            <a:rPr lang="en-US" sz="1400" b="1" i="1" smtClean="0">
                              <a:latin typeface="Cambria Math" panose="02040503050406030204" pitchFamily="18" charset="0"/>
                            </a:rPr>
                            <m:t>𝑬𝒏𝒆𝒓𝒈𝒚</m:t>
                          </m:r>
                        </m:den>
                      </m:f>
                    </m:oMath>
                  </m:oMathPara>
                </a14:m>
                <a:endParaRPr lang="en-US" sz="1400" b="1" dirty="0"/>
              </a:p>
            </p:txBody>
          </p:sp>
        </mc:Choice>
        <mc:Fallback xmlns="">
          <p:sp>
            <p:nvSpPr>
              <p:cNvPr id="2" name="TextBox 1">
                <a:extLst>
                  <a:ext uri="{FF2B5EF4-FFF2-40B4-BE49-F238E27FC236}">
                    <a16:creationId xmlns:a16="http://schemas.microsoft.com/office/drawing/2014/main" id="{33088690-37B1-6988-D734-03879DCD55EA}"/>
                  </a:ext>
                </a:extLst>
              </p:cNvPr>
              <p:cNvSpPr txBox="1">
                <a:spLocks noRot="1" noChangeAspect="1" noMove="1" noResize="1" noEditPoints="1" noAdjustHandles="1" noChangeArrowheads="1" noChangeShapeType="1" noTextEdit="1"/>
              </p:cNvSpPr>
              <p:nvPr/>
            </p:nvSpPr>
            <p:spPr>
              <a:xfrm>
                <a:off x="9218148" y="4599797"/>
                <a:ext cx="2553969" cy="446982"/>
              </a:xfrm>
              <a:prstGeom prst="rect">
                <a:avLst/>
              </a:prstGeom>
              <a:blipFill>
                <a:blip r:embed="rId5"/>
                <a:stretch>
                  <a:fillRect l="-1193" t="-5479" r="-1909" b="-16438"/>
                </a:stretch>
              </a:blipFill>
            </p:spPr>
            <p:txBody>
              <a:bodyPr/>
              <a:lstStyle/>
              <a:p>
                <a:r>
                  <a:rPr lang="en-US">
                    <a:noFill/>
                  </a:rPr>
                  <a:t> </a:t>
                </a:r>
              </a:p>
            </p:txBody>
          </p:sp>
        </mc:Fallback>
      </mc:AlternateContent>
      <p:sp>
        <p:nvSpPr>
          <p:cNvPr id="18" name="Content Placeholder 4">
            <a:extLst>
              <a:ext uri="{FF2B5EF4-FFF2-40B4-BE49-F238E27FC236}">
                <a16:creationId xmlns:a16="http://schemas.microsoft.com/office/drawing/2014/main" id="{5C330C48-5BEB-CBDE-5EA5-CB1741BB32C5}"/>
              </a:ext>
            </a:extLst>
          </p:cNvPr>
          <p:cNvSpPr txBox="1">
            <a:spLocks/>
          </p:cNvSpPr>
          <p:nvPr/>
        </p:nvSpPr>
        <p:spPr>
          <a:xfrm>
            <a:off x="4079876" y="4241432"/>
            <a:ext cx="5377031" cy="1302215"/>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lvl="1">
              <a:buClr>
                <a:srgbClr val="016AB3"/>
              </a:buClr>
              <a:buSzPct val="100000"/>
            </a:pPr>
            <a:r>
              <a:rPr lang="en-US" sz="1500" dirty="0"/>
              <a:t>To encourage greener practices, the Power Usage Effectiveness (PUE) describes how efficiently a data center uses energy. Ideally the PUE would be 1, where all energy is used for computing. </a:t>
            </a:r>
          </a:p>
          <a:p>
            <a:pPr marL="216000" lvl="1" indent="0">
              <a:buClr>
                <a:srgbClr val="016AB3"/>
              </a:buClr>
              <a:buSzPct val="100000"/>
              <a:buNone/>
            </a:pPr>
            <a:endParaRPr lang="en-US" sz="1500" dirty="0"/>
          </a:p>
        </p:txBody>
      </p:sp>
    </p:spTree>
    <p:extLst>
      <p:ext uri="{BB962C8B-B14F-4D97-AF65-F5344CB8AC3E}">
        <p14:creationId xmlns:p14="http://schemas.microsoft.com/office/powerpoint/2010/main" val="394950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CCF4F-CA75-07E3-A345-CEC2156F383D}"/>
              </a:ext>
            </a:extLst>
          </p:cNvPr>
          <p:cNvPicPr>
            <a:picLocks noChangeAspect="1"/>
          </p:cNvPicPr>
          <p:nvPr/>
        </p:nvPicPr>
        <p:blipFill>
          <a:blip r:embed="rId4"/>
          <a:stretch>
            <a:fillRect/>
          </a:stretch>
        </p:blipFill>
        <p:spPr>
          <a:xfrm>
            <a:off x="6890442" y="2282685"/>
            <a:ext cx="4964693" cy="3380353"/>
          </a:xfrm>
          <a:prstGeom prst="rect">
            <a:avLst/>
          </a:prstGeom>
        </p:spPr>
      </p:pic>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Calculating Set point</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15</a:t>
            </a:fld>
            <a:endParaRPr lang="en-US" dirty="0"/>
          </a:p>
        </p:txBody>
      </p:sp>
      <p:sp>
        <p:nvSpPr>
          <p:cNvPr id="6" name="Footer Placeholder 5">
            <a:extLst>
              <a:ext uri="{FF2B5EF4-FFF2-40B4-BE49-F238E27FC236}">
                <a16:creationId xmlns:a16="http://schemas.microsoft.com/office/drawing/2014/main" id="{A7178483-EF2A-718A-BD69-CDA7388E747D}"/>
              </a:ext>
            </a:extLst>
          </p:cNvPr>
          <p:cNvSpPr>
            <a:spLocks noGrp="1"/>
          </p:cNvSpPr>
          <p:nvPr>
            <p:ph type="ftr" sz="quarter" idx="21"/>
          </p:nvPr>
        </p:nvSpPr>
        <p:spPr/>
        <p:txBody>
          <a:bodyPr/>
          <a:lstStyle/>
          <a:p>
            <a:r>
              <a:rPr lang="en-US" dirty="0"/>
              <a:t>02.08.2022</a:t>
            </a:r>
          </a:p>
        </p:txBody>
      </p:sp>
      <p:sp>
        <p:nvSpPr>
          <p:cNvPr id="7" name="TextBox 6">
            <a:extLst>
              <a:ext uri="{FF2B5EF4-FFF2-40B4-BE49-F238E27FC236}">
                <a16:creationId xmlns:a16="http://schemas.microsoft.com/office/drawing/2014/main" id="{1030EF21-DB35-F25E-CF80-641AB2FB79E5}"/>
              </a:ext>
            </a:extLst>
          </p:cNvPr>
          <p:cNvSpPr txBox="1"/>
          <p:nvPr/>
        </p:nvSpPr>
        <p:spPr>
          <a:xfrm>
            <a:off x="623887" y="1631116"/>
            <a:ext cx="7389403" cy="3416320"/>
          </a:xfrm>
          <a:prstGeom prst="rect">
            <a:avLst/>
          </a:prstGeom>
          <a:noFill/>
        </p:spPr>
        <p:txBody>
          <a:bodyPr wrap="square">
            <a:spAutoFit/>
          </a:bodyPr>
          <a:lstStyle/>
          <a:p>
            <a:r>
              <a:rPr lang="en-US" sz="1600" u="sng" dirty="0"/>
              <a:t>For Data Centers, Temperature and RH are Important Considerations</a:t>
            </a:r>
          </a:p>
          <a:p>
            <a:endParaRPr lang="en-US" sz="1600" dirty="0"/>
          </a:p>
          <a:p>
            <a:r>
              <a:rPr lang="en-US" sz="1600" dirty="0"/>
              <a:t>Data centers often use large amounts of cold outside air to cool their servers and keep costs down. However, low RH becomes an issue as the cold air warms up. IT equipment can become damaged if the facility is maintained at temperature and humidity levels outside its tolerable range. </a:t>
            </a:r>
          </a:p>
          <a:p>
            <a:endParaRPr lang="en-US" sz="1600" dirty="0"/>
          </a:p>
          <a:p>
            <a:pPr marL="189000" indent="-189000">
              <a:buClr>
                <a:srgbClr val="016AB3"/>
              </a:buClr>
              <a:buSzPct val="100000"/>
              <a:buFont typeface="Arial" panose="020B0604020202020204" pitchFamily="34" charset="0"/>
              <a:buChar char="•"/>
            </a:pPr>
            <a:r>
              <a:rPr lang="en-US" sz="1400" dirty="0">
                <a:solidFill>
                  <a:schemeClr val="accent1"/>
                </a:solidFill>
              </a:rPr>
              <a:t>High humidity: increased equipment failures</a:t>
            </a:r>
          </a:p>
          <a:p>
            <a:pPr marL="189000" indent="-189000">
              <a:buClr>
                <a:srgbClr val="016AB3"/>
              </a:buClr>
              <a:buSzPct val="100000"/>
              <a:buFont typeface="Arial" panose="020B0604020202020204" pitchFamily="34" charset="0"/>
              <a:buChar char="•"/>
            </a:pPr>
            <a:r>
              <a:rPr lang="en-US" sz="1400" dirty="0">
                <a:solidFill>
                  <a:schemeClr val="accent1"/>
                </a:solidFill>
              </a:rPr>
              <a:t>Low humidity: risk of electrostatic discharge</a:t>
            </a:r>
          </a:p>
          <a:p>
            <a:pPr marL="189000" indent="-189000">
              <a:buClr>
                <a:srgbClr val="016AB3"/>
              </a:buClr>
              <a:buSzPct val="100000"/>
              <a:buFont typeface="Arial" panose="020B0604020202020204" pitchFamily="34" charset="0"/>
              <a:buChar char="•"/>
            </a:pPr>
            <a:r>
              <a:rPr lang="en-US" sz="1400" dirty="0">
                <a:solidFill>
                  <a:schemeClr val="accent1"/>
                </a:solidFill>
              </a:rPr>
              <a:t>High temperature: risk of overheating, equipment warranties may be invalid </a:t>
            </a:r>
          </a:p>
          <a:p>
            <a:pPr marL="189000" indent="-189000">
              <a:buClr>
                <a:srgbClr val="016AB3"/>
              </a:buClr>
              <a:buSzPct val="100000"/>
              <a:buFont typeface="Arial" panose="020B0604020202020204" pitchFamily="34" charset="0"/>
              <a:buChar char="•"/>
            </a:pPr>
            <a:r>
              <a:rPr lang="en-US" sz="1400" dirty="0">
                <a:solidFill>
                  <a:schemeClr val="accent1"/>
                </a:solidFill>
              </a:rPr>
              <a:t>Low temperature: risk of freezing</a:t>
            </a:r>
          </a:p>
          <a:p>
            <a:endParaRPr lang="en-US" sz="1600" dirty="0"/>
          </a:p>
          <a:p>
            <a:endParaRPr lang="en-US" sz="1600" dirty="0"/>
          </a:p>
          <a:p>
            <a:endParaRPr lang="en-US" sz="1600" dirty="0"/>
          </a:p>
        </p:txBody>
      </p:sp>
      <p:grpSp>
        <p:nvGrpSpPr>
          <p:cNvPr id="8" name="Group 7">
            <a:extLst>
              <a:ext uri="{FF2B5EF4-FFF2-40B4-BE49-F238E27FC236}">
                <a16:creationId xmlns:a16="http://schemas.microsoft.com/office/drawing/2014/main" id="{02A76A73-4D62-7E23-9591-54507956965C}"/>
              </a:ext>
            </a:extLst>
          </p:cNvPr>
          <p:cNvGrpSpPr/>
          <p:nvPr/>
        </p:nvGrpSpPr>
        <p:grpSpPr>
          <a:xfrm>
            <a:off x="1756390" y="4750854"/>
            <a:ext cx="4001548" cy="1074933"/>
            <a:chOff x="1354223" y="4865614"/>
            <a:chExt cx="4001548" cy="1074933"/>
          </a:xfrm>
        </p:grpSpPr>
        <p:sp>
          <p:nvSpPr>
            <p:cNvPr id="9" name="Rectangle 8">
              <a:extLst>
                <a:ext uri="{FF2B5EF4-FFF2-40B4-BE49-F238E27FC236}">
                  <a16:creationId xmlns:a16="http://schemas.microsoft.com/office/drawing/2014/main" id="{AC9920AD-33DE-3C0B-C75A-3F1400B28A59}"/>
                </a:ext>
              </a:extLst>
            </p:cNvPr>
            <p:cNvSpPr/>
            <p:nvPr/>
          </p:nvSpPr>
          <p:spPr>
            <a:xfrm>
              <a:off x="1354223" y="4865614"/>
              <a:ext cx="4001548" cy="107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	      Target:</a:t>
              </a:r>
            </a:p>
            <a:p>
              <a:r>
                <a:rPr lang="en-US" sz="2800" dirty="0"/>
                <a:t>	      20-80 %rh</a:t>
              </a:r>
            </a:p>
          </p:txBody>
        </p:sp>
        <p:pic>
          <p:nvPicPr>
            <p:cNvPr id="10" name="Picture 9">
              <a:extLst>
                <a:ext uri="{FF2B5EF4-FFF2-40B4-BE49-F238E27FC236}">
                  <a16:creationId xmlns:a16="http://schemas.microsoft.com/office/drawing/2014/main" id="{DD533B67-44DD-56C8-F555-968C98922E0B}"/>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787057" y="5098381"/>
              <a:ext cx="612194" cy="609398"/>
            </a:xfrm>
            <a:prstGeom prst="rect">
              <a:avLst/>
            </a:prstGeom>
          </p:spPr>
        </p:pic>
      </p:grpSp>
    </p:spTree>
    <p:extLst>
      <p:ext uri="{BB962C8B-B14F-4D97-AF65-F5344CB8AC3E}">
        <p14:creationId xmlns:p14="http://schemas.microsoft.com/office/powerpoint/2010/main" val="718303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Applicable Technologies</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16</a:t>
            </a:fld>
            <a:endParaRPr lang="en-US" dirty="0"/>
          </a:p>
        </p:txBody>
      </p:sp>
      <p:sp>
        <p:nvSpPr>
          <p:cNvPr id="9" name="Footer Placeholder 8">
            <a:extLst>
              <a:ext uri="{FF2B5EF4-FFF2-40B4-BE49-F238E27FC236}">
                <a16:creationId xmlns:a16="http://schemas.microsoft.com/office/drawing/2014/main" id="{27FE5DA0-BC45-4F19-FCFE-F8B878EFBD61}"/>
              </a:ext>
            </a:extLst>
          </p:cNvPr>
          <p:cNvSpPr>
            <a:spLocks noGrp="1"/>
          </p:cNvSpPr>
          <p:nvPr>
            <p:ph type="ftr" sz="quarter" idx="21"/>
          </p:nvPr>
        </p:nvSpPr>
        <p:spPr/>
        <p:txBody>
          <a:bodyPr/>
          <a:lstStyle/>
          <a:p>
            <a:r>
              <a:rPr lang="en-US"/>
              <a:t>02.08.2022</a:t>
            </a:r>
            <a:endParaRPr lang="en-US" dirty="0"/>
          </a:p>
        </p:txBody>
      </p:sp>
      <p:pic>
        <p:nvPicPr>
          <p:cNvPr id="5" name="Picture 4">
            <a:extLst>
              <a:ext uri="{FF2B5EF4-FFF2-40B4-BE49-F238E27FC236}">
                <a16:creationId xmlns:a16="http://schemas.microsoft.com/office/drawing/2014/main" id="{76751743-378D-F12E-60B9-5105BA4C7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261" y="1254990"/>
            <a:ext cx="7755083" cy="488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98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Applicable Technologies</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17</a:t>
            </a:fld>
            <a:endParaRPr lang="en-US" dirty="0"/>
          </a:p>
        </p:txBody>
      </p:sp>
      <p:sp>
        <p:nvSpPr>
          <p:cNvPr id="9" name="Footer Placeholder 8">
            <a:extLst>
              <a:ext uri="{FF2B5EF4-FFF2-40B4-BE49-F238E27FC236}">
                <a16:creationId xmlns:a16="http://schemas.microsoft.com/office/drawing/2014/main" id="{27FE5DA0-BC45-4F19-FCFE-F8B878EFBD61}"/>
              </a:ext>
            </a:extLst>
          </p:cNvPr>
          <p:cNvSpPr>
            <a:spLocks noGrp="1"/>
          </p:cNvSpPr>
          <p:nvPr>
            <p:ph type="ftr" sz="quarter" idx="21"/>
          </p:nvPr>
        </p:nvSpPr>
        <p:spPr/>
        <p:txBody>
          <a:bodyPr/>
          <a:lstStyle/>
          <a:p>
            <a:r>
              <a:rPr lang="en-US"/>
              <a:t>02.08.2022</a:t>
            </a:r>
            <a:endParaRPr lang="en-US" dirty="0"/>
          </a:p>
        </p:txBody>
      </p:sp>
      <p:pic>
        <p:nvPicPr>
          <p:cNvPr id="5" name="Picture 4" descr="A picture containing building&#10;&#10;Description automatically generated">
            <a:extLst>
              <a:ext uri="{FF2B5EF4-FFF2-40B4-BE49-F238E27FC236}">
                <a16:creationId xmlns:a16="http://schemas.microsoft.com/office/drawing/2014/main" id="{874D9763-5A57-EDF3-43BA-7D0C4B4F0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1796" y="1365369"/>
            <a:ext cx="2706427" cy="2415110"/>
          </a:xfrm>
          <a:prstGeom prst="rect">
            <a:avLst/>
          </a:prstGeom>
        </p:spPr>
      </p:pic>
      <p:pic>
        <p:nvPicPr>
          <p:cNvPr id="6" name="Picture 5">
            <a:extLst>
              <a:ext uri="{FF2B5EF4-FFF2-40B4-BE49-F238E27FC236}">
                <a16:creationId xmlns:a16="http://schemas.microsoft.com/office/drawing/2014/main" id="{9E427296-26C3-B8C2-F5FC-240DBEE93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219" y="1482370"/>
            <a:ext cx="1676535" cy="2676909"/>
          </a:xfrm>
          <a:prstGeom prst="rect">
            <a:avLst/>
          </a:prstGeom>
        </p:spPr>
      </p:pic>
      <p:sp>
        <p:nvSpPr>
          <p:cNvPr id="12" name="TextBox 11">
            <a:extLst>
              <a:ext uri="{FF2B5EF4-FFF2-40B4-BE49-F238E27FC236}">
                <a16:creationId xmlns:a16="http://schemas.microsoft.com/office/drawing/2014/main" id="{009B2132-8BD8-C61D-F601-6B674A9E138F}"/>
              </a:ext>
            </a:extLst>
          </p:cNvPr>
          <p:cNvSpPr txBox="1"/>
          <p:nvPr/>
        </p:nvSpPr>
        <p:spPr>
          <a:xfrm>
            <a:off x="6623862" y="4242258"/>
            <a:ext cx="1059906"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HP Series</a:t>
            </a:r>
          </a:p>
        </p:txBody>
      </p:sp>
      <p:sp>
        <p:nvSpPr>
          <p:cNvPr id="13" name="TextBox 12">
            <a:extLst>
              <a:ext uri="{FF2B5EF4-FFF2-40B4-BE49-F238E27FC236}">
                <a16:creationId xmlns:a16="http://schemas.microsoft.com/office/drawing/2014/main" id="{8B52D357-3C72-E78A-9AEA-EF4667585C6B}"/>
              </a:ext>
            </a:extLst>
          </p:cNvPr>
          <p:cNvSpPr txBox="1"/>
          <p:nvPr/>
        </p:nvSpPr>
        <p:spPr>
          <a:xfrm>
            <a:off x="9910354" y="4197531"/>
            <a:ext cx="1059906"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DL Series</a:t>
            </a:r>
          </a:p>
        </p:txBody>
      </p:sp>
      <p:pic>
        <p:nvPicPr>
          <p:cNvPr id="24" name="Picture 23">
            <a:extLst>
              <a:ext uri="{FF2B5EF4-FFF2-40B4-BE49-F238E27FC236}">
                <a16:creationId xmlns:a16="http://schemas.microsoft.com/office/drawing/2014/main" id="{B46CFDC9-7CA6-9B4A-E175-B8301653DBE9}"/>
              </a:ext>
            </a:extLst>
          </p:cNvPr>
          <p:cNvPicPr>
            <a:picLocks noChangeAspect="1" noChangeArrowheads="1"/>
          </p:cNvPicPr>
          <p:nvPr/>
        </p:nvPicPr>
        <p:blipFill>
          <a:blip r:embed="rId4" cstate="print"/>
          <a:srcRect l="14477" t="19236" r="14017" b="19821"/>
          <a:stretch>
            <a:fillRect/>
          </a:stretch>
        </p:blipFill>
        <p:spPr bwMode="auto">
          <a:xfrm>
            <a:off x="1229387" y="1508244"/>
            <a:ext cx="3742631" cy="2658121"/>
          </a:xfrm>
          <a:prstGeom prst="rect">
            <a:avLst/>
          </a:prstGeom>
          <a:noFill/>
          <a:ln w="9525">
            <a:noFill/>
            <a:miter lim="800000"/>
            <a:headEnd/>
            <a:tailEnd/>
          </a:ln>
          <a:effectLst/>
        </p:spPr>
      </p:pic>
      <p:grpSp>
        <p:nvGrpSpPr>
          <p:cNvPr id="25" name="Group 24">
            <a:extLst>
              <a:ext uri="{FF2B5EF4-FFF2-40B4-BE49-F238E27FC236}">
                <a16:creationId xmlns:a16="http://schemas.microsoft.com/office/drawing/2014/main" id="{E2D3C838-3B62-AE82-D771-C1E7669610C8}"/>
              </a:ext>
            </a:extLst>
          </p:cNvPr>
          <p:cNvGrpSpPr/>
          <p:nvPr/>
        </p:nvGrpSpPr>
        <p:grpSpPr>
          <a:xfrm>
            <a:off x="1869361" y="4740539"/>
            <a:ext cx="1775443" cy="360329"/>
            <a:chOff x="9509736" y="4745932"/>
            <a:chExt cx="1775443" cy="360329"/>
          </a:xfrm>
        </p:grpSpPr>
        <p:sp>
          <p:nvSpPr>
            <p:cNvPr id="26" name="Teardrop 25">
              <a:extLst>
                <a:ext uri="{FF2B5EF4-FFF2-40B4-BE49-F238E27FC236}">
                  <a16:creationId xmlns:a16="http://schemas.microsoft.com/office/drawing/2014/main" id="{1A9F8741-AF2B-1604-3B19-5849D20E0CBE}"/>
                </a:ext>
              </a:extLst>
            </p:cNvPr>
            <p:cNvSpPr/>
            <p:nvPr/>
          </p:nvSpPr>
          <p:spPr>
            <a:xfrm rot="18867089">
              <a:off x="9507804" y="4753300"/>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Teardrop 26">
              <a:extLst>
                <a:ext uri="{FF2B5EF4-FFF2-40B4-BE49-F238E27FC236}">
                  <a16:creationId xmlns:a16="http://schemas.microsoft.com/office/drawing/2014/main" id="{73147E17-BEA9-07FF-827D-14A10C3F5F40}"/>
                </a:ext>
              </a:extLst>
            </p:cNvPr>
            <p:cNvSpPr/>
            <p:nvPr/>
          </p:nvSpPr>
          <p:spPr>
            <a:xfrm rot="18867089">
              <a:off x="10460424" y="4753921"/>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Teardrop 27">
              <a:extLst>
                <a:ext uri="{FF2B5EF4-FFF2-40B4-BE49-F238E27FC236}">
                  <a16:creationId xmlns:a16="http://schemas.microsoft.com/office/drawing/2014/main" id="{63A35489-F0C5-FDF9-ED74-E629E07C5165}"/>
                </a:ext>
              </a:extLst>
            </p:cNvPr>
            <p:cNvSpPr/>
            <p:nvPr/>
          </p:nvSpPr>
          <p:spPr>
            <a:xfrm rot="18867089">
              <a:off x="9974875" y="4753922"/>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Teardrop 28">
              <a:extLst>
                <a:ext uri="{FF2B5EF4-FFF2-40B4-BE49-F238E27FC236}">
                  <a16:creationId xmlns:a16="http://schemas.microsoft.com/office/drawing/2014/main" id="{2C4F8ED1-7DF5-EB75-0AD1-77E2ACEF87DA}"/>
                </a:ext>
              </a:extLst>
            </p:cNvPr>
            <p:cNvSpPr/>
            <p:nvPr/>
          </p:nvSpPr>
          <p:spPr>
            <a:xfrm rot="18867089">
              <a:off x="10932839" y="4747864"/>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3DB7A6C0-7AE7-493D-B5A2-1EDC3468C79D}"/>
              </a:ext>
            </a:extLst>
          </p:cNvPr>
          <p:cNvSpPr txBox="1"/>
          <p:nvPr/>
        </p:nvSpPr>
        <p:spPr>
          <a:xfrm>
            <a:off x="2148906" y="4286340"/>
            <a:ext cx="1221809"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ME Series*</a:t>
            </a:r>
          </a:p>
        </p:txBody>
      </p:sp>
      <p:grpSp>
        <p:nvGrpSpPr>
          <p:cNvPr id="31" name="Group 30">
            <a:extLst>
              <a:ext uri="{FF2B5EF4-FFF2-40B4-BE49-F238E27FC236}">
                <a16:creationId xmlns:a16="http://schemas.microsoft.com/office/drawing/2014/main" id="{5DA65BB6-38FD-D9A0-6CD8-BE2FB1886D59}"/>
              </a:ext>
            </a:extLst>
          </p:cNvPr>
          <p:cNvGrpSpPr/>
          <p:nvPr/>
        </p:nvGrpSpPr>
        <p:grpSpPr>
          <a:xfrm>
            <a:off x="6244219" y="4611759"/>
            <a:ext cx="1559038" cy="530065"/>
            <a:chOff x="4929839" y="4657663"/>
            <a:chExt cx="1559038" cy="530065"/>
          </a:xfrm>
        </p:grpSpPr>
        <p:sp>
          <p:nvSpPr>
            <p:cNvPr id="32" name="Multiplication Sign 31">
              <a:extLst>
                <a:ext uri="{FF2B5EF4-FFF2-40B4-BE49-F238E27FC236}">
                  <a16:creationId xmlns:a16="http://schemas.microsoft.com/office/drawing/2014/main" id="{CC3BEE4E-57CA-7BC2-CDDE-DB9774985AF4}"/>
                </a:ext>
              </a:extLst>
            </p:cNvPr>
            <p:cNvSpPr/>
            <p:nvPr/>
          </p:nvSpPr>
          <p:spPr>
            <a:xfrm>
              <a:off x="4929839" y="4657663"/>
              <a:ext cx="661851" cy="53006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Teardrop 32">
              <a:extLst>
                <a:ext uri="{FF2B5EF4-FFF2-40B4-BE49-F238E27FC236}">
                  <a16:creationId xmlns:a16="http://schemas.microsoft.com/office/drawing/2014/main" id="{A7A6EEDE-9BE2-D1F1-879B-DB6998163309}"/>
                </a:ext>
              </a:extLst>
            </p:cNvPr>
            <p:cNvSpPr/>
            <p:nvPr/>
          </p:nvSpPr>
          <p:spPr>
            <a:xfrm rot="18867089">
              <a:off x="6136537" y="4776919"/>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Teardrop 33">
              <a:extLst>
                <a:ext uri="{FF2B5EF4-FFF2-40B4-BE49-F238E27FC236}">
                  <a16:creationId xmlns:a16="http://schemas.microsoft.com/office/drawing/2014/main" id="{349098E9-29B8-A23E-16DD-98DCE2B35A68}"/>
                </a:ext>
              </a:extLst>
            </p:cNvPr>
            <p:cNvSpPr/>
            <p:nvPr/>
          </p:nvSpPr>
          <p:spPr>
            <a:xfrm rot="18867089">
              <a:off x="5650988" y="4776920"/>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5" name="Group 34">
            <a:extLst>
              <a:ext uri="{FF2B5EF4-FFF2-40B4-BE49-F238E27FC236}">
                <a16:creationId xmlns:a16="http://schemas.microsoft.com/office/drawing/2014/main" id="{93110E07-BDA2-BCF0-A3C3-D16EA2295370}"/>
              </a:ext>
            </a:extLst>
          </p:cNvPr>
          <p:cNvGrpSpPr/>
          <p:nvPr/>
        </p:nvGrpSpPr>
        <p:grpSpPr>
          <a:xfrm>
            <a:off x="9660788" y="4655672"/>
            <a:ext cx="1559038" cy="536834"/>
            <a:chOff x="2801803" y="4642147"/>
            <a:chExt cx="1559038" cy="536834"/>
          </a:xfrm>
        </p:grpSpPr>
        <p:sp>
          <p:nvSpPr>
            <p:cNvPr id="36" name="Multiplication Sign 35">
              <a:extLst>
                <a:ext uri="{FF2B5EF4-FFF2-40B4-BE49-F238E27FC236}">
                  <a16:creationId xmlns:a16="http://schemas.microsoft.com/office/drawing/2014/main" id="{9597FC6B-1571-8936-901B-F86E2854D3B8}"/>
                </a:ext>
              </a:extLst>
            </p:cNvPr>
            <p:cNvSpPr/>
            <p:nvPr/>
          </p:nvSpPr>
          <p:spPr>
            <a:xfrm>
              <a:off x="2801803" y="4642147"/>
              <a:ext cx="661851" cy="53006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Multiplication Sign 36">
              <a:extLst>
                <a:ext uri="{FF2B5EF4-FFF2-40B4-BE49-F238E27FC236}">
                  <a16:creationId xmlns:a16="http://schemas.microsoft.com/office/drawing/2014/main" id="{6245D2AB-2C14-029A-6404-7E48C46397B6}"/>
                </a:ext>
              </a:extLst>
            </p:cNvPr>
            <p:cNvSpPr/>
            <p:nvPr/>
          </p:nvSpPr>
          <p:spPr>
            <a:xfrm>
              <a:off x="3362718" y="4648916"/>
              <a:ext cx="661851" cy="53006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Teardrop 37">
              <a:extLst>
                <a:ext uri="{FF2B5EF4-FFF2-40B4-BE49-F238E27FC236}">
                  <a16:creationId xmlns:a16="http://schemas.microsoft.com/office/drawing/2014/main" id="{5991D49A-2768-0968-B291-A8A58877D84B}"/>
                </a:ext>
              </a:extLst>
            </p:cNvPr>
            <p:cNvSpPr/>
            <p:nvPr/>
          </p:nvSpPr>
          <p:spPr>
            <a:xfrm rot="18867089">
              <a:off x="4008501" y="4761403"/>
              <a:ext cx="354271" cy="350408"/>
            </a:xfrm>
            <a:prstGeom prst="teardrop">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26092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Microsoft On the Issues - News and perspectives on legal, public policy and  citizenship topics">
            <a:extLst>
              <a:ext uri="{FF2B5EF4-FFF2-40B4-BE49-F238E27FC236}">
                <a16:creationId xmlns:a16="http://schemas.microsoft.com/office/drawing/2014/main" id="{1A6D5D3F-32C2-DB85-9BBE-70A671FF2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665" y="4633827"/>
            <a:ext cx="2414700" cy="1352232"/>
          </a:xfrm>
          <a:prstGeom prst="rect">
            <a:avLst/>
          </a:prstGeom>
          <a:noFill/>
          <a:extLst>
            <a:ext uri="{909E8E84-426E-40DD-AFC4-6F175D3DCCD1}">
              <a14:hiddenFill xmlns:a14="http://schemas.microsoft.com/office/drawing/2010/main">
                <a:solidFill>
                  <a:srgbClr val="FFFFFF"/>
                </a:solidFill>
              </a14:hiddenFill>
            </a:ext>
          </a:extLst>
        </p:spPr>
      </p:pic>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References </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Data Centers</a:t>
            </a:r>
          </a:p>
        </p:txBody>
      </p:sp>
      <p:sp>
        <p:nvSpPr>
          <p:cNvPr id="18" name="Text Placeholder 17">
            <a:extLst>
              <a:ext uri="{FF2B5EF4-FFF2-40B4-BE49-F238E27FC236}">
                <a16:creationId xmlns:a16="http://schemas.microsoft.com/office/drawing/2014/main" id="{BDC1F3D2-883F-46A8-AA5E-A0E5A01CBCBA}"/>
              </a:ext>
            </a:extLst>
          </p:cNvPr>
          <p:cNvSpPr>
            <a:spLocks noGrp="1"/>
          </p:cNvSpPr>
          <p:nvPr>
            <p:ph type="body" sz="quarter" idx="20"/>
          </p:nvPr>
        </p:nvSpPr>
        <p:spPr>
          <a:xfrm>
            <a:off x="623887" y="1590623"/>
            <a:ext cx="5271585" cy="4319587"/>
          </a:xfrm>
        </p:spPr>
        <p:txBody>
          <a:bodyPr/>
          <a:lstStyle/>
          <a:p>
            <a:pPr marL="0" indent="0">
              <a:buNone/>
            </a:pPr>
            <a:r>
              <a:rPr lang="en-US" sz="2000" dirty="0"/>
              <a:t>Our North American Data Center Clients Include:</a:t>
            </a:r>
          </a:p>
          <a:p>
            <a:pPr lvl="1">
              <a:lnSpc>
                <a:spcPct val="100000"/>
              </a:lnSpc>
              <a:spcBef>
                <a:spcPts val="0"/>
              </a:spcBef>
              <a:spcAft>
                <a:spcPts val="600"/>
              </a:spcAft>
            </a:pPr>
            <a:r>
              <a:rPr lang="en-US" sz="1800" dirty="0"/>
              <a:t>Amazon</a:t>
            </a:r>
          </a:p>
          <a:p>
            <a:pPr lvl="1">
              <a:lnSpc>
                <a:spcPct val="100000"/>
              </a:lnSpc>
              <a:spcBef>
                <a:spcPts val="0"/>
              </a:spcBef>
              <a:spcAft>
                <a:spcPts val="600"/>
              </a:spcAft>
            </a:pPr>
            <a:r>
              <a:rPr lang="en-US" sz="1800" dirty="0"/>
              <a:t>Bell Canada</a:t>
            </a:r>
          </a:p>
          <a:p>
            <a:pPr lvl="1">
              <a:lnSpc>
                <a:spcPct val="100000"/>
              </a:lnSpc>
              <a:spcBef>
                <a:spcPts val="0"/>
              </a:spcBef>
              <a:spcAft>
                <a:spcPts val="600"/>
              </a:spcAft>
            </a:pPr>
            <a:r>
              <a:rPr lang="en-US" sz="1800" dirty="0"/>
              <a:t>Digital Realty</a:t>
            </a:r>
          </a:p>
          <a:p>
            <a:pPr lvl="1">
              <a:lnSpc>
                <a:spcPct val="100000"/>
              </a:lnSpc>
              <a:spcBef>
                <a:spcPts val="0"/>
              </a:spcBef>
              <a:spcAft>
                <a:spcPts val="600"/>
              </a:spcAft>
            </a:pPr>
            <a:r>
              <a:rPr lang="en-US" sz="1800" dirty="0"/>
              <a:t>eBay</a:t>
            </a:r>
          </a:p>
          <a:p>
            <a:pPr lvl="1">
              <a:lnSpc>
                <a:spcPct val="100000"/>
              </a:lnSpc>
              <a:spcBef>
                <a:spcPts val="0"/>
              </a:spcBef>
              <a:spcAft>
                <a:spcPts val="600"/>
              </a:spcAft>
            </a:pPr>
            <a:r>
              <a:rPr lang="en-US" sz="1800" dirty="0"/>
              <a:t>Facebook, Sweden</a:t>
            </a:r>
          </a:p>
          <a:p>
            <a:pPr lvl="1">
              <a:lnSpc>
                <a:spcPct val="100000"/>
              </a:lnSpc>
              <a:spcBef>
                <a:spcPts val="0"/>
              </a:spcBef>
              <a:spcAft>
                <a:spcPts val="600"/>
              </a:spcAft>
              <a:buClr>
                <a:srgbClr val="016AB3"/>
              </a:buClr>
              <a:buSzPct val="100000"/>
              <a:buFont typeface="Arial" panose="020B0604020202020204" pitchFamily="34" charset="0"/>
              <a:buChar char="•"/>
            </a:pPr>
            <a:r>
              <a:rPr lang="en-US" sz="1800" dirty="0"/>
              <a:t>Goldman Sachs</a:t>
            </a:r>
          </a:p>
          <a:p>
            <a:pPr lvl="1">
              <a:lnSpc>
                <a:spcPct val="100000"/>
              </a:lnSpc>
              <a:spcBef>
                <a:spcPts val="0"/>
              </a:spcBef>
              <a:spcAft>
                <a:spcPts val="600"/>
              </a:spcAft>
              <a:buClr>
                <a:srgbClr val="016AB3"/>
              </a:buClr>
              <a:buSzPct val="100000"/>
              <a:buFont typeface="Arial" panose="020B0604020202020204" pitchFamily="34" charset="0"/>
              <a:buChar char="•"/>
            </a:pPr>
            <a:r>
              <a:rPr lang="en-US" sz="1800" dirty="0"/>
              <a:t>Hewlett Packard</a:t>
            </a:r>
          </a:p>
          <a:p>
            <a:pPr lvl="1">
              <a:lnSpc>
                <a:spcPct val="100000"/>
              </a:lnSpc>
              <a:spcBef>
                <a:spcPts val="0"/>
              </a:spcBef>
              <a:spcAft>
                <a:spcPts val="600"/>
              </a:spcAft>
              <a:buClr>
                <a:srgbClr val="016AB3"/>
              </a:buClr>
              <a:buSzPct val="100000"/>
              <a:buFont typeface="Arial" panose="020B0604020202020204" pitchFamily="34" charset="0"/>
              <a:buChar char="•"/>
            </a:pPr>
            <a:r>
              <a:rPr lang="en-US" sz="1800" dirty="0"/>
              <a:t>MGM Assurance</a:t>
            </a:r>
          </a:p>
          <a:p>
            <a:pPr lvl="1">
              <a:lnSpc>
                <a:spcPct val="100000"/>
              </a:lnSpc>
              <a:spcBef>
                <a:spcPts val="0"/>
              </a:spcBef>
              <a:spcAft>
                <a:spcPts val="600"/>
              </a:spcAft>
              <a:buClr>
                <a:srgbClr val="016AB3"/>
              </a:buClr>
              <a:buSzPct val="100000"/>
              <a:buFont typeface="Arial" panose="020B0604020202020204" pitchFamily="34" charset="0"/>
              <a:buChar char="•"/>
            </a:pPr>
            <a:r>
              <a:rPr lang="en-US" sz="1800" dirty="0"/>
              <a:t>Microsoft</a:t>
            </a:r>
          </a:p>
          <a:p>
            <a:pPr lvl="1">
              <a:lnSpc>
                <a:spcPct val="100000"/>
              </a:lnSpc>
              <a:spcBef>
                <a:spcPts val="0"/>
              </a:spcBef>
              <a:spcAft>
                <a:spcPts val="600"/>
              </a:spcAft>
              <a:buClr>
                <a:srgbClr val="016AB3"/>
              </a:buClr>
              <a:buSzPct val="100000"/>
              <a:buFont typeface="Arial" panose="020B0604020202020204" pitchFamily="34" charset="0"/>
              <a:buChar char="•"/>
            </a:pPr>
            <a:r>
              <a:rPr lang="en-US" sz="1800" dirty="0"/>
              <a:t>Ministry of Defense</a:t>
            </a:r>
          </a:p>
        </p:txBody>
      </p:sp>
      <p:sp>
        <p:nvSpPr>
          <p:cNvPr id="2" name="Footer Placeholder 1">
            <a:extLst>
              <a:ext uri="{FF2B5EF4-FFF2-40B4-BE49-F238E27FC236}">
                <a16:creationId xmlns:a16="http://schemas.microsoft.com/office/drawing/2014/main" id="{5FACAF17-A142-E746-F3E6-C950779C6F6B}"/>
              </a:ext>
            </a:extLst>
          </p:cNvPr>
          <p:cNvSpPr>
            <a:spLocks noGrp="1"/>
          </p:cNvSpPr>
          <p:nvPr>
            <p:ph type="ftr" sz="quarter" idx="21"/>
          </p:nvPr>
        </p:nvSpPr>
        <p:spPr/>
        <p:txBody>
          <a:bodyPr/>
          <a:lstStyle/>
          <a:p>
            <a:r>
              <a:rPr lang="en-US" dirty="0"/>
              <a:t>02.08.2022</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18</a:t>
            </a:fld>
            <a:endParaRPr lang="en-US" dirty="0"/>
          </a:p>
        </p:txBody>
      </p:sp>
      <p:pic>
        <p:nvPicPr>
          <p:cNvPr id="8194" name="Picture 2" descr="Inside Amazon's Massive Data Center - YouTube">
            <a:extLst>
              <a:ext uri="{FF2B5EF4-FFF2-40B4-BE49-F238E27FC236}">
                <a16:creationId xmlns:a16="http://schemas.microsoft.com/office/drawing/2014/main" id="{91D2B84E-586D-67B8-A488-5CA154854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b="13088"/>
          <a:stretch/>
        </p:blipFill>
        <p:spPr bwMode="auto">
          <a:xfrm>
            <a:off x="6871161" y="1590623"/>
            <a:ext cx="4696952" cy="25757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ell Canada - Wikipedia">
            <a:extLst>
              <a:ext uri="{FF2B5EF4-FFF2-40B4-BE49-F238E27FC236}">
                <a16:creationId xmlns:a16="http://schemas.microsoft.com/office/drawing/2014/main" id="{8F001C9B-4A54-8B81-C00A-50DCBFDAE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403" y="3970320"/>
            <a:ext cx="1121056" cy="63576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acebook - Wikipedia">
            <a:extLst>
              <a:ext uri="{FF2B5EF4-FFF2-40B4-BE49-F238E27FC236}">
                <a16:creationId xmlns:a16="http://schemas.microsoft.com/office/drawing/2014/main" id="{BDB1A836-2959-AF1A-5C8D-C92F2911F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3235" y="4591407"/>
            <a:ext cx="1056917" cy="105691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ewlett Packard - Yardstick Technologies">
            <a:extLst>
              <a:ext uri="{FF2B5EF4-FFF2-40B4-BE49-F238E27FC236}">
                <a16:creationId xmlns:a16="http://schemas.microsoft.com/office/drawing/2014/main" id="{3D683C5D-44C6-B304-E47A-79D280E411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3010" y="4399942"/>
            <a:ext cx="1495103" cy="1495103"/>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Digital Realty Trust (DLR) Stock Price, News &amp; Info | The Motley Fool">
            <a:extLst>
              <a:ext uri="{FF2B5EF4-FFF2-40B4-BE49-F238E27FC236}">
                <a16:creationId xmlns:a16="http://schemas.microsoft.com/office/drawing/2014/main" id="{42E4E784-6B77-E9D2-6A6A-E7E409643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7372" y="4488873"/>
            <a:ext cx="1320802" cy="132080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Bay - Wikipedia">
            <a:extLst>
              <a:ext uri="{FF2B5EF4-FFF2-40B4-BE49-F238E27FC236}">
                <a16:creationId xmlns:a16="http://schemas.microsoft.com/office/drawing/2014/main" id="{63C5B9FD-20EA-DA20-42C6-65E12AFB3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100" y="2942239"/>
            <a:ext cx="1629887" cy="65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24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Resources</a:t>
            </a:r>
          </a:p>
        </p:txBody>
      </p:sp>
      <p:sp>
        <p:nvSpPr>
          <p:cNvPr id="5" name="Content Placeholder 4">
            <a:extLst>
              <a:ext uri="{FF2B5EF4-FFF2-40B4-BE49-F238E27FC236}">
                <a16:creationId xmlns:a16="http://schemas.microsoft.com/office/drawing/2014/main" id="{CD0CB814-163A-B17C-6C7F-CB8953B824E2}"/>
              </a:ext>
            </a:extLst>
          </p:cNvPr>
          <p:cNvSpPr>
            <a:spLocks noGrp="1"/>
          </p:cNvSpPr>
          <p:nvPr>
            <p:ph sz="quarter" idx="20"/>
          </p:nvPr>
        </p:nvSpPr>
        <p:spPr>
          <a:xfrm>
            <a:off x="623889" y="1665287"/>
            <a:ext cx="7022388" cy="4319587"/>
          </a:xfrm>
        </p:spPr>
        <p:txBody>
          <a:bodyPr/>
          <a:lstStyle/>
          <a:p>
            <a:pPr marL="0" indent="0">
              <a:buNone/>
            </a:pPr>
            <a:r>
              <a:rPr lang="en-US" dirty="0"/>
              <a:t>Why Humidify for Data Centers</a:t>
            </a:r>
          </a:p>
          <a:p>
            <a:r>
              <a:rPr lang="en-US" dirty="0">
                <a:hlinkClick r:id="rId2"/>
              </a:rPr>
              <a:t>https://www.condair.com/m/0/19-70-why-humidify-for-data-centers.pdf</a:t>
            </a:r>
            <a:r>
              <a:rPr lang="en-US" dirty="0"/>
              <a:t> </a:t>
            </a:r>
          </a:p>
          <a:p>
            <a:r>
              <a:rPr lang="en-US" dirty="0">
                <a:hlinkClick r:id="rId3"/>
              </a:rPr>
              <a:t>Humidification for Data Centers | Condair</a:t>
            </a:r>
            <a:endParaRPr lang="en-US" dirty="0"/>
          </a:p>
          <a:p>
            <a:endParaRPr lang="en-US" dirty="0"/>
          </a:p>
          <a:p>
            <a:pPr marL="0" indent="0">
              <a:buNone/>
            </a:pPr>
            <a:r>
              <a:rPr lang="en-US" dirty="0"/>
              <a:t>Case Study: Using a single system for cooling and humidification drives costs down and efficiency up</a:t>
            </a:r>
          </a:p>
          <a:p>
            <a:r>
              <a:rPr lang="en-US" dirty="0">
                <a:hlinkClick r:id="rId4"/>
              </a:rPr>
              <a:t>https://www.condair.com/m/0/12-603-case-study-datacenters.pdf</a:t>
            </a:r>
            <a:r>
              <a:rPr lang="en-US" dirty="0"/>
              <a:t> </a:t>
            </a:r>
          </a:p>
          <a:p>
            <a:endParaRPr lang="en-US" dirty="0"/>
          </a:p>
          <a:p>
            <a:pPr marL="0" indent="0">
              <a:buNone/>
            </a:pPr>
            <a:r>
              <a:rPr lang="en-US" dirty="0"/>
              <a:t>White Paper: 5 Trends in Data Center Facility Management </a:t>
            </a:r>
          </a:p>
          <a:p>
            <a:pPr>
              <a:buClr>
                <a:srgbClr val="016AB3"/>
              </a:buClr>
              <a:buSzPct val="100000"/>
              <a:buFont typeface="Arial" panose="020B0604020202020204" pitchFamily="34" charset="0"/>
              <a:buChar char="•"/>
            </a:pPr>
            <a:r>
              <a:rPr lang="en-US" dirty="0">
                <a:hlinkClick r:id="rId5"/>
              </a:rPr>
              <a:t>https://www.condair.com/m/0/white-paper-5-data-center-trends-in-facility-mgmt-2019-1.pdf</a:t>
            </a:r>
            <a:r>
              <a:rPr lang="en-US" dirty="0"/>
              <a:t> </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p:txBody>
          <a:bodyPr/>
          <a:lstStyle/>
          <a:p>
            <a:r>
              <a:rPr lang="en-US" dirty="0"/>
              <a:t>Data Centers</a:t>
            </a:r>
          </a:p>
        </p:txBody>
      </p:sp>
      <p:sp>
        <p:nvSpPr>
          <p:cNvPr id="4" name="Slide Number Placeholder 3">
            <a:extLst>
              <a:ext uri="{FF2B5EF4-FFF2-40B4-BE49-F238E27FC236}">
                <a16:creationId xmlns:a16="http://schemas.microsoft.com/office/drawing/2014/main" id="{92BE3D44-C063-5B7F-E225-29AFEA1494EC}"/>
              </a:ext>
            </a:extLst>
          </p:cNvPr>
          <p:cNvSpPr>
            <a:spLocks noGrp="1"/>
          </p:cNvSpPr>
          <p:nvPr>
            <p:ph type="sldNum" sz="quarter" idx="22"/>
          </p:nvPr>
        </p:nvSpPr>
        <p:spPr/>
        <p:txBody>
          <a:bodyPr/>
          <a:lstStyle/>
          <a:p>
            <a:fld id="{D90B4DAE-F7AE-4EDA-903F-E64E18C48CC9}" type="slidenum">
              <a:rPr lang="en-US" smtClean="0"/>
              <a:pPr/>
              <a:t>19</a:t>
            </a:fld>
            <a:endParaRPr lang="en-US" dirty="0"/>
          </a:p>
        </p:txBody>
      </p:sp>
      <p:sp>
        <p:nvSpPr>
          <p:cNvPr id="6" name="Footer Placeholder 5">
            <a:extLst>
              <a:ext uri="{FF2B5EF4-FFF2-40B4-BE49-F238E27FC236}">
                <a16:creationId xmlns:a16="http://schemas.microsoft.com/office/drawing/2014/main" id="{AF9B0C8E-5535-C37C-662E-BB5CB519AC6A}"/>
              </a:ext>
            </a:extLst>
          </p:cNvPr>
          <p:cNvSpPr>
            <a:spLocks noGrp="1"/>
          </p:cNvSpPr>
          <p:nvPr>
            <p:ph type="ftr" sz="quarter" idx="21"/>
          </p:nvPr>
        </p:nvSpPr>
        <p:spPr/>
        <p:txBody>
          <a:bodyPr/>
          <a:lstStyle/>
          <a:p>
            <a:r>
              <a:rPr lang="en-US"/>
              <a:t>02.08.2022</a:t>
            </a:r>
            <a:endParaRPr lang="en-US" dirty="0"/>
          </a:p>
        </p:txBody>
      </p:sp>
      <p:pic>
        <p:nvPicPr>
          <p:cNvPr id="3" name="Picture 2">
            <a:extLst>
              <a:ext uri="{FF2B5EF4-FFF2-40B4-BE49-F238E27FC236}">
                <a16:creationId xmlns:a16="http://schemas.microsoft.com/office/drawing/2014/main" id="{808AC014-A01F-285C-1FB4-6C2249B73E1D}"/>
              </a:ext>
            </a:extLst>
          </p:cNvPr>
          <p:cNvPicPr>
            <a:picLocks noChangeAspect="1"/>
          </p:cNvPicPr>
          <p:nvPr/>
        </p:nvPicPr>
        <p:blipFill>
          <a:blip r:embed="rId6"/>
          <a:stretch>
            <a:fillRect/>
          </a:stretch>
        </p:blipFill>
        <p:spPr>
          <a:xfrm rot="257427">
            <a:off x="8023629" y="1233034"/>
            <a:ext cx="2049605" cy="265901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4091FEB-9A41-53BA-4EFF-EFF1982F8623}"/>
              </a:ext>
            </a:extLst>
          </p:cNvPr>
          <p:cNvPicPr>
            <a:picLocks noChangeAspect="1"/>
          </p:cNvPicPr>
          <p:nvPr/>
        </p:nvPicPr>
        <p:blipFill>
          <a:blip r:embed="rId7"/>
          <a:stretch>
            <a:fillRect/>
          </a:stretch>
        </p:blipFill>
        <p:spPr>
          <a:xfrm rot="21062267">
            <a:off x="9527871" y="3054707"/>
            <a:ext cx="2057806" cy="26590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600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endParaRPr lang="en-US" dirty="0"/>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Agenda</a:t>
            </a:r>
          </a:p>
        </p:txBody>
      </p:sp>
      <p:sp>
        <p:nvSpPr>
          <p:cNvPr id="18" name="Text Placeholder 17">
            <a:extLst>
              <a:ext uri="{FF2B5EF4-FFF2-40B4-BE49-F238E27FC236}">
                <a16:creationId xmlns:a16="http://schemas.microsoft.com/office/drawing/2014/main" id="{BDC1F3D2-883F-46A8-AA5E-A0E5A01CBCBA}"/>
              </a:ext>
            </a:extLst>
          </p:cNvPr>
          <p:cNvSpPr>
            <a:spLocks noGrp="1"/>
          </p:cNvSpPr>
          <p:nvPr>
            <p:ph type="body" sz="quarter" idx="20"/>
          </p:nvPr>
        </p:nvSpPr>
        <p:spPr>
          <a:xfrm>
            <a:off x="623888" y="1401488"/>
            <a:ext cx="10944225" cy="4319587"/>
          </a:xfrm>
        </p:spPr>
        <p:txBody>
          <a:bodyPr/>
          <a:lstStyle/>
          <a:p>
            <a:pPr marL="0" indent="0">
              <a:buNone/>
            </a:pPr>
            <a:r>
              <a:rPr lang="en-US" sz="2000" u="sng" dirty="0"/>
              <a:t>Part 1 </a:t>
            </a:r>
          </a:p>
          <a:p>
            <a:r>
              <a:rPr lang="en-US" sz="2000" b="1" dirty="0"/>
              <a:t>Wineries/ Distilleries </a:t>
            </a:r>
            <a:r>
              <a:rPr lang="en-US" sz="2000" dirty="0"/>
              <a:t>– Mat and Marlee</a:t>
            </a:r>
          </a:p>
          <a:p>
            <a:r>
              <a:rPr lang="en-US" sz="2000" b="1" dirty="0"/>
              <a:t>Healthcare </a:t>
            </a:r>
            <a:r>
              <a:rPr lang="en-US" sz="2000" dirty="0"/>
              <a:t>– Stan and Karly</a:t>
            </a:r>
          </a:p>
          <a:p>
            <a:r>
              <a:rPr lang="en-US" sz="2000" b="1" dirty="0"/>
              <a:t>Museums/ Archives </a:t>
            </a:r>
            <a:r>
              <a:rPr lang="en-US" sz="2000" dirty="0"/>
              <a:t>– Mat and Marlee</a:t>
            </a:r>
          </a:p>
          <a:p>
            <a:r>
              <a:rPr lang="en-US" sz="2000" b="1" dirty="0"/>
              <a:t>Laboratories </a:t>
            </a:r>
            <a:r>
              <a:rPr lang="en-US" sz="2000" dirty="0"/>
              <a:t>– Marlee	</a:t>
            </a:r>
          </a:p>
          <a:p>
            <a:endParaRPr lang="en-US" sz="1000" dirty="0"/>
          </a:p>
          <a:p>
            <a:pPr marL="0" indent="0">
              <a:buNone/>
            </a:pPr>
            <a:r>
              <a:rPr lang="en-US" sz="2000" u="sng" dirty="0"/>
              <a:t>Part 2</a:t>
            </a:r>
          </a:p>
          <a:p>
            <a:r>
              <a:rPr lang="en-US" sz="2000" b="1" dirty="0"/>
              <a:t>Batteries</a:t>
            </a:r>
            <a:r>
              <a:rPr lang="en-US" sz="2000" dirty="0"/>
              <a:t> - Ashutosh</a:t>
            </a:r>
          </a:p>
          <a:p>
            <a:r>
              <a:rPr lang="en-US" sz="2000" b="1" dirty="0"/>
              <a:t>Data Centers </a:t>
            </a:r>
            <a:r>
              <a:rPr lang="en-US" sz="2000" dirty="0"/>
              <a:t>– Karly and Stan</a:t>
            </a:r>
          </a:p>
          <a:p>
            <a:r>
              <a:rPr lang="en-US" sz="2000" b="1" dirty="0"/>
              <a:t>Cannabis</a:t>
            </a:r>
            <a:r>
              <a:rPr lang="en-US" sz="2000" dirty="0"/>
              <a:t> – Sagar and Ashutosh</a:t>
            </a:r>
          </a:p>
          <a:p>
            <a:r>
              <a:rPr lang="en-US" sz="2000" b="1" dirty="0"/>
              <a:t>Woodworking</a:t>
            </a:r>
            <a:r>
              <a:rPr lang="en-US" sz="2000" dirty="0"/>
              <a:t> – Stan </a:t>
            </a:r>
          </a:p>
          <a:p>
            <a:pPr marL="0" indent="0">
              <a:buNone/>
            </a:pPr>
            <a:endParaRPr lang="en-US" dirty="0"/>
          </a:p>
        </p:txBody>
      </p:sp>
      <p:sp>
        <p:nvSpPr>
          <p:cNvPr id="4" name="Slide Number Placeholder 3">
            <a:extLst>
              <a:ext uri="{FF2B5EF4-FFF2-40B4-BE49-F238E27FC236}">
                <a16:creationId xmlns:a16="http://schemas.microsoft.com/office/drawing/2014/main" id="{A0918001-FE9B-6E81-3A3F-3E22E667020D}"/>
              </a:ext>
            </a:extLst>
          </p:cNvPr>
          <p:cNvSpPr>
            <a:spLocks noGrp="1"/>
          </p:cNvSpPr>
          <p:nvPr>
            <p:ph type="sldNum" sz="quarter" idx="22"/>
          </p:nvPr>
        </p:nvSpPr>
        <p:spPr/>
        <p:txBody>
          <a:bodyPr/>
          <a:lstStyle/>
          <a:p>
            <a:fld id="{A4723F22-4F97-455D-8B40-66906CCB99E0}" type="slidenum">
              <a:rPr lang="en-US" smtClean="0"/>
              <a:t>2</a:t>
            </a:fld>
            <a:endParaRPr lang="en-US" dirty="0"/>
          </a:p>
        </p:txBody>
      </p:sp>
      <p:sp>
        <p:nvSpPr>
          <p:cNvPr id="5" name="Footer Placeholder 4">
            <a:extLst>
              <a:ext uri="{FF2B5EF4-FFF2-40B4-BE49-F238E27FC236}">
                <a16:creationId xmlns:a16="http://schemas.microsoft.com/office/drawing/2014/main" id="{A564D8A4-DFA9-C798-E630-7774150F9093}"/>
              </a:ext>
            </a:extLst>
          </p:cNvPr>
          <p:cNvSpPr>
            <a:spLocks noGrp="1"/>
          </p:cNvSpPr>
          <p:nvPr>
            <p:ph type="ftr" sz="quarter" idx="21"/>
          </p:nvPr>
        </p:nvSpPr>
        <p:spPr/>
        <p:txBody>
          <a:bodyPr/>
          <a:lstStyle/>
          <a:p>
            <a:r>
              <a:rPr lang="en-US"/>
              <a:t>02.08.2022</a:t>
            </a:r>
            <a:endParaRPr lang="en-US" dirty="0"/>
          </a:p>
        </p:txBody>
      </p:sp>
      <p:pic>
        <p:nvPicPr>
          <p:cNvPr id="7" name="Picture Placeholder 39" descr="Positive terminals of dry cell batteries">
            <a:extLst>
              <a:ext uri="{FF2B5EF4-FFF2-40B4-BE49-F238E27FC236}">
                <a16:creationId xmlns:a16="http://schemas.microsoft.com/office/drawing/2014/main" id="{74C63ED1-CC4A-8AA8-CBDB-7EACB4DBE9D7}"/>
              </a:ext>
            </a:extLst>
          </p:cNvPr>
          <p:cNvPicPr>
            <a:picLocks noChangeAspect="1"/>
          </p:cNvPicPr>
          <p:nvPr/>
        </p:nvPicPr>
        <p:blipFill>
          <a:blip r:embed="rId2">
            <a:extLst>
              <a:ext uri="{28A0092B-C50C-407E-A947-70E740481C1C}">
                <a14:useLocalDpi xmlns:a14="http://schemas.microsoft.com/office/drawing/2010/main" val="0"/>
              </a:ext>
            </a:extLst>
          </a:blip>
          <a:srcRect l="13328" r="13328"/>
          <a:stretch>
            <a:fillRect/>
          </a:stretch>
        </p:blipFill>
        <p:spPr>
          <a:xfrm>
            <a:off x="6899763" y="1781575"/>
            <a:ext cx="2011696" cy="1828800"/>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p:spPr>
      </p:pic>
      <p:pic>
        <p:nvPicPr>
          <p:cNvPr id="8" name="Picture Placeholder 48" descr="Illuminated server room panel">
            <a:extLst>
              <a:ext uri="{FF2B5EF4-FFF2-40B4-BE49-F238E27FC236}">
                <a16:creationId xmlns:a16="http://schemas.microsoft.com/office/drawing/2014/main" id="{629D64DC-8289-5FB1-6BB3-4870A25046F7}"/>
              </a:ext>
            </a:extLst>
          </p:cNvPr>
          <p:cNvPicPr>
            <a:picLocks noChangeAspect="1"/>
          </p:cNvPicPr>
          <p:nvPr/>
        </p:nvPicPr>
        <p:blipFill>
          <a:blip r:embed="rId3">
            <a:extLst>
              <a:ext uri="{28A0092B-C50C-407E-A947-70E740481C1C}">
                <a14:useLocalDpi xmlns:a14="http://schemas.microsoft.com/office/drawing/2010/main" val="0"/>
              </a:ext>
            </a:extLst>
          </a:blip>
          <a:srcRect l="13341" r="13341"/>
          <a:stretch>
            <a:fillRect/>
          </a:stretch>
        </p:blipFill>
        <p:spPr>
          <a:xfrm>
            <a:off x="9093646" y="3775701"/>
            <a:ext cx="2011696" cy="1828800"/>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p:spPr>
      </p:pic>
      <p:pic>
        <p:nvPicPr>
          <p:cNvPr id="9" name="Picture Placeholder 24" descr="A picture containing tree, outdoor, plant&#10;&#10;Description automatically generated">
            <a:extLst>
              <a:ext uri="{FF2B5EF4-FFF2-40B4-BE49-F238E27FC236}">
                <a16:creationId xmlns:a16="http://schemas.microsoft.com/office/drawing/2014/main" id="{2DB4DB87-1DD8-C46F-09E5-37C61F8801FE}"/>
              </a:ext>
            </a:extLst>
          </p:cNvPr>
          <p:cNvPicPr>
            <a:picLocks noChangeAspect="1"/>
          </p:cNvPicPr>
          <p:nvPr/>
        </p:nvPicPr>
        <p:blipFill>
          <a:blip r:embed="rId4">
            <a:extLst>
              <a:ext uri="{28A0092B-C50C-407E-A947-70E740481C1C}">
                <a14:useLocalDpi xmlns:a14="http://schemas.microsoft.com/office/drawing/2010/main" val="0"/>
              </a:ext>
            </a:extLst>
          </a:blip>
          <a:srcRect l="13332" r="13332"/>
          <a:stretch>
            <a:fillRect/>
          </a:stretch>
        </p:blipFill>
        <p:spPr>
          <a:xfrm>
            <a:off x="9093646" y="1777614"/>
            <a:ext cx="2011696" cy="1828800"/>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p:spPr>
      </p:pic>
      <p:pic>
        <p:nvPicPr>
          <p:cNvPr id="10" name="Picture Placeholder 10" descr="Woodworking compass">
            <a:extLst>
              <a:ext uri="{FF2B5EF4-FFF2-40B4-BE49-F238E27FC236}">
                <a16:creationId xmlns:a16="http://schemas.microsoft.com/office/drawing/2014/main" id="{89075466-4764-B992-E7EF-163FDE96C576}"/>
              </a:ext>
            </a:extLst>
          </p:cNvPr>
          <p:cNvPicPr>
            <a:picLocks noChangeAspect="1"/>
          </p:cNvPicPr>
          <p:nvPr/>
        </p:nvPicPr>
        <p:blipFill>
          <a:blip r:embed="rId5">
            <a:extLst>
              <a:ext uri="{28A0092B-C50C-407E-A947-70E740481C1C}">
                <a14:useLocalDpi xmlns:a14="http://schemas.microsoft.com/office/drawing/2010/main" val="0"/>
              </a:ext>
            </a:extLst>
          </a:blip>
          <a:srcRect l="13346" r="13346"/>
          <a:stretch>
            <a:fillRect/>
          </a:stretch>
        </p:blipFill>
        <p:spPr>
          <a:xfrm>
            <a:off x="6899762" y="3802137"/>
            <a:ext cx="2011697" cy="1828800"/>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p:spPr>
      </p:pic>
    </p:spTree>
    <p:extLst>
      <p:ext uri="{BB962C8B-B14F-4D97-AF65-F5344CB8AC3E}">
        <p14:creationId xmlns:p14="http://schemas.microsoft.com/office/powerpoint/2010/main" val="913146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icture containing tree, outdoor, plant&#10;&#10;Description automatically generated">
            <a:extLst>
              <a:ext uri="{FF2B5EF4-FFF2-40B4-BE49-F238E27FC236}">
                <a16:creationId xmlns:a16="http://schemas.microsoft.com/office/drawing/2014/main" id="{319A6F35-3BCB-63AD-BB14-5AFD045739F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332" r="13332"/>
          <a:stretch>
            <a:fillRect/>
          </a:stretch>
        </p:blipFill>
        <p:spPr/>
      </p:pic>
      <p:sp>
        <p:nvSpPr>
          <p:cNvPr id="13" name="Title 12">
            <a:extLst>
              <a:ext uri="{FF2B5EF4-FFF2-40B4-BE49-F238E27FC236}">
                <a16:creationId xmlns:a16="http://schemas.microsoft.com/office/drawing/2014/main" id="{9898E786-6939-49E5-B8C1-CA966317170E}"/>
              </a:ext>
            </a:extLst>
          </p:cNvPr>
          <p:cNvSpPr>
            <a:spLocks noGrp="1"/>
          </p:cNvSpPr>
          <p:nvPr>
            <p:ph type="title"/>
          </p:nvPr>
        </p:nvSpPr>
        <p:spPr/>
        <p:txBody>
          <a:bodyPr vert="horz"/>
          <a:lstStyle/>
          <a:p>
            <a:r>
              <a:rPr lang="en-US" dirty="0"/>
              <a:t>Cannabis</a:t>
            </a:r>
          </a:p>
        </p:txBody>
      </p:sp>
      <p:sp>
        <p:nvSpPr>
          <p:cNvPr id="14" name="Subtitle 13">
            <a:extLst>
              <a:ext uri="{FF2B5EF4-FFF2-40B4-BE49-F238E27FC236}">
                <a16:creationId xmlns:a16="http://schemas.microsoft.com/office/drawing/2014/main" id="{770420C3-9598-4CD5-96E4-B1F18383D2C2}"/>
              </a:ext>
            </a:extLst>
          </p:cNvPr>
          <p:cNvSpPr>
            <a:spLocks noGrp="1"/>
          </p:cNvSpPr>
          <p:nvPr>
            <p:ph type="subTitle" idx="1"/>
          </p:nvPr>
        </p:nvSpPr>
        <p:spPr/>
        <p:txBody>
          <a:bodyPr/>
          <a:lstStyle/>
          <a:p>
            <a:r>
              <a:rPr lang="en-US" dirty="0"/>
              <a:t>with Sagar and Ashutosh</a:t>
            </a:r>
          </a:p>
        </p:txBody>
      </p:sp>
      <p:sp>
        <p:nvSpPr>
          <p:cNvPr id="2" name="Footer Placeholder 1">
            <a:extLst>
              <a:ext uri="{FF2B5EF4-FFF2-40B4-BE49-F238E27FC236}">
                <a16:creationId xmlns:a16="http://schemas.microsoft.com/office/drawing/2014/main" id="{3C6DC6EE-0A73-DA32-F24E-A2F9510FBF44}"/>
              </a:ext>
            </a:extLst>
          </p:cNvPr>
          <p:cNvSpPr>
            <a:spLocks noGrp="1"/>
          </p:cNvSpPr>
          <p:nvPr>
            <p:ph type="ftr" sz="quarter" idx="14"/>
          </p:nvPr>
        </p:nvSpPr>
        <p:spPr/>
        <p:txBody>
          <a:bodyPr/>
          <a:lstStyle/>
          <a:p>
            <a:r>
              <a:rPr lang="en-US" dirty="0"/>
              <a:t>02.08.2022</a:t>
            </a:r>
          </a:p>
        </p:txBody>
      </p:sp>
      <p:sp>
        <p:nvSpPr>
          <p:cNvPr id="3" name="Slide Number Placeholder 2">
            <a:extLst>
              <a:ext uri="{FF2B5EF4-FFF2-40B4-BE49-F238E27FC236}">
                <a16:creationId xmlns:a16="http://schemas.microsoft.com/office/drawing/2014/main" id="{AE7645A4-05F3-C826-D37E-0A7D004BA5AB}"/>
              </a:ext>
            </a:extLst>
          </p:cNvPr>
          <p:cNvSpPr>
            <a:spLocks noGrp="1"/>
          </p:cNvSpPr>
          <p:nvPr>
            <p:ph type="sldNum" sz="quarter" idx="15"/>
          </p:nvPr>
        </p:nvSpPr>
        <p:spPr/>
        <p:txBody>
          <a:bodyPr/>
          <a:lstStyle/>
          <a:p>
            <a:fld id="{8F18CDD0-C0B7-4DB6-98CC-B8BC3692FA5C}" type="slidenum">
              <a:rPr lang="en-US" smtClean="0"/>
              <a:pPr/>
              <a:t>20</a:t>
            </a:fld>
            <a:endParaRPr lang="en-US" dirty="0"/>
          </a:p>
        </p:txBody>
      </p:sp>
      <p:pic>
        <p:nvPicPr>
          <p:cNvPr id="29" name="Picture 28">
            <a:extLst>
              <a:ext uri="{FF2B5EF4-FFF2-40B4-BE49-F238E27FC236}">
                <a16:creationId xmlns:a16="http://schemas.microsoft.com/office/drawing/2014/main" id="{16AACE1C-D204-E1E6-85D4-7525D4913E7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3282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FA7ABC6-5C98-43AA-A7F1-35319902948E}"/>
              </a:ext>
            </a:extLst>
          </p:cNvPr>
          <p:cNvSpPr>
            <a:spLocks noGrp="1"/>
          </p:cNvSpPr>
          <p:nvPr>
            <p:ph type="subTitle" idx="15"/>
          </p:nvPr>
        </p:nvSpPr>
        <p:spPr/>
        <p:txBody>
          <a:bodyPr/>
          <a:lstStyle/>
          <a:p>
            <a:endParaRPr lang="en-US" dirty="0"/>
          </a:p>
        </p:txBody>
      </p:sp>
      <p:sp>
        <p:nvSpPr>
          <p:cNvPr id="11" name="Title 10">
            <a:extLst>
              <a:ext uri="{FF2B5EF4-FFF2-40B4-BE49-F238E27FC236}">
                <a16:creationId xmlns:a16="http://schemas.microsoft.com/office/drawing/2014/main" id="{9A3EBB29-66F1-AC28-137F-3C3A2CB24808}"/>
              </a:ext>
            </a:extLst>
          </p:cNvPr>
          <p:cNvSpPr>
            <a:spLocks noGrp="1"/>
          </p:cNvSpPr>
          <p:nvPr>
            <p:ph type="title"/>
          </p:nvPr>
        </p:nvSpPr>
        <p:spPr/>
        <p:txBody>
          <a:bodyPr/>
          <a:lstStyle/>
          <a:p>
            <a:r>
              <a:rPr lang="en-US" dirty="0"/>
              <a:t>Agenda</a:t>
            </a:r>
          </a:p>
        </p:txBody>
      </p:sp>
      <p:sp>
        <p:nvSpPr>
          <p:cNvPr id="6" name="Slide Number Placeholder 5">
            <a:extLst>
              <a:ext uri="{FF2B5EF4-FFF2-40B4-BE49-F238E27FC236}">
                <a16:creationId xmlns:a16="http://schemas.microsoft.com/office/drawing/2014/main" id="{72A60064-3E5E-AF42-5A3F-B731414FA450}"/>
              </a:ext>
            </a:extLst>
          </p:cNvPr>
          <p:cNvSpPr>
            <a:spLocks noGrp="1"/>
          </p:cNvSpPr>
          <p:nvPr>
            <p:ph type="sldNum" sz="quarter" idx="17"/>
          </p:nvPr>
        </p:nvSpPr>
        <p:spPr/>
        <p:txBody>
          <a:bodyPr/>
          <a:lstStyle/>
          <a:p>
            <a:fld id="{8F18CDD0-C0B7-4DB6-98CC-B8BC3692FA5C}" type="slidenum">
              <a:rPr lang="en-US" smtClean="0"/>
              <a:pPr/>
              <a:t>21</a:t>
            </a:fld>
            <a:endParaRPr lang="en-US" dirty="0"/>
          </a:p>
        </p:txBody>
      </p:sp>
      <p:sp>
        <p:nvSpPr>
          <p:cNvPr id="13" name="Footer Placeholder 12">
            <a:extLst>
              <a:ext uri="{FF2B5EF4-FFF2-40B4-BE49-F238E27FC236}">
                <a16:creationId xmlns:a16="http://schemas.microsoft.com/office/drawing/2014/main" id="{EB456C56-550C-E1E5-6A3D-7FC89B840225}"/>
              </a:ext>
            </a:extLst>
          </p:cNvPr>
          <p:cNvSpPr>
            <a:spLocks noGrp="1"/>
          </p:cNvSpPr>
          <p:nvPr>
            <p:ph type="ftr" sz="quarter" idx="16"/>
          </p:nvPr>
        </p:nvSpPr>
        <p:spPr/>
        <p:txBody>
          <a:bodyPr/>
          <a:lstStyle/>
          <a:p>
            <a:r>
              <a:rPr lang="en-US"/>
              <a:t>02.08.2022</a:t>
            </a:r>
            <a:endParaRPr lang="en-US" dirty="0"/>
          </a:p>
        </p:txBody>
      </p:sp>
      <p:sp>
        <p:nvSpPr>
          <p:cNvPr id="16" name="Text Placeholder 17">
            <a:extLst>
              <a:ext uri="{FF2B5EF4-FFF2-40B4-BE49-F238E27FC236}">
                <a16:creationId xmlns:a16="http://schemas.microsoft.com/office/drawing/2014/main" id="{0A30D658-ED0C-F61F-303D-4ED72947D3FB}"/>
              </a:ext>
            </a:extLst>
          </p:cNvPr>
          <p:cNvSpPr txBox="1">
            <a:spLocks/>
          </p:cNvSpPr>
          <p:nvPr/>
        </p:nvSpPr>
        <p:spPr>
          <a:xfrm>
            <a:off x="623888" y="1665287"/>
            <a:ext cx="10944225" cy="4319587"/>
          </a:xfrm>
          <a:prstGeom prst="rect">
            <a:avLst/>
          </a:prstGeom>
        </p:spPr>
        <p:txBody>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r>
              <a:rPr lang="en-US" sz="2400" dirty="0"/>
              <a:t>Intro</a:t>
            </a:r>
          </a:p>
          <a:p>
            <a:r>
              <a:rPr lang="en-US" sz="2400" dirty="0"/>
              <a:t>Benefits of Humidification/ Dehumidification</a:t>
            </a:r>
          </a:p>
          <a:p>
            <a:r>
              <a:rPr lang="en-US" sz="2400" dirty="0"/>
              <a:t>Calculate set point: Where you lose or gain moisture</a:t>
            </a:r>
          </a:p>
          <a:p>
            <a:r>
              <a:rPr lang="en-US" sz="2400" dirty="0"/>
              <a:t>Applicable technologies </a:t>
            </a:r>
          </a:p>
          <a:p>
            <a:r>
              <a:rPr lang="en-US" sz="2400" dirty="0"/>
              <a:t>Case studies/ references</a:t>
            </a:r>
          </a:p>
          <a:p>
            <a:r>
              <a:rPr lang="en-US" sz="2400" dirty="0"/>
              <a:t>Resources</a:t>
            </a:r>
          </a:p>
        </p:txBody>
      </p:sp>
    </p:spTree>
    <p:extLst>
      <p:ext uri="{BB962C8B-B14F-4D97-AF65-F5344CB8AC3E}">
        <p14:creationId xmlns:p14="http://schemas.microsoft.com/office/powerpoint/2010/main" val="241385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54B641F-D602-13EF-6D8D-A566BE9EF008}"/>
              </a:ext>
            </a:extLst>
          </p:cNvPr>
          <p:cNvSpPr>
            <a:spLocks noGrp="1"/>
          </p:cNvSpPr>
          <p:nvPr>
            <p:ph type="subTitle" idx="15"/>
          </p:nvPr>
        </p:nvSpPr>
        <p:spPr/>
        <p:txBody>
          <a:bodyPr/>
          <a:lstStyle/>
          <a:p>
            <a:r>
              <a:rPr lang="en-US" dirty="0"/>
              <a:t>Cannabis</a:t>
            </a:r>
          </a:p>
        </p:txBody>
      </p:sp>
      <p:sp>
        <p:nvSpPr>
          <p:cNvPr id="13" name="Content Placeholder 12">
            <a:extLst>
              <a:ext uri="{FF2B5EF4-FFF2-40B4-BE49-F238E27FC236}">
                <a16:creationId xmlns:a16="http://schemas.microsoft.com/office/drawing/2014/main" id="{8861368F-3E0A-0542-75A7-C45E55E0DFB8}"/>
              </a:ext>
            </a:extLst>
          </p:cNvPr>
          <p:cNvSpPr>
            <a:spLocks noGrp="1"/>
          </p:cNvSpPr>
          <p:nvPr>
            <p:ph sz="quarter" idx="20"/>
          </p:nvPr>
        </p:nvSpPr>
        <p:spPr/>
        <p:txBody>
          <a:bodyPr/>
          <a:lstStyle/>
          <a:p>
            <a:r>
              <a:rPr lang="en-US" sz="2000" dirty="0"/>
              <a:t>Medicinal plants have been used in healthcare since time immemorial. Studies have been carried out globally to verify their efficacy and some of the findings have led to the production of plant-based medicines. Recently, the use of cannabis is gaining traction in the field of healthcare specially in North America.</a:t>
            </a:r>
          </a:p>
          <a:p>
            <a:r>
              <a:rPr lang="en-US" sz="2000" dirty="0"/>
              <a:t>Cannabis are known to help enhance immune system response while also interact with cells that play major role in the functioning of the gut, block off the bacteria and other compounds that cause inflammation in the intestines. </a:t>
            </a:r>
          </a:p>
          <a:p>
            <a:r>
              <a:rPr lang="en-US" sz="2000" dirty="0"/>
              <a:t>For the healthcare industries, the prime goal is to extract cannabidiol (CBD) &amp; delta-9-tetrahydrobinol (THC). </a:t>
            </a:r>
          </a:p>
          <a:p>
            <a:r>
              <a:rPr lang="en-US" sz="2000" dirty="0"/>
              <a:t>In order to take full medicinal advantage of this infamous plant, the air quality, temperature, air circulation &amp; relative humidity are very important. </a:t>
            </a:r>
          </a:p>
          <a:p>
            <a:pPr marL="216000" lvl="1" indent="0">
              <a:buNone/>
            </a:pPr>
            <a:endParaRPr lang="en-US" dirty="0"/>
          </a:p>
        </p:txBody>
      </p:sp>
      <p:sp>
        <p:nvSpPr>
          <p:cNvPr id="3" name="Title 2">
            <a:extLst>
              <a:ext uri="{FF2B5EF4-FFF2-40B4-BE49-F238E27FC236}">
                <a16:creationId xmlns:a16="http://schemas.microsoft.com/office/drawing/2014/main" id="{252B8B68-5A23-8ADB-C284-67E1AE685F10}"/>
              </a:ext>
            </a:extLst>
          </p:cNvPr>
          <p:cNvSpPr>
            <a:spLocks noGrp="1"/>
          </p:cNvSpPr>
          <p:nvPr>
            <p:ph type="title"/>
          </p:nvPr>
        </p:nvSpPr>
        <p:spPr/>
        <p:txBody>
          <a:bodyPr/>
          <a:lstStyle/>
          <a:p>
            <a:r>
              <a:rPr lang="en-US" dirty="0"/>
              <a:t>Introduction</a:t>
            </a:r>
          </a:p>
        </p:txBody>
      </p:sp>
      <p:sp>
        <p:nvSpPr>
          <p:cNvPr id="5" name="Slide Number Placeholder 4">
            <a:extLst>
              <a:ext uri="{FF2B5EF4-FFF2-40B4-BE49-F238E27FC236}">
                <a16:creationId xmlns:a16="http://schemas.microsoft.com/office/drawing/2014/main" id="{43ABBEFF-7B67-A797-AA13-5A3ADD73FDFD}"/>
              </a:ext>
            </a:extLst>
          </p:cNvPr>
          <p:cNvSpPr>
            <a:spLocks noGrp="1"/>
          </p:cNvSpPr>
          <p:nvPr>
            <p:ph type="sldNum" sz="quarter" idx="22"/>
            <p:custDataLst>
              <p:tags r:id="rId1"/>
            </p:custDataLst>
          </p:nvPr>
        </p:nvSpPr>
        <p:spPr/>
        <p:txBody>
          <a:bodyPr/>
          <a:lstStyle/>
          <a:p>
            <a:fld id="{3F5206C5-BF58-43CF-B73A-F406565BB229}" type="slidenum">
              <a:rPr lang="en-US" smtClean="0">
                <a:solidFill>
                  <a:srgbClr val="000000"/>
                </a:solidFill>
              </a:rPr>
              <a:pPr/>
              <a:t>22</a:t>
            </a:fld>
            <a:endParaRPr lang="en-US" dirty="0">
              <a:solidFill>
                <a:srgbClr val="000000"/>
              </a:solidFill>
            </a:endParaRPr>
          </a:p>
        </p:txBody>
      </p:sp>
      <p:sp>
        <p:nvSpPr>
          <p:cNvPr id="14" name="Footer Placeholder 13">
            <a:extLst>
              <a:ext uri="{FF2B5EF4-FFF2-40B4-BE49-F238E27FC236}">
                <a16:creationId xmlns:a16="http://schemas.microsoft.com/office/drawing/2014/main" id="{9DCE0FDD-A0F6-7446-620E-F55A2A771763}"/>
              </a:ext>
            </a:extLst>
          </p:cNvPr>
          <p:cNvSpPr>
            <a:spLocks noGrp="1"/>
          </p:cNvSpPr>
          <p:nvPr>
            <p:ph type="ftr" sz="quarter" idx="21"/>
          </p:nvPr>
        </p:nvSpPr>
        <p:spPr/>
        <p:txBody>
          <a:bodyPr/>
          <a:lstStyle/>
          <a:p>
            <a:r>
              <a:rPr lang="en-US"/>
              <a:t>02.08.2022</a:t>
            </a:r>
            <a:endParaRPr lang="en-US" dirty="0"/>
          </a:p>
        </p:txBody>
      </p:sp>
    </p:spTree>
    <p:extLst>
      <p:ext uri="{BB962C8B-B14F-4D97-AF65-F5344CB8AC3E}">
        <p14:creationId xmlns:p14="http://schemas.microsoft.com/office/powerpoint/2010/main" val="2205722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DC896C-7727-40EB-A5B3-39E1B5FA9862}"/>
              </a:ext>
            </a:extLst>
          </p:cNvPr>
          <p:cNvSpPr>
            <a:spLocks noGrp="1"/>
          </p:cNvSpPr>
          <p:nvPr>
            <p:ph type="title"/>
          </p:nvPr>
        </p:nvSpPr>
        <p:spPr/>
        <p:txBody>
          <a:bodyPr/>
          <a:lstStyle/>
          <a:p>
            <a:r>
              <a:rPr lang="en-US" dirty="0"/>
              <a:t> 5 stages of Cannabis</a:t>
            </a:r>
          </a:p>
        </p:txBody>
      </p:sp>
      <p:sp>
        <p:nvSpPr>
          <p:cNvPr id="6" name="Footer Placeholder 5">
            <a:extLst>
              <a:ext uri="{FF2B5EF4-FFF2-40B4-BE49-F238E27FC236}">
                <a16:creationId xmlns:a16="http://schemas.microsoft.com/office/drawing/2014/main" id="{579B53DE-4514-4D33-9A5A-60A29B1042DE}"/>
              </a:ext>
            </a:extLst>
          </p:cNvPr>
          <p:cNvSpPr>
            <a:spLocks noGrp="1"/>
          </p:cNvSpPr>
          <p:nvPr>
            <p:ph type="ftr" sz="quarter" idx="22"/>
          </p:nvPr>
        </p:nvSpPr>
        <p:spPr/>
        <p:txBody>
          <a:bodyPr/>
          <a:lstStyle/>
          <a:p>
            <a:r>
              <a:rPr lang="en-GB"/>
              <a:t>10.01.2022</a:t>
            </a:r>
            <a:endParaRPr lang="en-GB" dirty="0"/>
          </a:p>
        </p:txBody>
      </p:sp>
      <p:sp>
        <p:nvSpPr>
          <p:cNvPr id="7" name="Slide Number Placeholder 6">
            <a:extLst>
              <a:ext uri="{FF2B5EF4-FFF2-40B4-BE49-F238E27FC236}">
                <a16:creationId xmlns:a16="http://schemas.microsoft.com/office/drawing/2014/main" id="{55FA27F0-30EB-4A27-93FE-52A06D4C76B3}"/>
              </a:ext>
            </a:extLst>
          </p:cNvPr>
          <p:cNvSpPr>
            <a:spLocks noGrp="1"/>
          </p:cNvSpPr>
          <p:nvPr>
            <p:ph type="sldNum" sz="quarter" idx="23"/>
          </p:nvPr>
        </p:nvSpPr>
        <p:spPr/>
        <p:txBody>
          <a:bodyPr/>
          <a:lstStyle/>
          <a:p>
            <a:fld id="{F77F9D70-2C55-4593-A407-B13B439E8523}" type="slidenum">
              <a:rPr lang="en-GB" smtClean="0"/>
              <a:pPr/>
              <a:t>23</a:t>
            </a:fld>
            <a:endParaRPr lang="en-GB" dirty="0"/>
          </a:p>
        </p:txBody>
      </p:sp>
      <p:sp>
        <p:nvSpPr>
          <p:cNvPr id="10" name="Content Placeholder 6">
            <a:extLst>
              <a:ext uri="{FF2B5EF4-FFF2-40B4-BE49-F238E27FC236}">
                <a16:creationId xmlns:a16="http://schemas.microsoft.com/office/drawing/2014/main" id="{C45D63FA-34D2-474D-8672-E75FDFD0285C}"/>
              </a:ext>
            </a:extLst>
          </p:cNvPr>
          <p:cNvSpPr txBox="1">
            <a:spLocks/>
          </p:cNvSpPr>
          <p:nvPr>
            <p:custDataLst>
              <p:tags r:id="rId1"/>
            </p:custDataLst>
          </p:nvPr>
        </p:nvSpPr>
        <p:spPr>
          <a:xfrm>
            <a:off x="993770" y="4106869"/>
            <a:ext cx="3423855" cy="859088"/>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GB" b="1" dirty="0">
                <a:solidFill>
                  <a:srgbClr val="000000"/>
                </a:solidFill>
              </a:rPr>
              <a:t>70%rh</a:t>
            </a:r>
          </a:p>
          <a:p>
            <a:pPr marL="0" indent="0" algn="ctr">
              <a:lnSpc>
                <a:spcPct val="100000"/>
              </a:lnSpc>
              <a:spcBef>
                <a:spcPts val="0"/>
              </a:spcBef>
              <a:spcAft>
                <a:spcPts val="0"/>
              </a:spcAft>
              <a:buNone/>
            </a:pPr>
            <a:r>
              <a:rPr lang="en-GB" b="1" dirty="0">
                <a:solidFill>
                  <a:srgbClr val="000000"/>
                </a:solidFill>
              </a:rPr>
              <a:t>20-25C</a:t>
            </a:r>
          </a:p>
          <a:p>
            <a:pPr marL="0" indent="0" algn="ctr">
              <a:lnSpc>
                <a:spcPct val="100000"/>
              </a:lnSpc>
              <a:spcBef>
                <a:spcPts val="0"/>
              </a:spcBef>
              <a:spcAft>
                <a:spcPts val="0"/>
              </a:spcAft>
              <a:buNone/>
            </a:pPr>
            <a:r>
              <a:rPr lang="en-GB" b="1" dirty="0">
                <a:solidFill>
                  <a:srgbClr val="000000"/>
                </a:solidFill>
              </a:rPr>
              <a:t>18-24 light hours</a:t>
            </a:r>
          </a:p>
          <a:p>
            <a:pPr marL="0" indent="0">
              <a:buFont typeface="Arial" panose="020B0604020202020204" pitchFamily="34" charset="0"/>
              <a:buNone/>
            </a:pPr>
            <a:endParaRPr lang="en-GB" b="1" dirty="0">
              <a:solidFill>
                <a:srgbClr val="000000"/>
              </a:solidFill>
            </a:endParaRPr>
          </a:p>
        </p:txBody>
      </p:sp>
      <p:sp>
        <p:nvSpPr>
          <p:cNvPr id="14" name="Content Placeholder 6">
            <a:extLst>
              <a:ext uri="{FF2B5EF4-FFF2-40B4-BE49-F238E27FC236}">
                <a16:creationId xmlns:a16="http://schemas.microsoft.com/office/drawing/2014/main" id="{DAA21C2A-C963-4473-A512-65675B7E8055}"/>
              </a:ext>
            </a:extLst>
          </p:cNvPr>
          <p:cNvSpPr txBox="1">
            <a:spLocks/>
          </p:cNvSpPr>
          <p:nvPr>
            <p:custDataLst>
              <p:tags r:id="rId2"/>
            </p:custDataLst>
          </p:nvPr>
        </p:nvSpPr>
        <p:spPr>
          <a:xfrm>
            <a:off x="4688562" y="4127376"/>
            <a:ext cx="2444496" cy="1608895"/>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GB" b="1" dirty="0">
                <a:solidFill>
                  <a:srgbClr val="000000"/>
                </a:solidFill>
              </a:rPr>
              <a:t>50%rh</a:t>
            </a:r>
          </a:p>
          <a:p>
            <a:pPr marL="0" indent="0" algn="ctr">
              <a:lnSpc>
                <a:spcPct val="100000"/>
              </a:lnSpc>
              <a:spcBef>
                <a:spcPts val="0"/>
              </a:spcBef>
              <a:spcAft>
                <a:spcPts val="0"/>
              </a:spcAft>
              <a:buNone/>
            </a:pPr>
            <a:r>
              <a:rPr lang="en-GB" b="1" dirty="0">
                <a:solidFill>
                  <a:srgbClr val="000000"/>
                </a:solidFill>
              </a:rPr>
              <a:t>20-24C</a:t>
            </a:r>
          </a:p>
          <a:p>
            <a:pPr marL="0" indent="0" algn="ctr">
              <a:lnSpc>
                <a:spcPct val="100000"/>
              </a:lnSpc>
              <a:spcBef>
                <a:spcPts val="0"/>
              </a:spcBef>
              <a:spcAft>
                <a:spcPts val="0"/>
              </a:spcAft>
              <a:buNone/>
            </a:pPr>
            <a:r>
              <a:rPr lang="en-GB" b="1" dirty="0">
                <a:solidFill>
                  <a:srgbClr val="000000"/>
                </a:solidFill>
              </a:rPr>
              <a:t>12 Hours of Sun</a:t>
            </a:r>
          </a:p>
          <a:p>
            <a:pPr marL="0" indent="0" algn="ctr">
              <a:lnSpc>
                <a:spcPct val="100000"/>
              </a:lnSpc>
              <a:spcBef>
                <a:spcPts val="0"/>
              </a:spcBef>
              <a:spcAft>
                <a:spcPts val="0"/>
              </a:spcAft>
              <a:buNone/>
            </a:pPr>
            <a:r>
              <a:rPr lang="en-GB" b="1" dirty="0">
                <a:solidFill>
                  <a:srgbClr val="000000"/>
                </a:solidFill>
              </a:rPr>
              <a:t>or</a:t>
            </a:r>
          </a:p>
          <a:p>
            <a:pPr marL="0" indent="0" algn="ctr">
              <a:lnSpc>
                <a:spcPct val="100000"/>
              </a:lnSpc>
              <a:spcBef>
                <a:spcPts val="0"/>
              </a:spcBef>
              <a:spcAft>
                <a:spcPts val="0"/>
              </a:spcAft>
              <a:buNone/>
            </a:pPr>
            <a:r>
              <a:rPr lang="en-GB" b="1" dirty="0">
                <a:solidFill>
                  <a:srgbClr val="000000"/>
                </a:solidFill>
              </a:rPr>
              <a:t>18 hours fluorescent light</a:t>
            </a:r>
          </a:p>
          <a:p>
            <a:pPr marL="0" indent="0">
              <a:buFont typeface="Arial" panose="020B0604020202020204" pitchFamily="34" charset="0"/>
              <a:buNone/>
            </a:pPr>
            <a:endParaRPr lang="en-GB" b="1" dirty="0">
              <a:solidFill>
                <a:srgbClr val="000000"/>
              </a:solidFill>
            </a:endParaRPr>
          </a:p>
        </p:txBody>
      </p:sp>
      <p:sp>
        <p:nvSpPr>
          <p:cNvPr id="15" name="Content Placeholder 6">
            <a:extLst>
              <a:ext uri="{FF2B5EF4-FFF2-40B4-BE49-F238E27FC236}">
                <a16:creationId xmlns:a16="http://schemas.microsoft.com/office/drawing/2014/main" id="{BC38AD87-0626-43F1-965A-4A771D7EDC92}"/>
              </a:ext>
            </a:extLst>
          </p:cNvPr>
          <p:cNvSpPr txBox="1">
            <a:spLocks/>
          </p:cNvSpPr>
          <p:nvPr>
            <p:custDataLst>
              <p:tags r:id="rId3"/>
            </p:custDataLst>
          </p:nvPr>
        </p:nvSpPr>
        <p:spPr>
          <a:xfrm>
            <a:off x="7603932" y="4219261"/>
            <a:ext cx="1399983" cy="859088"/>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GB" b="1" dirty="0">
                <a:solidFill>
                  <a:srgbClr val="000000"/>
                </a:solidFill>
              </a:rPr>
              <a:t>40-50 %rh</a:t>
            </a:r>
          </a:p>
          <a:p>
            <a:pPr marL="0" indent="0" algn="ctr">
              <a:lnSpc>
                <a:spcPct val="100000"/>
              </a:lnSpc>
              <a:spcBef>
                <a:spcPts val="0"/>
              </a:spcBef>
              <a:spcAft>
                <a:spcPts val="0"/>
              </a:spcAft>
              <a:buNone/>
            </a:pPr>
            <a:r>
              <a:rPr lang="en-GB" b="1" dirty="0">
                <a:solidFill>
                  <a:srgbClr val="000000"/>
                </a:solidFill>
              </a:rPr>
              <a:t>20-28C</a:t>
            </a:r>
          </a:p>
          <a:p>
            <a:pPr marL="0" indent="0" algn="ctr">
              <a:lnSpc>
                <a:spcPct val="100000"/>
              </a:lnSpc>
              <a:spcBef>
                <a:spcPts val="0"/>
              </a:spcBef>
              <a:spcAft>
                <a:spcPts val="0"/>
              </a:spcAft>
              <a:buNone/>
            </a:pPr>
            <a:r>
              <a:rPr lang="en-GB" b="1" dirty="0">
                <a:solidFill>
                  <a:srgbClr val="000000"/>
                </a:solidFill>
              </a:rPr>
              <a:t>12 light hours</a:t>
            </a:r>
          </a:p>
          <a:p>
            <a:pPr marL="0" indent="0">
              <a:buFont typeface="Arial" panose="020B0604020202020204" pitchFamily="34" charset="0"/>
              <a:buNone/>
            </a:pPr>
            <a:endParaRPr lang="en-GB" sz="2400" dirty="0">
              <a:solidFill>
                <a:srgbClr val="000000"/>
              </a:solidFill>
            </a:endParaRPr>
          </a:p>
        </p:txBody>
      </p:sp>
      <p:sp>
        <p:nvSpPr>
          <p:cNvPr id="34" name="Content Placeholder 6">
            <a:extLst>
              <a:ext uri="{FF2B5EF4-FFF2-40B4-BE49-F238E27FC236}">
                <a16:creationId xmlns:a16="http://schemas.microsoft.com/office/drawing/2014/main" id="{2471D7F7-809B-4C61-851B-121E1D26633D}"/>
              </a:ext>
            </a:extLst>
          </p:cNvPr>
          <p:cNvSpPr txBox="1">
            <a:spLocks/>
          </p:cNvSpPr>
          <p:nvPr>
            <p:custDataLst>
              <p:tags r:id="rId4"/>
            </p:custDataLst>
          </p:nvPr>
        </p:nvSpPr>
        <p:spPr>
          <a:xfrm>
            <a:off x="9937851" y="4249896"/>
            <a:ext cx="1399983" cy="609151"/>
          </a:xfrm>
          <a:prstGeom prst="rect">
            <a:avLst/>
          </a:prstGeom>
        </p:spPr>
        <p:txBody>
          <a:bodyPr vert="horz" lIns="0" tIns="72000" rIns="0" bIns="0" rtlCol="0">
            <a:noAutofit/>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GB" b="1" dirty="0">
                <a:solidFill>
                  <a:srgbClr val="000000"/>
                </a:solidFill>
              </a:rPr>
              <a:t>50% rh</a:t>
            </a:r>
          </a:p>
          <a:p>
            <a:pPr marL="0" indent="0" algn="ctr">
              <a:lnSpc>
                <a:spcPct val="100000"/>
              </a:lnSpc>
              <a:spcBef>
                <a:spcPts val="0"/>
              </a:spcBef>
              <a:spcAft>
                <a:spcPts val="0"/>
              </a:spcAft>
              <a:buNone/>
            </a:pPr>
            <a:r>
              <a:rPr lang="en-GB" b="1" dirty="0">
                <a:solidFill>
                  <a:srgbClr val="000000"/>
                </a:solidFill>
              </a:rPr>
              <a:t>20-25C</a:t>
            </a:r>
          </a:p>
          <a:p>
            <a:pPr marL="0" indent="0">
              <a:buFont typeface="Arial" panose="020B0604020202020204" pitchFamily="34" charset="0"/>
              <a:buNone/>
            </a:pPr>
            <a:endParaRPr lang="en-GB" b="1" dirty="0">
              <a:solidFill>
                <a:srgbClr val="000000"/>
              </a:solidFill>
            </a:endParaRPr>
          </a:p>
        </p:txBody>
      </p:sp>
      <p:sp>
        <p:nvSpPr>
          <p:cNvPr id="3" name="TextBox 2">
            <a:extLst>
              <a:ext uri="{FF2B5EF4-FFF2-40B4-BE49-F238E27FC236}">
                <a16:creationId xmlns:a16="http://schemas.microsoft.com/office/drawing/2014/main" id="{35375F81-892A-4B57-B601-A83AFC050918}"/>
              </a:ext>
            </a:extLst>
          </p:cNvPr>
          <p:cNvSpPr txBox="1"/>
          <p:nvPr/>
        </p:nvSpPr>
        <p:spPr>
          <a:xfrm>
            <a:off x="8894065" y="5548804"/>
            <a:ext cx="3193438" cy="369332"/>
          </a:xfrm>
          <a:prstGeom prst="rect">
            <a:avLst/>
          </a:prstGeom>
          <a:noFill/>
        </p:spPr>
        <p:txBody>
          <a:bodyPr wrap="none" rtlCol="0">
            <a:spAutoFit/>
          </a:bodyPr>
          <a:lstStyle/>
          <a:p>
            <a:r>
              <a:rPr lang="en-US" dirty="0"/>
              <a:t>Where humidification vs </a:t>
            </a:r>
            <a:r>
              <a:rPr lang="en-US" dirty="0" err="1"/>
              <a:t>dehum</a:t>
            </a:r>
            <a:endParaRPr lang="en-US" dirty="0"/>
          </a:p>
        </p:txBody>
      </p:sp>
      <p:pic>
        <p:nvPicPr>
          <p:cNvPr id="12" name="Picture 11">
            <a:extLst>
              <a:ext uri="{FF2B5EF4-FFF2-40B4-BE49-F238E27FC236}">
                <a16:creationId xmlns:a16="http://schemas.microsoft.com/office/drawing/2014/main" id="{304084E9-2E85-F01E-A8C6-E9A67AEF2BB8}"/>
              </a:ext>
            </a:extLst>
          </p:cNvPr>
          <p:cNvPicPr>
            <a:picLocks noChangeAspect="1"/>
          </p:cNvPicPr>
          <p:nvPr/>
        </p:nvPicPr>
        <p:blipFill rotWithShape="1">
          <a:blip r:embed="rId7">
            <a:extLst>
              <a:ext uri="{28A0092B-C50C-407E-A947-70E740481C1C}">
                <a14:useLocalDpi xmlns:a14="http://schemas.microsoft.com/office/drawing/2010/main" val="0"/>
              </a:ext>
            </a:extLst>
          </a:blip>
          <a:srcRect l="34370" t="37700" r="33946" b="17433"/>
          <a:stretch/>
        </p:blipFill>
        <p:spPr>
          <a:xfrm>
            <a:off x="623888" y="2095196"/>
            <a:ext cx="1938528" cy="1800731"/>
          </a:xfrm>
          <a:prstGeom prst="rect">
            <a:avLst/>
          </a:prstGeom>
        </p:spPr>
      </p:pic>
      <p:pic>
        <p:nvPicPr>
          <p:cNvPr id="16" name="Picture 15" descr="A seedling growing out of the ground&#10;&#10;Description automatically generated with low confidence">
            <a:extLst>
              <a:ext uri="{FF2B5EF4-FFF2-40B4-BE49-F238E27FC236}">
                <a16:creationId xmlns:a16="http://schemas.microsoft.com/office/drawing/2014/main" id="{8F4B874F-D825-9762-A534-41744A824FA7}"/>
              </a:ext>
            </a:extLst>
          </p:cNvPr>
          <p:cNvPicPr>
            <a:picLocks noChangeAspect="1"/>
          </p:cNvPicPr>
          <p:nvPr/>
        </p:nvPicPr>
        <p:blipFill rotWithShape="1">
          <a:blip r:embed="rId8">
            <a:extLst>
              <a:ext uri="{28A0092B-C50C-407E-A947-70E740481C1C}">
                <a14:useLocalDpi xmlns:a14="http://schemas.microsoft.com/office/drawing/2010/main" val="0"/>
              </a:ext>
            </a:extLst>
          </a:blip>
          <a:srcRect l="9695" r="21923" b="11307"/>
          <a:stretch/>
        </p:blipFill>
        <p:spPr>
          <a:xfrm>
            <a:off x="2705698" y="2096651"/>
            <a:ext cx="2078790" cy="1798718"/>
          </a:xfrm>
          <a:prstGeom prst="rect">
            <a:avLst/>
          </a:prstGeom>
        </p:spPr>
      </p:pic>
      <p:pic>
        <p:nvPicPr>
          <p:cNvPr id="19" name="Picture 18" descr="A close up of a plant&#10;&#10;Description automatically generated with medium confidence">
            <a:extLst>
              <a:ext uri="{FF2B5EF4-FFF2-40B4-BE49-F238E27FC236}">
                <a16:creationId xmlns:a16="http://schemas.microsoft.com/office/drawing/2014/main" id="{F1121EDC-7AEC-6C08-2891-D91BE56FC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7569" y="2090498"/>
            <a:ext cx="2192711" cy="1798718"/>
          </a:xfrm>
          <a:prstGeom prst="rect">
            <a:avLst/>
          </a:prstGeom>
        </p:spPr>
      </p:pic>
      <p:pic>
        <p:nvPicPr>
          <p:cNvPr id="24" name="Picture 23" descr="A potted plant with green leaves&#10;&#10;Description automatically generated with medium confidence">
            <a:extLst>
              <a:ext uri="{FF2B5EF4-FFF2-40B4-BE49-F238E27FC236}">
                <a16:creationId xmlns:a16="http://schemas.microsoft.com/office/drawing/2014/main" id="{3C050FFD-3034-99B3-7B50-727E7D4691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7770" y="2095196"/>
            <a:ext cx="2192712" cy="1789322"/>
          </a:xfrm>
          <a:prstGeom prst="rect">
            <a:avLst/>
          </a:prstGeom>
        </p:spPr>
      </p:pic>
      <p:pic>
        <p:nvPicPr>
          <p:cNvPr id="26" name="Picture 25" descr="A close-up of a plant&#10;&#10;Description automatically generated with medium confidence">
            <a:extLst>
              <a:ext uri="{FF2B5EF4-FFF2-40B4-BE49-F238E27FC236}">
                <a16:creationId xmlns:a16="http://schemas.microsoft.com/office/drawing/2014/main" id="{240B6B1B-3615-0445-C6A5-CFE77F46BA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3563" y="2090498"/>
            <a:ext cx="2188561" cy="1805429"/>
          </a:xfrm>
          <a:prstGeom prst="rect">
            <a:avLst/>
          </a:prstGeom>
        </p:spPr>
      </p:pic>
      <p:sp>
        <p:nvSpPr>
          <p:cNvPr id="27" name="TextBox 26">
            <a:extLst>
              <a:ext uri="{FF2B5EF4-FFF2-40B4-BE49-F238E27FC236}">
                <a16:creationId xmlns:a16="http://schemas.microsoft.com/office/drawing/2014/main" id="{406E944C-9BB9-4C36-19FF-6DBBFE5FA831}"/>
              </a:ext>
            </a:extLst>
          </p:cNvPr>
          <p:cNvSpPr txBox="1"/>
          <p:nvPr/>
        </p:nvSpPr>
        <p:spPr>
          <a:xfrm>
            <a:off x="606728" y="1450320"/>
            <a:ext cx="1972848" cy="646331"/>
          </a:xfrm>
          <a:prstGeom prst="rect">
            <a:avLst/>
          </a:prstGeom>
          <a:noFill/>
        </p:spPr>
        <p:txBody>
          <a:bodyPr wrap="none" rtlCol="0">
            <a:spAutoFit/>
          </a:bodyPr>
          <a:lstStyle/>
          <a:p>
            <a:r>
              <a:rPr lang="en-US" b="1" dirty="0"/>
              <a:t>Germination</a:t>
            </a:r>
          </a:p>
          <a:p>
            <a:r>
              <a:rPr lang="en-US" b="1" dirty="0"/>
              <a:t>2 hours to 2 weeks</a:t>
            </a:r>
          </a:p>
        </p:txBody>
      </p:sp>
      <p:sp>
        <p:nvSpPr>
          <p:cNvPr id="28" name="TextBox 27">
            <a:extLst>
              <a:ext uri="{FF2B5EF4-FFF2-40B4-BE49-F238E27FC236}">
                <a16:creationId xmlns:a16="http://schemas.microsoft.com/office/drawing/2014/main" id="{DC377085-7B63-25BA-9ABF-028BF830D593}"/>
              </a:ext>
            </a:extLst>
          </p:cNvPr>
          <p:cNvSpPr txBox="1"/>
          <p:nvPr/>
        </p:nvSpPr>
        <p:spPr>
          <a:xfrm>
            <a:off x="3171419" y="1455607"/>
            <a:ext cx="1379352" cy="646331"/>
          </a:xfrm>
          <a:prstGeom prst="rect">
            <a:avLst/>
          </a:prstGeom>
          <a:noFill/>
        </p:spPr>
        <p:txBody>
          <a:bodyPr wrap="none" rtlCol="0">
            <a:spAutoFit/>
          </a:bodyPr>
          <a:lstStyle/>
          <a:p>
            <a:r>
              <a:rPr lang="en-US" b="1" dirty="0"/>
              <a:t>Seedling</a:t>
            </a:r>
          </a:p>
          <a:p>
            <a:r>
              <a:rPr lang="en-US" b="1" dirty="0"/>
              <a:t>2 to 3 weeks</a:t>
            </a:r>
          </a:p>
        </p:txBody>
      </p:sp>
      <p:sp>
        <p:nvSpPr>
          <p:cNvPr id="29" name="TextBox 28">
            <a:extLst>
              <a:ext uri="{FF2B5EF4-FFF2-40B4-BE49-F238E27FC236}">
                <a16:creationId xmlns:a16="http://schemas.microsoft.com/office/drawing/2014/main" id="{22B73ED1-C108-3627-BC98-6C95B7B8A91B}"/>
              </a:ext>
            </a:extLst>
          </p:cNvPr>
          <p:cNvSpPr txBox="1"/>
          <p:nvPr/>
        </p:nvSpPr>
        <p:spPr>
          <a:xfrm>
            <a:off x="5456160" y="1450319"/>
            <a:ext cx="1379352" cy="646331"/>
          </a:xfrm>
          <a:prstGeom prst="rect">
            <a:avLst/>
          </a:prstGeom>
          <a:noFill/>
        </p:spPr>
        <p:txBody>
          <a:bodyPr wrap="none" rtlCol="0">
            <a:spAutoFit/>
          </a:bodyPr>
          <a:lstStyle/>
          <a:p>
            <a:r>
              <a:rPr lang="en-US" b="1" dirty="0"/>
              <a:t>Vegetative</a:t>
            </a:r>
          </a:p>
          <a:p>
            <a:r>
              <a:rPr lang="en-US" b="1" dirty="0"/>
              <a:t>3 to 8 weeks</a:t>
            </a:r>
          </a:p>
        </p:txBody>
      </p:sp>
      <p:sp>
        <p:nvSpPr>
          <p:cNvPr id="31" name="TextBox 30">
            <a:extLst>
              <a:ext uri="{FF2B5EF4-FFF2-40B4-BE49-F238E27FC236}">
                <a16:creationId xmlns:a16="http://schemas.microsoft.com/office/drawing/2014/main" id="{EF325E5E-6F1F-00D2-45CB-A2983B415AC9}"/>
              </a:ext>
            </a:extLst>
          </p:cNvPr>
          <p:cNvSpPr txBox="1"/>
          <p:nvPr/>
        </p:nvSpPr>
        <p:spPr>
          <a:xfrm>
            <a:off x="7507183" y="1443439"/>
            <a:ext cx="1379352" cy="646331"/>
          </a:xfrm>
          <a:prstGeom prst="rect">
            <a:avLst/>
          </a:prstGeom>
          <a:noFill/>
        </p:spPr>
        <p:txBody>
          <a:bodyPr wrap="none" rtlCol="0">
            <a:spAutoFit/>
          </a:bodyPr>
          <a:lstStyle/>
          <a:p>
            <a:r>
              <a:rPr lang="en-US" b="1" dirty="0"/>
              <a:t>Flowering</a:t>
            </a:r>
          </a:p>
          <a:p>
            <a:r>
              <a:rPr lang="en-US" b="1" dirty="0"/>
              <a:t>6 to 8 weeks</a:t>
            </a:r>
          </a:p>
        </p:txBody>
      </p:sp>
      <p:sp>
        <p:nvSpPr>
          <p:cNvPr id="32" name="TextBox 31">
            <a:extLst>
              <a:ext uri="{FF2B5EF4-FFF2-40B4-BE49-F238E27FC236}">
                <a16:creationId xmlns:a16="http://schemas.microsoft.com/office/drawing/2014/main" id="{F45660C7-0CC8-8726-474A-D8AD35EDBDA1}"/>
              </a:ext>
            </a:extLst>
          </p:cNvPr>
          <p:cNvSpPr txBox="1"/>
          <p:nvPr/>
        </p:nvSpPr>
        <p:spPr>
          <a:xfrm>
            <a:off x="9820950" y="1431953"/>
            <a:ext cx="1667957" cy="646331"/>
          </a:xfrm>
          <a:prstGeom prst="rect">
            <a:avLst/>
          </a:prstGeom>
          <a:noFill/>
        </p:spPr>
        <p:txBody>
          <a:bodyPr wrap="none" rtlCol="0">
            <a:spAutoFit/>
          </a:bodyPr>
          <a:lstStyle/>
          <a:p>
            <a:r>
              <a:rPr lang="en-US" b="1" dirty="0"/>
              <a:t>Harvesting</a:t>
            </a:r>
          </a:p>
          <a:p>
            <a:r>
              <a:rPr lang="en-US" b="1" dirty="0"/>
              <a:t>Fall for outdoor</a:t>
            </a:r>
          </a:p>
        </p:txBody>
      </p:sp>
    </p:spTree>
    <p:extLst>
      <p:ext uri="{BB962C8B-B14F-4D97-AF65-F5344CB8AC3E}">
        <p14:creationId xmlns:p14="http://schemas.microsoft.com/office/powerpoint/2010/main" val="112802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B2722D52-BDAE-F84E-5E96-4F180BF2F496}"/>
              </a:ext>
            </a:extLst>
          </p:cNvPr>
          <p:cNvSpPr>
            <a:spLocks noGrp="1"/>
          </p:cNvSpPr>
          <p:nvPr>
            <p:ph type="subTitle" idx="15"/>
          </p:nvPr>
        </p:nvSpPr>
        <p:spPr/>
        <p:txBody>
          <a:bodyPr/>
          <a:lstStyle/>
          <a:p>
            <a:endParaRPr lang="en-US" dirty="0"/>
          </a:p>
        </p:txBody>
      </p:sp>
      <p:sp>
        <p:nvSpPr>
          <p:cNvPr id="13" name="Content Placeholder 12">
            <a:extLst>
              <a:ext uri="{FF2B5EF4-FFF2-40B4-BE49-F238E27FC236}">
                <a16:creationId xmlns:a16="http://schemas.microsoft.com/office/drawing/2014/main" id="{1E488603-9243-CA14-1DB4-9FE955B6F444}"/>
              </a:ext>
            </a:extLst>
          </p:cNvPr>
          <p:cNvSpPr>
            <a:spLocks noGrp="1"/>
          </p:cNvSpPr>
          <p:nvPr>
            <p:ph sz="quarter" idx="20"/>
          </p:nvPr>
        </p:nvSpPr>
        <p:spPr>
          <a:xfrm>
            <a:off x="623889" y="1665287"/>
            <a:ext cx="4814886" cy="4319587"/>
          </a:xfrm>
        </p:spPr>
        <p:txBody>
          <a:bodyPr/>
          <a:lstStyle/>
          <a:p>
            <a:pPr>
              <a:spcBef>
                <a:spcPts val="600"/>
              </a:spcBef>
            </a:pPr>
            <a:r>
              <a:rPr lang="en-GB" sz="2000" dirty="0"/>
              <a:t>Ideal Drying temperature is 20° C </a:t>
            </a:r>
          </a:p>
          <a:p>
            <a:pPr>
              <a:spcBef>
                <a:spcPts val="600"/>
              </a:spcBef>
            </a:pPr>
            <a:r>
              <a:rPr lang="en-GB" sz="2000" dirty="0"/>
              <a:t>Ideal Humidity 50 to 55% </a:t>
            </a:r>
            <a:r>
              <a:rPr lang="en-GB" sz="2000" dirty="0" err="1"/>
              <a:t>r.h</a:t>
            </a:r>
            <a:r>
              <a:rPr lang="en-GB" sz="2000" dirty="0"/>
              <a:t>.</a:t>
            </a:r>
          </a:p>
          <a:p>
            <a:r>
              <a:rPr lang="en-GB" sz="2000" dirty="0"/>
              <a:t>Live Cannabis plants are 70 to 80% water </a:t>
            </a:r>
          </a:p>
          <a:p>
            <a:r>
              <a:rPr lang="en-GB" sz="2000" dirty="0"/>
              <a:t>Cannabis drying starts with a plant moisture content around the 25 % mark</a:t>
            </a:r>
          </a:p>
          <a:p>
            <a:r>
              <a:rPr lang="en-GB" sz="2000" dirty="0"/>
              <a:t>Optimum dry condition 10 – 11% moisture content so around the 0.55 Aw </a:t>
            </a:r>
          </a:p>
          <a:p>
            <a:r>
              <a:rPr lang="en-GB" sz="2000" dirty="0"/>
              <a:t>Conditions above 65% lead to </a:t>
            </a:r>
            <a:r>
              <a:rPr lang="en-GB" sz="2000" dirty="0" err="1"/>
              <a:t>mold</a:t>
            </a:r>
            <a:r>
              <a:rPr lang="en-GB" sz="2000" dirty="0"/>
              <a:t> growth and product damage </a:t>
            </a:r>
            <a:endParaRPr kumimoji="0" lang="en-GB" sz="2000" b="0" i="0" u="none" strike="noStrike" kern="1200" cap="none" spc="0" normalizeH="0" baseline="0" noProof="0" dirty="0">
              <a:ln>
                <a:noFill/>
              </a:ln>
              <a:solidFill>
                <a:srgbClr val="000000"/>
              </a:solidFill>
              <a:effectLst/>
              <a:uLnTx/>
              <a:uFillTx/>
              <a:latin typeface="Calibri"/>
              <a:ea typeface="+mn-ea"/>
              <a:cs typeface="+mn-cs"/>
            </a:endParaRPr>
          </a:p>
          <a:p>
            <a:pPr marL="216000" marR="0" lvl="0" indent="-216000" algn="l" defTabSz="914400" rtl="0" eaLnBrk="1" fontAlgn="auto" latinLnBrk="0" hangingPunct="1">
              <a:lnSpc>
                <a:spcPct val="90000"/>
              </a:lnSpc>
              <a:spcBef>
                <a:spcPts val="600"/>
              </a:spcBef>
              <a:spcAft>
                <a:spcPts val="800"/>
              </a:spcAft>
              <a:buClr>
                <a:srgbClr val="016AB3"/>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Moisture control at this stage is vital. Too much and mould will form. Too little and crop quality suffers.</a:t>
            </a:r>
          </a:p>
          <a:p>
            <a:endParaRPr lang="en-US" dirty="0"/>
          </a:p>
        </p:txBody>
      </p:sp>
      <p:sp>
        <p:nvSpPr>
          <p:cNvPr id="3" name="Title 2">
            <a:extLst>
              <a:ext uri="{FF2B5EF4-FFF2-40B4-BE49-F238E27FC236}">
                <a16:creationId xmlns:a16="http://schemas.microsoft.com/office/drawing/2014/main" id="{04768C36-2C61-79D4-E554-3892A93A635C}"/>
              </a:ext>
            </a:extLst>
          </p:cNvPr>
          <p:cNvSpPr>
            <a:spLocks noGrp="1"/>
          </p:cNvSpPr>
          <p:nvPr>
            <p:ph type="title"/>
          </p:nvPr>
        </p:nvSpPr>
        <p:spPr/>
        <p:txBody>
          <a:bodyPr/>
          <a:lstStyle/>
          <a:p>
            <a:r>
              <a:rPr lang="en-US" dirty="0"/>
              <a:t>Benefits of Humidification/Dehumidification</a:t>
            </a:r>
          </a:p>
        </p:txBody>
      </p:sp>
      <p:sp>
        <p:nvSpPr>
          <p:cNvPr id="5" name="Slide Number Placeholder 4">
            <a:extLst>
              <a:ext uri="{FF2B5EF4-FFF2-40B4-BE49-F238E27FC236}">
                <a16:creationId xmlns:a16="http://schemas.microsoft.com/office/drawing/2014/main" id="{A6AC996D-72F8-2AE5-7905-63A144F9010C}"/>
              </a:ext>
            </a:extLst>
          </p:cNvPr>
          <p:cNvSpPr>
            <a:spLocks noGrp="1"/>
          </p:cNvSpPr>
          <p:nvPr>
            <p:ph type="sldNum" sz="quarter" idx="22"/>
          </p:nvPr>
        </p:nvSpPr>
        <p:spPr/>
        <p:txBody>
          <a:bodyPr/>
          <a:lstStyle/>
          <a:p>
            <a:fld id="{3F5206C5-BF58-43CF-B73A-F406565BB229}" type="slidenum">
              <a:rPr lang="en-US" smtClean="0"/>
              <a:pPr/>
              <a:t>24</a:t>
            </a:fld>
            <a:endParaRPr lang="en-US" dirty="0"/>
          </a:p>
        </p:txBody>
      </p:sp>
      <p:sp>
        <p:nvSpPr>
          <p:cNvPr id="15" name="Footer Placeholder 14">
            <a:extLst>
              <a:ext uri="{FF2B5EF4-FFF2-40B4-BE49-F238E27FC236}">
                <a16:creationId xmlns:a16="http://schemas.microsoft.com/office/drawing/2014/main" id="{DB78CB4B-4C10-BBFB-4BAC-89921B4D087B}"/>
              </a:ext>
            </a:extLst>
          </p:cNvPr>
          <p:cNvSpPr>
            <a:spLocks noGrp="1"/>
          </p:cNvSpPr>
          <p:nvPr>
            <p:ph type="ftr" sz="quarter" idx="21"/>
          </p:nvPr>
        </p:nvSpPr>
        <p:spPr/>
        <p:txBody>
          <a:bodyPr/>
          <a:lstStyle/>
          <a:p>
            <a:r>
              <a:rPr lang="en-US"/>
              <a:t>02.08.2022</a:t>
            </a:r>
            <a:endParaRPr lang="en-US" dirty="0"/>
          </a:p>
        </p:txBody>
      </p:sp>
      <p:pic>
        <p:nvPicPr>
          <p:cNvPr id="16" name="Picture 15">
            <a:extLst>
              <a:ext uri="{FF2B5EF4-FFF2-40B4-BE49-F238E27FC236}">
                <a16:creationId xmlns:a16="http://schemas.microsoft.com/office/drawing/2014/main" id="{BA18E216-18B6-C59A-1502-E33A4B518356}"/>
              </a:ext>
            </a:extLst>
          </p:cNvPr>
          <p:cNvPicPr>
            <a:picLocks noChangeAspect="1"/>
          </p:cNvPicPr>
          <p:nvPr/>
        </p:nvPicPr>
        <p:blipFill rotWithShape="1">
          <a:blip r:embed="rId3"/>
          <a:srcRect l="3651" t="4592" r="3438" b="2510"/>
          <a:stretch/>
        </p:blipFill>
        <p:spPr>
          <a:xfrm>
            <a:off x="6573356" y="1409115"/>
            <a:ext cx="4473263" cy="2855456"/>
          </a:xfrm>
          <a:prstGeom prst="rect">
            <a:avLst/>
          </a:prstGeom>
        </p:spPr>
      </p:pic>
      <p:pic>
        <p:nvPicPr>
          <p:cNvPr id="18" name="Picture 17" descr="A close up of a plant&#10;&#10;Description automatically generated with low confidence">
            <a:extLst>
              <a:ext uri="{FF2B5EF4-FFF2-40B4-BE49-F238E27FC236}">
                <a16:creationId xmlns:a16="http://schemas.microsoft.com/office/drawing/2014/main" id="{EE3C3797-3D4A-16D9-6EAF-22269869F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967" y="4289952"/>
            <a:ext cx="2717074" cy="1990825"/>
          </a:xfrm>
          <a:prstGeom prst="rect">
            <a:avLst/>
          </a:prstGeom>
        </p:spPr>
      </p:pic>
      <p:pic>
        <p:nvPicPr>
          <p:cNvPr id="20" name="Picture 19">
            <a:extLst>
              <a:ext uri="{FF2B5EF4-FFF2-40B4-BE49-F238E27FC236}">
                <a16:creationId xmlns:a16="http://schemas.microsoft.com/office/drawing/2014/main" id="{DB0EC0A6-B92E-BACE-EE5A-DD62C408B74B}"/>
              </a:ext>
            </a:extLst>
          </p:cNvPr>
          <p:cNvPicPr>
            <a:picLocks noChangeAspect="1"/>
          </p:cNvPicPr>
          <p:nvPr/>
        </p:nvPicPr>
        <p:blipFill rotWithShape="1">
          <a:blip r:embed="rId5"/>
          <a:srcRect l="19293" r="30689"/>
          <a:stretch/>
        </p:blipFill>
        <p:spPr>
          <a:xfrm>
            <a:off x="9240764" y="4289952"/>
            <a:ext cx="2515807" cy="1980038"/>
          </a:xfrm>
          <a:prstGeom prst="rect">
            <a:avLst/>
          </a:prstGeom>
        </p:spPr>
      </p:pic>
    </p:spTree>
    <p:extLst>
      <p:ext uri="{BB962C8B-B14F-4D97-AF65-F5344CB8AC3E}">
        <p14:creationId xmlns:p14="http://schemas.microsoft.com/office/powerpoint/2010/main" val="408687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23889" y="1032387"/>
            <a:ext cx="10944224" cy="4952487"/>
          </a:xfrm>
        </p:spPr>
        <p:txBody>
          <a:bodyPr/>
          <a:lstStyle/>
          <a:p>
            <a:r>
              <a:rPr lang="en-GB" sz="2000" dirty="0"/>
              <a:t>On the basis that the 4 plants weigh 800 grams each  and this is 80% water Total Product  weight 3200 grams </a:t>
            </a:r>
          </a:p>
          <a:p>
            <a:r>
              <a:rPr lang="en-GB" sz="2000" dirty="0"/>
              <a:t>At the start of the drying process product water content 25% approximately 800 grams of water </a:t>
            </a:r>
          </a:p>
          <a:p>
            <a:r>
              <a:rPr lang="en-GB" sz="2000" dirty="0"/>
              <a:t>Final product moisture content  10% </a:t>
            </a:r>
          </a:p>
          <a:p>
            <a:r>
              <a:rPr lang="en-GB" sz="2000" dirty="0"/>
              <a:t>Moisture to be removed 480 grams  </a:t>
            </a:r>
          </a:p>
          <a:p>
            <a:r>
              <a:rPr lang="en-GB" sz="2000" dirty="0"/>
              <a:t>Average product drying time 14 days or around 35 grams/day additional will be the room load by infiltration and ventilation , Oxygen concentration needs to be kept low  so minimal air changes </a:t>
            </a:r>
          </a:p>
          <a:p>
            <a:pPr marL="0" indent="0">
              <a:buNone/>
            </a:pPr>
            <a:endParaRPr lang="en-GB" sz="2800" dirty="0"/>
          </a:p>
        </p:txBody>
      </p:sp>
      <p:sp>
        <p:nvSpPr>
          <p:cNvPr id="5" name="Title 4"/>
          <p:cNvSpPr>
            <a:spLocks noGrp="1"/>
          </p:cNvSpPr>
          <p:nvPr>
            <p:ph type="title"/>
          </p:nvPr>
        </p:nvSpPr>
        <p:spPr/>
        <p:txBody>
          <a:bodyPr/>
          <a:lstStyle/>
          <a:p>
            <a:r>
              <a:rPr lang="en-GB" dirty="0"/>
              <a:t>Set Point Calculation</a:t>
            </a:r>
          </a:p>
        </p:txBody>
      </p:sp>
      <p:sp>
        <p:nvSpPr>
          <p:cNvPr id="7" name="Slide Number Placeholder 6"/>
          <p:cNvSpPr>
            <a:spLocks noGrp="1"/>
          </p:cNvSpPr>
          <p:nvPr>
            <p:ph type="sldNum" sz="quarter" idx="23"/>
          </p:nvPr>
        </p:nvSpPr>
        <p:spPr/>
        <p:txBody>
          <a:bodyPr/>
          <a:lstStyle/>
          <a:p>
            <a:fld id="{F77F9D70-2C55-4593-A407-B13B439E8523}" type="slidenum">
              <a:rPr lang="en-GB" smtClean="0"/>
              <a:pPr/>
              <a:t>25</a:t>
            </a:fld>
            <a:endParaRPr lang="en-GB" dirty="0"/>
          </a:p>
        </p:txBody>
      </p:sp>
      <p:pic>
        <p:nvPicPr>
          <p:cNvPr id="6" name="Content Placeholder 10">
            <a:extLst>
              <a:ext uri="{FF2B5EF4-FFF2-40B4-BE49-F238E27FC236}">
                <a16:creationId xmlns:a16="http://schemas.microsoft.com/office/drawing/2014/main" id="{BBA27400-B3EC-4B5B-934F-42D4134ECAAF}"/>
              </a:ext>
            </a:extLst>
          </p:cNvPr>
          <p:cNvPicPr>
            <a:picLocks noChangeAspect="1"/>
          </p:cNvPicPr>
          <p:nvPr/>
        </p:nvPicPr>
        <p:blipFill>
          <a:blip r:embed="rId3"/>
          <a:stretch>
            <a:fillRect/>
          </a:stretch>
        </p:blipFill>
        <p:spPr>
          <a:xfrm>
            <a:off x="714102" y="3586995"/>
            <a:ext cx="6872530" cy="2517293"/>
          </a:xfrm>
          <a:prstGeom prst="rect">
            <a:avLst/>
          </a:prstGeom>
        </p:spPr>
      </p:pic>
    </p:spTree>
    <p:extLst>
      <p:ext uri="{BB962C8B-B14F-4D97-AF65-F5344CB8AC3E}">
        <p14:creationId xmlns:p14="http://schemas.microsoft.com/office/powerpoint/2010/main" val="176599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69D87F63-08AB-5C57-FF57-778675FCA8D0}"/>
              </a:ext>
            </a:extLst>
          </p:cNvPr>
          <p:cNvSpPr>
            <a:spLocks noGrp="1"/>
          </p:cNvSpPr>
          <p:nvPr>
            <p:ph type="subTitle" idx="15"/>
          </p:nvPr>
        </p:nvSpPr>
        <p:spPr/>
        <p:txBody>
          <a:bodyPr/>
          <a:lstStyle/>
          <a:p>
            <a:endParaRPr lang="en-US" dirty="0"/>
          </a:p>
        </p:txBody>
      </p:sp>
      <p:sp>
        <p:nvSpPr>
          <p:cNvPr id="5" name="Title 4">
            <a:extLst>
              <a:ext uri="{FF2B5EF4-FFF2-40B4-BE49-F238E27FC236}">
                <a16:creationId xmlns:a16="http://schemas.microsoft.com/office/drawing/2014/main" id="{88B0D1A2-1BC8-29B0-52B6-BFAE4A2A7A97}"/>
              </a:ext>
            </a:extLst>
          </p:cNvPr>
          <p:cNvSpPr>
            <a:spLocks noGrp="1"/>
          </p:cNvSpPr>
          <p:nvPr>
            <p:ph type="title"/>
          </p:nvPr>
        </p:nvSpPr>
        <p:spPr/>
        <p:txBody>
          <a:bodyPr/>
          <a:lstStyle/>
          <a:p>
            <a:r>
              <a:rPr lang="en-US" dirty="0"/>
              <a:t>Applicable Technologies</a:t>
            </a:r>
          </a:p>
        </p:txBody>
      </p:sp>
      <p:sp>
        <p:nvSpPr>
          <p:cNvPr id="7" name="Slide Number Placeholder 6">
            <a:extLst>
              <a:ext uri="{FF2B5EF4-FFF2-40B4-BE49-F238E27FC236}">
                <a16:creationId xmlns:a16="http://schemas.microsoft.com/office/drawing/2014/main" id="{520DAE8A-A2B9-B2EE-4284-7B4C7E5E740C}"/>
              </a:ext>
            </a:extLst>
          </p:cNvPr>
          <p:cNvSpPr>
            <a:spLocks noGrp="1"/>
          </p:cNvSpPr>
          <p:nvPr>
            <p:ph type="sldNum" sz="quarter" idx="22"/>
          </p:nvPr>
        </p:nvSpPr>
        <p:spPr/>
        <p:txBody>
          <a:bodyPr/>
          <a:lstStyle/>
          <a:p>
            <a:fld id="{56A63281-09CF-46F8-83B7-35955BA11A9D}" type="slidenum">
              <a:rPr lang="en-US" smtClean="0"/>
              <a:pPr/>
              <a:t>26</a:t>
            </a:fld>
            <a:endParaRPr lang="en-US" dirty="0"/>
          </a:p>
        </p:txBody>
      </p:sp>
      <p:sp>
        <p:nvSpPr>
          <p:cNvPr id="13" name="Footer Placeholder 12">
            <a:extLst>
              <a:ext uri="{FF2B5EF4-FFF2-40B4-BE49-F238E27FC236}">
                <a16:creationId xmlns:a16="http://schemas.microsoft.com/office/drawing/2014/main" id="{9EC6E505-1293-FEEE-8A35-B3F9C67EF86A}"/>
              </a:ext>
            </a:extLst>
          </p:cNvPr>
          <p:cNvSpPr>
            <a:spLocks noGrp="1"/>
          </p:cNvSpPr>
          <p:nvPr>
            <p:ph type="ftr" sz="quarter" idx="21"/>
          </p:nvPr>
        </p:nvSpPr>
        <p:spPr/>
        <p:txBody>
          <a:bodyPr/>
          <a:lstStyle/>
          <a:p>
            <a:r>
              <a:rPr lang="en-US"/>
              <a:t>02.08.2022</a:t>
            </a:r>
            <a:endParaRPr lang="en-US" dirty="0"/>
          </a:p>
        </p:txBody>
      </p:sp>
      <p:pic>
        <p:nvPicPr>
          <p:cNvPr id="6" name="Picture 5">
            <a:extLst>
              <a:ext uri="{FF2B5EF4-FFF2-40B4-BE49-F238E27FC236}">
                <a16:creationId xmlns:a16="http://schemas.microsoft.com/office/drawing/2014/main" id="{E5128E98-35A6-4E87-0EEC-BE464DEC2CF8}"/>
              </a:ext>
            </a:extLst>
          </p:cNvPr>
          <p:cNvPicPr>
            <a:picLocks noChangeAspect="1"/>
          </p:cNvPicPr>
          <p:nvPr/>
        </p:nvPicPr>
        <p:blipFill rotWithShape="1">
          <a:blip r:embed="rId3"/>
          <a:srcRect l="28750" t="41111" r="60059" b="26667"/>
          <a:stretch/>
        </p:blipFill>
        <p:spPr>
          <a:xfrm>
            <a:off x="424915" y="1739264"/>
            <a:ext cx="2144372" cy="3472969"/>
          </a:xfrm>
          <a:prstGeom prst="rect">
            <a:avLst/>
          </a:prstGeom>
        </p:spPr>
      </p:pic>
      <p:pic>
        <p:nvPicPr>
          <p:cNvPr id="8" name="Picture 2" descr="P:\MARKETING\Documents\MARKETING TOOLS\Product Images\GS Series\Nortec_GS_Series_Photos\PNG\GS_Single_Angled_Closed.jpeg">
            <a:extLst>
              <a:ext uri="{FF2B5EF4-FFF2-40B4-BE49-F238E27FC236}">
                <a16:creationId xmlns:a16="http://schemas.microsoft.com/office/drawing/2014/main" id="{30BD5E96-BBAE-A356-9378-979F740027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9141954" y="1653648"/>
            <a:ext cx="2426159" cy="3904898"/>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9" name="Picture 2" descr="U:\1_Dokumentation\1.6_Bilderpool\1.6.09_Produkte\RS\Condair 06.jpg">
            <a:extLst>
              <a:ext uri="{FF2B5EF4-FFF2-40B4-BE49-F238E27FC236}">
                <a16:creationId xmlns:a16="http://schemas.microsoft.com/office/drawing/2014/main" id="{F178032B-7ECA-7FF7-0F71-53B1D773C3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8985" y="1631116"/>
            <a:ext cx="2999381" cy="40801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1_Dokumentation\1.6_Bilderpool\1.6.09_Produkte\EL\Condair 00.jpg">
            <a:extLst>
              <a:ext uri="{FF2B5EF4-FFF2-40B4-BE49-F238E27FC236}">
                <a16:creationId xmlns:a16="http://schemas.microsoft.com/office/drawing/2014/main" id="{0C88DBDE-56A4-458B-4212-96E10BE4BF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2875" y="1767684"/>
            <a:ext cx="2750311" cy="36394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66">
            <a:extLst>
              <a:ext uri="{FF2B5EF4-FFF2-40B4-BE49-F238E27FC236}">
                <a16:creationId xmlns:a16="http://schemas.microsoft.com/office/drawing/2014/main" id="{01A9EB56-04D9-8E84-9FA2-402FF030D26B}"/>
              </a:ext>
            </a:extLst>
          </p:cNvPr>
          <p:cNvSpPr txBox="1"/>
          <p:nvPr/>
        </p:nvSpPr>
        <p:spPr>
          <a:xfrm>
            <a:off x="3754903" y="5663877"/>
            <a:ext cx="1265995" cy="338554"/>
          </a:xfrm>
          <a:prstGeom prst="rect">
            <a:avLst/>
          </a:prstGeom>
          <a:noFill/>
        </p:spPr>
        <p:txBody>
          <a:bodyPr wrap="square" rtlCol="0">
            <a:spAutoFit/>
          </a:bodyPr>
          <a:lstStyle/>
          <a:p>
            <a:pPr algn="ctr"/>
            <a:r>
              <a:rPr lang="de-CH" sz="1600" b="1" dirty="0">
                <a:solidFill>
                  <a:prstClr val="black"/>
                </a:solidFill>
                <a:latin typeface="Calibri"/>
              </a:rPr>
              <a:t>EL Series</a:t>
            </a:r>
          </a:p>
        </p:txBody>
      </p:sp>
      <p:sp>
        <p:nvSpPr>
          <p:cNvPr id="15" name="Textfeld 67">
            <a:extLst>
              <a:ext uri="{FF2B5EF4-FFF2-40B4-BE49-F238E27FC236}">
                <a16:creationId xmlns:a16="http://schemas.microsoft.com/office/drawing/2014/main" id="{A61A21AC-91A0-855E-0834-99E7A7C43E1B}"/>
              </a:ext>
            </a:extLst>
          </p:cNvPr>
          <p:cNvSpPr txBox="1"/>
          <p:nvPr/>
        </p:nvSpPr>
        <p:spPr>
          <a:xfrm>
            <a:off x="6801823" y="5623840"/>
            <a:ext cx="950517" cy="338554"/>
          </a:xfrm>
          <a:prstGeom prst="rect">
            <a:avLst/>
          </a:prstGeom>
          <a:noFill/>
        </p:spPr>
        <p:txBody>
          <a:bodyPr wrap="none" rtlCol="0">
            <a:spAutoFit/>
          </a:bodyPr>
          <a:lstStyle/>
          <a:p>
            <a:r>
              <a:rPr lang="de-CH" sz="1600" b="1" dirty="0">
                <a:solidFill>
                  <a:prstClr val="black"/>
                </a:solidFill>
                <a:latin typeface="Calibri"/>
              </a:rPr>
              <a:t>RS Series</a:t>
            </a:r>
          </a:p>
        </p:txBody>
      </p:sp>
      <p:sp>
        <p:nvSpPr>
          <p:cNvPr id="16" name="Textfeld 68">
            <a:extLst>
              <a:ext uri="{FF2B5EF4-FFF2-40B4-BE49-F238E27FC236}">
                <a16:creationId xmlns:a16="http://schemas.microsoft.com/office/drawing/2014/main" id="{F3F908AC-C143-0B40-C6E4-F5BB9A58873E}"/>
              </a:ext>
            </a:extLst>
          </p:cNvPr>
          <p:cNvSpPr txBox="1"/>
          <p:nvPr/>
        </p:nvSpPr>
        <p:spPr>
          <a:xfrm>
            <a:off x="9452460" y="5623840"/>
            <a:ext cx="1223309" cy="338554"/>
          </a:xfrm>
          <a:prstGeom prst="rect">
            <a:avLst/>
          </a:prstGeom>
          <a:noFill/>
        </p:spPr>
        <p:txBody>
          <a:bodyPr wrap="square" rtlCol="0">
            <a:spAutoFit/>
          </a:bodyPr>
          <a:lstStyle/>
          <a:p>
            <a:pPr algn="ctr"/>
            <a:r>
              <a:rPr lang="de-CH" sz="1600" b="1" dirty="0">
                <a:solidFill>
                  <a:prstClr val="black"/>
                </a:solidFill>
                <a:latin typeface="Calibri"/>
              </a:rPr>
              <a:t>GS Series</a:t>
            </a:r>
          </a:p>
        </p:txBody>
      </p:sp>
      <p:sp>
        <p:nvSpPr>
          <p:cNvPr id="17" name="Textfeld 68">
            <a:extLst>
              <a:ext uri="{FF2B5EF4-FFF2-40B4-BE49-F238E27FC236}">
                <a16:creationId xmlns:a16="http://schemas.microsoft.com/office/drawing/2014/main" id="{C1C52585-24C8-EE64-4A12-082015E61E60}"/>
              </a:ext>
            </a:extLst>
          </p:cNvPr>
          <p:cNvSpPr txBox="1"/>
          <p:nvPr/>
        </p:nvSpPr>
        <p:spPr>
          <a:xfrm>
            <a:off x="698105" y="5625653"/>
            <a:ext cx="1223309" cy="338554"/>
          </a:xfrm>
          <a:prstGeom prst="rect">
            <a:avLst/>
          </a:prstGeom>
          <a:noFill/>
        </p:spPr>
        <p:txBody>
          <a:bodyPr wrap="square" rtlCol="0">
            <a:spAutoFit/>
          </a:bodyPr>
          <a:lstStyle/>
          <a:p>
            <a:pPr algn="ctr"/>
            <a:r>
              <a:rPr lang="de-CH" sz="1600" b="1" dirty="0">
                <a:solidFill>
                  <a:prstClr val="black"/>
                </a:solidFill>
                <a:latin typeface="Calibri"/>
              </a:rPr>
              <a:t>RH Series</a:t>
            </a:r>
          </a:p>
        </p:txBody>
      </p:sp>
    </p:spTree>
    <p:extLst>
      <p:ext uri="{BB962C8B-B14F-4D97-AF65-F5344CB8AC3E}">
        <p14:creationId xmlns:p14="http://schemas.microsoft.com/office/powerpoint/2010/main" val="1040097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9ED981-8AF7-432B-8838-588AC042194F}"/>
              </a:ext>
            </a:extLst>
          </p:cNvPr>
          <p:cNvSpPr>
            <a:spLocks noGrp="1"/>
          </p:cNvSpPr>
          <p:nvPr>
            <p:ph type="subTitle" idx="15"/>
          </p:nvPr>
        </p:nvSpPr>
        <p:spPr>
          <a:xfrm>
            <a:off x="623887" y="787751"/>
            <a:ext cx="8964613" cy="405683"/>
          </a:xfrm>
        </p:spPr>
        <p:txBody>
          <a:bodyPr>
            <a:normAutofit/>
          </a:bodyPr>
          <a:lstStyle/>
          <a:p>
            <a:r>
              <a:rPr lang="en-GB" dirty="0"/>
              <a:t>From lead to order</a:t>
            </a:r>
          </a:p>
        </p:txBody>
      </p:sp>
      <p:pic>
        <p:nvPicPr>
          <p:cNvPr id="9" name="Picture 8">
            <a:extLst>
              <a:ext uri="{FF2B5EF4-FFF2-40B4-BE49-F238E27FC236}">
                <a16:creationId xmlns:a16="http://schemas.microsoft.com/office/drawing/2014/main" id="{23F60C4D-2B35-4DE1-995B-4F0BF601C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443" y="2335135"/>
            <a:ext cx="4120670" cy="2977184"/>
          </a:xfrm>
          <a:prstGeom prst="rect">
            <a:avLst/>
          </a:prstGeom>
          <a:noFill/>
        </p:spPr>
      </p:pic>
      <p:sp>
        <p:nvSpPr>
          <p:cNvPr id="7" name="Content Placeholder 6">
            <a:extLst>
              <a:ext uri="{FF2B5EF4-FFF2-40B4-BE49-F238E27FC236}">
                <a16:creationId xmlns:a16="http://schemas.microsoft.com/office/drawing/2014/main" id="{906FFF34-A299-40BD-82B3-30C7B58FB2D3}"/>
              </a:ext>
            </a:extLst>
          </p:cNvPr>
          <p:cNvSpPr>
            <a:spLocks noGrp="1"/>
          </p:cNvSpPr>
          <p:nvPr>
            <p:ph sz="quarter" idx="21"/>
            <p:custDataLst>
              <p:tags r:id="rId1"/>
            </p:custDataLst>
          </p:nvPr>
        </p:nvSpPr>
        <p:spPr>
          <a:xfrm>
            <a:off x="623889" y="1302430"/>
            <a:ext cx="6572249" cy="4319587"/>
          </a:xfrm>
        </p:spPr>
        <p:txBody>
          <a:bodyPr>
            <a:normAutofit lnSpcReduction="10000"/>
          </a:bodyPr>
          <a:lstStyle/>
          <a:p>
            <a:r>
              <a:rPr lang="en-GB" b="1" dirty="0"/>
              <a:t>How it came about</a:t>
            </a:r>
          </a:p>
          <a:p>
            <a:pPr lvl="1"/>
            <a:r>
              <a:rPr lang="en-GB" dirty="0"/>
              <a:t>Project went to tender in the local Ottawa region</a:t>
            </a:r>
          </a:p>
          <a:p>
            <a:pPr lvl="1"/>
            <a:r>
              <a:rPr lang="en-GB" dirty="0"/>
              <a:t>Mechanical equipment suppliers we’re tasked to find an HVAC solution to meet the multi stage requirements of a cannabis grow operation.</a:t>
            </a:r>
          </a:p>
          <a:p>
            <a:r>
              <a:rPr lang="en-GB" b="1" dirty="0"/>
              <a:t>Which solution we offered</a:t>
            </a:r>
          </a:p>
          <a:p>
            <a:pPr lvl="1"/>
            <a:r>
              <a:rPr lang="en-GB" dirty="0"/>
              <a:t>Multiple GS gas fired systems were used to accommodate the various stages of growth</a:t>
            </a:r>
          </a:p>
          <a:p>
            <a:r>
              <a:rPr lang="en-GB" b="1" dirty="0"/>
              <a:t>Why this was the right solution</a:t>
            </a:r>
          </a:p>
          <a:p>
            <a:pPr marL="558900" lvl="1" indent="-342900">
              <a:lnSpc>
                <a:spcPct val="100000"/>
              </a:lnSpc>
              <a:spcBef>
                <a:spcPts val="600"/>
              </a:spcBef>
              <a:spcAft>
                <a:spcPts val="0"/>
              </a:spcAft>
              <a:buFont typeface="+mj-lt"/>
              <a:buAutoNum type="arabicPeriod"/>
            </a:pPr>
            <a:r>
              <a:rPr lang="en-GB" dirty="0"/>
              <a:t>Gas fired supplied the necessary capacities for each stage.</a:t>
            </a:r>
          </a:p>
          <a:p>
            <a:pPr marL="558900" lvl="1" indent="-342900">
              <a:lnSpc>
                <a:spcPct val="100000"/>
              </a:lnSpc>
              <a:spcBef>
                <a:spcPts val="600"/>
              </a:spcBef>
              <a:spcAft>
                <a:spcPts val="0"/>
              </a:spcAft>
              <a:buFont typeface="+mj-lt"/>
              <a:buAutoNum type="arabicPeriod"/>
            </a:pPr>
            <a:r>
              <a:rPr lang="en-GB" dirty="0"/>
              <a:t>Natural gas is much cheaper then electricity in Ontario Canada.</a:t>
            </a:r>
          </a:p>
          <a:p>
            <a:pPr marL="558900" lvl="1" indent="-342900">
              <a:lnSpc>
                <a:spcPct val="100000"/>
              </a:lnSpc>
              <a:spcBef>
                <a:spcPts val="600"/>
              </a:spcBef>
              <a:spcAft>
                <a:spcPts val="0"/>
              </a:spcAft>
              <a:buFont typeface="+mj-lt"/>
              <a:buAutoNum type="arabicPeriod"/>
            </a:pPr>
            <a:r>
              <a:rPr lang="en-GB" dirty="0"/>
              <a:t>The GS was able to maintain the necessary moisture tolerances.</a:t>
            </a:r>
          </a:p>
          <a:p>
            <a:pPr marL="558900" lvl="1" indent="-342900">
              <a:lnSpc>
                <a:spcPct val="100000"/>
              </a:lnSpc>
              <a:spcBef>
                <a:spcPts val="600"/>
              </a:spcBef>
              <a:spcAft>
                <a:spcPts val="0"/>
              </a:spcAft>
              <a:buFont typeface="+mj-lt"/>
              <a:buAutoNum type="arabicPeriod"/>
            </a:pPr>
            <a:r>
              <a:rPr lang="en-GB" dirty="0"/>
              <a:t>Steam humidification doesn’t require re-heating the space offering further utility saving to nozzle spray systems. Specific to operation not require cooling. Example Ottawa</a:t>
            </a:r>
          </a:p>
          <a:p>
            <a:pPr lvl="1"/>
            <a:endParaRPr lang="en-GB" dirty="0"/>
          </a:p>
        </p:txBody>
      </p:sp>
      <p:sp>
        <p:nvSpPr>
          <p:cNvPr id="2" name="Title 1">
            <a:extLst>
              <a:ext uri="{FF2B5EF4-FFF2-40B4-BE49-F238E27FC236}">
                <a16:creationId xmlns:a16="http://schemas.microsoft.com/office/drawing/2014/main" id="{8B609B18-A956-4A66-8CFE-F33E360BAD03}"/>
              </a:ext>
            </a:extLst>
          </p:cNvPr>
          <p:cNvSpPr>
            <a:spLocks noGrp="1"/>
          </p:cNvSpPr>
          <p:nvPr>
            <p:ph type="title"/>
          </p:nvPr>
        </p:nvSpPr>
        <p:spPr>
          <a:xfrm>
            <a:off x="623888" y="350069"/>
            <a:ext cx="8964613" cy="467239"/>
          </a:xfrm>
        </p:spPr>
        <p:txBody>
          <a:bodyPr anchor="t">
            <a:normAutofit/>
          </a:bodyPr>
          <a:lstStyle/>
          <a:p>
            <a:r>
              <a:rPr lang="en-GB" dirty="0"/>
              <a:t>Case Study</a:t>
            </a:r>
          </a:p>
        </p:txBody>
      </p:sp>
      <p:sp>
        <p:nvSpPr>
          <p:cNvPr id="8" name="Fußzeilenplatzhalter 7">
            <a:extLst>
              <a:ext uri="{FF2B5EF4-FFF2-40B4-BE49-F238E27FC236}">
                <a16:creationId xmlns:a16="http://schemas.microsoft.com/office/drawing/2014/main" id="{E3625158-03DC-4D84-BB44-A80D7C7CE9F5}"/>
              </a:ext>
            </a:extLst>
          </p:cNvPr>
          <p:cNvSpPr>
            <a:spLocks noGrp="1"/>
          </p:cNvSpPr>
          <p:nvPr>
            <p:ph type="ftr" sz="quarter" idx="22"/>
          </p:nvPr>
        </p:nvSpPr>
        <p:spPr>
          <a:xfrm>
            <a:off x="5355771" y="6576681"/>
            <a:ext cx="5690848" cy="137325"/>
          </a:xfrm>
        </p:spPr>
        <p:txBody>
          <a:bodyPr anchor="t">
            <a:normAutofit/>
          </a:bodyPr>
          <a:lstStyle/>
          <a:p>
            <a:pPr>
              <a:spcAft>
                <a:spcPts val="600"/>
              </a:spcAft>
            </a:pPr>
            <a:r>
              <a:rPr lang="en-GB"/>
              <a:t>10.01.2022</a:t>
            </a:r>
          </a:p>
        </p:txBody>
      </p:sp>
      <p:sp>
        <p:nvSpPr>
          <p:cNvPr id="4" name="Foliennummernplatzhalter 3">
            <a:extLst>
              <a:ext uri="{FF2B5EF4-FFF2-40B4-BE49-F238E27FC236}">
                <a16:creationId xmlns:a16="http://schemas.microsoft.com/office/drawing/2014/main" id="{657098C7-DFAC-441A-8728-E5D1DD2FC24A}"/>
              </a:ext>
            </a:extLst>
          </p:cNvPr>
          <p:cNvSpPr>
            <a:spLocks noGrp="1"/>
          </p:cNvSpPr>
          <p:nvPr>
            <p:ph type="sldNum" sz="quarter" idx="23"/>
          </p:nvPr>
        </p:nvSpPr>
        <p:spPr>
          <a:xfrm>
            <a:off x="11208544" y="6576681"/>
            <a:ext cx="359569" cy="137325"/>
          </a:xfrm>
        </p:spPr>
        <p:txBody>
          <a:bodyPr anchor="t">
            <a:normAutofit/>
          </a:bodyPr>
          <a:lstStyle/>
          <a:p>
            <a:pPr>
              <a:spcAft>
                <a:spcPts val="600"/>
              </a:spcAft>
            </a:pPr>
            <a:fld id="{F38C44A4-3D2B-4B26-8DE2-3D607E2C496E}" type="slidenum">
              <a:rPr lang="en-GB" smtClean="0"/>
              <a:pPr>
                <a:spcAft>
                  <a:spcPts val="600"/>
                </a:spcAft>
              </a:pPr>
              <a:t>27</a:t>
            </a:fld>
            <a:endParaRPr lang="en-GB"/>
          </a:p>
        </p:txBody>
      </p:sp>
    </p:spTree>
    <p:extLst>
      <p:ext uri="{BB962C8B-B14F-4D97-AF65-F5344CB8AC3E}">
        <p14:creationId xmlns:p14="http://schemas.microsoft.com/office/powerpoint/2010/main" val="4059561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2911B6E7-FA37-90D5-BCB9-448043AEA847}"/>
              </a:ext>
            </a:extLst>
          </p:cNvPr>
          <p:cNvSpPr>
            <a:spLocks noGrp="1"/>
          </p:cNvSpPr>
          <p:nvPr>
            <p:ph type="subTitle" idx="15"/>
          </p:nvPr>
        </p:nvSpPr>
        <p:spPr/>
        <p:txBody>
          <a:bodyPr/>
          <a:lstStyle/>
          <a:p>
            <a:endParaRPr lang="en-US"/>
          </a:p>
        </p:txBody>
      </p:sp>
      <p:sp>
        <p:nvSpPr>
          <p:cNvPr id="11" name="Content Placeholder 10">
            <a:extLst>
              <a:ext uri="{FF2B5EF4-FFF2-40B4-BE49-F238E27FC236}">
                <a16:creationId xmlns:a16="http://schemas.microsoft.com/office/drawing/2014/main" id="{0983893E-3110-DDCF-8171-09DDD65AE89C}"/>
              </a:ext>
            </a:extLst>
          </p:cNvPr>
          <p:cNvSpPr>
            <a:spLocks noGrp="1"/>
          </p:cNvSpPr>
          <p:nvPr>
            <p:ph sz="quarter" idx="20"/>
          </p:nvPr>
        </p:nvSpPr>
        <p:spPr/>
        <p:txBody>
          <a:bodyPr/>
          <a:lstStyle/>
          <a:p>
            <a:r>
              <a:rPr lang="en-US" sz="2400" dirty="0">
                <a:latin typeface="Arial" panose="020B0604020202020204" pitchFamily="34" charset="0"/>
                <a:cs typeface="Arial" panose="020B0604020202020204" pitchFamily="34" charset="0"/>
              </a:rPr>
              <a:t>Determine the size of the facility/room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Find out outside air quality throughout the year (Temperature &amp; % RH)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Selection of appropriate humidification technology</a:t>
            </a:r>
          </a:p>
          <a:p>
            <a:endParaRPr lang="en-US" dirty="0"/>
          </a:p>
          <a:p>
            <a:endParaRPr lang="en-US" dirty="0"/>
          </a:p>
          <a:p>
            <a:endParaRPr lang="en-US" dirty="0"/>
          </a:p>
          <a:p>
            <a:endParaRPr lang="en-US" dirty="0"/>
          </a:p>
        </p:txBody>
      </p:sp>
      <p:sp>
        <p:nvSpPr>
          <p:cNvPr id="5" name="Title 4">
            <a:extLst>
              <a:ext uri="{FF2B5EF4-FFF2-40B4-BE49-F238E27FC236}">
                <a16:creationId xmlns:a16="http://schemas.microsoft.com/office/drawing/2014/main" id="{6D2449B4-9421-BC39-05D9-EDD59FB93FA7}"/>
              </a:ext>
            </a:extLst>
          </p:cNvPr>
          <p:cNvSpPr>
            <a:spLocks noGrp="1"/>
          </p:cNvSpPr>
          <p:nvPr>
            <p:ph type="title"/>
          </p:nvPr>
        </p:nvSpPr>
        <p:spPr/>
        <p:txBody>
          <a:bodyPr/>
          <a:lstStyle/>
          <a:p>
            <a:r>
              <a:rPr lang="en-US" dirty="0"/>
              <a:t>Key Takeaways</a:t>
            </a:r>
          </a:p>
        </p:txBody>
      </p:sp>
      <p:sp>
        <p:nvSpPr>
          <p:cNvPr id="7" name="Slide Number Placeholder 6">
            <a:extLst>
              <a:ext uri="{FF2B5EF4-FFF2-40B4-BE49-F238E27FC236}">
                <a16:creationId xmlns:a16="http://schemas.microsoft.com/office/drawing/2014/main" id="{8932CB2C-D5AA-9B1A-76D6-B08FB67C4EF5}"/>
              </a:ext>
            </a:extLst>
          </p:cNvPr>
          <p:cNvSpPr>
            <a:spLocks noGrp="1"/>
          </p:cNvSpPr>
          <p:nvPr>
            <p:ph type="sldNum" sz="quarter" idx="22"/>
          </p:nvPr>
        </p:nvSpPr>
        <p:spPr/>
        <p:txBody>
          <a:bodyPr/>
          <a:lstStyle/>
          <a:p>
            <a:fld id="{56A63281-09CF-46F8-83B7-35955BA11A9D}" type="slidenum">
              <a:rPr lang="en-US" smtClean="0"/>
              <a:pPr/>
              <a:t>28</a:t>
            </a:fld>
            <a:endParaRPr lang="en-US" dirty="0"/>
          </a:p>
        </p:txBody>
      </p:sp>
      <p:sp>
        <p:nvSpPr>
          <p:cNvPr id="13" name="Footer Placeholder 12">
            <a:extLst>
              <a:ext uri="{FF2B5EF4-FFF2-40B4-BE49-F238E27FC236}">
                <a16:creationId xmlns:a16="http://schemas.microsoft.com/office/drawing/2014/main" id="{686D8A4A-5DA9-1E09-D117-34808E3919B7}"/>
              </a:ext>
            </a:extLst>
          </p:cNvPr>
          <p:cNvSpPr>
            <a:spLocks noGrp="1"/>
          </p:cNvSpPr>
          <p:nvPr>
            <p:ph type="ftr" sz="quarter" idx="21"/>
          </p:nvPr>
        </p:nvSpPr>
        <p:spPr/>
        <p:txBody>
          <a:bodyPr/>
          <a:lstStyle/>
          <a:p>
            <a:r>
              <a:rPr lang="en-US"/>
              <a:t>02.08.2022</a:t>
            </a:r>
            <a:endParaRPr lang="en-US" dirty="0"/>
          </a:p>
        </p:txBody>
      </p:sp>
      <p:pic>
        <p:nvPicPr>
          <p:cNvPr id="15" name="Picture 14">
            <a:extLst>
              <a:ext uri="{FF2B5EF4-FFF2-40B4-BE49-F238E27FC236}">
                <a16:creationId xmlns:a16="http://schemas.microsoft.com/office/drawing/2014/main" id="{29C8099C-6D1B-4CD9-E260-2209271C12E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843337" y="2515893"/>
            <a:ext cx="721495" cy="718200"/>
          </a:xfrm>
          <a:prstGeom prst="rect">
            <a:avLst/>
          </a:prstGeom>
        </p:spPr>
      </p:pic>
      <p:pic>
        <p:nvPicPr>
          <p:cNvPr id="17" name="Picture 16">
            <a:extLst>
              <a:ext uri="{FF2B5EF4-FFF2-40B4-BE49-F238E27FC236}">
                <a16:creationId xmlns:a16="http://schemas.microsoft.com/office/drawing/2014/main" id="{A505620C-DF79-F6A5-225A-68096683D47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0358390" y="2515893"/>
            <a:ext cx="294840" cy="718200"/>
          </a:xfrm>
          <a:prstGeom prst="rect">
            <a:avLst/>
          </a:prstGeom>
        </p:spPr>
      </p:pic>
      <p:pic>
        <p:nvPicPr>
          <p:cNvPr id="19" name="Picture 18">
            <a:extLst>
              <a:ext uri="{FF2B5EF4-FFF2-40B4-BE49-F238E27FC236}">
                <a16:creationId xmlns:a16="http://schemas.microsoft.com/office/drawing/2014/main" id="{F33FF245-1DCB-D0C1-34B0-DF18CD631DFA}"/>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7645566" y="3429000"/>
            <a:ext cx="704772" cy="615696"/>
          </a:xfrm>
          <a:prstGeom prst="rect">
            <a:avLst/>
          </a:prstGeom>
        </p:spPr>
      </p:pic>
      <p:pic>
        <p:nvPicPr>
          <p:cNvPr id="1026" name="Picture 2" descr="Cube, dimensions, scale, size icon - Download on Iconfinder">
            <a:extLst>
              <a:ext uri="{FF2B5EF4-FFF2-40B4-BE49-F238E27FC236}">
                <a16:creationId xmlns:a16="http://schemas.microsoft.com/office/drawing/2014/main" id="{316CA63B-0FF5-76E8-1A68-AC84DFC970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050" y="1469647"/>
            <a:ext cx="881956" cy="88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5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Placeholder 10" descr="Woodworking compass">
            <a:extLst>
              <a:ext uri="{FF2B5EF4-FFF2-40B4-BE49-F238E27FC236}">
                <a16:creationId xmlns:a16="http://schemas.microsoft.com/office/drawing/2014/main" id="{C5DE8F73-5641-6EBA-713C-FF1FE8CE774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346" r="13346"/>
          <a:stretch>
            <a:fillRect/>
          </a:stretch>
        </p:blipFill>
        <p:spPr>
          <a:xfrm>
            <a:off x="5087938" y="0"/>
            <a:ext cx="7104062" cy="6457950"/>
          </a:xfrm>
        </p:spPr>
      </p:pic>
      <p:sp>
        <p:nvSpPr>
          <p:cNvPr id="13" name="Title 12">
            <a:extLst>
              <a:ext uri="{FF2B5EF4-FFF2-40B4-BE49-F238E27FC236}">
                <a16:creationId xmlns:a16="http://schemas.microsoft.com/office/drawing/2014/main" id="{3735C05F-9142-4452-B2F5-70644FC3E656}"/>
              </a:ext>
            </a:extLst>
          </p:cNvPr>
          <p:cNvSpPr>
            <a:spLocks noGrp="1"/>
          </p:cNvSpPr>
          <p:nvPr>
            <p:ph type="title"/>
          </p:nvPr>
        </p:nvSpPr>
        <p:spPr/>
        <p:txBody>
          <a:bodyPr vert="horz"/>
          <a:lstStyle/>
          <a:p>
            <a:r>
              <a:rPr lang="en-US" dirty="0"/>
              <a:t>Woodworking</a:t>
            </a:r>
          </a:p>
        </p:txBody>
      </p:sp>
      <p:sp>
        <p:nvSpPr>
          <p:cNvPr id="14" name="Subtitle 13">
            <a:extLst>
              <a:ext uri="{FF2B5EF4-FFF2-40B4-BE49-F238E27FC236}">
                <a16:creationId xmlns:a16="http://schemas.microsoft.com/office/drawing/2014/main" id="{1F8CFA22-377E-49EA-8AEF-6BFBDC321C9E}"/>
              </a:ext>
            </a:extLst>
          </p:cNvPr>
          <p:cNvSpPr>
            <a:spLocks noGrp="1"/>
          </p:cNvSpPr>
          <p:nvPr>
            <p:ph type="subTitle" idx="1"/>
          </p:nvPr>
        </p:nvSpPr>
        <p:spPr/>
        <p:txBody>
          <a:bodyPr/>
          <a:lstStyle/>
          <a:p>
            <a:r>
              <a:rPr lang="en-US" dirty="0"/>
              <a:t>With Stan and Mat</a:t>
            </a:r>
          </a:p>
        </p:txBody>
      </p:sp>
      <p:sp>
        <p:nvSpPr>
          <p:cNvPr id="2" name="Footer Placeholder 1">
            <a:extLst>
              <a:ext uri="{FF2B5EF4-FFF2-40B4-BE49-F238E27FC236}">
                <a16:creationId xmlns:a16="http://schemas.microsoft.com/office/drawing/2014/main" id="{78F278A1-136D-FB1C-2DCD-9FB3519B6C93}"/>
              </a:ext>
            </a:extLst>
          </p:cNvPr>
          <p:cNvSpPr>
            <a:spLocks noGrp="1"/>
          </p:cNvSpPr>
          <p:nvPr>
            <p:ph type="ftr" sz="quarter" idx="14"/>
          </p:nvPr>
        </p:nvSpPr>
        <p:spPr/>
        <p:txBody>
          <a:bodyPr/>
          <a:lstStyle/>
          <a:p>
            <a:r>
              <a:rPr lang="en-US" dirty="0"/>
              <a:t>22.09.2022</a:t>
            </a:r>
          </a:p>
        </p:txBody>
      </p:sp>
      <p:sp>
        <p:nvSpPr>
          <p:cNvPr id="3" name="Slide Number Placeholder 2">
            <a:extLst>
              <a:ext uri="{FF2B5EF4-FFF2-40B4-BE49-F238E27FC236}">
                <a16:creationId xmlns:a16="http://schemas.microsoft.com/office/drawing/2014/main" id="{CD04004F-0F7C-3002-B377-8995E95F61F5}"/>
              </a:ext>
            </a:extLst>
          </p:cNvPr>
          <p:cNvSpPr>
            <a:spLocks noGrp="1"/>
          </p:cNvSpPr>
          <p:nvPr>
            <p:ph type="sldNum" sz="quarter" idx="15"/>
          </p:nvPr>
        </p:nvSpPr>
        <p:spPr/>
        <p:txBody>
          <a:bodyPr/>
          <a:lstStyle/>
          <a:p>
            <a:fld id="{8FC20FE5-EB8E-4EA2-A560-3EABC7C27ADE}" type="slidenum">
              <a:rPr lang="en-US" smtClean="0"/>
              <a:pPr/>
              <a:t>29</a:t>
            </a:fld>
            <a:endParaRPr lang="en-US" dirty="0"/>
          </a:p>
        </p:txBody>
      </p:sp>
      <p:pic>
        <p:nvPicPr>
          <p:cNvPr id="55" name="Picture 54">
            <a:extLst>
              <a:ext uri="{FF2B5EF4-FFF2-40B4-BE49-F238E27FC236}">
                <a16:creationId xmlns:a16="http://schemas.microsoft.com/office/drawing/2014/main" id="{08AF2ABD-FA45-3037-2F43-8B2D85D26426}"/>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57" name="Picture 56">
            <a:extLst>
              <a:ext uri="{FF2B5EF4-FFF2-40B4-BE49-F238E27FC236}">
                <a16:creationId xmlns:a16="http://schemas.microsoft.com/office/drawing/2014/main" id="{033010D7-FC83-0F84-989E-8A42E342E8A1}"/>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789377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descr="Positive terminals of dry cell batteries">
            <a:extLst>
              <a:ext uri="{FF2B5EF4-FFF2-40B4-BE49-F238E27FC236}">
                <a16:creationId xmlns:a16="http://schemas.microsoft.com/office/drawing/2014/main" id="{3DBD50F8-6014-C9E0-E559-BDC6EF74CA2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328" r="13328"/>
          <a:stretch>
            <a:fillRect/>
          </a:stretch>
        </p:blipFill>
        <p:spPr/>
      </p:pic>
      <p:sp>
        <p:nvSpPr>
          <p:cNvPr id="13" name="Title 12">
            <a:extLst>
              <a:ext uri="{FF2B5EF4-FFF2-40B4-BE49-F238E27FC236}">
                <a16:creationId xmlns:a16="http://schemas.microsoft.com/office/drawing/2014/main" id="{9898E786-6939-49E5-B8C1-CA966317170E}"/>
              </a:ext>
            </a:extLst>
          </p:cNvPr>
          <p:cNvSpPr>
            <a:spLocks noGrp="1"/>
          </p:cNvSpPr>
          <p:nvPr>
            <p:ph type="title"/>
          </p:nvPr>
        </p:nvSpPr>
        <p:spPr>
          <a:xfrm>
            <a:off x="479060" y="2403414"/>
            <a:ext cx="4375951" cy="1128774"/>
          </a:xfrm>
        </p:spPr>
        <p:txBody>
          <a:bodyPr vert="horz"/>
          <a:lstStyle/>
          <a:p>
            <a:r>
              <a:rPr lang="en-US" dirty="0"/>
              <a:t>Lithium Battery Plants</a:t>
            </a:r>
          </a:p>
        </p:txBody>
      </p:sp>
      <p:sp>
        <p:nvSpPr>
          <p:cNvPr id="14" name="Subtitle 13">
            <a:extLst>
              <a:ext uri="{FF2B5EF4-FFF2-40B4-BE49-F238E27FC236}">
                <a16:creationId xmlns:a16="http://schemas.microsoft.com/office/drawing/2014/main" id="{770420C3-9598-4CD5-96E4-B1F18383D2C2}"/>
              </a:ext>
            </a:extLst>
          </p:cNvPr>
          <p:cNvSpPr>
            <a:spLocks noGrp="1"/>
          </p:cNvSpPr>
          <p:nvPr>
            <p:ph type="subTitle" idx="1"/>
          </p:nvPr>
        </p:nvSpPr>
        <p:spPr>
          <a:xfrm>
            <a:off x="479060" y="3532188"/>
            <a:ext cx="4231122" cy="714135"/>
          </a:xfrm>
        </p:spPr>
        <p:txBody>
          <a:bodyPr/>
          <a:lstStyle/>
          <a:p>
            <a:r>
              <a:rPr lang="en-US" dirty="0"/>
              <a:t>with Ashutosh</a:t>
            </a:r>
          </a:p>
        </p:txBody>
      </p:sp>
      <p:sp>
        <p:nvSpPr>
          <p:cNvPr id="2" name="Footer Placeholder 1">
            <a:extLst>
              <a:ext uri="{FF2B5EF4-FFF2-40B4-BE49-F238E27FC236}">
                <a16:creationId xmlns:a16="http://schemas.microsoft.com/office/drawing/2014/main" id="{3C6DC6EE-0A73-DA32-F24E-A2F9510FBF44}"/>
              </a:ext>
            </a:extLst>
          </p:cNvPr>
          <p:cNvSpPr>
            <a:spLocks noGrp="1"/>
          </p:cNvSpPr>
          <p:nvPr>
            <p:ph type="ftr" sz="quarter" idx="14"/>
          </p:nvPr>
        </p:nvSpPr>
        <p:spPr/>
        <p:txBody>
          <a:bodyPr/>
          <a:lstStyle/>
          <a:p>
            <a:r>
              <a:rPr lang="en-US" dirty="0"/>
              <a:t>02.08.2022</a:t>
            </a:r>
          </a:p>
        </p:txBody>
      </p:sp>
      <p:sp>
        <p:nvSpPr>
          <p:cNvPr id="3" name="Slide Number Placeholder 2">
            <a:extLst>
              <a:ext uri="{FF2B5EF4-FFF2-40B4-BE49-F238E27FC236}">
                <a16:creationId xmlns:a16="http://schemas.microsoft.com/office/drawing/2014/main" id="{AE7645A4-05F3-C826-D37E-0A7D004BA5AB}"/>
              </a:ext>
            </a:extLst>
          </p:cNvPr>
          <p:cNvSpPr>
            <a:spLocks noGrp="1"/>
          </p:cNvSpPr>
          <p:nvPr>
            <p:ph type="sldNum" sz="quarter" idx="15"/>
          </p:nvPr>
        </p:nvSpPr>
        <p:spPr/>
        <p:txBody>
          <a:bodyPr/>
          <a:lstStyle/>
          <a:p>
            <a:fld id="{8F18CDD0-C0B7-4DB6-98CC-B8BC3692FA5C}" type="slidenum">
              <a:rPr lang="en-US" smtClean="0"/>
              <a:pPr/>
              <a:t>3</a:t>
            </a:fld>
            <a:endParaRPr lang="en-US" dirty="0"/>
          </a:p>
        </p:txBody>
      </p:sp>
      <p:pic>
        <p:nvPicPr>
          <p:cNvPr id="44" name="Picture 43">
            <a:extLst>
              <a:ext uri="{FF2B5EF4-FFF2-40B4-BE49-F238E27FC236}">
                <a16:creationId xmlns:a16="http://schemas.microsoft.com/office/drawing/2014/main" id="{ACC1496F-EFE7-E62C-B4BA-A1B4F9737FF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274289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Two Main Reasons</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Why Humidify for Wood Working</a:t>
            </a:r>
          </a:p>
        </p:txBody>
      </p:sp>
      <p:sp>
        <p:nvSpPr>
          <p:cNvPr id="3" name="Slide Number Placeholder 2">
            <a:extLst>
              <a:ext uri="{FF2B5EF4-FFF2-40B4-BE49-F238E27FC236}">
                <a16:creationId xmlns:a16="http://schemas.microsoft.com/office/drawing/2014/main" id="{C9950D82-BB5E-B710-C35B-083974018F70}"/>
              </a:ext>
            </a:extLst>
          </p:cNvPr>
          <p:cNvSpPr>
            <a:spLocks noGrp="1"/>
          </p:cNvSpPr>
          <p:nvPr>
            <p:ph type="sldNum" sz="quarter" idx="22"/>
          </p:nvPr>
        </p:nvSpPr>
        <p:spPr/>
        <p:txBody>
          <a:bodyPr/>
          <a:lstStyle/>
          <a:p>
            <a:fld id="{5566B39C-C321-4DA8-A67B-5E572D61FE5A}" type="slidenum">
              <a:rPr lang="en-US" smtClean="0"/>
              <a:t>30</a:t>
            </a:fld>
            <a:endParaRPr lang="en-US" dirty="0"/>
          </a:p>
        </p:txBody>
      </p:sp>
      <p:sp>
        <p:nvSpPr>
          <p:cNvPr id="8" name="Footer Placeholder 7">
            <a:extLst>
              <a:ext uri="{FF2B5EF4-FFF2-40B4-BE49-F238E27FC236}">
                <a16:creationId xmlns:a16="http://schemas.microsoft.com/office/drawing/2014/main" id="{86D1E4BF-E509-C3D0-E0F6-B9ADE2E24CED}"/>
              </a:ext>
            </a:extLst>
          </p:cNvPr>
          <p:cNvSpPr>
            <a:spLocks noGrp="1"/>
          </p:cNvSpPr>
          <p:nvPr>
            <p:ph type="ftr" sz="quarter" idx="21"/>
          </p:nvPr>
        </p:nvSpPr>
        <p:spPr/>
        <p:txBody>
          <a:bodyPr/>
          <a:lstStyle/>
          <a:p>
            <a:r>
              <a:rPr lang="en-US"/>
              <a:t>22.09.2022</a:t>
            </a:r>
            <a:endParaRPr lang="en-US" dirty="0"/>
          </a:p>
        </p:txBody>
      </p:sp>
      <p:grpSp>
        <p:nvGrpSpPr>
          <p:cNvPr id="9" name="Group 8">
            <a:extLst>
              <a:ext uri="{FF2B5EF4-FFF2-40B4-BE49-F238E27FC236}">
                <a16:creationId xmlns:a16="http://schemas.microsoft.com/office/drawing/2014/main" id="{91BEAC4E-D9E0-AF88-0F85-803F149763FA}"/>
              </a:ext>
            </a:extLst>
          </p:cNvPr>
          <p:cNvGrpSpPr/>
          <p:nvPr/>
        </p:nvGrpSpPr>
        <p:grpSpPr>
          <a:xfrm>
            <a:off x="6254662" y="2045091"/>
            <a:ext cx="2765300" cy="3180715"/>
            <a:chOff x="211015" y="1940805"/>
            <a:chExt cx="2765300" cy="3180715"/>
          </a:xfrm>
        </p:grpSpPr>
        <p:sp>
          <p:nvSpPr>
            <p:cNvPr id="10" name="Content Placeholder 2">
              <a:extLst>
                <a:ext uri="{FF2B5EF4-FFF2-40B4-BE49-F238E27FC236}">
                  <a16:creationId xmlns:a16="http://schemas.microsoft.com/office/drawing/2014/main" id="{2575D621-6862-33C3-C6CE-155B178CCCDB}"/>
                </a:ext>
              </a:extLst>
            </p:cNvPr>
            <p:cNvSpPr txBox="1">
              <a:spLocks/>
            </p:cNvSpPr>
            <p:nvPr/>
          </p:nvSpPr>
          <p:spPr>
            <a:xfrm>
              <a:off x="666047" y="1940805"/>
              <a:ext cx="1962150" cy="10185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85000"/>
                      <a:lumOff val="15000"/>
                    </a:schemeClr>
                  </a:solidFill>
                </a:rPr>
                <a:t>Hygroscopic </a:t>
              </a:r>
            </a:p>
            <a:p>
              <a:pPr marL="0" indent="0" algn="ctr">
                <a:buNone/>
              </a:pPr>
              <a:r>
                <a:rPr lang="en-US" dirty="0">
                  <a:solidFill>
                    <a:schemeClr val="tx1">
                      <a:lumMod val="85000"/>
                      <a:lumOff val="15000"/>
                    </a:schemeClr>
                  </a:solidFill>
                </a:rPr>
                <a:t>Materials</a:t>
              </a:r>
            </a:p>
            <a:p>
              <a:pPr lvl="1" algn="ctr"/>
              <a:endParaRPr lang="en-US" sz="2800" dirty="0">
                <a:solidFill>
                  <a:schemeClr val="tx1">
                    <a:lumMod val="85000"/>
                    <a:lumOff val="15000"/>
                  </a:schemeClr>
                </a:solidFill>
              </a:endParaRPr>
            </a:p>
          </p:txBody>
        </p:sp>
        <p:sp>
          <p:nvSpPr>
            <p:cNvPr id="11" name="Rectangle 10">
              <a:extLst>
                <a:ext uri="{FF2B5EF4-FFF2-40B4-BE49-F238E27FC236}">
                  <a16:creationId xmlns:a16="http://schemas.microsoft.com/office/drawing/2014/main" id="{0C580321-1968-C678-4E70-9FE9A5458C1A}"/>
                </a:ext>
              </a:extLst>
            </p:cNvPr>
            <p:cNvSpPr/>
            <p:nvPr/>
          </p:nvSpPr>
          <p:spPr>
            <a:xfrm>
              <a:off x="448178" y="3281005"/>
              <a:ext cx="2358544" cy="332452"/>
            </a:xfrm>
            <a:prstGeom prst="rect">
              <a:avLst/>
            </a:prstGeom>
            <a:blipFill>
              <a:blip r:embed="rId2"/>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9">
              <a:extLst>
                <a:ext uri="{FF2B5EF4-FFF2-40B4-BE49-F238E27FC236}">
                  <a16:creationId xmlns:a16="http://schemas.microsoft.com/office/drawing/2014/main" id="{20A09CA7-C6FC-A780-0360-8BD69326FA2A}"/>
                </a:ext>
              </a:extLst>
            </p:cNvPr>
            <p:cNvSpPr/>
            <p:nvPr/>
          </p:nvSpPr>
          <p:spPr>
            <a:xfrm>
              <a:off x="211015" y="4705122"/>
              <a:ext cx="2765300" cy="416398"/>
            </a:xfrm>
            <a:custGeom>
              <a:avLst/>
              <a:gdLst>
                <a:gd name="connsiteX0" fmla="*/ 0 w 3017520"/>
                <a:gd name="connsiteY0" fmla="*/ 0 h 560070"/>
                <a:gd name="connsiteX1" fmla="*/ 3017520 w 3017520"/>
                <a:gd name="connsiteY1" fmla="*/ 0 h 560070"/>
                <a:gd name="connsiteX2" fmla="*/ 3017520 w 3017520"/>
                <a:gd name="connsiteY2" fmla="*/ 560070 h 560070"/>
                <a:gd name="connsiteX3" fmla="*/ 0 w 3017520"/>
                <a:gd name="connsiteY3" fmla="*/ 560070 h 560070"/>
                <a:gd name="connsiteX4" fmla="*/ 0 w 3017520"/>
                <a:gd name="connsiteY4" fmla="*/ 0 h 560070"/>
                <a:gd name="connsiteX0" fmla="*/ 228600 w 3017520"/>
                <a:gd name="connsiteY0" fmla="*/ 0 h 720090"/>
                <a:gd name="connsiteX1" fmla="*/ 3017520 w 3017520"/>
                <a:gd name="connsiteY1" fmla="*/ 160020 h 720090"/>
                <a:gd name="connsiteX2" fmla="*/ 3017520 w 3017520"/>
                <a:gd name="connsiteY2" fmla="*/ 720090 h 720090"/>
                <a:gd name="connsiteX3" fmla="*/ 0 w 3017520"/>
                <a:gd name="connsiteY3" fmla="*/ 720090 h 720090"/>
                <a:gd name="connsiteX4" fmla="*/ 228600 w 3017520"/>
                <a:gd name="connsiteY4" fmla="*/ 0 h 720090"/>
                <a:gd name="connsiteX0" fmla="*/ 228600 w 3017520"/>
                <a:gd name="connsiteY0" fmla="*/ 0 h 720090"/>
                <a:gd name="connsiteX1" fmla="*/ 3017520 w 3017520"/>
                <a:gd name="connsiteY1" fmla="*/ 160020 h 720090"/>
                <a:gd name="connsiteX2" fmla="*/ 3017520 w 3017520"/>
                <a:gd name="connsiteY2" fmla="*/ 720090 h 720090"/>
                <a:gd name="connsiteX3" fmla="*/ 0 w 3017520"/>
                <a:gd name="connsiteY3" fmla="*/ 720090 h 720090"/>
                <a:gd name="connsiteX4" fmla="*/ 228600 w 3017520"/>
                <a:gd name="connsiteY4" fmla="*/ 0 h 720090"/>
                <a:gd name="connsiteX0" fmla="*/ 22860 w 3017520"/>
                <a:gd name="connsiteY0" fmla="*/ 22860 h 560070"/>
                <a:gd name="connsiteX1" fmla="*/ 3017520 w 3017520"/>
                <a:gd name="connsiteY1" fmla="*/ 0 h 560070"/>
                <a:gd name="connsiteX2" fmla="*/ 3017520 w 3017520"/>
                <a:gd name="connsiteY2" fmla="*/ 560070 h 560070"/>
                <a:gd name="connsiteX3" fmla="*/ 0 w 3017520"/>
                <a:gd name="connsiteY3" fmla="*/ 560070 h 560070"/>
                <a:gd name="connsiteX4" fmla="*/ 22860 w 3017520"/>
                <a:gd name="connsiteY4" fmla="*/ 22860 h 560070"/>
                <a:gd name="connsiteX0" fmla="*/ 22860 w 3017520"/>
                <a:gd name="connsiteY0" fmla="*/ 134774 h 671984"/>
                <a:gd name="connsiteX1" fmla="*/ 3017520 w 3017520"/>
                <a:gd name="connsiteY1" fmla="*/ 111914 h 671984"/>
                <a:gd name="connsiteX2" fmla="*/ 3017520 w 3017520"/>
                <a:gd name="connsiteY2" fmla="*/ 671984 h 671984"/>
                <a:gd name="connsiteX3" fmla="*/ 0 w 3017520"/>
                <a:gd name="connsiteY3" fmla="*/ 671984 h 671984"/>
                <a:gd name="connsiteX4" fmla="*/ 22860 w 3017520"/>
                <a:gd name="connsiteY4" fmla="*/ 134774 h 671984"/>
                <a:gd name="connsiteX0" fmla="*/ 57150 w 3051810"/>
                <a:gd name="connsiteY0" fmla="*/ 134774 h 683414"/>
                <a:gd name="connsiteX1" fmla="*/ 3051810 w 3051810"/>
                <a:gd name="connsiteY1" fmla="*/ 111914 h 683414"/>
                <a:gd name="connsiteX2" fmla="*/ 3051810 w 3051810"/>
                <a:gd name="connsiteY2" fmla="*/ 671984 h 683414"/>
                <a:gd name="connsiteX3" fmla="*/ 0 w 3051810"/>
                <a:gd name="connsiteY3" fmla="*/ 683414 h 683414"/>
                <a:gd name="connsiteX4" fmla="*/ 57150 w 3051810"/>
                <a:gd name="connsiteY4" fmla="*/ 134774 h 683414"/>
                <a:gd name="connsiteX0" fmla="*/ 57150 w 3051810"/>
                <a:gd name="connsiteY0" fmla="*/ 134774 h 683414"/>
                <a:gd name="connsiteX1" fmla="*/ 3051810 w 3051810"/>
                <a:gd name="connsiteY1" fmla="*/ 111914 h 683414"/>
                <a:gd name="connsiteX2" fmla="*/ 2983230 w 3051810"/>
                <a:gd name="connsiteY2" fmla="*/ 683414 h 683414"/>
                <a:gd name="connsiteX3" fmla="*/ 0 w 3051810"/>
                <a:gd name="connsiteY3" fmla="*/ 683414 h 683414"/>
                <a:gd name="connsiteX4" fmla="*/ 57150 w 3051810"/>
                <a:gd name="connsiteY4" fmla="*/ 134774 h 683414"/>
                <a:gd name="connsiteX0" fmla="*/ 57150 w 3051810"/>
                <a:gd name="connsiteY0" fmla="*/ 134774 h 851054"/>
                <a:gd name="connsiteX1" fmla="*/ 3051810 w 3051810"/>
                <a:gd name="connsiteY1" fmla="*/ 111914 h 851054"/>
                <a:gd name="connsiteX2" fmla="*/ 2983230 w 3051810"/>
                <a:gd name="connsiteY2" fmla="*/ 683414 h 851054"/>
                <a:gd name="connsiteX3" fmla="*/ 0 w 3051810"/>
                <a:gd name="connsiteY3" fmla="*/ 683414 h 851054"/>
                <a:gd name="connsiteX4" fmla="*/ 57150 w 3051810"/>
                <a:gd name="connsiteY4" fmla="*/ 134774 h 851054"/>
                <a:gd name="connsiteX0" fmla="*/ 57150 w 3099556"/>
                <a:gd name="connsiteY0" fmla="*/ 134774 h 851054"/>
                <a:gd name="connsiteX1" fmla="*/ 3051810 w 3099556"/>
                <a:gd name="connsiteY1" fmla="*/ 111914 h 851054"/>
                <a:gd name="connsiteX2" fmla="*/ 2983230 w 3099556"/>
                <a:gd name="connsiteY2" fmla="*/ 683414 h 851054"/>
                <a:gd name="connsiteX3" fmla="*/ 0 w 3099556"/>
                <a:gd name="connsiteY3" fmla="*/ 683414 h 851054"/>
                <a:gd name="connsiteX4" fmla="*/ 57150 w 3099556"/>
                <a:gd name="connsiteY4" fmla="*/ 134774 h 851054"/>
                <a:gd name="connsiteX0" fmla="*/ 115808 w 3158214"/>
                <a:gd name="connsiteY0" fmla="*/ 134774 h 851054"/>
                <a:gd name="connsiteX1" fmla="*/ 3110468 w 3158214"/>
                <a:gd name="connsiteY1" fmla="*/ 111914 h 851054"/>
                <a:gd name="connsiteX2" fmla="*/ 3041888 w 3158214"/>
                <a:gd name="connsiteY2" fmla="*/ 683414 h 851054"/>
                <a:gd name="connsiteX3" fmla="*/ 58658 w 3158214"/>
                <a:gd name="connsiteY3" fmla="*/ 683414 h 851054"/>
                <a:gd name="connsiteX4" fmla="*/ 115808 w 3158214"/>
                <a:gd name="connsiteY4" fmla="*/ 134774 h 851054"/>
                <a:gd name="connsiteX0" fmla="*/ 115808 w 3158214"/>
                <a:gd name="connsiteY0" fmla="*/ 134774 h 848542"/>
                <a:gd name="connsiteX1" fmla="*/ 3110468 w 3158214"/>
                <a:gd name="connsiteY1" fmla="*/ 111914 h 848542"/>
                <a:gd name="connsiteX2" fmla="*/ 3041888 w 3158214"/>
                <a:gd name="connsiteY2" fmla="*/ 683414 h 848542"/>
                <a:gd name="connsiteX3" fmla="*/ 58658 w 3158214"/>
                <a:gd name="connsiteY3" fmla="*/ 683414 h 848542"/>
                <a:gd name="connsiteX4" fmla="*/ 115808 w 3158214"/>
                <a:gd name="connsiteY4" fmla="*/ 134774 h 848542"/>
                <a:gd name="connsiteX0" fmla="*/ 115808 w 3158214"/>
                <a:gd name="connsiteY0" fmla="*/ 134774 h 792676"/>
                <a:gd name="connsiteX1" fmla="*/ 3110468 w 3158214"/>
                <a:gd name="connsiteY1" fmla="*/ 111914 h 792676"/>
                <a:gd name="connsiteX2" fmla="*/ 3041888 w 3158214"/>
                <a:gd name="connsiteY2" fmla="*/ 683414 h 792676"/>
                <a:gd name="connsiteX3" fmla="*/ 58658 w 3158214"/>
                <a:gd name="connsiteY3" fmla="*/ 683414 h 792676"/>
                <a:gd name="connsiteX4" fmla="*/ 115808 w 3158214"/>
                <a:gd name="connsiteY4" fmla="*/ 134774 h 79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214" h="792676">
                  <a:moveTo>
                    <a:pt x="115808" y="134774"/>
                  </a:moveTo>
                  <a:cubicBezTo>
                    <a:pt x="2291318" y="-158596"/>
                    <a:pt x="2112248" y="119534"/>
                    <a:pt x="3110468" y="111914"/>
                  </a:cubicBezTo>
                  <a:cubicBezTo>
                    <a:pt x="3087608" y="302414"/>
                    <a:pt x="3270488" y="367184"/>
                    <a:pt x="3041888" y="683414"/>
                  </a:cubicBezTo>
                  <a:cubicBezTo>
                    <a:pt x="2207498" y="934874"/>
                    <a:pt x="92948" y="671984"/>
                    <a:pt x="58658" y="683414"/>
                  </a:cubicBezTo>
                  <a:cubicBezTo>
                    <a:pt x="-93742" y="249074"/>
                    <a:pt x="96758" y="317654"/>
                    <a:pt x="115808" y="134774"/>
                  </a:cubicBezTo>
                  <a:close/>
                </a:path>
              </a:pathLst>
            </a:custGeom>
            <a:blipFill>
              <a:blip r:embed="rId2"/>
              <a:tile tx="0" ty="0" sx="100000" sy="100000" flip="none" algn="tl"/>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ardrop 12">
              <a:extLst>
                <a:ext uri="{FF2B5EF4-FFF2-40B4-BE49-F238E27FC236}">
                  <a16:creationId xmlns:a16="http://schemas.microsoft.com/office/drawing/2014/main" id="{2E71405C-5579-741F-161D-7E05EEBA27CB}"/>
                </a:ext>
              </a:extLst>
            </p:cNvPr>
            <p:cNvSpPr/>
            <p:nvPr/>
          </p:nvSpPr>
          <p:spPr>
            <a:xfrm rot="12427848" flipV="1">
              <a:off x="801207" y="4422790"/>
              <a:ext cx="286090" cy="205547"/>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4" name="Teardrop 13">
              <a:extLst>
                <a:ext uri="{FF2B5EF4-FFF2-40B4-BE49-F238E27FC236}">
                  <a16:creationId xmlns:a16="http://schemas.microsoft.com/office/drawing/2014/main" id="{C5FC742F-4136-14BF-E6E0-0F71B58A0DE9}"/>
                </a:ext>
              </a:extLst>
            </p:cNvPr>
            <p:cNvSpPr/>
            <p:nvPr/>
          </p:nvSpPr>
          <p:spPr>
            <a:xfrm rot="18565244">
              <a:off x="2231297" y="4472570"/>
              <a:ext cx="272173" cy="227352"/>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6" name="Teardrop 15">
              <a:extLst>
                <a:ext uri="{FF2B5EF4-FFF2-40B4-BE49-F238E27FC236}">
                  <a16:creationId xmlns:a16="http://schemas.microsoft.com/office/drawing/2014/main" id="{AA9C8CB6-43D1-F0DF-E8C9-F02C9EA53C5E}"/>
                </a:ext>
              </a:extLst>
            </p:cNvPr>
            <p:cNvSpPr/>
            <p:nvPr/>
          </p:nvSpPr>
          <p:spPr>
            <a:xfrm rot="18565244">
              <a:off x="338630" y="4537094"/>
              <a:ext cx="254570" cy="156741"/>
            </a:xfrm>
            <a:prstGeom prst="teardrop">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17" name="Up-Down Arrow 19">
              <a:extLst>
                <a:ext uri="{FF2B5EF4-FFF2-40B4-BE49-F238E27FC236}">
                  <a16:creationId xmlns:a16="http://schemas.microsoft.com/office/drawing/2014/main" id="{A9E289F7-968D-37E8-8289-B091BE788C02}"/>
                </a:ext>
              </a:extLst>
            </p:cNvPr>
            <p:cNvSpPr/>
            <p:nvPr/>
          </p:nvSpPr>
          <p:spPr>
            <a:xfrm>
              <a:off x="1404806" y="3652790"/>
              <a:ext cx="484632" cy="9285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9894CEE8-95CD-EE92-D49B-F556D15FE7C4}"/>
              </a:ext>
            </a:extLst>
          </p:cNvPr>
          <p:cNvGrpSpPr/>
          <p:nvPr/>
        </p:nvGrpSpPr>
        <p:grpSpPr>
          <a:xfrm>
            <a:off x="3162994" y="2075480"/>
            <a:ext cx="2858883" cy="3119934"/>
            <a:chOff x="3339695" y="1940805"/>
            <a:chExt cx="2858883" cy="3119934"/>
          </a:xfrm>
        </p:grpSpPr>
        <p:pic>
          <p:nvPicPr>
            <p:cNvPr id="19" name="Picture 18">
              <a:extLst>
                <a:ext uri="{FF2B5EF4-FFF2-40B4-BE49-F238E27FC236}">
                  <a16:creationId xmlns:a16="http://schemas.microsoft.com/office/drawing/2014/main" id="{716CFCC5-D175-1544-1317-BAB82365995D}"/>
                </a:ext>
              </a:extLst>
            </p:cNvPr>
            <p:cNvPicPr>
              <a:picLocks noChangeAspect="1"/>
            </p:cNvPicPr>
            <p:nvPr/>
          </p:nvPicPr>
          <p:blipFill rotWithShape="1">
            <a:blip r:embed="rId3">
              <a:extLst>
                <a:ext uri="{28A0092B-C50C-407E-A947-70E740481C1C}">
                  <a14:useLocalDpi xmlns:a14="http://schemas.microsoft.com/office/drawing/2010/main" val="0"/>
                </a:ext>
              </a:extLst>
            </a:blip>
            <a:srcRect r="64030" b="30112"/>
            <a:stretch/>
          </p:blipFill>
          <p:spPr>
            <a:xfrm>
              <a:off x="5046815" y="3342739"/>
              <a:ext cx="1151763" cy="1484853"/>
            </a:xfrm>
            <a:prstGeom prst="rect">
              <a:avLst/>
            </a:prstGeom>
          </p:spPr>
        </p:pic>
        <p:sp>
          <p:nvSpPr>
            <p:cNvPr id="20" name="Rectangle 19">
              <a:extLst>
                <a:ext uri="{FF2B5EF4-FFF2-40B4-BE49-F238E27FC236}">
                  <a16:creationId xmlns:a16="http://schemas.microsoft.com/office/drawing/2014/main" id="{BFFA7571-EFCD-9C93-28EE-E2D1312AC637}"/>
                </a:ext>
              </a:extLst>
            </p:cNvPr>
            <p:cNvSpPr/>
            <p:nvPr/>
          </p:nvSpPr>
          <p:spPr>
            <a:xfrm>
              <a:off x="3339695" y="4834788"/>
              <a:ext cx="2514600" cy="225951"/>
            </a:xfrm>
            <a:prstGeom prst="rect">
              <a:avLst/>
            </a:prstGeom>
            <a:pattFill prst="narHorz">
              <a:fgClr>
                <a:schemeClr val="tx1">
                  <a:lumMod val="50000"/>
                  <a:lumOff val="50000"/>
                </a:schemeClr>
              </a:fgClr>
              <a:bgClr>
                <a:schemeClr val="bg1">
                  <a:lumMod val="75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F936F97C-DC43-F223-14A3-06C33566463D}"/>
                </a:ext>
              </a:extLst>
            </p:cNvPr>
            <p:cNvSpPr/>
            <p:nvPr/>
          </p:nvSpPr>
          <p:spPr>
            <a:xfrm>
              <a:off x="3339695" y="4786736"/>
              <a:ext cx="2514600" cy="45719"/>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Curved Connector 22">
              <a:extLst>
                <a:ext uri="{FF2B5EF4-FFF2-40B4-BE49-F238E27FC236}">
                  <a16:creationId xmlns:a16="http://schemas.microsoft.com/office/drawing/2014/main" id="{E6C28838-59D2-1C05-FF6C-21D2DA283AFC}"/>
                </a:ext>
              </a:extLst>
            </p:cNvPr>
            <p:cNvCxnSpPr/>
            <p:nvPr/>
          </p:nvCxnSpPr>
          <p:spPr>
            <a:xfrm rot="5400000" flipH="1" flipV="1">
              <a:off x="3389956" y="4332179"/>
              <a:ext cx="531985" cy="2209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3">
              <a:extLst>
                <a:ext uri="{FF2B5EF4-FFF2-40B4-BE49-F238E27FC236}">
                  <a16:creationId xmlns:a16="http://schemas.microsoft.com/office/drawing/2014/main" id="{0A79BF29-8706-E22A-E789-305FB5F7C1EF}"/>
                </a:ext>
              </a:extLst>
            </p:cNvPr>
            <p:cNvCxnSpPr/>
            <p:nvPr/>
          </p:nvCxnSpPr>
          <p:spPr>
            <a:xfrm rot="5400000" flipH="1" flipV="1">
              <a:off x="36178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4">
              <a:extLst>
                <a:ext uri="{FF2B5EF4-FFF2-40B4-BE49-F238E27FC236}">
                  <a16:creationId xmlns:a16="http://schemas.microsoft.com/office/drawing/2014/main" id="{C153B8BA-EAD1-BBD0-0B37-6831C1B53C95}"/>
                </a:ext>
              </a:extLst>
            </p:cNvPr>
            <p:cNvCxnSpPr/>
            <p:nvPr/>
          </p:nvCxnSpPr>
          <p:spPr>
            <a:xfrm rot="5400000" flipH="1" flipV="1">
              <a:off x="38457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5">
              <a:extLst>
                <a:ext uri="{FF2B5EF4-FFF2-40B4-BE49-F238E27FC236}">
                  <a16:creationId xmlns:a16="http://schemas.microsoft.com/office/drawing/2014/main" id="{3FC17FFB-ADBF-260C-A0E3-07388964ACE1}"/>
                </a:ext>
              </a:extLst>
            </p:cNvPr>
            <p:cNvCxnSpPr/>
            <p:nvPr/>
          </p:nvCxnSpPr>
          <p:spPr>
            <a:xfrm rot="5400000" flipH="1" flipV="1">
              <a:off x="4073656" y="4332179"/>
              <a:ext cx="531985" cy="2209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6">
              <a:extLst>
                <a:ext uri="{FF2B5EF4-FFF2-40B4-BE49-F238E27FC236}">
                  <a16:creationId xmlns:a16="http://schemas.microsoft.com/office/drawing/2014/main" id="{1780ABA7-0A85-8C5C-E162-17F4235983AD}"/>
                </a:ext>
              </a:extLst>
            </p:cNvPr>
            <p:cNvCxnSpPr/>
            <p:nvPr/>
          </p:nvCxnSpPr>
          <p:spPr>
            <a:xfrm rot="5400000" flipH="1" flipV="1">
              <a:off x="43015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7">
              <a:extLst>
                <a:ext uri="{FF2B5EF4-FFF2-40B4-BE49-F238E27FC236}">
                  <a16:creationId xmlns:a16="http://schemas.microsoft.com/office/drawing/2014/main" id="{3DB9FA34-23D1-AA5E-FEB2-12A12972720F}"/>
                </a:ext>
              </a:extLst>
            </p:cNvPr>
            <p:cNvCxnSpPr/>
            <p:nvPr/>
          </p:nvCxnSpPr>
          <p:spPr>
            <a:xfrm rot="5400000" flipH="1" flipV="1">
              <a:off x="4529456" y="4332179"/>
              <a:ext cx="531985" cy="220980"/>
            </a:xfrm>
            <a:prstGeom prst="curvedConnector3">
              <a:avLst>
                <a:gd name="adj1" fmla="val 4570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5364B27-856D-300A-E4D4-850BA6C1F292}"/>
                </a:ext>
              </a:extLst>
            </p:cNvPr>
            <p:cNvSpPr txBox="1">
              <a:spLocks/>
            </p:cNvSpPr>
            <p:nvPr/>
          </p:nvSpPr>
          <p:spPr>
            <a:xfrm>
              <a:off x="3484054" y="1940805"/>
              <a:ext cx="2238282" cy="932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85000"/>
                      <a:lumOff val="15000"/>
                    </a:schemeClr>
                  </a:solidFill>
                </a:rPr>
                <a:t>Evaporation </a:t>
              </a:r>
            </a:p>
            <a:p>
              <a:pPr marL="0" indent="0" algn="ctr">
                <a:buNone/>
              </a:pPr>
              <a:r>
                <a:rPr lang="en-US" dirty="0">
                  <a:solidFill>
                    <a:schemeClr val="tx1">
                      <a:lumMod val="85000"/>
                      <a:lumOff val="15000"/>
                    </a:schemeClr>
                  </a:solidFill>
                </a:rPr>
                <a:t>Rates</a:t>
              </a:r>
            </a:p>
            <a:p>
              <a:pPr lvl="1" algn="ctr"/>
              <a:endParaRPr lang="en-US" sz="2800" dirty="0">
                <a:solidFill>
                  <a:schemeClr val="tx1">
                    <a:lumMod val="85000"/>
                    <a:lumOff val="15000"/>
                  </a:schemeClr>
                </a:solidFill>
              </a:endParaRPr>
            </a:p>
          </p:txBody>
        </p:sp>
      </p:grpSp>
    </p:spTree>
    <p:extLst>
      <p:ext uri="{BB962C8B-B14F-4D97-AF65-F5344CB8AC3E}">
        <p14:creationId xmlns:p14="http://schemas.microsoft.com/office/powerpoint/2010/main" val="652233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Wood tends to absorb moisture in nature</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8" y="2189563"/>
            <a:ext cx="4731883" cy="2478874"/>
          </a:xfrm>
        </p:spPr>
        <p:txBody>
          <a:bodyPr/>
          <a:lstStyle/>
          <a:p>
            <a:pPr marL="0" indent="0">
              <a:spcBef>
                <a:spcPts val="1200"/>
              </a:spcBef>
              <a:buNone/>
            </a:pPr>
            <a:r>
              <a:rPr lang="en-US" sz="2400" dirty="0"/>
              <a:t>Mechanical Properties:</a:t>
            </a:r>
          </a:p>
          <a:p>
            <a:pPr>
              <a:spcBef>
                <a:spcPts val="1200"/>
              </a:spcBef>
              <a:buClr>
                <a:srgbClr val="016AB3"/>
              </a:buClr>
              <a:buSzPct val="100000"/>
            </a:pPr>
            <a:r>
              <a:rPr lang="en-US" sz="2400" b="1" i="1" dirty="0"/>
              <a:t>Cracking</a:t>
            </a:r>
          </a:p>
          <a:p>
            <a:pPr>
              <a:spcBef>
                <a:spcPts val="1200"/>
              </a:spcBef>
              <a:buClr>
                <a:srgbClr val="016AB3"/>
              </a:buClr>
              <a:buSzPct val="100000"/>
              <a:buFont typeface="Arial" panose="020B0604020202020204" pitchFamily="34" charset="0"/>
              <a:buChar char="•"/>
            </a:pPr>
            <a:r>
              <a:rPr lang="en-US" sz="2400" dirty="0"/>
              <a:t>Warping</a:t>
            </a:r>
          </a:p>
          <a:p>
            <a:pPr>
              <a:spcBef>
                <a:spcPts val="1200"/>
              </a:spcBef>
              <a:buClr>
                <a:srgbClr val="016AB3"/>
              </a:buClr>
              <a:buSzPct val="100000"/>
            </a:pPr>
            <a:r>
              <a:rPr lang="en-US" sz="2400" dirty="0"/>
              <a:t>Shrinking/Expanding</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Hygroscopic</a:t>
            </a:r>
          </a:p>
        </p:txBody>
      </p:sp>
      <p:sp>
        <p:nvSpPr>
          <p:cNvPr id="2" name="Footer Placeholder 1">
            <a:extLst>
              <a:ext uri="{FF2B5EF4-FFF2-40B4-BE49-F238E27FC236}">
                <a16:creationId xmlns:a16="http://schemas.microsoft.com/office/drawing/2014/main" id="{3666D224-59B5-1DD9-682D-E6C13F0CE764}"/>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A49A48C3-4C11-B7FE-7DE2-730B541EFA6C}"/>
              </a:ext>
            </a:extLst>
          </p:cNvPr>
          <p:cNvSpPr>
            <a:spLocks noGrp="1"/>
          </p:cNvSpPr>
          <p:nvPr>
            <p:ph type="sldNum" sz="quarter" idx="22"/>
          </p:nvPr>
        </p:nvSpPr>
        <p:spPr/>
        <p:txBody>
          <a:bodyPr/>
          <a:lstStyle/>
          <a:p>
            <a:fld id="{C955B1A7-22CE-44A1-A377-78DD49654E4E}" type="slidenum">
              <a:rPr lang="en-US" smtClean="0"/>
              <a:pPr/>
              <a:t>31</a:t>
            </a:fld>
            <a:endParaRPr lang="en-US" dirty="0"/>
          </a:p>
        </p:txBody>
      </p:sp>
      <p:pic>
        <p:nvPicPr>
          <p:cNvPr id="9" name="Animation_Hygroskopie_Wood">
            <a:hlinkClick r:id="" action="ppaction://media"/>
            <a:extLst>
              <a:ext uri="{FF2B5EF4-FFF2-40B4-BE49-F238E27FC236}">
                <a16:creationId xmlns:a16="http://schemas.microsoft.com/office/drawing/2014/main" id="{EDE02FD9-754B-9F48-AE24-EF3EAD02831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996" t="24378" r="22120" b="11202"/>
          <a:stretch/>
        </p:blipFill>
        <p:spPr>
          <a:xfrm>
            <a:off x="5456439" y="2281345"/>
            <a:ext cx="5690848" cy="2831298"/>
          </a:xfrm>
          <a:prstGeom prst="rect">
            <a:avLst/>
          </a:prstGeom>
        </p:spPr>
      </p:pic>
    </p:spTree>
    <p:extLst>
      <p:ext uri="{BB962C8B-B14F-4D97-AF65-F5344CB8AC3E}">
        <p14:creationId xmlns:p14="http://schemas.microsoft.com/office/powerpoint/2010/main" val="32677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Wood tends to absorb moisture in nature</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7" y="2189563"/>
            <a:ext cx="3755166" cy="2478874"/>
          </a:xfrm>
        </p:spPr>
        <p:txBody>
          <a:bodyPr/>
          <a:lstStyle/>
          <a:p>
            <a:pPr marL="0" indent="0">
              <a:spcBef>
                <a:spcPts val="1200"/>
              </a:spcBef>
              <a:buNone/>
            </a:pPr>
            <a:r>
              <a:rPr lang="en-US" sz="2400" dirty="0"/>
              <a:t>Mechanical Properties:</a:t>
            </a:r>
          </a:p>
          <a:p>
            <a:pPr>
              <a:spcBef>
                <a:spcPts val="1200"/>
              </a:spcBef>
              <a:buClr>
                <a:srgbClr val="016AB3"/>
              </a:buClr>
              <a:buSzPct val="100000"/>
            </a:pPr>
            <a:r>
              <a:rPr lang="en-US" sz="2400" dirty="0"/>
              <a:t>Cracking</a:t>
            </a:r>
          </a:p>
          <a:p>
            <a:pPr>
              <a:spcBef>
                <a:spcPts val="1200"/>
              </a:spcBef>
              <a:buClr>
                <a:srgbClr val="016AB3"/>
              </a:buClr>
              <a:buSzPct val="100000"/>
            </a:pPr>
            <a:r>
              <a:rPr lang="en-US" sz="2400" b="1" i="1" dirty="0"/>
              <a:t>Warping</a:t>
            </a:r>
          </a:p>
          <a:p>
            <a:pPr>
              <a:spcBef>
                <a:spcPts val="1200"/>
              </a:spcBef>
              <a:buClr>
                <a:srgbClr val="016AB3"/>
              </a:buClr>
              <a:buSzPct val="100000"/>
            </a:pPr>
            <a:r>
              <a:rPr lang="en-US" sz="2400" dirty="0"/>
              <a:t>Shrinking/Expanding</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Hygroscopic</a:t>
            </a:r>
          </a:p>
        </p:txBody>
      </p:sp>
      <p:sp>
        <p:nvSpPr>
          <p:cNvPr id="2" name="Footer Placeholder 1">
            <a:extLst>
              <a:ext uri="{FF2B5EF4-FFF2-40B4-BE49-F238E27FC236}">
                <a16:creationId xmlns:a16="http://schemas.microsoft.com/office/drawing/2014/main" id="{3666D224-59B5-1DD9-682D-E6C13F0CE764}"/>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A49A48C3-4C11-B7FE-7DE2-730B541EFA6C}"/>
              </a:ext>
            </a:extLst>
          </p:cNvPr>
          <p:cNvSpPr>
            <a:spLocks noGrp="1"/>
          </p:cNvSpPr>
          <p:nvPr>
            <p:ph type="sldNum" sz="quarter" idx="22"/>
          </p:nvPr>
        </p:nvSpPr>
        <p:spPr/>
        <p:txBody>
          <a:bodyPr/>
          <a:lstStyle/>
          <a:p>
            <a:fld id="{C955B1A7-22CE-44A1-A377-78DD49654E4E}" type="slidenum">
              <a:rPr lang="en-US" smtClean="0"/>
              <a:pPr/>
              <a:t>32</a:t>
            </a:fld>
            <a:endParaRPr lang="en-US" dirty="0"/>
          </a:p>
        </p:txBody>
      </p:sp>
      <p:pic>
        <p:nvPicPr>
          <p:cNvPr id="1028" name="Picture 4" descr="How to buy lumber that is stable and doesn't warp – GrowIt BuildIT">
            <a:extLst>
              <a:ext uri="{FF2B5EF4-FFF2-40B4-BE49-F238E27FC236}">
                <a16:creationId xmlns:a16="http://schemas.microsoft.com/office/drawing/2014/main" id="{979673F5-9A89-09F0-FFC3-F21507B3B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08" t="35646" r="4184" b="9587"/>
          <a:stretch/>
        </p:blipFill>
        <p:spPr bwMode="auto">
          <a:xfrm>
            <a:off x="4980358" y="1819027"/>
            <a:ext cx="6755365" cy="375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26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Wood tends to absorb moisture in nature</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7" y="2189563"/>
            <a:ext cx="3755166" cy="2478874"/>
          </a:xfrm>
        </p:spPr>
        <p:txBody>
          <a:bodyPr/>
          <a:lstStyle/>
          <a:p>
            <a:pPr marL="0" indent="0">
              <a:spcBef>
                <a:spcPts val="1200"/>
              </a:spcBef>
              <a:buNone/>
            </a:pPr>
            <a:r>
              <a:rPr lang="en-US" sz="2400" dirty="0"/>
              <a:t>Mechanical Properties:</a:t>
            </a:r>
          </a:p>
          <a:p>
            <a:pPr>
              <a:spcBef>
                <a:spcPts val="1200"/>
              </a:spcBef>
              <a:buClr>
                <a:srgbClr val="016AB3"/>
              </a:buClr>
              <a:buSzPct val="100000"/>
            </a:pPr>
            <a:r>
              <a:rPr lang="en-US" sz="2400" dirty="0"/>
              <a:t>Cracking</a:t>
            </a:r>
          </a:p>
          <a:p>
            <a:pPr>
              <a:spcBef>
                <a:spcPts val="1200"/>
              </a:spcBef>
              <a:buClr>
                <a:srgbClr val="016AB3"/>
              </a:buClr>
              <a:buSzPct val="100000"/>
            </a:pPr>
            <a:r>
              <a:rPr lang="en-US" sz="2400" dirty="0"/>
              <a:t>Warping</a:t>
            </a:r>
          </a:p>
          <a:p>
            <a:pPr>
              <a:spcBef>
                <a:spcPts val="1200"/>
              </a:spcBef>
              <a:buClr>
                <a:srgbClr val="016AB3"/>
              </a:buClr>
              <a:buSzPct val="100000"/>
            </a:pPr>
            <a:r>
              <a:rPr lang="en-US" sz="2400" b="1" i="1" dirty="0"/>
              <a:t>Shrinking/Expanding</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Hygroscopic</a:t>
            </a:r>
          </a:p>
        </p:txBody>
      </p:sp>
      <p:sp>
        <p:nvSpPr>
          <p:cNvPr id="2" name="Footer Placeholder 1">
            <a:extLst>
              <a:ext uri="{FF2B5EF4-FFF2-40B4-BE49-F238E27FC236}">
                <a16:creationId xmlns:a16="http://schemas.microsoft.com/office/drawing/2014/main" id="{3666D224-59B5-1DD9-682D-E6C13F0CE764}"/>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A49A48C3-4C11-B7FE-7DE2-730B541EFA6C}"/>
              </a:ext>
            </a:extLst>
          </p:cNvPr>
          <p:cNvSpPr>
            <a:spLocks noGrp="1"/>
          </p:cNvSpPr>
          <p:nvPr>
            <p:ph type="sldNum" sz="quarter" idx="22"/>
          </p:nvPr>
        </p:nvSpPr>
        <p:spPr/>
        <p:txBody>
          <a:bodyPr/>
          <a:lstStyle/>
          <a:p>
            <a:fld id="{C955B1A7-22CE-44A1-A377-78DD49654E4E}" type="slidenum">
              <a:rPr lang="en-US" smtClean="0"/>
              <a:pPr/>
              <a:t>33</a:t>
            </a:fld>
            <a:endParaRPr lang="en-US" dirty="0"/>
          </a:p>
        </p:txBody>
      </p:sp>
      <p:pic>
        <p:nvPicPr>
          <p:cNvPr id="4" name="Picture 3">
            <a:extLst>
              <a:ext uri="{FF2B5EF4-FFF2-40B4-BE49-F238E27FC236}">
                <a16:creationId xmlns:a16="http://schemas.microsoft.com/office/drawing/2014/main" id="{DD7A8C0B-BF5B-14E3-65F2-30E90C494769}"/>
              </a:ext>
            </a:extLst>
          </p:cNvPr>
          <p:cNvPicPr>
            <a:picLocks noChangeAspect="1"/>
          </p:cNvPicPr>
          <p:nvPr/>
        </p:nvPicPr>
        <p:blipFill rotWithShape="1">
          <a:blip r:embed="rId2"/>
          <a:srcRect t="24147" r="40254" b="12069"/>
          <a:stretch/>
        </p:blipFill>
        <p:spPr>
          <a:xfrm>
            <a:off x="5697480" y="1676917"/>
            <a:ext cx="5690848" cy="4040155"/>
          </a:xfrm>
          <a:prstGeom prst="rect">
            <a:avLst/>
          </a:prstGeom>
        </p:spPr>
      </p:pic>
    </p:spTree>
    <p:extLst>
      <p:ext uri="{BB962C8B-B14F-4D97-AF65-F5344CB8AC3E}">
        <p14:creationId xmlns:p14="http://schemas.microsoft.com/office/powerpoint/2010/main" val="3102220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Wood tends to absorb moisture in nature</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7" y="2189563"/>
            <a:ext cx="3755166" cy="2478874"/>
          </a:xfrm>
        </p:spPr>
        <p:txBody>
          <a:bodyPr/>
          <a:lstStyle/>
          <a:p>
            <a:pPr marL="0" indent="0">
              <a:spcBef>
                <a:spcPts val="1200"/>
              </a:spcBef>
              <a:buNone/>
            </a:pPr>
            <a:r>
              <a:rPr lang="en-US" sz="2400" dirty="0"/>
              <a:t>Production Processes:</a:t>
            </a:r>
          </a:p>
          <a:p>
            <a:pPr>
              <a:spcBef>
                <a:spcPts val="1200"/>
              </a:spcBef>
              <a:buClr>
                <a:srgbClr val="016AB3"/>
              </a:buClr>
              <a:buSzPct val="100000"/>
            </a:pPr>
            <a:r>
              <a:rPr lang="en-US" sz="2400" b="1" i="1" dirty="0"/>
              <a:t>Painting/Varnishing</a:t>
            </a:r>
          </a:p>
          <a:p>
            <a:pPr>
              <a:spcBef>
                <a:spcPts val="1200"/>
              </a:spcBef>
              <a:buClr>
                <a:srgbClr val="016AB3"/>
              </a:buClr>
              <a:buSzPct val="100000"/>
            </a:pPr>
            <a:r>
              <a:rPr lang="en-US" sz="2400" dirty="0"/>
              <a:t>Laminate</a:t>
            </a:r>
          </a:p>
          <a:p>
            <a:pPr>
              <a:spcBef>
                <a:spcPts val="1200"/>
              </a:spcBef>
              <a:buClr>
                <a:srgbClr val="016AB3"/>
              </a:buClr>
              <a:buSzPct val="100000"/>
            </a:pPr>
            <a:r>
              <a:rPr lang="en-US" sz="2400" dirty="0"/>
              <a:t>Dusting/Sanding</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Hygroscopic</a:t>
            </a:r>
          </a:p>
        </p:txBody>
      </p:sp>
      <p:sp>
        <p:nvSpPr>
          <p:cNvPr id="2" name="Footer Placeholder 1">
            <a:extLst>
              <a:ext uri="{FF2B5EF4-FFF2-40B4-BE49-F238E27FC236}">
                <a16:creationId xmlns:a16="http://schemas.microsoft.com/office/drawing/2014/main" id="{3666D224-59B5-1DD9-682D-E6C13F0CE764}"/>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A49A48C3-4C11-B7FE-7DE2-730B541EFA6C}"/>
              </a:ext>
            </a:extLst>
          </p:cNvPr>
          <p:cNvSpPr>
            <a:spLocks noGrp="1"/>
          </p:cNvSpPr>
          <p:nvPr>
            <p:ph type="sldNum" sz="quarter" idx="22"/>
          </p:nvPr>
        </p:nvSpPr>
        <p:spPr/>
        <p:txBody>
          <a:bodyPr/>
          <a:lstStyle/>
          <a:p>
            <a:fld id="{C955B1A7-22CE-44A1-A377-78DD49654E4E}" type="slidenum">
              <a:rPr lang="en-US" smtClean="0"/>
              <a:pPr/>
              <a:t>34</a:t>
            </a:fld>
            <a:endParaRPr lang="en-US" dirty="0"/>
          </a:p>
        </p:txBody>
      </p:sp>
      <p:pic>
        <p:nvPicPr>
          <p:cNvPr id="8" name="Picture 7">
            <a:extLst>
              <a:ext uri="{FF2B5EF4-FFF2-40B4-BE49-F238E27FC236}">
                <a16:creationId xmlns:a16="http://schemas.microsoft.com/office/drawing/2014/main" id="{45077909-864A-13E8-34E3-2550A4E88840}"/>
              </a:ext>
            </a:extLst>
          </p:cNvPr>
          <p:cNvPicPr>
            <a:picLocks noChangeAspect="1"/>
          </p:cNvPicPr>
          <p:nvPr/>
        </p:nvPicPr>
        <p:blipFill rotWithShape="1">
          <a:blip r:embed="rId2"/>
          <a:srcRect l="1111" t="-118" r="12114" b="24296"/>
          <a:stretch/>
        </p:blipFill>
        <p:spPr>
          <a:xfrm>
            <a:off x="4785679" y="1747199"/>
            <a:ext cx="6831031" cy="3899590"/>
          </a:xfrm>
          <a:prstGeom prst="rect">
            <a:avLst/>
          </a:prstGeom>
        </p:spPr>
      </p:pic>
    </p:spTree>
    <p:extLst>
      <p:ext uri="{BB962C8B-B14F-4D97-AF65-F5344CB8AC3E}">
        <p14:creationId xmlns:p14="http://schemas.microsoft.com/office/powerpoint/2010/main" val="1667771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Wood tends to absorb moisture in nature</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7" y="2189563"/>
            <a:ext cx="3755166" cy="2478874"/>
          </a:xfrm>
        </p:spPr>
        <p:txBody>
          <a:bodyPr/>
          <a:lstStyle/>
          <a:p>
            <a:pPr marL="0" indent="0">
              <a:spcBef>
                <a:spcPts val="1200"/>
              </a:spcBef>
              <a:buNone/>
            </a:pPr>
            <a:r>
              <a:rPr lang="en-US" sz="2400" dirty="0"/>
              <a:t>Production Processes:</a:t>
            </a:r>
          </a:p>
          <a:p>
            <a:pPr>
              <a:spcBef>
                <a:spcPts val="1200"/>
              </a:spcBef>
              <a:buClr>
                <a:srgbClr val="016AB3"/>
              </a:buClr>
              <a:buSzPct val="100000"/>
            </a:pPr>
            <a:r>
              <a:rPr lang="en-US" sz="2400" dirty="0"/>
              <a:t>Painting/Varnishing</a:t>
            </a:r>
          </a:p>
          <a:p>
            <a:pPr>
              <a:spcBef>
                <a:spcPts val="1200"/>
              </a:spcBef>
              <a:buClr>
                <a:srgbClr val="016AB3"/>
              </a:buClr>
              <a:buSzPct val="100000"/>
            </a:pPr>
            <a:r>
              <a:rPr lang="en-US" sz="2400" b="1" i="1" dirty="0"/>
              <a:t>Laminate</a:t>
            </a:r>
          </a:p>
          <a:p>
            <a:pPr>
              <a:spcBef>
                <a:spcPts val="1200"/>
              </a:spcBef>
              <a:buClr>
                <a:srgbClr val="016AB3"/>
              </a:buClr>
              <a:buSzPct val="100000"/>
            </a:pPr>
            <a:r>
              <a:rPr lang="en-US" sz="2400" dirty="0"/>
              <a:t>Dusting/Sanding</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Hygroscopic</a:t>
            </a:r>
          </a:p>
        </p:txBody>
      </p:sp>
      <p:sp>
        <p:nvSpPr>
          <p:cNvPr id="2" name="Footer Placeholder 1">
            <a:extLst>
              <a:ext uri="{FF2B5EF4-FFF2-40B4-BE49-F238E27FC236}">
                <a16:creationId xmlns:a16="http://schemas.microsoft.com/office/drawing/2014/main" id="{3666D224-59B5-1DD9-682D-E6C13F0CE764}"/>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A49A48C3-4C11-B7FE-7DE2-730B541EFA6C}"/>
              </a:ext>
            </a:extLst>
          </p:cNvPr>
          <p:cNvSpPr>
            <a:spLocks noGrp="1"/>
          </p:cNvSpPr>
          <p:nvPr>
            <p:ph type="sldNum" sz="quarter" idx="22"/>
          </p:nvPr>
        </p:nvSpPr>
        <p:spPr/>
        <p:txBody>
          <a:bodyPr/>
          <a:lstStyle/>
          <a:p>
            <a:fld id="{C955B1A7-22CE-44A1-A377-78DD49654E4E}" type="slidenum">
              <a:rPr lang="en-US" smtClean="0"/>
              <a:pPr/>
              <a:t>35</a:t>
            </a:fld>
            <a:endParaRPr lang="en-US" dirty="0"/>
          </a:p>
        </p:txBody>
      </p:sp>
      <p:pic>
        <p:nvPicPr>
          <p:cNvPr id="1026" name="Picture 2" descr="Laminate Flooring Manufacturing Process">
            <a:extLst>
              <a:ext uri="{FF2B5EF4-FFF2-40B4-BE49-F238E27FC236}">
                <a16:creationId xmlns:a16="http://schemas.microsoft.com/office/drawing/2014/main" id="{2E469EAA-82BC-606B-355C-1401413B1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167" y="2094989"/>
            <a:ext cx="6704377" cy="358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8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Wood tends to absorb moisture in nature</a:t>
            </a:r>
          </a:p>
        </p:txBody>
      </p:sp>
      <p:sp>
        <p:nvSpPr>
          <p:cNvPr id="7" name="Content Placeholder 6">
            <a:extLst>
              <a:ext uri="{FF2B5EF4-FFF2-40B4-BE49-F238E27FC236}">
                <a16:creationId xmlns:a16="http://schemas.microsoft.com/office/drawing/2014/main" id="{ED7094B3-3386-45E5-ACC2-849AF4D710F1}"/>
              </a:ext>
            </a:extLst>
          </p:cNvPr>
          <p:cNvSpPr>
            <a:spLocks noGrp="1"/>
          </p:cNvSpPr>
          <p:nvPr>
            <p:ph sz="quarter" idx="20"/>
          </p:nvPr>
        </p:nvSpPr>
        <p:spPr>
          <a:xfrm>
            <a:off x="623887" y="2189563"/>
            <a:ext cx="3755166" cy="2478874"/>
          </a:xfrm>
        </p:spPr>
        <p:txBody>
          <a:bodyPr/>
          <a:lstStyle/>
          <a:p>
            <a:pPr marL="0" indent="0">
              <a:spcBef>
                <a:spcPts val="1200"/>
              </a:spcBef>
              <a:buNone/>
            </a:pPr>
            <a:r>
              <a:rPr lang="en-US" sz="2400" dirty="0"/>
              <a:t>Production Processes:</a:t>
            </a:r>
          </a:p>
          <a:p>
            <a:pPr>
              <a:spcBef>
                <a:spcPts val="1200"/>
              </a:spcBef>
              <a:buClr>
                <a:srgbClr val="016AB3"/>
              </a:buClr>
              <a:buSzPct val="100000"/>
            </a:pPr>
            <a:r>
              <a:rPr lang="en-US" sz="2400" dirty="0"/>
              <a:t>Painting/Varnishing</a:t>
            </a:r>
          </a:p>
          <a:p>
            <a:pPr>
              <a:spcBef>
                <a:spcPts val="1200"/>
              </a:spcBef>
              <a:buClr>
                <a:srgbClr val="016AB3"/>
              </a:buClr>
              <a:buSzPct val="100000"/>
            </a:pPr>
            <a:r>
              <a:rPr lang="en-US" sz="2400" dirty="0"/>
              <a:t>Laminate</a:t>
            </a:r>
          </a:p>
          <a:p>
            <a:pPr>
              <a:spcBef>
                <a:spcPts val="1200"/>
              </a:spcBef>
              <a:buClr>
                <a:srgbClr val="016AB3"/>
              </a:buClr>
              <a:buSzPct val="100000"/>
            </a:pPr>
            <a:r>
              <a:rPr lang="en-US" sz="2400" b="1" i="1" dirty="0"/>
              <a:t>Dusting/Sanding</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Hygroscopic</a:t>
            </a:r>
          </a:p>
        </p:txBody>
      </p:sp>
      <p:sp>
        <p:nvSpPr>
          <p:cNvPr id="2" name="Footer Placeholder 1">
            <a:extLst>
              <a:ext uri="{FF2B5EF4-FFF2-40B4-BE49-F238E27FC236}">
                <a16:creationId xmlns:a16="http://schemas.microsoft.com/office/drawing/2014/main" id="{3666D224-59B5-1DD9-682D-E6C13F0CE764}"/>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A49A48C3-4C11-B7FE-7DE2-730B541EFA6C}"/>
              </a:ext>
            </a:extLst>
          </p:cNvPr>
          <p:cNvSpPr>
            <a:spLocks noGrp="1"/>
          </p:cNvSpPr>
          <p:nvPr>
            <p:ph type="sldNum" sz="quarter" idx="22"/>
          </p:nvPr>
        </p:nvSpPr>
        <p:spPr/>
        <p:txBody>
          <a:bodyPr/>
          <a:lstStyle/>
          <a:p>
            <a:fld id="{C955B1A7-22CE-44A1-A377-78DD49654E4E}" type="slidenum">
              <a:rPr lang="en-US" smtClean="0"/>
              <a:pPr/>
              <a:t>36</a:t>
            </a:fld>
            <a:endParaRPr lang="en-US" dirty="0"/>
          </a:p>
        </p:txBody>
      </p:sp>
      <p:pic>
        <p:nvPicPr>
          <p:cNvPr id="9" name="Picture 8">
            <a:extLst>
              <a:ext uri="{FF2B5EF4-FFF2-40B4-BE49-F238E27FC236}">
                <a16:creationId xmlns:a16="http://schemas.microsoft.com/office/drawing/2014/main" id="{A6D1D83D-1B2A-EBD4-5239-E2E12F9BB05F}"/>
              </a:ext>
            </a:extLst>
          </p:cNvPr>
          <p:cNvPicPr>
            <a:picLocks noChangeAspect="1"/>
          </p:cNvPicPr>
          <p:nvPr/>
        </p:nvPicPr>
        <p:blipFill>
          <a:blip r:embed="rId2"/>
          <a:stretch>
            <a:fillRect/>
          </a:stretch>
        </p:blipFill>
        <p:spPr>
          <a:xfrm>
            <a:off x="5094515" y="1603063"/>
            <a:ext cx="6593632" cy="4467186"/>
          </a:xfrm>
          <a:prstGeom prst="rect">
            <a:avLst/>
          </a:prstGeom>
        </p:spPr>
      </p:pic>
    </p:spTree>
    <p:extLst>
      <p:ext uri="{BB962C8B-B14F-4D97-AF65-F5344CB8AC3E}">
        <p14:creationId xmlns:p14="http://schemas.microsoft.com/office/powerpoint/2010/main" val="1987761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dirty="0"/>
              <a:t>Applicable Technologies</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Woodworking</a:t>
            </a:r>
          </a:p>
        </p:txBody>
      </p:sp>
      <p:sp>
        <p:nvSpPr>
          <p:cNvPr id="2" name="Footer Placeholder 1">
            <a:extLst>
              <a:ext uri="{FF2B5EF4-FFF2-40B4-BE49-F238E27FC236}">
                <a16:creationId xmlns:a16="http://schemas.microsoft.com/office/drawing/2014/main" id="{47A7B0FB-DBF0-9C90-6C90-3298C457864F}"/>
              </a:ext>
            </a:extLst>
          </p:cNvPr>
          <p:cNvSpPr>
            <a:spLocks noGrp="1"/>
          </p:cNvSpPr>
          <p:nvPr>
            <p:ph type="ftr" sz="quarter" idx="21"/>
          </p:nvPr>
        </p:nvSpPr>
        <p:spPr/>
        <p:txBody>
          <a:bodyPr/>
          <a:lstStyle/>
          <a:p>
            <a:r>
              <a:rPr lang="en-US" dirty="0"/>
              <a:t>22.09.2022</a:t>
            </a:r>
          </a:p>
        </p:txBody>
      </p:sp>
      <p:sp>
        <p:nvSpPr>
          <p:cNvPr id="3" name="Slide Number Placeholder 2">
            <a:extLst>
              <a:ext uri="{FF2B5EF4-FFF2-40B4-BE49-F238E27FC236}">
                <a16:creationId xmlns:a16="http://schemas.microsoft.com/office/drawing/2014/main" id="{F8D97D38-26C7-6CF8-1D14-4AD50A4EB274}"/>
              </a:ext>
            </a:extLst>
          </p:cNvPr>
          <p:cNvSpPr>
            <a:spLocks noGrp="1"/>
          </p:cNvSpPr>
          <p:nvPr>
            <p:ph type="sldNum" sz="quarter" idx="22"/>
          </p:nvPr>
        </p:nvSpPr>
        <p:spPr/>
        <p:txBody>
          <a:bodyPr/>
          <a:lstStyle/>
          <a:p>
            <a:fld id="{C955B1A7-22CE-44A1-A377-78DD49654E4E}" type="slidenum">
              <a:rPr lang="en-US" smtClean="0"/>
              <a:pPr/>
              <a:t>37</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B3748DE4-CF81-FD25-C3EE-57786F36B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50" y="1543575"/>
            <a:ext cx="2112795" cy="2959097"/>
          </a:xfrm>
          <a:prstGeom prst="rect">
            <a:avLst/>
          </a:prstGeom>
        </p:spPr>
      </p:pic>
      <p:pic>
        <p:nvPicPr>
          <p:cNvPr id="13" name="Picture 12">
            <a:extLst>
              <a:ext uri="{FF2B5EF4-FFF2-40B4-BE49-F238E27FC236}">
                <a16:creationId xmlns:a16="http://schemas.microsoft.com/office/drawing/2014/main" id="{8B80E68D-2607-A4E3-BB83-A360B0CE2F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0213" y1="47220" x2="40213" y2="47220"/>
                        <a14:foregroundMark x1="39867" y1="48317" x2="39867" y2="48317"/>
                        <a14:foregroundMark x1="39413" y1="49525" x2="39413" y2="49525"/>
                        <a14:foregroundMark x1="43173" y1="50146" x2="43173" y2="50146"/>
                        <a14:foregroundMark x1="43173" y1="50146" x2="43173" y2="50146"/>
                        <a14:foregroundMark x1="41200" y1="46854" x2="41200" y2="46854"/>
                        <a14:foregroundMark x1="41920" y1="46964" x2="41920" y2="46964"/>
                        <a14:foregroundMark x1="41467" y1="46854" x2="41467" y2="46854"/>
                        <a14:foregroundMark x1="39600" y1="45867" x2="39600" y2="45867"/>
                        <a14:foregroundMark x1="41200" y1="45867" x2="41200" y2="45867"/>
                        <a14:foregroundMark x1="41653" y1="46123" x2="41653" y2="46123"/>
                        <a14:foregroundMark x1="40587" y1="46379" x2="40587" y2="46379"/>
                        <a14:backgroundMark x1="39413" y1="48427" x2="39413" y2="48427"/>
                        <a14:backgroundMark x1="39493" y1="48427" x2="39493" y2="48427"/>
                        <a14:backgroundMark x1="40400" y1="50658" x2="40400" y2="50658"/>
                        <a14:backgroundMark x1="40480" y1="47842" x2="40480" y2="47842"/>
                        <a14:backgroundMark x1="40667" y1="46745" x2="40667" y2="46745"/>
                        <a14:backgroundMark x1="40667" y1="46123" x2="40667" y2="46123"/>
                      </a14:backgroundRemoval>
                    </a14:imgEffect>
                  </a14:imgLayer>
                </a14:imgProps>
              </a:ext>
              <a:ext uri="{28A0092B-C50C-407E-A947-70E740481C1C}">
                <a14:useLocalDpi xmlns:a14="http://schemas.microsoft.com/office/drawing/2010/main" val="0"/>
              </a:ext>
            </a:extLst>
          </a:blip>
          <a:srcRect l="10330" t="31345" r="7614" b="28682"/>
          <a:stretch/>
        </p:blipFill>
        <p:spPr>
          <a:xfrm>
            <a:off x="4072401" y="2172656"/>
            <a:ext cx="3330429" cy="1182847"/>
          </a:xfrm>
          <a:prstGeom prst="rect">
            <a:avLst/>
          </a:prstGeom>
        </p:spPr>
      </p:pic>
      <p:pic>
        <p:nvPicPr>
          <p:cNvPr id="11" name="Picture 10" descr="A close-up of a stethoscope&#10;&#10;Description automatically generated with medium confidence">
            <a:extLst>
              <a:ext uri="{FF2B5EF4-FFF2-40B4-BE49-F238E27FC236}">
                <a16:creationId xmlns:a16="http://schemas.microsoft.com/office/drawing/2014/main" id="{BD7A6D67-4695-7235-692A-5CC73644E20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1605" y1="18949" x2="31605" y2="18949"/>
                        <a14:foregroundMark x1="28336" y1="18384" x2="26686" y2="18384"/>
                        <a14:foregroundMark x1="23800" y1="16687" x2="23800" y2="16687"/>
                        <a14:foregroundMark x1="22150" y1="16687" x2="22150" y2="16687"/>
                        <a14:foregroundMark x1="20088" y1="17818" x2="20088" y2="17818"/>
                        <a14:foregroundMark x1="21738" y1="16121" x2="20501" y2="16121"/>
                        <a14:foregroundMark x1="17644" y1="21778" x2="17644" y2="21778"/>
                        <a14:foregroundMark x1="20088" y1="18949" x2="20088" y2="18949"/>
                        <a14:foregroundMark x1="27099" y1="14990" x2="27099" y2="14990"/>
                        <a14:foregroundMark x1="46009" y1="13859" x2="46009" y2="13859"/>
                        <a14:foregroundMark x1="50957" y1="12727" x2="53019" y2="13293"/>
                        <a14:foregroundMark x1="55052" y1="15556" x2="55052" y2="15556"/>
                        <a14:foregroundMark x1="57938" y1="14990" x2="57938" y2="14990"/>
                        <a14:foregroundMark x1="71105" y1="14990" x2="71105" y2="14990"/>
                        <a14:foregroundMark x1="78527" y1="14990" x2="78527" y2="14990"/>
                        <a14:foregroundMark x1="78527" y1="14990" x2="71517" y2="16687"/>
                        <a14:foregroundMark x1="71105" y1="16687" x2="71105" y2="16687"/>
                        <a14:foregroundMark x1="36141" y1="14990" x2="53019" y2="15556"/>
                        <a14:foregroundMark x1="37791" y1="16687" x2="56289" y2="10465"/>
                        <a14:foregroundMark x1="46834" y1="16121" x2="53432" y2="16687"/>
                        <a14:foregroundMark x1="53019" y1="16121" x2="53019" y2="16121"/>
                        <a14:foregroundMark x1="52607" y1="16687" x2="52607" y2="16687"/>
                        <a14:foregroundMark x1="51370" y1="25131" x2="51370" y2="25131"/>
                        <a14:foregroundMark x1="53019" y1="24606" x2="53019" y2="24606"/>
                        <a14:foregroundMark x1="55464" y1="19515" x2="55464" y2="19515"/>
                        <a14:foregroundMark x1="50545" y1="16121" x2="36141" y2="15556"/>
                        <a14:foregroundMark x1="44772" y1="14990" x2="44772" y2="14990"/>
                        <a14:foregroundMark x1="46421" y1="14990" x2="46421" y2="14990"/>
                      </a14:backgroundRemoval>
                    </a14:imgEffect>
                  </a14:imgLayer>
                </a14:imgProps>
              </a:ext>
              <a:ext uri="{28A0092B-C50C-407E-A947-70E740481C1C}">
                <a14:useLocalDpi xmlns:a14="http://schemas.microsoft.com/office/drawing/2010/main" val="0"/>
              </a:ext>
            </a:extLst>
          </a:blip>
          <a:stretch>
            <a:fillRect/>
          </a:stretch>
        </p:blipFill>
        <p:spPr>
          <a:xfrm>
            <a:off x="5575440" y="2699151"/>
            <a:ext cx="2039231" cy="1486463"/>
          </a:xfrm>
          <a:prstGeom prst="rect">
            <a:avLst/>
          </a:prstGeom>
        </p:spPr>
      </p:pic>
      <p:pic>
        <p:nvPicPr>
          <p:cNvPr id="16" name="Picture 15" descr="A picture containing automaton&#10;&#10;Description automatically generated">
            <a:extLst>
              <a:ext uri="{FF2B5EF4-FFF2-40B4-BE49-F238E27FC236}">
                <a16:creationId xmlns:a16="http://schemas.microsoft.com/office/drawing/2014/main" id="{1BE53FB5-214D-5D8C-BDB7-8B5089571B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6916" y="1727631"/>
            <a:ext cx="2211104" cy="2769650"/>
          </a:xfrm>
          <a:prstGeom prst="rect">
            <a:avLst/>
          </a:prstGeom>
        </p:spPr>
      </p:pic>
      <p:pic>
        <p:nvPicPr>
          <p:cNvPr id="18" name="Picture 17" descr="A picture containing indoor, black, dark&#10;&#10;Description automatically generated">
            <a:extLst>
              <a:ext uri="{FF2B5EF4-FFF2-40B4-BE49-F238E27FC236}">
                <a16:creationId xmlns:a16="http://schemas.microsoft.com/office/drawing/2014/main" id="{C6E9FE06-1FB8-1BB4-F3D2-7F5E9025FC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9600" y="2172656"/>
            <a:ext cx="2324487" cy="1937346"/>
          </a:xfrm>
          <a:prstGeom prst="rect">
            <a:avLst/>
          </a:prstGeom>
        </p:spPr>
      </p:pic>
      <p:sp>
        <p:nvSpPr>
          <p:cNvPr id="19" name="Right Triangle 18">
            <a:extLst>
              <a:ext uri="{FF2B5EF4-FFF2-40B4-BE49-F238E27FC236}">
                <a16:creationId xmlns:a16="http://schemas.microsoft.com/office/drawing/2014/main" id="{DD7464EF-A56D-C41E-4EE1-EA4544D52765}"/>
              </a:ext>
            </a:extLst>
          </p:cNvPr>
          <p:cNvSpPr/>
          <p:nvPr/>
        </p:nvSpPr>
        <p:spPr>
          <a:xfrm flipH="1">
            <a:off x="899862" y="5089224"/>
            <a:ext cx="10146757" cy="581351"/>
          </a:xfrm>
          <a:prstGeom prst="rtTriangle">
            <a:avLst/>
          </a:prstGeom>
          <a:gradFill flip="none" rotWithShape="1">
            <a:gsLst>
              <a:gs pos="0">
                <a:srgbClr val="0069B3"/>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F6D697D-CB03-FCDE-E11C-506D50035312}"/>
              </a:ext>
            </a:extLst>
          </p:cNvPr>
          <p:cNvSpPr txBox="1"/>
          <p:nvPr/>
        </p:nvSpPr>
        <p:spPr>
          <a:xfrm>
            <a:off x="4754013" y="4064451"/>
            <a:ext cx="2416029" cy="461665"/>
          </a:xfrm>
          <a:prstGeom prst="rect">
            <a:avLst/>
          </a:prstGeom>
          <a:noFill/>
        </p:spPr>
        <p:txBody>
          <a:bodyPr wrap="square" rtlCol="0">
            <a:spAutoFit/>
          </a:bodyPr>
          <a:lstStyle/>
          <a:p>
            <a:r>
              <a:rPr lang="en-US" sz="1200" b="1" i="1" dirty="0">
                <a:solidFill>
                  <a:schemeClr val="tx1">
                    <a:lumMod val="65000"/>
                    <a:lumOff val="35000"/>
                  </a:schemeClr>
                </a:solidFill>
              </a:rPr>
              <a:t>*compressed air typically available on site for woodworking facilities. </a:t>
            </a:r>
          </a:p>
        </p:txBody>
      </p:sp>
    </p:spTree>
    <p:extLst>
      <p:ext uri="{BB962C8B-B14F-4D97-AF65-F5344CB8AC3E}">
        <p14:creationId xmlns:p14="http://schemas.microsoft.com/office/powerpoint/2010/main" val="1492328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A0CCDC-4D4C-4364-8438-F233477F87E5}"/>
              </a:ext>
            </a:extLst>
          </p:cNvPr>
          <p:cNvSpPr>
            <a:spLocks noGrp="1"/>
          </p:cNvSpPr>
          <p:nvPr>
            <p:ph type="body" sz="quarter" idx="15"/>
          </p:nvPr>
        </p:nvSpPr>
        <p:spPr/>
        <p:txBody>
          <a:bodyPr/>
          <a:lstStyle/>
          <a:p>
            <a:r>
              <a:rPr lang="en-US" dirty="0"/>
              <a:t>na.applications@condair.com</a:t>
            </a:r>
          </a:p>
        </p:txBody>
      </p:sp>
      <p:sp>
        <p:nvSpPr>
          <p:cNvPr id="5" name="Title 4">
            <a:extLst>
              <a:ext uri="{FF2B5EF4-FFF2-40B4-BE49-F238E27FC236}">
                <a16:creationId xmlns:a16="http://schemas.microsoft.com/office/drawing/2014/main" id="{4EE85A11-C4A5-4319-9633-1B941196F337}"/>
              </a:ext>
            </a:extLst>
          </p:cNvPr>
          <p:cNvSpPr>
            <a:spLocks noGrp="1"/>
          </p:cNvSpPr>
          <p:nvPr>
            <p:ph type="title"/>
          </p:nvPr>
        </p:nvSpPr>
        <p:spPr/>
        <p:txBody>
          <a:bodyPr vert="horz"/>
          <a:lstStyle/>
          <a:p>
            <a:r>
              <a:rPr lang="en-US" dirty="0"/>
              <a:t>Thank you!</a:t>
            </a:r>
          </a:p>
        </p:txBody>
      </p:sp>
      <p:sp>
        <p:nvSpPr>
          <p:cNvPr id="6" name="Slide Number Placeholder 5">
            <a:extLst>
              <a:ext uri="{FF2B5EF4-FFF2-40B4-BE49-F238E27FC236}">
                <a16:creationId xmlns:a16="http://schemas.microsoft.com/office/drawing/2014/main" id="{7B4EA28B-1FA1-1EC6-1F5C-194C779456BF}"/>
              </a:ext>
            </a:extLst>
          </p:cNvPr>
          <p:cNvSpPr>
            <a:spLocks noGrp="1"/>
          </p:cNvSpPr>
          <p:nvPr>
            <p:ph type="sldNum" sz="quarter" idx="18"/>
          </p:nvPr>
        </p:nvSpPr>
        <p:spPr/>
        <p:txBody>
          <a:bodyPr/>
          <a:lstStyle/>
          <a:p>
            <a:fld id="{F54E2D08-BE53-4294-85D2-FDEF043C3CF3}" type="slidenum">
              <a:rPr lang="en-US" smtClean="0"/>
              <a:t>38</a:t>
            </a:fld>
            <a:endParaRPr lang="en-US" dirty="0"/>
          </a:p>
        </p:txBody>
      </p:sp>
    </p:spTree>
    <p:extLst>
      <p:ext uri="{BB962C8B-B14F-4D97-AF65-F5344CB8AC3E}">
        <p14:creationId xmlns:p14="http://schemas.microsoft.com/office/powerpoint/2010/main" val="1976602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EFA54636-E609-4D19-B1F9-BAB58BB90388}"/>
              </a:ext>
            </a:extLst>
          </p:cNvPr>
          <p:cNvSpPr>
            <a:spLocks noGrp="1"/>
          </p:cNvSpPr>
          <p:nvPr>
            <p:ph type="subTitle" idx="15"/>
          </p:nvPr>
        </p:nvSpPr>
        <p:spPr/>
        <p:txBody>
          <a:bodyPr/>
          <a:lstStyle/>
          <a:p>
            <a:r>
              <a:rPr lang="en-US" dirty="0"/>
              <a:t>Introduction</a:t>
            </a:r>
          </a:p>
        </p:txBody>
      </p:sp>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lstStyle/>
          <a:p>
            <a:r>
              <a:rPr lang="en-US" dirty="0"/>
              <a:t>Lithium Battery Plants</a:t>
            </a:r>
          </a:p>
        </p:txBody>
      </p:sp>
      <p:sp>
        <p:nvSpPr>
          <p:cNvPr id="2" name="Footer Placeholder 1">
            <a:extLst>
              <a:ext uri="{FF2B5EF4-FFF2-40B4-BE49-F238E27FC236}">
                <a16:creationId xmlns:a16="http://schemas.microsoft.com/office/drawing/2014/main" id="{4F487484-7F61-3D64-4C36-528B6C514304}"/>
              </a:ext>
            </a:extLst>
          </p:cNvPr>
          <p:cNvSpPr>
            <a:spLocks noGrp="1"/>
          </p:cNvSpPr>
          <p:nvPr>
            <p:ph type="ftr" sz="quarter" idx="21"/>
          </p:nvPr>
        </p:nvSpPr>
        <p:spPr/>
        <p:txBody>
          <a:bodyPr/>
          <a:lstStyle/>
          <a:p>
            <a:r>
              <a:rPr lang="en-US" dirty="0"/>
              <a:t>02.08.2022</a:t>
            </a:r>
          </a:p>
        </p:txBody>
      </p:sp>
      <p:sp>
        <p:nvSpPr>
          <p:cNvPr id="4" name="Slide Number Placeholder 3">
            <a:extLst>
              <a:ext uri="{FF2B5EF4-FFF2-40B4-BE49-F238E27FC236}">
                <a16:creationId xmlns:a16="http://schemas.microsoft.com/office/drawing/2014/main" id="{978386DB-698F-B5D9-030B-B4965FCF3B98}"/>
              </a:ext>
            </a:extLst>
          </p:cNvPr>
          <p:cNvSpPr>
            <a:spLocks noGrp="1"/>
          </p:cNvSpPr>
          <p:nvPr>
            <p:ph type="sldNum" sz="quarter" idx="22"/>
          </p:nvPr>
        </p:nvSpPr>
        <p:spPr/>
        <p:txBody>
          <a:bodyPr/>
          <a:lstStyle/>
          <a:p>
            <a:fld id="{D90B4DAE-F7AE-4EDA-903F-E64E18C48CC9}" type="slidenum">
              <a:rPr lang="en-US" smtClean="0"/>
              <a:pPr/>
              <a:t>4</a:t>
            </a:fld>
            <a:endParaRPr lang="en-US" dirty="0"/>
          </a:p>
        </p:txBody>
      </p:sp>
      <p:sp>
        <p:nvSpPr>
          <p:cNvPr id="7" name="Text Placeholder 6">
            <a:extLst>
              <a:ext uri="{FF2B5EF4-FFF2-40B4-BE49-F238E27FC236}">
                <a16:creationId xmlns:a16="http://schemas.microsoft.com/office/drawing/2014/main" id="{2B6DA76C-6820-6254-848D-19F24B61972F}"/>
              </a:ext>
            </a:extLst>
          </p:cNvPr>
          <p:cNvSpPr>
            <a:spLocks noGrp="1"/>
          </p:cNvSpPr>
          <p:nvPr>
            <p:ph type="body" sz="quarter" idx="20"/>
          </p:nvPr>
        </p:nvSpPr>
        <p:spPr>
          <a:xfrm>
            <a:off x="623887" y="1465911"/>
            <a:ext cx="6926203" cy="4448337"/>
          </a:xfrm>
        </p:spPr>
        <p:txBody>
          <a:bodyPr/>
          <a:lstStyle/>
          <a:p>
            <a:r>
              <a:rPr lang="en-US" sz="2000" dirty="0"/>
              <a:t>USA and Canada to invest $5 Billion for Lithium Battery Plants.</a:t>
            </a:r>
          </a:p>
          <a:p>
            <a:r>
              <a:rPr lang="en-US" sz="2000" dirty="0"/>
              <a:t>The goal is to close the gap in supply chain disruption and accelerate battery production.</a:t>
            </a:r>
          </a:p>
          <a:p>
            <a:r>
              <a:rPr lang="en-US" sz="2000" dirty="0"/>
              <a:t>Each facility will be 800,000+ sq ft </a:t>
            </a:r>
          </a:p>
          <a:p>
            <a:r>
              <a:rPr lang="en-US" sz="2000" dirty="0"/>
              <a:t>Extremely low humidity conditions</a:t>
            </a:r>
          </a:p>
          <a:p>
            <a:r>
              <a:rPr lang="en-US" sz="2000" dirty="0"/>
              <a:t>Manufacturing lithium-ion batteries is a complicated technical process that  involves various manufacturing steps. </a:t>
            </a:r>
          </a:p>
        </p:txBody>
      </p:sp>
      <p:pic>
        <p:nvPicPr>
          <p:cNvPr id="9" name="Picture 8" descr="A picture containing diagram&#10;&#10;Description automatically generated">
            <a:extLst>
              <a:ext uri="{FF2B5EF4-FFF2-40B4-BE49-F238E27FC236}">
                <a16:creationId xmlns:a16="http://schemas.microsoft.com/office/drawing/2014/main" id="{CD934207-7172-9877-7428-0CF743CA1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613" y="1238225"/>
            <a:ext cx="2998715" cy="2451855"/>
          </a:xfrm>
          <a:prstGeom prst="rect">
            <a:avLst/>
          </a:prstGeom>
        </p:spPr>
      </p:pic>
      <p:pic>
        <p:nvPicPr>
          <p:cNvPr id="5" name="Picture 4" descr="Electric car being charged">
            <a:extLst>
              <a:ext uri="{FF2B5EF4-FFF2-40B4-BE49-F238E27FC236}">
                <a16:creationId xmlns:a16="http://schemas.microsoft.com/office/drawing/2014/main" id="{379CF09B-1A62-3964-916C-04B0CC6BD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613" y="3998390"/>
            <a:ext cx="2998715" cy="1999143"/>
          </a:xfrm>
          <a:prstGeom prst="rect">
            <a:avLst/>
          </a:prstGeom>
        </p:spPr>
      </p:pic>
    </p:spTree>
    <p:extLst>
      <p:ext uri="{BB962C8B-B14F-4D97-AF65-F5344CB8AC3E}">
        <p14:creationId xmlns:p14="http://schemas.microsoft.com/office/powerpoint/2010/main" val="377307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ACA03B-EBF0-1162-FD3C-6051F0DCE040}"/>
              </a:ext>
            </a:extLst>
          </p:cNvPr>
          <p:cNvSpPr>
            <a:spLocks noGrp="1"/>
          </p:cNvSpPr>
          <p:nvPr>
            <p:ph type="subTitle" idx="15"/>
          </p:nvPr>
        </p:nvSpPr>
        <p:spPr/>
        <p:txBody>
          <a:bodyPr/>
          <a:lstStyle/>
          <a:p>
            <a:r>
              <a:rPr lang="en-US" dirty="0"/>
              <a:t>Benefits of Dehumidification</a:t>
            </a:r>
          </a:p>
        </p:txBody>
      </p:sp>
      <p:sp>
        <p:nvSpPr>
          <p:cNvPr id="3" name="Title 2">
            <a:extLst>
              <a:ext uri="{FF2B5EF4-FFF2-40B4-BE49-F238E27FC236}">
                <a16:creationId xmlns:a16="http://schemas.microsoft.com/office/drawing/2014/main" id="{2967C97D-28A0-1EA8-72DF-7774AC9E0EB9}"/>
              </a:ext>
            </a:extLst>
          </p:cNvPr>
          <p:cNvSpPr>
            <a:spLocks noGrp="1"/>
          </p:cNvSpPr>
          <p:nvPr>
            <p:ph type="title"/>
          </p:nvPr>
        </p:nvSpPr>
        <p:spPr/>
        <p:txBody>
          <a:bodyPr/>
          <a:lstStyle/>
          <a:p>
            <a:r>
              <a:rPr lang="en-US" dirty="0"/>
              <a:t>Lithium Battery Plants</a:t>
            </a:r>
          </a:p>
        </p:txBody>
      </p:sp>
      <p:sp>
        <p:nvSpPr>
          <p:cNvPr id="4" name="Text Placeholder 3">
            <a:extLst>
              <a:ext uri="{FF2B5EF4-FFF2-40B4-BE49-F238E27FC236}">
                <a16:creationId xmlns:a16="http://schemas.microsoft.com/office/drawing/2014/main" id="{6E5EE877-49FB-7A16-7BCB-2C9B1AFEDFC2}"/>
              </a:ext>
            </a:extLst>
          </p:cNvPr>
          <p:cNvSpPr>
            <a:spLocks noGrp="1"/>
          </p:cNvSpPr>
          <p:nvPr>
            <p:ph type="body" sz="quarter" idx="20"/>
          </p:nvPr>
        </p:nvSpPr>
        <p:spPr>
          <a:xfrm>
            <a:off x="4690555" y="1452967"/>
            <a:ext cx="7021280" cy="4258562"/>
          </a:xfrm>
        </p:spPr>
        <p:txBody>
          <a:bodyPr/>
          <a:lstStyle/>
          <a:p>
            <a:pPr marL="0" indent="0">
              <a:buNone/>
            </a:pPr>
            <a:r>
              <a:rPr lang="en-US" sz="1600" b="1" i="0" dirty="0">
                <a:solidFill>
                  <a:srgbClr val="333333"/>
                </a:solidFill>
                <a:effectLst/>
                <a:latin typeface="Calibri" panose="020F0502020204030204" pitchFamily="34" charset="0"/>
              </a:rPr>
              <a:t>Protection of Product:</a:t>
            </a:r>
          </a:p>
          <a:p>
            <a:pPr>
              <a:buClr>
                <a:srgbClr val="016AB3"/>
              </a:buClr>
              <a:buSzPct val="100000"/>
              <a:buFont typeface="Arial" panose="020B0604020202020204" pitchFamily="34" charset="0"/>
              <a:buChar char="•"/>
            </a:pPr>
            <a:r>
              <a:rPr lang="en-US" sz="1600" b="0" i="0" dirty="0">
                <a:solidFill>
                  <a:srgbClr val="333333"/>
                </a:solidFill>
                <a:effectLst/>
                <a:latin typeface="Calibri" panose="020F0502020204030204" pitchFamily="34" charset="0"/>
              </a:rPr>
              <a:t>Lithium reacts with water vapour and inaccurate humidity control in a battery production area can have severe consequences, as well as leading to a drop in product quality.</a:t>
            </a:r>
          </a:p>
          <a:p>
            <a:pPr>
              <a:buClr>
                <a:srgbClr val="016AB3"/>
              </a:buClr>
              <a:buSzPct val="100000"/>
              <a:buFont typeface="Arial" panose="020B0604020202020204" pitchFamily="34" charset="0"/>
              <a:buChar char="•"/>
            </a:pPr>
            <a:r>
              <a:rPr lang="en-US" sz="1600" dirty="0">
                <a:solidFill>
                  <a:srgbClr val="333333"/>
                </a:solidFill>
                <a:latin typeface="Calibri" panose="020F0502020204030204" pitchFamily="34" charset="0"/>
              </a:rPr>
              <a:t>With High humidity the cell weight increase due to moisture reaction (contamination)</a:t>
            </a:r>
          </a:p>
          <a:p>
            <a:pPr marL="0" indent="0">
              <a:buNone/>
            </a:pPr>
            <a:endParaRPr lang="en-US" sz="1600" b="0" i="0" dirty="0">
              <a:solidFill>
                <a:srgbClr val="333333"/>
              </a:solidFill>
              <a:effectLst/>
              <a:latin typeface="Calibri" panose="020F0502020204030204" pitchFamily="34" charset="0"/>
            </a:endParaRPr>
          </a:p>
          <a:p>
            <a:pPr marL="0" indent="0">
              <a:buNone/>
            </a:pPr>
            <a:r>
              <a:rPr lang="en-US" sz="1600" b="1" dirty="0">
                <a:solidFill>
                  <a:srgbClr val="333333"/>
                </a:solidFill>
                <a:latin typeface="Calibri" panose="020F0502020204030204" pitchFamily="34" charset="0"/>
              </a:rPr>
              <a:t>Operational Cost</a:t>
            </a:r>
            <a:endParaRPr lang="en-US" sz="1600" b="1" i="0" dirty="0">
              <a:solidFill>
                <a:srgbClr val="333333"/>
              </a:solidFill>
              <a:effectLst/>
              <a:latin typeface="Calibri" panose="020F0502020204030204" pitchFamily="34" charset="0"/>
            </a:endParaRPr>
          </a:p>
          <a:p>
            <a:pPr>
              <a:buClr>
                <a:srgbClr val="016AB3"/>
              </a:buClr>
              <a:buSzPct val="100000"/>
              <a:buFont typeface="Arial" panose="020B0604020202020204" pitchFamily="34" charset="0"/>
              <a:buChar char="•"/>
            </a:pPr>
            <a:r>
              <a:rPr lang="en-US" sz="1600" dirty="0">
                <a:latin typeface="Calibri" panose="020F0502020204030204" pitchFamily="34" charset="0"/>
              </a:rPr>
              <a:t>With the extreme requirement for moisture control, the energy required for the manufacturing process is significant therefore controlling the conditions accurately with dehumidification has a substantial impact on the probability in the manufacturing operation.</a:t>
            </a:r>
          </a:p>
          <a:p>
            <a:pPr marL="0" indent="0">
              <a:buNone/>
            </a:pPr>
            <a:endParaRPr lang="en-US" sz="2000" dirty="0">
              <a:latin typeface="Calibri" panose="020F0502020204030204" pitchFamily="34" charset="0"/>
            </a:endParaRPr>
          </a:p>
          <a:p>
            <a:pPr marL="0" indent="0">
              <a:buNone/>
            </a:pPr>
            <a:endParaRPr lang="en-US" sz="2000" dirty="0">
              <a:latin typeface="Calibri" panose="020F0502020204030204" pitchFamily="34" charset="0"/>
            </a:endParaRPr>
          </a:p>
        </p:txBody>
      </p:sp>
      <p:sp>
        <p:nvSpPr>
          <p:cNvPr id="5" name="Footer Placeholder 4">
            <a:extLst>
              <a:ext uri="{FF2B5EF4-FFF2-40B4-BE49-F238E27FC236}">
                <a16:creationId xmlns:a16="http://schemas.microsoft.com/office/drawing/2014/main" id="{D143069B-F441-A907-2358-7B110200F134}"/>
              </a:ext>
            </a:extLst>
          </p:cNvPr>
          <p:cNvSpPr>
            <a:spLocks noGrp="1"/>
          </p:cNvSpPr>
          <p:nvPr>
            <p:ph type="ftr" sz="quarter" idx="21"/>
          </p:nvPr>
        </p:nvSpPr>
        <p:spPr/>
        <p:txBody>
          <a:bodyPr/>
          <a:lstStyle/>
          <a:p>
            <a:r>
              <a:rPr lang="en-US"/>
              <a:t>02.08.2022</a:t>
            </a:r>
            <a:endParaRPr lang="en-US" dirty="0"/>
          </a:p>
        </p:txBody>
      </p:sp>
      <p:sp>
        <p:nvSpPr>
          <p:cNvPr id="6" name="Slide Number Placeholder 5">
            <a:extLst>
              <a:ext uri="{FF2B5EF4-FFF2-40B4-BE49-F238E27FC236}">
                <a16:creationId xmlns:a16="http://schemas.microsoft.com/office/drawing/2014/main" id="{85DC7121-48E0-F033-AD92-7E0428E49814}"/>
              </a:ext>
            </a:extLst>
          </p:cNvPr>
          <p:cNvSpPr>
            <a:spLocks noGrp="1"/>
          </p:cNvSpPr>
          <p:nvPr>
            <p:ph type="sldNum" sz="quarter" idx="22"/>
          </p:nvPr>
        </p:nvSpPr>
        <p:spPr/>
        <p:txBody>
          <a:bodyPr/>
          <a:lstStyle/>
          <a:p>
            <a:fld id="{D90B4DAE-F7AE-4EDA-903F-E64E18C48CC9}" type="slidenum">
              <a:rPr lang="en-US" smtClean="0"/>
              <a:pPr/>
              <a:t>5</a:t>
            </a:fld>
            <a:endParaRPr lang="en-US" dirty="0"/>
          </a:p>
        </p:txBody>
      </p:sp>
      <p:pic>
        <p:nvPicPr>
          <p:cNvPr id="8" name="Picture 7" descr="Battery icon on circuit board">
            <a:extLst>
              <a:ext uri="{FF2B5EF4-FFF2-40B4-BE49-F238E27FC236}">
                <a16:creationId xmlns:a16="http://schemas.microsoft.com/office/drawing/2014/main" id="{37552E73-2C58-7C3F-AC66-D15AC890B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97" y="1452967"/>
            <a:ext cx="3223705" cy="1842117"/>
          </a:xfrm>
          <a:prstGeom prst="rect">
            <a:avLst/>
          </a:prstGeom>
        </p:spPr>
      </p:pic>
      <p:pic>
        <p:nvPicPr>
          <p:cNvPr id="10" name="Picture 9" descr="Electronic circuit board">
            <a:extLst>
              <a:ext uri="{FF2B5EF4-FFF2-40B4-BE49-F238E27FC236}">
                <a16:creationId xmlns:a16="http://schemas.microsoft.com/office/drawing/2014/main" id="{B86C0D5A-A9D2-B869-80A9-64D6EF527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96" y="3562917"/>
            <a:ext cx="3223705" cy="2148612"/>
          </a:xfrm>
          <a:prstGeom prst="rect">
            <a:avLst/>
          </a:prstGeom>
        </p:spPr>
      </p:pic>
    </p:spTree>
    <p:extLst>
      <p:ext uri="{BB962C8B-B14F-4D97-AF65-F5344CB8AC3E}">
        <p14:creationId xmlns:p14="http://schemas.microsoft.com/office/powerpoint/2010/main" val="107596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B04A0B-3FF5-7842-5906-B956134AB9DF}"/>
              </a:ext>
            </a:extLst>
          </p:cNvPr>
          <p:cNvSpPr>
            <a:spLocks noGrp="1"/>
          </p:cNvSpPr>
          <p:nvPr>
            <p:ph type="subTitle" idx="15"/>
          </p:nvPr>
        </p:nvSpPr>
        <p:spPr/>
        <p:txBody>
          <a:bodyPr/>
          <a:lstStyle/>
          <a:p>
            <a:r>
              <a:rPr lang="en-US" dirty="0"/>
              <a:t>Calculating Set Points</a:t>
            </a:r>
          </a:p>
        </p:txBody>
      </p:sp>
      <p:sp>
        <p:nvSpPr>
          <p:cNvPr id="3" name="Title 2">
            <a:extLst>
              <a:ext uri="{FF2B5EF4-FFF2-40B4-BE49-F238E27FC236}">
                <a16:creationId xmlns:a16="http://schemas.microsoft.com/office/drawing/2014/main" id="{CE1EDAA2-B97D-432D-82E7-18ADCBDD72E2}"/>
              </a:ext>
            </a:extLst>
          </p:cNvPr>
          <p:cNvSpPr>
            <a:spLocks noGrp="1"/>
          </p:cNvSpPr>
          <p:nvPr>
            <p:ph type="title"/>
          </p:nvPr>
        </p:nvSpPr>
        <p:spPr/>
        <p:txBody>
          <a:bodyPr/>
          <a:lstStyle/>
          <a:p>
            <a:r>
              <a:rPr lang="en-US" dirty="0"/>
              <a:t>Lithium Battery Plants</a:t>
            </a:r>
          </a:p>
        </p:txBody>
      </p:sp>
      <p:sp>
        <p:nvSpPr>
          <p:cNvPr id="4" name="Text Placeholder 3">
            <a:extLst>
              <a:ext uri="{FF2B5EF4-FFF2-40B4-BE49-F238E27FC236}">
                <a16:creationId xmlns:a16="http://schemas.microsoft.com/office/drawing/2014/main" id="{9C60F86F-988C-144B-6A9E-5E9DE2D97990}"/>
              </a:ext>
            </a:extLst>
          </p:cNvPr>
          <p:cNvSpPr>
            <a:spLocks noGrp="1"/>
          </p:cNvSpPr>
          <p:nvPr>
            <p:ph type="body" sz="quarter" idx="20"/>
          </p:nvPr>
        </p:nvSpPr>
        <p:spPr>
          <a:xfrm>
            <a:off x="623887" y="1332940"/>
            <a:ext cx="6255085" cy="4351982"/>
          </a:xfrm>
        </p:spPr>
        <p:txBody>
          <a:bodyPr/>
          <a:lstStyle/>
          <a:p>
            <a:pPr marL="0" indent="0">
              <a:buClr>
                <a:srgbClr val="016AB3"/>
              </a:buClr>
              <a:buSzPct val="100000"/>
              <a:buNone/>
            </a:pPr>
            <a:r>
              <a:rPr lang="en-US" sz="1800" u="sng" dirty="0"/>
              <a:t>For Dry Rooms Important Considerations</a:t>
            </a:r>
          </a:p>
          <a:p>
            <a:pPr marL="243000" indent="-243000">
              <a:buClr>
                <a:srgbClr val="016AB3"/>
              </a:buClr>
              <a:buSzPct val="100000"/>
              <a:buFont typeface="Arial" panose="020B0604020202020204" pitchFamily="34" charset="0"/>
              <a:buChar char="•"/>
            </a:pPr>
            <a:r>
              <a:rPr lang="en-US" sz="1800" dirty="0"/>
              <a:t>Extremely low humidity conditions for dry rooms.</a:t>
            </a:r>
          </a:p>
          <a:p>
            <a:pPr marL="243000" indent="-243000">
              <a:buClr>
                <a:srgbClr val="016AB3"/>
              </a:buClr>
              <a:buSzPct val="100000"/>
              <a:buFont typeface="Arial" panose="020B0604020202020204" pitchFamily="34" charset="0"/>
              <a:buChar char="•"/>
            </a:pPr>
            <a:r>
              <a:rPr lang="en-US" sz="1800" dirty="0"/>
              <a:t>Hermetically sealed from the outside environment</a:t>
            </a:r>
          </a:p>
          <a:p>
            <a:pPr marL="243000" indent="-243000">
              <a:buClr>
                <a:srgbClr val="016AB3"/>
              </a:buClr>
              <a:buSzPct val="100000"/>
              <a:buFont typeface="Arial" panose="020B0604020202020204" pitchFamily="34" charset="0"/>
              <a:buChar char="•"/>
            </a:pPr>
            <a:r>
              <a:rPr lang="en-US" sz="1800" dirty="0"/>
              <a:t>Stable clean dry room environment (ISO class 7 to 6)</a:t>
            </a:r>
          </a:p>
          <a:p>
            <a:pPr marL="243000" indent="-243000">
              <a:buClr>
                <a:srgbClr val="016AB3"/>
              </a:buClr>
              <a:buSzPct val="100000"/>
              <a:buFont typeface="Arial" panose="020B0604020202020204" pitchFamily="34" charset="0"/>
              <a:buChar char="•"/>
            </a:pPr>
            <a:r>
              <a:rPr lang="en-US" sz="1800" dirty="0"/>
              <a:t>A typical specification has a dew point less than -40° F</a:t>
            </a:r>
          </a:p>
          <a:p>
            <a:pPr marL="243000" indent="-243000">
              <a:buClr>
                <a:srgbClr val="016AB3"/>
              </a:buClr>
              <a:buSzPct val="100000"/>
              <a:buFont typeface="Arial" panose="020B0604020202020204" pitchFamily="34" charset="0"/>
              <a:buChar char="•"/>
            </a:pPr>
            <a:r>
              <a:rPr lang="en-US" sz="1800" dirty="0"/>
              <a:t>Battery assembly have lower requirements (&lt;10% RH) than cell manufacturing (&lt;1% RH)</a:t>
            </a:r>
          </a:p>
          <a:p>
            <a:pPr marL="243000" indent="-243000">
              <a:buClr>
                <a:srgbClr val="016AB3"/>
              </a:buClr>
              <a:buSzPct val="100000"/>
              <a:buFont typeface="Arial" panose="020B0604020202020204" pitchFamily="34" charset="0"/>
              <a:buChar char="•"/>
            </a:pPr>
            <a:r>
              <a:rPr lang="en-US" sz="1800" dirty="0"/>
              <a:t>Next generation batteries may need even more stringent conditions (&lt; -90F dew point)</a:t>
            </a:r>
          </a:p>
          <a:p>
            <a:endParaRPr lang="en-US" dirty="0"/>
          </a:p>
        </p:txBody>
      </p:sp>
      <p:sp>
        <p:nvSpPr>
          <p:cNvPr id="5" name="Footer Placeholder 4">
            <a:extLst>
              <a:ext uri="{FF2B5EF4-FFF2-40B4-BE49-F238E27FC236}">
                <a16:creationId xmlns:a16="http://schemas.microsoft.com/office/drawing/2014/main" id="{36E5E03D-9473-122D-3F65-6BFFB8E966C7}"/>
              </a:ext>
            </a:extLst>
          </p:cNvPr>
          <p:cNvSpPr>
            <a:spLocks noGrp="1"/>
          </p:cNvSpPr>
          <p:nvPr>
            <p:ph type="ftr" sz="quarter" idx="21"/>
          </p:nvPr>
        </p:nvSpPr>
        <p:spPr/>
        <p:txBody>
          <a:bodyPr/>
          <a:lstStyle/>
          <a:p>
            <a:r>
              <a:rPr lang="en-US"/>
              <a:t>02.08.2022</a:t>
            </a:r>
            <a:endParaRPr lang="en-US" dirty="0"/>
          </a:p>
        </p:txBody>
      </p:sp>
      <p:sp>
        <p:nvSpPr>
          <p:cNvPr id="6" name="Slide Number Placeholder 5">
            <a:extLst>
              <a:ext uri="{FF2B5EF4-FFF2-40B4-BE49-F238E27FC236}">
                <a16:creationId xmlns:a16="http://schemas.microsoft.com/office/drawing/2014/main" id="{8EBA1F80-2A1E-9C79-2DF5-9B4643FBF288}"/>
              </a:ext>
            </a:extLst>
          </p:cNvPr>
          <p:cNvSpPr>
            <a:spLocks noGrp="1"/>
          </p:cNvSpPr>
          <p:nvPr>
            <p:ph type="sldNum" sz="quarter" idx="22"/>
          </p:nvPr>
        </p:nvSpPr>
        <p:spPr/>
        <p:txBody>
          <a:bodyPr/>
          <a:lstStyle/>
          <a:p>
            <a:fld id="{D90B4DAE-F7AE-4EDA-903F-E64E18C48CC9}" type="slidenum">
              <a:rPr lang="en-US" smtClean="0"/>
              <a:pPr/>
              <a:t>6</a:t>
            </a:fld>
            <a:endParaRPr lang="en-US" dirty="0"/>
          </a:p>
        </p:txBody>
      </p:sp>
      <p:pic>
        <p:nvPicPr>
          <p:cNvPr id="10" name="Picture 9" descr="A picture containing indoor&#10;&#10;Description automatically generated">
            <a:extLst>
              <a:ext uri="{FF2B5EF4-FFF2-40B4-BE49-F238E27FC236}">
                <a16:creationId xmlns:a16="http://schemas.microsoft.com/office/drawing/2014/main" id="{29BEAE0C-8C79-943A-BB0A-2029F8A80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907" y="4586608"/>
            <a:ext cx="2958952" cy="1716192"/>
          </a:xfrm>
          <a:prstGeom prst="rect">
            <a:avLst/>
          </a:prstGeom>
        </p:spPr>
      </p:pic>
      <p:pic>
        <p:nvPicPr>
          <p:cNvPr id="14" name="Picture 13">
            <a:extLst>
              <a:ext uri="{FF2B5EF4-FFF2-40B4-BE49-F238E27FC236}">
                <a16:creationId xmlns:a16="http://schemas.microsoft.com/office/drawing/2014/main" id="{6911491B-CF32-C483-E360-CBAEB3DE658D}"/>
              </a:ext>
            </a:extLst>
          </p:cNvPr>
          <p:cNvPicPr>
            <a:picLocks noChangeAspect="1"/>
          </p:cNvPicPr>
          <p:nvPr/>
        </p:nvPicPr>
        <p:blipFill>
          <a:blip r:embed="rId3"/>
          <a:stretch>
            <a:fillRect/>
          </a:stretch>
        </p:blipFill>
        <p:spPr>
          <a:xfrm>
            <a:off x="7336454" y="1254990"/>
            <a:ext cx="4504091" cy="3621847"/>
          </a:xfrm>
          <a:prstGeom prst="rect">
            <a:avLst/>
          </a:prstGeom>
        </p:spPr>
      </p:pic>
    </p:spTree>
    <p:extLst>
      <p:ext uri="{BB962C8B-B14F-4D97-AF65-F5344CB8AC3E}">
        <p14:creationId xmlns:p14="http://schemas.microsoft.com/office/powerpoint/2010/main" val="282121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332AF20-3306-08EB-F37F-21CE4C1B2B2A}"/>
              </a:ext>
            </a:extLst>
          </p:cNvPr>
          <p:cNvSpPr>
            <a:spLocks noGrp="1"/>
          </p:cNvSpPr>
          <p:nvPr>
            <p:ph type="subTitle" idx="15"/>
          </p:nvPr>
        </p:nvSpPr>
        <p:spPr/>
        <p:txBody>
          <a:bodyPr/>
          <a:lstStyle/>
          <a:p>
            <a:r>
              <a:rPr lang="en-US" dirty="0"/>
              <a:t>Applicable Technologies</a:t>
            </a:r>
          </a:p>
        </p:txBody>
      </p:sp>
      <p:sp>
        <p:nvSpPr>
          <p:cNvPr id="3" name="Title 2">
            <a:extLst>
              <a:ext uri="{FF2B5EF4-FFF2-40B4-BE49-F238E27FC236}">
                <a16:creationId xmlns:a16="http://schemas.microsoft.com/office/drawing/2014/main" id="{4DDF0EF6-CE12-F409-CB44-33EFC82BD692}"/>
              </a:ext>
            </a:extLst>
          </p:cNvPr>
          <p:cNvSpPr>
            <a:spLocks noGrp="1"/>
          </p:cNvSpPr>
          <p:nvPr>
            <p:ph type="title"/>
          </p:nvPr>
        </p:nvSpPr>
        <p:spPr/>
        <p:txBody>
          <a:bodyPr/>
          <a:lstStyle/>
          <a:p>
            <a:r>
              <a:rPr lang="en-US" dirty="0"/>
              <a:t>Lithium Battery Plants</a:t>
            </a:r>
          </a:p>
        </p:txBody>
      </p:sp>
      <p:sp>
        <p:nvSpPr>
          <p:cNvPr id="4" name="Text Placeholder 3">
            <a:extLst>
              <a:ext uri="{FF2B5EF4-FFF2-40B4-BE49-F238E27FC236}">
                <a16:creationId xmlns:a16="http://schemas.microsoft.com/office/drawing/2014/main" id="{5E60DC7B-85EE-D641-DC75-518A696FC6FC}"/>
              </a:ext>
            </a:extLst>
          </p:cNvPr>
          <p:cNvSpPr>
            <a:spLocks noGrp="1"/>
          </p:cNvSpPr>
          <p:nvPr>
            <p:ph type="body" sz="quarter" idx="20"/>
          </p:nvPr>
        </p:nvSpPr>
        <p:spPr>
          <a:xfrm>
            <a:off x="623887" y="1314381"/>
            <a:ext cx="5472113" cy="2738933"/>
          </a:xfrm>
        </p:spPr>
        <p:txBody>
          <a:bodyPr/>
          <a:lstStyle/>
          <a:p>
            <a:pPr marL="0" indent="0">
              <a:spcAft>
                <a:spcPts val="0"/>
              </a:spcAft>
              <a:buClr>
                <a:srgbClr val="016AB3"/>
              </a:buClr>
              <a:buSzPct val="100000"/>
              <a:buNone/>
            </a:pPr>
            <a:r>
              <a:rPr lang="en-US" sz="1800" b="1" dirty="0"/>
              <a:t>Custom Units</a:t>
            </a:r>
          </a:p>
          <a:p>
            <a:pPr>
              <a:spcAft>
                <a:spcPts val="0"/>
              </a:spcAft>
              <a:buClr>
                <a:srgbClr val="016AB3"/>
              </a:buClr>
              <a:buSzPct val="100000"/>
              <a:buFont typeface="Arial" panose="020B0604020202020204" pitchFamily="34" charset="0"/>
              <a:buChar char="•"/>
            </a:pPr>
            <a:r>
              <a:rPr lang="en-US" sz="1800" dirty="0"/>
              <a:t>Reheat Options</a:t>
            </a:r>
          </a:p>
          <a:p>
            <a:pPr marL="616050" lvl="1" indent="-400050">
              <a:spcAft>
                <a:spcPts val="0"/>
              </a:spcAft>
              <a:buClr>
                <a:srgbClr val="016AB3"/>
              </a:buClr>
              <a:buSzPct val="100000"/>
              <a:buFont typeface="+mj-lt"/>
              <a:buAutoNum type="romanUcPeriod"/>
            </a:pPr>
            <a:r>
              <a:rPr lang="en-US" sz="1800" dirty="0"/>
              <a:t>Steam Reheat (S)</a:t>
            </a:r>
          </a:p>
          <a:p>
            <a:pPr marL="616050" lvl="1" indent="-400050">
              <a:spcAft>
                <a:spcPts val="0"/>
              </a:spcAft>
              <a:buClr>
                <a:srgbClr val="016AB3"/>
              </a:buClr>
              <a:buSzPct val="100000"/>
              <a:buFont typeface="+mj-lt"/>
              <a:buAutoNum type="romanUcPeriod"/>
            </a:pPr>
            <a:r>
              <a:rPr lang="en-US" sz="1800" dirty="0"/>
              <a:t>Medium Temperature Hot Water Reheat (MTHW)</a:t>
            </a:r>
          </a:p>
          <a:p>
            <a:pPr marL="616050" lvl="1" indent="-400050">
              <a:spcAft>
                <a:spcPts val="0"/>
              </a:spcAft>
              <a:buClr>
                <a:srgbClr val="016AB3"/>
              </a:buClr>
              <a:buSzPct val="100000"/>
              <a:buFont typeface="+mj-lt"/>
              <a:buAutoNum type="romanUcPeriod"/>
            </a:pPr>
            <a:r>
              <a:rPr lang="en-US" sz="1800" dirty="0"/>
              <a:t>Hot Temperature Hot Water Reheat (HTHW)</a:t>
            </a:r>
          </a:p>
          <a:p>
            <a:pPr marL="616050" lvl="1" indent="-400050">
              <a:spcAft>
                <a:spcPts val="0"/>
              </a:spcAft>
              <a:buClr>
                <a:srgbClr val="016AB3"/>
              </a:buClr>
              <a:buSzPct val="100000"/>
              <a:buFont typeface="+mj-lt"/>
              <a:buAutoNum type="romanUcPeriod"/>
            </a:pPr>
            <a:r>
              <a:rPr lang="en-US" sz="1800" dirty="0"/>
              <a:t>Direct Gas Fire Reheat (G)</a:t>
            </a:r>
          </a:p>
          <a:p>
            <a:pPr marL="616050" lvl="1" indent="-400050">
              <a:spcAft>
                <a:spcPts val="0"/>
              </a:spcAft>
              <a:buClr>
                <a:srgbClr val="016AB3"/>
              </a:buClr>
              <a:buSzPct val="100000"/>
              <a:buFont typeface="+mj-lt"/>
              <a:buAutoNum type="romanUcPeriod"/>
            </a:pPr>
            <a:r>
              <a:rPr lang="en-US" sz="1800" dirty="0"/>
              <a:t>Electric Heaters (E)</a:t>
            </a:r>
          </a:p>
          <a:p>
            <a:pPr>
              <a:spcAft>
                <a:spcPts val="0"/>
              </a:spcAft>
              <a:buClr>
                <a:srgbClr val="016AB3"/>
              </a:buClr>
              <a:buSzPct val="100000"/>
              <a:buFont typeface="Arial" panose="020B0604020202020204" pitchFamily="34" charset="0"/>
              <a:buChar char="•"/>
            </a:pPr>
            <a:r>
              <a:rPr lang="en-US" sz="1800" dirty="0"/>
              <a:t>Insulated Housing  with panels and inspection doors</a:t>
            </a:r>
          </a:p>
          <a:p>
            <a:pPr>
              <a:spcAft>
                <a:spcPts val="0"/>
              </a:spcAft>
              <a:buClr>
                <a:srgbClr val="016AB3"/>
              </a:buClr>
              <a:buSzPct val="100000"/>
              <a:buFont typeface="Arial" panose="020B0604020202020204" pitchFamily="34" charset="0"/>
              <a:buChar char="•"/>
            </a:pPr>
            <a:r>
              <a:rPr lang="en-US" sz="1800" dirty="0"/>
              <a:t>Carbon/HEPA Filtration</a:t>
            </a:r>
          </a:p>
          <a:p>
            <a:pPr>
              <a:buClr>
                <a:srgbClr val="016AB3"/>
              </a:buClr>
              <a:buSzPct val="100000"/>
              <a:buFont typeface="Arial" panose="020B0604020202020204" pitchFamily="34" charset="0"/>
              <a:buChar char="•"/>
            </a:pPr>
            <a:r>
              <a:rPr lang="en-US" sz="1800" dirty="0"/>
              <a:t>Outdoor Units IP56 or IP65</a:t>
            </a:r>
          </a:p>
          <a:p>
            <a:pPr marL="0" indent="0">
              <a:buNone/>
            </a:pPr>
            <a:endParaRPr lang="en-US" dirty="0"/>
          </a:p>
        </p:txBody>
      </p:sp>
      <p:sp>
        <p:nvSpPr>
          <p:cNvPr id="5" name="Footer Placeholder 4">
            <a:extLst>
              <a:ext uri="{FF2B5EF4-FFF2-40B4-BE49-F238E27FC236}">
                <a16:creationId xmlns:a16="http://schemas.microsoft.com/office/drawing/2014/main" id="{4993FB53-CD65-019C-4520-2B6E0A42591C}"/>
              </a:ext>
            </a:extLst>
          </p:cNvPr>
          <p:cNvSpPr>
            <a:spLocks noGrp="1"/>
          </p:cNvSpPr>
          <p:nvPr>
            <p:ph type="ftr" sz="quarter" idx="21"/>
          </p:nvPr>
        </p:nvSpPr>
        <p:spPr/>
        <p:txBody>
          <a:bodyPr/>
          <a:lstStyle/>
          <a:p>
            <a:r>
              <a:rPr lang="en-US"/>
              <a:t>02.08.2022</a:t>
            </a:r>
            <a:endParaRPr lang="en-US" dirty="0"/>
          </a:p>
        </p:txBody>
      </p:sp>
      <p:sp>
        <p:nvSpPr>
          <p:cNvPr id="6" name="Slide Number Placeholder 5">
            <a:extLst>
              <a:ext uri="{FF2B5EF4-FFF2-40B4-BE49-F238E27FC236}">
                <a16:creationId xmlns:a16="http://schemas.microsoft.com/office/drawing/2014/main" id="{D0782B57-531F-AFE0-7768-E55E46581174}"/>
              </a:ext>
            </a:extLst>
          </p:cNvPr>
          <p:cNvSpPr>
            <a:spLocks noGrp="1"/>
          </p:cNvSpPr>
          <p:nvPr>
            <p:ph type="sldNum" sz="quarter" idx="22"/>
          </p:nvPr>
        </p:nvSpPr>
        <p:spPr/>
        <p:txBody>
          <a:bodyPr/>
          <a:lstStyle/>
          <a:p>
            <a:fld id="{D90B4DAE-F7AE-4EDA-903F-E64E18C48CC9}" type="slidenum">
              <a:rPr lang="en-US" smtClean="0"/>
              <a:pPr/>
              <a:t>7</a:t>
            </a:fld>
            <a:endParaRPr lang="en-US" dirty="0"/>
          </a:p>
        </p:txBody>
      </p:sp>
      <p:pic>
        <p:nvPicPr>
          <p:cNvPr id="7" name="Picture 6" descr="A picture containing indoor, white, wardrobe, cabinet&#10;&#10;Description automatically generated">
            <a:extLst>
              <a:ext uri="{FF2B5EF4-FFF2-40B4-BE49-F238E27FC236}">
                <a16:creationId xmlns:a16="http://schemas.microsoft.com/office/drawing/2014/main" id="{02D1E80C-5C52-10DD-9715-399EE178F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92803" y="1102944"/>
            <a:ext cx="4391396" cy="3161805"/>
          </a:xfrm>
          <a:prstGeom prst="rect">
            <a:avLst/>
          </a:prstGeom>
          <a:noFill/>
        </p:spPr>
      </p:pic>
      <p:graphicFrame>
        <p:nvGraphicFramePr>
          <p:cNvPr id="9" name="Table 9">
            <a:extLst>
              <a:ext uri="{FF2B5EF4-FFF2-40B4-BE49-F238E27FC236}">
                <a16:creationId xmlns:a16="http://schemas.microsoft.com/office/drawing/2014/main" id="{E1A2F8CE-0A31-AFAA-98BE-3D99548A7439}"/>
              </a:ext>
            </a:extLst>
          </p:cNvPr>
          <p:cNvGraphicFramePr>
            <a:graphicFrameLocks noGrp="1"/>
          </p:cNvGraphicFramePr>
          <p:nvPr>
            <p:extLst>
              <p:ext uri="{D42A27DB-BD31-4B8C-83A1-F6EECF244321}">
                <p14:modId xmlns:p14="http://schemas.microsoft.com/office/powerpoint/2010/main" val="4292463598"/>
              </p:ext>
            </p:extLst>
          </p:nvPr>
        </p:nvGraphicFramePr>
        <p:xfrm>
          <a:off x="623887" y="4325681"/>
          <a:ext cx="7286930" cy="1463040"/>
        </p:xfrm>
        <a:graphic>
          <a:graphicData uri="http://schemas.openxmlformats.org/drawingml/2006/table">
            <a:tbl>
              <a:tblPr firstRow="1" bandRow="1">
                <a:tableStyleId>{5C22544A-1AA1-4342-B048-85BDC9FD1C3A}</a:tableStyleId>
              </a:tblPr>
              <a:tblGrid>
                <a:gridCol w="1462906">
                  <a:extLst>
                    <a:ext uri="{9D8B030D-6E8A-4147-A177-3AD203B41FA5}">
                      <a16:colId xmlns:a16="http://schemas.microsoft.com/office/drawing/2014/main" val="2805857353"/>
                    </a:ext>
                  </a:extLst>
                </a:gridCol>
                <a:gridCol w="1248005">
                  <a:extLst>
                    <a:ext uri="{9D8B030D-6E8A-4147-A177-3AD203B41FA5}">
                      <a16:colId xmlns:a16="http://schemas.microsoft.com/office/drawing/2014/main" val="2077323513"/>
                    </a:ext>
                  </a:extLst>
                </a:gridCol>
                <a:gridCol w="4576019">
                  <a:extLst>
                    <a:ext uri="{9D8B030D-6E8A-4147-A177-3AD203B41FA5}">
                      <a16:colId xmlns:a16="http://schemas.microsoft.com/office/drawing/2014/main" val="3902790703"/>
                    </a:ext>
                  </a:extLst>
                </a:gridCol>
              </a:tblGrid>
              <a:tr h="362956">
                <a:tc>
                  <a:txBody>
                    <a:bodyPr/>
                    <a:lstStyle/>
                    <a:p>
                      <a:pPr algn="ctr"/>
                      <a:r>
                        <a:rPr lang="en-US" dirty="0"/>
                        <a:t>Model</a:t>
                      </a:r>
                    </a:p>
                  </a:txBody>
                  <a:tcPr anchor="ctr"/>
                </a:tc>
                <a:tc>
                  <a:txBody>
                    <a:bodyPr/>
                    <a:lstStyle/>
                    <a:p>
                      <a:pPr algn="ctr"/>
                      <a:r>
                        <a:rPr lang="en-US" dirty="0"/>
                        <a:t>CFM</a:t>
                      </a:r>
                    </a:p>
                  </a:txBody>
                  <a:tcPr anchor="ctr"/>
                </a:tc>
                <a:tc>
                  <a:txBody>
                    <a:bodyPr/>
                    <a:lstStyle/>
                    <a:p>
                      <a:pPr algn="ctr"/>
                      <a:r>
                        <a:rPr lang="en-US" dirty="0"/>
                        <a:t>Drying capacity at 20°C – 60% RH</a:t>
                      </a:r>
                    </a:p>
                  </a:txBody>
                  <a:tcPr anchor="ctr"/>
                </a:tc>
                <a:extLst>
                  <a:ext uri="{0D108BD9-81ED-4DB2-BD59-A6C34878D82A}">
                    <a16:rowId xmlns:a16="http://schemas.microsoft.com/office/drawing/2014/main" val="2488976209"/>
                  </a:ext>
                </a:extLst>
              </a:tr>
              <a:tr h="362956">
                <a:tc>
                  <a:txBody>
                    <a:bodyPr/>
                    <a:lstStyle/>
                    <a:p>
                      <a:pPr algn="ctr"/>
                      <a:r>
                        <a:rPr lang="en-US" dirty="0"/>
                        <a:t>DA 13000</a:t>
                      </a:r>
                    </a:p>
                  </a:txBody>
                  <a:tcPr anchor="ctr"/>
                </a:tc>
                <a:tc>
                  <a:txBody>
                    <a:bodyPr/>
                    <a:lstStyle/>
                    <a:p>
                      <a:pPr algn="ctr"/>
                      <a:r>
                        <a:rPr lang="en-US" dirty="0"/>
                        <a:t>7600</a:t>
                      </a:r>
                    </a:p>
                  </a:txBody>
                  <a:tcPr anchor="ctr"/>
                </a:tc>
                <a:tc>
                  <a:txBody>
                    <a:bodyPr/>
                    <a:lstStyle/>
                    <a:p>
                      <a:pPr algn="ctr"/>
                      <a:r>
                        <a:rPr lang="en-US" dirty="0"/>
                        <a:t>190 </a:t>
                      </a:r>
                      <a:r>
                        <a:rPr lang="en-US" dirty="0" err="1"/>
                        <a:t>lbs</a:t>
                      </a:r>
                      <a:r>
                        <a:rPr lang="en-US" dirty="0"/>
                        <a:t>/</a:t>
                      </a:r>
                      <a:r>
                        <a:rPr lang="en-US" dirty="0" err="1"/>
                        <a:t>hr</a:t>
                      </a:r>
                      <a:endParaRPr lang="en-US" dirty="0"/>
                    </a:p>
                  </a:txBody>
                  <a:tcPr anchor="ctr"/>
                </a:tc>
                <a:extLst>
                  <a:ext uri="{0D108BD9-81ED-4DB2-BD59-A6C34878D82A}">
                    <a16:rowId xmlns:a16="http://schemas.microsoft.com/office/drawing/2014/main" val="1081283969"/>
                  </a:ext>
                </a:extLst>
              </a:tr>
              <a:tr h="362956">
                <a:tc>
                  <a:txBody>
                    <a:bodyPr/>
                    <a:lstStyle/>
                    <a:p>
                      <a:pPr algn="ctr"/>
                      <a:r>
                        <a:rPr lang="en-US" dirty="0"/>
                        <a:t>DA 19000</a:t>
                      </a:r>
                    </a:p>
                  </a:txBody>
                  <a:tcPr anchor="ctr"/>
                </a:tc>
                <a:tc>
                  <a:txBody>
                    <a:bodyPr/>
                    <a:lstStyle/>
                    <a:p>
                      <a:pPr algn="ctr"/>
                      <a:r>
                        <a:rPr lang="en-US" dirty="0"/>
                        <a:t>11000</a:t>
                      </a:r>
                    </a:p>
                  </a:txBody>
                  <a:tcPr anchor="ctr"/>
                </a:tc>
                <a:tc>
                  <a:txBody>
                    <a:bodyPr/>
                    <a:lstStyle/>
                    <a:p>
                      <a:pPr algn="ctr"/>
                      <a:r>
                        <a:rPr lang="en-US" dirty="0"/>
                        <a:t>265 </a:t>
                      </a:r>
                      <a:r>
                        <a:rPr lang="en-US" dirty="0" err="1"/>
                        <a:t>lbs</a:t>
                      </a:r>
                      <a:r>
                        <a:rPr lang="en-US" dirty="0"/>
                        <a:t>/</a:t>
                      </a:r>
                      <a:r>
                        <a:rPr lang="en-US" dirty="0" err="1"/>
                        <a:t>hr</a:t>
                      </a:r>
                      <a:endParaRPr lang="en-US" dirty="0"/>
                    </a:p>
                  </a:txBody>
                  <a:tcPr anchor="ctr"/>
                </a:tc>
                <a:extLst>
                  <a:ext uri="{0D108BD9-81ED-4DB2-BD59-A6C34878D82A}">
                    <a16:rowId xmlns:a16="http://schemas.microsoft.com/office/drawing/2014/main" val="407617302"/>
                  </a:ext>
                </a:extLst>
              </a:tr>
              <a:tr h="362956">
                <a:tc>
                  <a:txBody>
                    <a:bodyPr/>
                    <a:lstStyle/>
                    <a:p>
                      <a:pPr algn="ctr"/>
                      <a:r>
                        <a:rPr lang="en-US" dirty="0"/>
                        <a:t>DA 27000</a:t>
                      </a:r>
                    </a:p>
                  </a:txBody>
                  <a:tcPr anchor="ctr"/>
                </a:tc>
                <a:tc>
                  <a:txBody>
                    <a:bodyPr/>
                    <a:lstStyle/>
                    <a:p>
                      <a:pPr algn="ctr"/>
                      <a:r>
                        <a:rPr lang="en-US" dirty="0"/>
                        <a:t>16000</a:t>
                      </a:r>
                    </a:p>
                  </a:txBody>
                  <a:tcPr anchor="ctr"/>
                </a:tc>
                <a:tc>
                  <a:txBody>
                    <a:bodyPr/>
                    <a:lstStyle/>
                    <a:p>
                      <a:pPr algn="ctr"/>
                      <a:r>
                        <a:rPr lang="en-US" dirty="0"/>
                        <a:t>401 </a:t>
                      </a:r>
                      <a:r>
                        <a:rPr lang="en-US" dirty="0" err="1"/>
                        <a:t>lbs</a:t>
                      </a:r>
                      <a:r>
                        <a:rPr lang="en-US" dirty="0"/>
                        <a:t>/</a:t>
                      </a:r>
                      <a:r>
                        <a:rPr lang="en-US" dirty="0" err="1"/>
                        <a:t>hr</a:t>
                      </a:r>
                      <a:endParaRPr lang="en-US" dirty="0"/>
                    </a:p>
                  </a:txBody>
                  <a:tcPr anchor="ctr"/>
                </a:tc>
                <a:extLst>
                  <a:ext uri="{0D108BD9-81ED-4DB2-BD59-A6C34878D82A}">
                    <a16:rowId xmlns:a16="http://schemas.microsoft.com/office/drawing/2014/main" val="1600614387"/>
                  </a:ext>
                </a:extLst>
              </a:tr>
            </a:tbl>
          </a:graphicData>
        </a:graphic>
      </p:graphicFrame>
    </p:spTree>
    <p:extLst>
      <p:ext uri="{BB962C8B-B14F-4D97-AF65-F5344CB8AC3E}">
        <p14:creationId xmlns:p14="http://schemas.microsoft.com/office/powerpoint/2010/main" val="378752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D9C9BD9-3F9F-F463-0FD4-664D0D407DD3}"/>
              </a:ext>
            </a:extLst>
          </p:cNvPr>
          <p:cNvSpPr>
            <a:spLocks noGrp="1"/>
          </p:cNvSpPr>
          <p:nvPr>
            <p:ph type="subTitle" idx="15"/>
          </p:nvPr>
        </p:nvSpPr>
        <p:spPr/>
        <p:txBody>
          <a:bodyPr/>
          <a:lstStyle/>
          <a:p>
            <a:r>
              <a:rPr lang="en-US" dirty="0"/>
              <a:t>Resources	</a:t>
            </a:r>
          </a:p>
        </p:txBody>
      </p:sp>
      <p:sp>
        <p:nvSpPr>
          <p:cNvPr id="3" name="Title 2">
            <a:extLst>
              <a:ext uri="{FF2B5EF4-FFF2-40B4-BE49-F238E27FC236}">
                <a16:creationId xmlns:a16="http://schemas.microsoft.com/office/drawing/2014/main" id="{D746E554-3D78-17D5-3EEA-C1B58CCCD61B}"/>
              </a:ext>
            </a:extLst>
          </p:cNvPr>
          <p:cNvSpPr>
            <a:spLocks noGrp="1"/>
          </p:cNvSpPr>
          <p:nvPr>
            <p:ph type="title"/>
          </p:nvPr>
        </p:nvSpPr>
        <p:spPr/>
        <p:txBody>
          <a:bodyPr/>
          <a:lstStyle/>
          <a:p>
            <a:r>
              <a:rPr lang="en-US" dirty="0"/>
              <a:t>Lithium Battery Plants</a:t>
            </a:r>
          </a:p>
        </p:txBody>
      </p:sp>
      <p:sp>
        <p:nvSpPr>
          <p:cNvPr id="5" name="Footer Placeholder 4">
            <a:extLst>
              <a:ext uri="{FF2B5EF4-FFF2-40B4-BE49-F238E27FC236}">
                <a16:creationId xmlns:a16="http://schemas.microsoft.com/office/drawing/2014/main" id="{41E6A6C9-9C26-5201-9834-5AB57AAC88A3}"/>
              </a:ext>
            </a:extLst>
          </p:cNvPr>
          <p:cNvSpPr>
            <a:spLocks noGrp="1"/>
          </p:cNvSpPr>
          <p:nvPr>
            <p:ph type="ftr" sz="quarter" idx="21"/>
          </p:nvPr>
        </p:nvSpPr>
        <p:spPr/>
        <p:txBody>
          <a:bodyPr/>
          <a:lstStyle/>
          <a:p>
            <a:r>
              <a:rPr lang="en-US"/>
              <a:t>02.08.2022</a:t>
            </a:r>
            <a:endParaRPr lang="en-US" dirty="0"/>
          </a:p>
        </p:txBody>
      </p:sp>
      <p:sp>
        <p:nvSpPr>
          <p:cNvPr id="6" name="Slide Number Placeholder 5">
            <a:extLst>
              <a:ext uri="{FF2B5EF4-FFF2-40B4-BE49-F238E27FC236}">
                <a16:creationId xmlns:a16="http://schemas.microsoft.com/office/drawing/2014/main" id="{0D847787-8426-5066-DB61-C00C2A0ED706}"/>
              </a:ext>
            </a:extLst>
          </p:cNvPr>
          <p:cNvSpPr>
            <a:spLocks noGrp="1"/>
          </p:cNvSpPr>
          <p:nvPr>
            <p:ph type="sldNum" sz="quarter" idx="22"/>
          </p:nvPr>
        </p:nvSpPr>
        <p:spPr/>
        <p:txBody>
          <a:bodyPr/>
          <a:lstStyle/>
          <a:p>
            <a:fld id="{D90B4DAE-F7AE-4EDA-903F-E64E18C48CC9}" type="slidenum">
              <a:rPr lang="en-US" smtClean="0"/>
              <a:pPr/>
              <a:t>8</a:t>
            </a:fld>
            <a:endParaRPr lang="en-US" dirty="0"/>
          </a:p>
        </p:txBody>
      </p:sp>
      <p:pic>
        <p:nvPicPr>
          <p:cNvPr id="7" name="Picture 6">
            <a:extLst>
              <a:ext uri="{FF2B5EF4-FFF2-40B4-BE49-F238E27FC236}">
                <a16:creationId xmlns:a16="http://schemas.microsoft.com/office/drawing/2014/main" id="{383B3C3F-2C3F-F266-FA49-CDC118715D4D}"/>
              </a:ext>
            </a:extLst>
          </p:cNvPr>
          <p:cNvPicPr>
            <a:picLocks noChangeAspect="1"/>
          </p:cNvPicPr>
          <p:nvPr/>
        </p:nvPicPr>
        <p:blipFill>
          <a:blip r:embed="rId2"/>
          <a:stretch>
            <a:fillRect/>
          </a:stretch>
        </p:blipFill>
        <p:spPr>
          <a:xfrm>
            <a:off x="1545908" y="1571818"/>
            <a:ext cx="7156351" cy="3428022"/>
          </a:xfrm>
          <a:prstGeom prst="rect">
            <a:avLst/>
          </a:prstGeom>
        </p:spPr>
      </p:pic>
      <p:sp>
        <p:nvSpPr>
          <p:cNvPr id="9" name="TextBox 8">
            <a:extLst>
              <a:ext uri="{FF2B5EF4-FFF2-40B4-BE49-F238E27FC236}">
                <a16:creationId xmlns:a16="http://schemas.microsoft.com/office/drawing/2014/main" id="{37138348-F8AC-6D3F-E504-A230D7FF2E90}"/>
              </a:ext>
            </a:extLst>
          </p:cNvPr>
          <p:cNvSpPr txBox="1"/>
          <p:nvPr/>
        </p:nvSpPr>
        <p:spPr>
          <a:xfrm>
            <a:off x="3849167" y="1193434"/>
            <a:ext cx="4493666" cy="369332"/>
          </a:xfrm>
          <a:prstGeom prst="rect">
            <a:avLst/>
          </a:prstGeom>
          <a:noFill/>
        </p:spPr>
        <p:txBody>
          <a:bodyPr wrap="none" rtlCol="0">
            <a:spAutoFit/>
          </a:bodyPr>
          <a:lstStyle/>
          <a:p>
            <a:r>
              <a:rPr lang="en-US" dirty="0">
                <a:hlinkClick r:id="rId3"/>
              </a:rPr>
              <a:t>https://www.condair.com/desiccant-dryers</a:t>
            </a:r>
            <a:r>
              <a:rPr lang="en-US" dirty="0"/>
              <a:t> </a:t>
            </a:r>
          </a:p>
        </p:txBody>
      </p:sp>
      <p:pic>
        <p:nvPicPr>
          <p:cNvPr id="10" name="Picture 9">
            <a:extLst>
              <a:ext uri="{FF2B5EF4-FFF2-40B4-BE49-F238E27FC236}">
                <a16:creationId xmlns:a16="http://schemas.microsoft.com/office/drawing/2014/main" id="{02925BB7-2811-0A51-0E4A-EC0273A256F7}"/>
              </a:ext>
            </a:extLst>
          </p:cNvPr>
          <p:cNvPicPr>
            <a:picLocks noChangeAspect="1"/>
          </p:cNvPicPr>
          <p:nvPr/>
        </p:nvPicPr>
        <p:blipFill rotWithShape="1">
          <a:blip r:embed="rId4"/>
          <a:srcRect t="10946" r="-2" b="-2"/>
          <a:stretch/>
        </p:blipFill>
        <p:spPr>
          <a:xfrm rot="1128046">
            <a:off x="9178062" y="1974996"/>
            <a:ext cx="2326620" cy="2908007"/>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261267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descr="Illuminated server room panel">
            <a:extLst>
              <a:ext uri="{FF2B5EF4-FFF2-40B4-BE49-F238E27FC236}">
                <a16:creationId xmlns:a16="http://schemas.microsoft.com/office/drawing/2014/main" id="{AFE6B6A9-77C4-AB62-9126-26F62ADD19D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341" r="13341"/>
          <a:stretch>
            <a:fillRect/>
          </a:stretch>
        </p:blipFill>
        <p:spPr/>
      </p:pic>
      <p:sp>
        <p:nvSpPr>
          <p:cNvPr id="13" name="Title 12">
            <a:extLst>
              <a:ext uri="{FF2B5EF4-FFF2-40B4-BE49-F238E27FC236}">
                <a16:creationId xmlns:a16="http://schemas.microsoft.com/office/drawing/2014/main" id="{9898E786-6939-49E5-B8C1-CA966317170E}"/>
              </a:ext>
            </a:extLst>
          </p:cNvPr>
          <p:cNvSpPr>
            <a:spLocks noGrp="1"/>
          </p:cNvSpPr>
          <p:nvPr>
            <p:ph type="title"/>
          </p:nvPr>
        </p:nvSpPr>
        <p:spPr/>
        <p:txBody>
          <a:bodyPr vert="horz"/>
          <a:lstStyle/>
          <a:p>
            <a:r>
              <a:rPr lang="en-US" dirty="0"/>
              <a:t>Data Centers</a:t>
            </a:r>
          </a:p>
        </p:txBody>
      </p:sp>
      <p:sp>
        <p:nvSpPr>
          <p:cNvPr id="14" name="Subtitle 13">
            <a:extLst>
              <a:ext uri="{FF2B5EF4-FFF2-40B4-BE49-F238E27FC236}">
                <a16:creationId xmlns:a16="http://schemas.microsoft.com/office/drawing/2014/main" id="{770420C3-9598-4CD5-96E4-B1F18383D2C2}"/>
              </a:ext>
            </a:extLst>
          </p:cNvPr>
          <p:cNvSpPr>
            <a:spLocks noGrp="1"/>
          </p:cNvSpPr>
          <p:nvPr>
            <p:ph type="subTitle" idx="1"/>
          </p:nvPr>
        </p:nvSpPr>
        <p:spPr/>
        <p:txBody>
          <a:bodyPr/>
          <a:lstStyle/>
          <a:p>
            <a:r>
              <a:rPr lang="en-US" dirty="0"/>
              <a:t>with Karly and Stan</a:t>
            </a:r>
          </a:p>
        </p:txBody>
      </p:sp>
      <p:sp>
        <p:nvSpPr>
          <p:cNvPr id="2" name="Footer Placeholder 1">
            <a:extLst>
              <a:ext uri="{FF2B5EF4-FFF2-40B4-BE49-F238E27FC236}">
                <a16:creationId xmlns:a16="http://schemas.microsoft.com/office/drawing/2014/main" id="{3C6DC6EE-0A73-DA32-F24E-A2F9510FBF44}"/>
              </a:ext>
            </a:extLst>
          </p:cNvPr>
          <p:cNvSpPr>
            <a:spLocks noGrp="1"/>
          </p:cNvSpPr>
          <p:nvPr>
            <p:ph type="ftr" sz="quarter" idx="14"/>
          </p:nvPr>
        </p:nvSpPr>
        <p:spPr/>
        <p:txBody>
          <a:bodyPr/>
          <a:lstStyle/>
          <a:p>
            <a:r>
              <a:rPr lang="en-US" dirty="0"/>
              <a:t>02.08.2022</a:t>
            </a:r>
          </a:p>
        </p:txBody>
      </p:sp>
      <p:sp>
        <p:nvSpPr>
          <p:cNvPr id="3" name="Slide Number Placeholder 2">
            <a:extLst>
              <a:ext uri="{FF2B5EF4-FFF2-40B4-BE49-F238E27FC236}">
                <a16:creationId xmlns:a16="http://schemas.microsoft.com/office/drawing/2014/main" id="{AE7645A4-05F3-C826-D37E-0A7D004BA5AB}"/>
              </a:ext>
            </a:extLst>
          </p:cNvPr>
          <p:cNvSpPr>
            <a:spLocks noGrp="1"/>
          </p:cNvSpPr>
          <p:nvPr>
            <p:ph type="sldNum" sz="quarter" idx="15"/>
          </p:nvPr>
        </p:nvSpPr>
        <p:spPr/>
        <p:txBody>
          <a:bodyPr/>
          <a:lstStyle/>
          <a:p>
            <a:fld id="{8F18CDD0-C0B7-4DB6-98CC-B8BC3692FA5C}" type="slidenum">
              <a:rPr lang="en-US" smtClean="0"/>
              <a:pPr/>
              <a:t>9</a:t>
            </a:fld>
            <a:endParaRPr lang="en-US" dirty="0"/>
          </a:p>
        </p:txBody>
      </p:sp>
      <p:pic>
        <p:nvPicPr>
          <p:cNvPr id="53" name="Picture 52">
            <a:extLst>
              <a:ext uri="{FF2B5EF4-FFF2-40B4-BE49-F238E27FC236}">
                <a16:creationId xmlns:a16="http://schemas.microsoft.com/office/drawing/2014/main" id="{442AAD5C-2958-9D23-F587-EF6779F9F44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58446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CON1000"/>
  <p:tag name="TEMPLATEID" val="Condair"/>
  <p:tag name="VERSION" val="1000"/>
  <p:tag name="BRANDID" val="Condair"/>
  <p:tag name="LANGUAGEID" val="1033"/>
  <p:tag name="COLORTHEMEID" val="1"/>
  <p:tag name="CLIENT" val="CON"/>
  <p:tag name="REFERENCEDATE" val="44775"/>
  <p:tag name="DATE" val="02.08.2022"/>
</p:tagLst>
</file>

<file path=ppt/tags/tag10.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mages\Title\Mountains.jpg"/>
</p:tagLst>
</file>

<file path=ppt/tags/tag11.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_INVERTED.png"/>
  <p:tag name="SHAPETYPE" val="Logo"/>
</p:tagLst>
</file>

<file path=ppt/tags/tag12.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_INVERTED.png"/>
  <p:tag name="SHAPETYPE" val="Logo"/>
</p:tagLst>
</file>

<file path=ppt/tags/tag13.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7_Condair Culture - Additional Icons\02_On Blue Background_Xtrans\Relative humidity (2).emf"/>
  <p:tag name="SHAPETYPE" val="Pictogram"/>
</p:tagLst>
</file>

<file path=ppt/tags/tag14.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7_Condair Culture - Additional Icons\02_On Blue Background_Xtrans\Relative humidity (2).emf"/>
  <p:tag name="SHAPETYPE" val="Pictogram"/>
</p:tagLst>
</file>

<file path=ppt/tags/tag15.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7_Condair Culture - Additional Icons\02_On Blue Background_Xtrans\Relative humidity (2).emf"/>
  <p:tag name="SHAPETYPE" val="Pictogram"/>
</p:tagLst>
</file>

<file path=ppt/tags/tag16.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7_Condair Culture - Additional Icons\02_On Blue Background_Xtrans\Relative humidity (2).emf"/>
  <p:tag name="SHAPETYPE" val="Pictogram"/>
</p:tagLst>
</file>

<file path=ppt/tags/tag17.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_INVERTED.png"/>
  <p:tag name="SHAPETYPE" val="Logo"/>
</p:tagLst>
</file>

<file path=ppt/tags/tag18.xml><?xml version="1.0" encoding="utf-8"?>
<p:tagLst xmlns:a="http://schemas.openxmlformats.org/drawingml/2006/main" xmlns:r="http://schemas.openxmlformats.org/officeDocument/2006/relationships" xmlns:p="http://schemas.openxmlformats.org/presentationml/2006/main">
  <p:tag name="RELVAL" val="1"/>
</p:tagLst>
</file>

<file path=ppt/tags/tag19.xml><?xml version="1.0" encoding="utf-8"?>
<p:tagLst xmlns:a="http://schemas.openxmlformats.org/drawingml/2006/main" xmlns:r="http://schemas.openxmlformats.org/officeDocument/2006/relationships" xmlns:p="http://schemas.openxmlformats.org/presentationml/2006/main">
  <p:tag name="RELVAL" val="1"/>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20.xml><?xml version="1.0" encoding="utf-8"?>
<p:tagLst xmlns:a="http://schemas.openxmlformats.org/drawingml/2006/main" xmlns:r="http://schemas.openxmlformats.org/officeDocument/2006/relationships" xmlns:p="http://schemas.openxmlformats.org/presentationml/2006/main">
  <p:tag name="RELVAL" val="1"/>
</p:tagLst>
</file>

<file path=ppt/tags/tag21.xml><?xml version="1.0" encoding="utf-8"?>
<p:tagLst xmlns:a="http://schemas.openxmlformats.org/drawingml/2006/main" xmlns:r="http://schemas.openxmlformats.org/officeDocument/2006/relationships" xmlns:p="http://schemas.openxmlformats.org/presentationml/2006/main">
  <p:tag name="RELVAL" val="1"/>
</p:tagLst>
</file>

<file path=ppt/tags/tag22.xml><?xml version="1.0" encoding="utf-8"?>
<p:tagLst xmlns:a="http://schemas.openxmlformats.org/drawingml/2006/main" xmlns:r="http://schemas.openxmlformats.org/officeDocument/2006/relationships" xmlns:p="http://schemas.openxmlformats.org/presentationml/2006/main">
  <p:tag name="RELVAL" val="1"/>
</p:tagLst>
</file>

<file path=ppt/tags/tag23.xml><?xml version="1.0" encoding="utf-8"?>
<p:tagLst xmlns:a="http://schemas.openxmlformats.org/drawingml/2006/main" xmlns:r="http://schemas.openxmlformats.org/officeDocument/2006/relationships" xmlns:p="http://schemas.openxmlformats.org/presentationml/2006/main">
  <p:tag name="RELVAL" val="1"/>
</p:tagLst>
</file>

<file path=ppt/tags/tag24.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7_Condair Culture - Additional Icons\01_On White Background\Relative humidity.emf"/>
  <p:tag name="SHAPETYPE" val="Pictogram"/>
</p:tagLst>
</file>

<file path=ppt/tags/tag25.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7_Condair Culture - Additional Icons\01_On White Background\Temperature.emf"/>
  <p:tag name="SHAPETYPE" val="Pictogram"/>
</p:tagLst>
</file>

<file path=ppt/tags/tag26.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cons\04_Condair Culture - Strategy Icons\01_On White Background\Humidification.emf"/>
  <p:tag name="SHAPETYPE" val="Pictogram"/>
</p:tagLst>
</file>

<file path=ppt/tags/tag27.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28.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DUPLICATEONIMAGE" val="True"/>
  <p:tag name="SHAPETYPE" val="Claim"/>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Title Slide">
  <a:themeElements>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fontScheme name="Condai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Condair_20220125(1).potx" id="{DEC3EA36-751F-41E0-B0F0-AA97FFBCA4A9}" vid="{B33256DC-CBB5-4AE0-8124-BE3512586F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0.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9.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903b7e31-b11c-48da-836d-9c3b4008813f" Name="System" ContentType="XML" MajorVersion="0" MinorVersion="1" isLocalCopy="False" IsBaseObject="False" DataSourceId="8885d7d4-5a0b-4ae0-81a3-d87724584cc0" DataSourceMajorVersion="0" DataSourceMinorVersion="1"/>
</file>

<file path=customXml/item2.xml><?xml version="1.0" encoding="utf-8"?>
<VariableList UniqueId="53257404-71b1-4da8-b21f-7c70510aaa3e" Name="Computed" ContentType="XML" MajorVersion="0" MinorVersion="1" isLocalCopy="False" IsBaseObject="False" DataSourceId="273f200d-048a-4611-a9ab-869aeb464e99" DataSourceMajorVersion="0" DataSourceMinorVersion="1"/>
</file>

<file path=customXml/item3.xml><?xml version="1.0" encoding="utf-8"?>
<VariableListDefinition name="System" displayName="System" id="903b7e31-b11c-48da-836d-9c3b4008813f" isdomainofvalue="False" dataSourceId="8885d7d4-5a0b-4ae0-81a3-d87724584cc0"/>
</file>

<file path=customXml/item4.xml><?xml version="1.0" encoding="utf-8"?>
<VariableListDefinition name="Computed" displayName="Computed" id="53257404-71b1-4da8-b21f-7c70510aaa3e" isdomainofvalue="False" dataSourceId="273f200d-048a-4611-a9ab-869aeb464e99"/>
</file>

<file path=customXml/item5.xml><?xml version="1.0" encoding="utf-8"?>
<AllExternalAdhocVariableMappings/>
</file>

<file path=customXml/item6.xml><?xml version="1.0" encoding="utf-8"?>
<VariableList UniqueId="151cb07b-0250-43f9-8cee-29dbf4bd253b" Name="AD_HOC" ContentType="XML" MajorVersion="0" MinorVersion="1" isLocalCopy="False" IsBaseObject="False" DataSourceId="abbbbead-44ad-44f1-bb61-af0127982181" DataSourceMajorVersion="0" DataSourceMinorVersion="1"/>
</file>

<file path=customXml/item7.xml><?xml version="1.0" encoding="utf-8"?>
<VariableListDefinition name="AD_HOC" displayName="AD_HOC" id="151cb07b-0250-43f9-8cee-29dbf4bd253b" isdomainofvalue="False" dataSourceId="abbbbead-44ad-44f1-bb61-af0127982181"/>
</file>

<file path=customXml/itemProps1.xml><?xml version="1.0" encoding="utf-8"?>
<ds:datastoreItem xmlns:ds="http://schemas.openxmlformats.org/officeDocument/2006/customXml" ds:itemID="{6E355EE6-7E3B-492A-9BC8-A878BEFC18A7}">
  <ds:schemaRefs/>
</ds:datastoreItem>
</file>

<file path=customXml/itemProps2.xml><?xml version="1.0" encoding="utf-8"?>
<ds:datastoreItem xmlns:ds="http://schemas.openxmlformats.org/officeDocument/2006/customXml" ds:itemID="{C45C07CD-0C82-4DD7-97D9-8AF076F5BA1B}">
  <ds:schemaRefs/>
</ds:datastoreItem>
</file>

<file path=customXml/itemProps3.xml><?xml version="1.0" encoding="utf-8"?>
<ds:datastoreItem xmlns:ds="http://schemas.openxmlformats.org/officeDocument/2006/customXml" ds:itemID="{66764A27-7E60-46FF-B914-2F0F40B8250C}">
  <ds:schemaRefs/>
</ds:datastoreItem>
</file>

<file path=customXml/itemProps4.xml><?xml version="1.0" encoding="utf-8"?>
<ds:datastoreItem xmlns:ds="http://schemas.openxmlformats.org/officeDocument/2006/customXml" ds:itemID="{342212A3-7A06-4715-AD65-1087FF1EF3F7}">
  <ds:schemaRefs/>
</ds:datastoreItem>
</file>

<file path=customXml/itemProps5.xml><?xml version="1.0" encoding="utf-8"?>
<ds:datastoreItem xmlns:ds="http://schemas.openxmlformats.org/officeDocument/2006/customXml" ds:itemID="{AD395C25-EE46-40BA-A76E-E8422B8CB129}">
  <ds:schemaRefs/>
</ds:datastoreItem>
</file>

<file path=customXml/itemProps6.xml><?xml version="1.0" encoding="utf-8"?>
<ds:datastoreItem xmlns:ds="http://schemas.openxmlformats.org/officeDocument/2006/customXml" ds:itemID="{D60D3A41-B1A2-4F0B-A7BF-A211787E2473}">
  <ds:schemaRefs/>
</ds:datastoreItem>
</file>

<file path=customXml/itemProps7.xml><?xml version="1.0" encoding="utf-8"?>
<ds:datastoreItem xmlns:ds="http://schemas.openxmlformats.org/officeDocument/2006/customXml" ds:itemID="{1DB3D305-0B5B-4842-9714-D4DD246971A4}">
  <ds:schemaRefs/>
</ds:datastoreItem>
</file>

<file path=docProps/app.xml><?xml version="1.0" encoding="utf-8"?>
<Properties xmlns="http://schemas.openxmlformats.org/officeDocument/2006/extended-properties" xmlns:vt="http://schemas.openxmlformats.org/officeDocument/2006/docPropsVTypes">
  <Template>Condair</Template>
  <TotalTime>1015</TotalTime>
  <Words>1996</Words>
  <Application>Microsoft Office PowerPoint</Application>
  <PresentationFormat>Widescreen</PresentationFormat>
  <Paragraphs>401</Paragraphs>
  <Slides>38</Slides>
  <Notes>15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Calibri-Bold</vt:lpstr>
      <vt:lpstr>Cambria Math</vt:lpstr>
      <vt:lpstr>CourierNewPSMT</vt:lpstr>
      <vt:lpstr>Franklin Gothic Book</vt:lpstr>
      <vt:lpstr>TheSansB W3 Light</vt:lpstr>
      <vt:lpstr>Wingdings-Regular</vt:lpstr>
      <vt:lpstr>Title Slide</vt:lpstr>
      <vt:lpstr>Applications</vt:lpstr>
      <vt:lpstr>Agenda</vt:lpstr>
      <vt:lpstr>Lithium Battery Plants</vt:lpstr>
      <vt:lpstr>Lithium Battery Plants</vt:lpstr>
      <vt:lpstr>Lithium Battery Plants</vt:lpstr>
      <vt:lpstr>Lithium Battery Plants</vt:lpstr>
      <vt:lpstr>Lithium Battery Plants</vt:lpstr>
      <vt:lpstr>Lithium Battery Plants</vt:lpstr>
      <vt:lpstr>Data Centers</vt:lpstr>
      <vt:lpstr>Data Centers</vt:lpstr>
      <vt:lpstr>Data Centers</vt:lpstr>
      <vt:lpstr>Data Centers</vt:lpstr>
      <vt:lpstr>Data Centers</vt:lpstr>
      <vt:lpstr>Data Centers</vt:lpstr>
      <vt:lpstr>Data Centers</vt:lpstr>
      <vt:lpstr>Data Centers</vt:lpstr>
      <vt:lpstr>Data Centers</vt:lpstr>
      <vt:lpstr>Data Centers</vt:lpstr>
      <vt:lpstr>Data Centers</vt:lpstr>
      <vt:lpstr>Cannabis</vt:lpstr>
      <vt:lpstr>Agenda</vt:lpstr>
      <vt:lpstr>Introduction</vt:lpstr>
      <vt:lpstr> 5 stages of Cannabis</vt:lpstr>
      <vt:lpstr>Benefits of Humidification/Dehumidification</vt:lpstr>
      <vt:lpstr>Set Point Calculation</vt:lpstr>
      <vt:lpstr>Applicable Technologies</vt:lpstr>
      <vt:lpstr>Case Study</vt:lpstr>
      <vt:lpstr>Key Takeaways</vt:lpstr>
      <vt:lpstr>Woodworking</vt:lpstr>
      <vt:lpstr>Why Humidify for Wood Working</vt:lpstr>
      <vt:lpstr>Hygroscopic</vt:lpstr>
      <vt:lpstr>Hygroscopic</vt:lpstr>
      <vt:lpstr>Hygroscopic</vt:lpstr>
      <vt:lpstr>Hygroscopic</vt:lpstr>
      <vt:lpstr>Hygroscopic</vt:lpstr>
      <vt:lpstr>Hygroscopic</vt:lpstr>
      <vt:lpstr>Woodworking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Spiegelberg, Marlee</dc:creator>
  <cp:lastModifiedBy>Shah, Sagar</cp:lastModifiedBy>
  <cp:revision>23</cp:revision>
  <cp:lastPrinted>2021-06-17T10:11:41Z</cp:lastPrinted>
  <dcterms:created xsi:type="dcterms:W3CDTF">2022-08-02T14:50:32Z</dcterms:created>
  <dcterms:modified xsi:type="dcterms:W3CDTF">2022-09-28T12:13:02Z</dcterms:modified>
</cp:coreProperties>
</file>