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entation.xml" ContentType="application/vnd.openxmlformats-officedocument.presentationml.presentation.main+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Masters/slideMaster1.xml" ContentType="application/vnd.openxmlformats-officedocument.presentationml.slideMaster+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Override1.xml" ContentType="application/vnd.openxmlformats-officedocument.themeOverride+xml"/>
  <Override PartName="/ppt/theme/theme3.xml" ContentType="application/vnd.openxmlformats-officedocument.them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8.xml" ContentType="application/vnd.openxmlformats-officedocument.presentationml.tags+xml"/>
  <Override PartName="/ppt/tags/tag22.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ppt/tags/tag15.xml" ContentType="application/vnd.openxmlformats-officedocument.presentationml.tags+xml"/>
  <Override PartName="/ppt/tags/tag14.xml" ContentType="application/vnd.openxmlformats-officedocument.presentationml.tags+xml"/>
  <Override PartName="/ppt/tags/tag20.xml" ContentType="application/vnd.openxmlformats-officedocument.presentationml.tags+xml"/>
  <Override PartName="/ppt/tags/tag17.xml" ContentType="application/vnd.openxmlformats-officedocument.presentationml.tags+xml"/>
  <Override PartName="/docProps/app.xml" ContentType="application/vnd.openxmlformats-officedocument.extended-properties+xml"/>
  <Override PartName="/ppt/tags/tag16.xml" ContentType="application/vnd.openxmlformats-officedocument.presentationml.tags+xml"/>
  <Override PartName="/ppt/tags/tag21.xml" ContentType="application/vnd.openxmlformats-officedocument.presentationml.tag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8"/>
  </p:sldMasterIdLst>
  <p:notesMasterIdLst>
    <p:notesMasterId r:id="rId55"/>
  </p:notesMasterIdLst>
  <p:handoutMasterIdLst>
    <p:handoutMasterId r:id="rId56"/>
  </p:handoutMasterIdLst>
  <p:sldIdLst>
    <p:sldId id="460" r:id="rId9"/>
    <p:sldId id="260" r:id="rId10"/>
    <p:sldId id="4907" r:id="rId11"/>
    <p:sldId id="4846" r:id="rId12"/>
    <p:sldId id="271" r:id="rId13"/>
    <p:sldId id="4904" r:id="rId14"/>
    <p:sldId id="4852" r:id="rId15"/>
    <p:sldId id="4906" r:id="rId16"/>
    <p:sldId id="5060" r:id="rId17"/>
    <p:sldId id="4983" r:id="rId18"/>
    <p:sldId id="4862" r:id="rId19"/>
    <p:sldId id="264" r:id="rId20"/>
    <p:sldId id="423" r:id="rId21"/>
    <p:sldId id="524" r:id="rId22"/>
    <p:sldId id="551" r:id="rId23"/>
    <p:sldId id="5041" r:id="rId24"/>
    <p:sldId id="5006" r:id="rId25"/>
    <p:sldId id="5042" r:id="rId26"/>
    <p:sldId id="5050" r:id="rId27"/>
    <p:sldId id="5051" r:id="rId28"/>
    <p:sldId id="5052" r:id="rId29"/>
    <p:sldId id="5053" r:id="rId30"/>
    <p:sldId id="511" r:id="rId31"/>
    <p:sldId id="5054" r:id="rId32"/>
    <p:sldId id="5047" r:id="rId33"/>
    <p:sldId id="5044" r:id="rId34"/>
    <p:sldId id="5049" r:id="rId35"/>
    <p:sldId id="5043" r:id="rId36"/>
    <p:sldId id="4978" r:id="rId37"/>
    <p:sldId id="533" r:id="rId38"/>
    <p:sldId id="487" r:id="rId39"/>
    <p:sldId id="5068" r:id="rId40"/>
    <p:sldId id="5061" r:id="rId41"/>
    <p:sldId id="5062" r:id="rId42"/>
    <p:sldId id="5064" r:id="rId43"/>
    <p:sldId id="5065" r:id="rId44"/>
    <p:sldId id="5066" r:id="rId45"/>
    <p:sldId id="5017" r:id="rId46"/>
    <p:sldId id="5069" r:id="rId47"/>
    <p:sldId id="4937" r:id="rId48"/>
    <p:sldId id="5058" r:id="rId49"/>
    <p:sldId id="5056" r:id="rId50"/>
    <p:sldId id="5057" r:id="rId51"/>
    <p:sldId id="433" r:id="rId52"/>
    <p:sldId id="4982" r:id="rId53"/>
    <p:sldId id="459" r:id="rId54"/>
  </p:sldIdLst>
  <p:sldSz cx="12192000" cy="6858000"/>
  <p:notesSz cx="6797675" cy="9872663"/>
  <p:custDataLst>
    <p:custData r:id="rId4"/>
    <p:custData r:id="rId2"/>
    <p:custData r:id="rId1"/>
    <p:custData r:id="rId7"/>
    <p:custData r:id="rId3"/>
    <p:custData r:id="rId5"/>
    <p:custData r:id="rId6"/>
    <p:tags r:id="rId57"/>
  </p:custDataLst>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genda" id="{1ACE7EE3-F3C1-4662-995C-66768CCBB567}">
          <p14:sldIdLst>
            <p14:sldId id="460"/>
            <p14:sldId id="260"/>
          </p14:sldIdLst>
        </p14:section>
        <p14:section name="Intro to Humidity" id="{4DFC2787-356E-409D-BA78-8EBC97C6A8AA}">
          <p14:sldIdLst>
            <p14:sldId id="4907"/>
            <p14:sldId id="4846"/>
            <p14:sldId id="271"/>
            <p14:sldId id="4904"/>
            <p14:sldId id="4852"/>
            <p14:sldId id="4906"/>
            <p14:sldId id="5060"/>
            <p14:sldId id="4983"/>
            <p14:sldId id="4862"/>
            <p14:sldId id="264"/>
          </p14:sldIdLst>
        </p14:section>
        <p14:section name="Product Overview" id="{9BE82327-4954-48D2-8468-E81D34408B1D}">
          <p14:sldIdLst>
            <p14:sldId id="423"/>
            <p14:sldId id="524"/>
            <p14:sldId id="551"/>
            <p14:sldId id="5041"/>
            <p14:sldId id="5006"/>
            <p14:sldId id="5042"/>
            <p14:sldId id="5050"/>
            <p14:sldId id="5051"/>
            <p14:sldId id="5052"/>
            <p14:sldId id="5053"/>
            <p14:sldId id="511"/>
            <p14:sldId id="5054"/>
            <p14:sldId id="5047"/>
            <p14:sldId id="5044"/>
            <p14:sldId id="5049"/>
            <p14:sldId id="5043"/>
          </p14:sldIdLst>
        </p14:section>
        <p14:section name="Adiabatic Opportunities" id="{671DCA04-5F74-4650-B1F7-2126C5019646}">
          <p14:sldIdLst>
            <p14:sldId id="4978"/>
            <p14:sldId id="533"/>
            <p14:sldId id="487"/>
            <p14:sldId id="5068"/>
            <p14:sldId id="5061"/>
            <p14:sldId id="5062"/>
            <p14:sldId id="5064"/>
            <p14:sldId id="5065"/>
            <p14:sldId id="5066"/>
            <p14:sldId id="5017"/>
            <p14:sldId id="5069"/>
            <p14:sldId id="4937"/>
            <p14:sldId id="5058"/>
            <p14:sldId id="5056"/>
            <p14:sldId id="5057"/>
          </p14:sldIdLst>
        </p14:section>
        <p14:section name="Key Takeaways" id="{A0640A31-AE25-4C9F-A817-94BCF9C43657}">
          <p14:sldIdLst>
            <p14:sldId id="433"/>
            <p14:sldId id="4982"/>
            <p14:sldId id="45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AB3"/>
    <a:srgbClr val="89B1DE"/>
    <a:srgbClr val="FFFFFF"/>
    <a:srgbClr val="000000"/>
    <a:srgbClr val="006AB3"/>
    <a:srgbClr val="CEE0F4"/>
    <a:srgbClr val="B4C7E7"/>
    <a:srgbClr val="CC2263"/>
    <a:srgbClr val="0069B3"/>
    <a:srgbClr val="CFE1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1AA1-4342-B048-85BDC9FD1C3A}">
  <a:tblStyle styleId="{5C22544A-1AA1-4342-B048-85BDC9FD1C3A}" styleName="Condair">
    <a:wholeTbl>
      <a:tcTxStyle>
        <a:fontRef idx="minor">
          <a:prstClr val="black"/>
        </a:fontRef>
        <a:schemeClr val="tx2"/>
      </a:tcTxStyle>
      <a:tcStyle>
        <a:tcBdr>
          <a:left>
            <a:ln>
              <a:noFill/>
            </a:ln>
          </a:left>
          <a:right>
            <a:ln>
              <a:noFill/>
            </a:ln>
          </a:right>
          <a:top>
            <a:ln>
              <a:noFill/>
            </a:ln>
          </a:top>
          <a:bottom>
            <a:ln>
              <a:noFill/>
            </a:ln>
          </a:bottom>
          <a:insideH>
            <a:ln w="12700" cmpd="sng">
              <a:solidFill>
                <a:schemeClr val="bg2"/>
              </a:solidFill>
            </a:ln>
          </a:insideH>
          <a:insideV>
            <a:ln w="12700" cmpd="sng">
              <a:solidFill>
                <a:schemeClr val="bg2"/>
              </a:solidFill>
            </a:ln>
          </a:insideV>
        </a:tcBdr>
        <a:fill>
          <a:solidFill>
            <a:srgbClr val="CFE1F2"/>
          </a:solidFill>
        </a:fill>
      </a:tcStyle>
    </a:wholeTbl>
    <a:band1H>
      <a:tcStyle>
        <a:tcBdr/>
        <a:fill>
          <a:solidFill>
            <a:srgbClr val="D9D9D9"/>
          </a:solidFill>
        </a:fill>
      </a:tcStyle>
    </a:band1H>
    <a:band2H>
      <a:tcStyle>
        <a:tcBdr/>
      </a:tcStyle>
    </a:band2H>
    <a:band1V>
      <a:tcStyle>
        <a:tcBdr/>
        <a:fill>
          <a:solidFill>
            <a:srgbClr val="CFE1F2"/>
          </a:solidFill>
        </a:fill>
      </a:tcStyle>
    </a:band1V>
    <a:band2V>
      <a:tcStyle>
        <a:tcBdr/>
      </a:tcStyle>
    </a:band2V>
    <a:lastCol>
      <a:tcTxStyle b="on">
        <a:fontRef idx="minor">
          <a:prstClr val="black"/>
        </a:fontRef>
        <a:schemeClr val="bg2"/>
      </a:tcTxStyle>
      <a:tcStyle>
        <a:tcBdr>
          <a:top>
            <a:ln w="12700" cmpd="sng">
              <a:solidFill>
                <a:schemeClr val="bg2"/>
              </a:solidFill>
            </a:ln>
          </a:top>
        </a:tcBdr>
        <a:fill>
          <a:solidFill>
            <a:schemeClr val="accent1"/>
          </a:solidFill>
        </a:fill>
      </a:tcStyle>
    </a:lastCol>
    <a:firstCol>
      <a:tcTxStyle b="on">
        <a:fontRef idx="minor">
          <a:prstClr val="black"/>
        </a:fontRef>
        <a:schemeClr val="bg2"/>
      </a:tcTxStyle>
      <a:tcStyle>
        <a:tcBdr/>
        <a:fill>
          <a:solidFill>
            <a:srgbClr val="016AB3"/>
          </a:solidFill>
        </a:fill>
      </a:tcStyle>
    </a:firstCol>
    <a:lastRow>
      <a:tcTxStyle b="on">
        <a:fontRef idx="minor">
          <a:prstClr val="black"/>
        </a:fontRef>
        <a:schemeClr val="bg2"/>
      </a:tcTxStyle>
      <a:tcStyle>
        <a:tcBdr>
          <a:top>
            <a:ln w="12700" cmpd="sng">
              <a:solidFill>
                <a:schemeClr val="bg2"/>
              </a:solidFill>
            </a:ln>
          </a:top>
        </a:tcBdr>
        <a:fill>
          <a:solidFill>
            <a:schemeClr val="accent1"/>
          </a:solidFill>
        </a:fill>
      </a:tcStyle>
    </a:lastRow>
    <a:firstRow>
      <a:tcTxStyle b="on">
        <a:fontRef idx="minor">
          <a:prstClr val="black"/>
        </a:fontRef>
        <a:schemeClr val="bg2"/>
      </a:tcTxStyle>
      <a:tcStyle>
        <a:tcBdr>
          <a:bottom>
            <a:ln w="12700" cmpd="sng">
              <a:solidFill>
                <a:schemeClr val="bg2"/>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6247" autoAdjust="0"/>
  </p:normalViewPr>
  <p:slideViewPr>
    <p:cSldViewPr snapToGrid="0">
      <p:cViewPr varScale="1">
        <p:scale>
          <a:sx n="106" d="100"/>
          <a:sy n="106" d="100"/>
        </p:scale>
        <p:origin x="732" y="114"/>
      </p:cViewPr>
      <p:guideLst/>
    </p:cSldViewPr>
  </p:slideViewPr>
  <p:outlineViewPr>
    <p:cViewPr>
      <p:scale>
        <a:sx n="33" d="100"/>
        <a:sy n="33" d="100"/>
      </p:scale>
      <p:origin x="0" y="-86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101" d="100"/>
          <a:sy n="101" d="100"/>
        </p:scale>
        <p:origin x="2942"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63" Type="http://schemas.openxmlformats.org/officeDocument/2006/relationships/customXml" Target="../customXml/item9.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tableStyles" Target="tableStyle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handoutMaster" Target="handoutMasters/handoutMaster1.xml"/><Relationship Id="rId64" Type="http://schemas.openxmlformats.org/officeDocument/2006/relationships/customXml" Target="../customXml/item10.xml"/><Relationship Id="rId8" Type="http://schemas.openxmlformats.org/officeDocument/2006/relationships/slideMaster" Target="slideMasters/slideMaster1.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customXml" Target="../customXml/item8.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gs" Target="tags/tag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uno.silva\AppData\Roaming\Microsoft\Excel\condair-test_condair_input_v3_091323%2520-%2520with%2520Outputs%20(version%201).xlsb"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nuno.silva\AppData\Roaming\Microsoft\Excel\condair-test_condair_input_v3_091323%2520-%2520with%2520Outputs%20(version%201).xlsb"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dirty="0">
                <a:solidFill>
                  <a:schemeClr val="tx1">
                    <a:lumMod val="65000"/>
                    <a:lumOff val="35000"/>
                  </a:schemeClr>
                </a:solidFill>
                <a:latin typeface="+mn-lt"/>
                <a:ea typeface="+mn-ea"/>
                <a:cs typeface="+mn-cs"/>
              </a:defRPr>
            </a:pPr>
            <a:r>
              <a:rPr lang="en-CA" sz="2400" dirty="0"/>
              <a:t>Energy Use</a:t>
            </a:r>
          </a:p>
        </c:rich>
      </c:tx>
      <c:overlay val="0"/>
      <c:spPr>
        <a:noFill/>
        <a:ln>
          <a:noFill/>
        </a:ln>
        <a:effectLst/>
      </c:spPr>
      <c:txPr>
        <a:bodyPr rot="0" spcFirstLastPara="1" vertOverflow="ellipsis" vert="horz" wrap="square" anchor="ctr" anchorCtr="1"/>
        <a:lstStyle/>
        <a:p>
          <a:pPr>
            <a:defRPr sz="1400" b="0" i="0" u="none" strike="noStrike" kern="1200" spc="0" baseline="0" dirty="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240323493376849"/>
          <c:y val="0.1506344357053368"/>
          <c:w val="0.76197127455842695"/>
          <c:h val="0.6548838012319721"/>
        </c:manualLayout>
      </c:layout>
      <c:barChart>
        <c:barDir val="col"/>
        <c:grouping val="clustered"/>
        <c:varyColors val="0"/>
        <c:ser>
          <c:idx val="0"/>
          <c:order val="0"/>
          <c:tx>
            <c:strRef>
              <c:f>'Output Graphs'!$U$8:$U$9</c:f>
              <c:strCache>
                <c:ptCount val="2"/>
                <c:pt idx="0">
                  <c:v>DL-A</c:v>
                </c:pt>
                <c:pt idx="1">
                  <c:v>Reverse Osmosis</c:v>
                </c:pt>
              </c:strCache>
            </c:strRef>
          </c:tx>
          <c:spPr>
            <a:solidFill>
              <a:schemeClr val="accent1"/>
            </a:solidFill>
            <a:ln>
              <a:noFill/>
            </a:ln>
            <a:effectLst/>
          </c:spPr>
          <c:invertIfNegative val="0"/>
          <c:cat>
            <c:strRef>
              <c:f>('Output Graphs'!$T$10:$T$11,'Output Graphs'!$T$13)</c:f>
              <c:strCache>
                <c:ptCount val="3"/>
                <c:pt idx="0">
                  <c:v>Electricity (kWH)</c:v>
                </c:pt>
                <c:pt idx="1">
                  <c:v>Fan Energy due to ΔP (kWH)</c:v>
                </c:pt>
                <c:pt idx="2">
                  <c:v>Gas Usage (kWH)</c:v>
                </c:pt>
              </c:strCache>
              <c:extLst/>
            </c:strRef>
          </c:cat>
          <c:val>
            <c:numRef>
              <c:f>('Output Graphs'!$U$10:$U$11,'Output Graphs'!$U$13)</c:f>
              <c:numCache>
                <c:formatCode>0</c:formatCode>
                <c:ptCount val="3"/>
                <c:pt idx="0">
                  <c:v>226025.10986437585</c:v>
                </c:pt>
                <c:pt idx="1">
                  <c:v>183181.73194232926</c:v>
                </c:pt>
                <c:pt idx="2">
                  <c:v>150300.21798644317</c:v>
                </c:pt>
              </c:numCache>
              <c:extLst/>
            </c:numRef>
          </c:val>
          <c:extLst>
            <c:ext xmlns:c16="http://schemas.microsoft.com/office/drawing/2014/chart" uri="{C3380CC4-5D6E-409C-BE32-E72D297353CC}">
              <c16:uniqueId val="{00000000-42F9-4AC9-97CA-B4AFEBFE5C25}"/>
            </c:ext>
          </c:extLst>
        </c:ser>
        <c:ser>
          <c:idx val="1"/>
          <c:order val="1"/>
          <c:tx>
            <c:strRef>
              <c:f>'Output Graphs'!$V$8:$V$9</c:f>
              <c:strCache>
                <c:ptCount val="2"/>
                <c:pt idx="0">
                  <c:v>GS-NX</c:v>
                </c:pt>
                <c:pt idx="1">
                  <c:v>Potable</c:v>
                </c:pt>
              </c:strCache>
            </c:strRef>
          </c:tx>
          <c:spPr>
            <a:solidFill>
              <a:schemeClr val="accent2"/>
            </a:solidFill>
            <a:ln>
              <a:noFill/>
            </a:ln>
            <a:effectLst/>
          </c:spPr>
          <c:invertIfNegative val="0"/>
          <c:cat>
            <c:strRef>
              <c:f>('Output Graphs'!$T$10:$T$11,'Output Graphs'!$T$13)</c:f>
              <c:strCache>
                <c:ptCount val="3"/>
                <c:pt idx="0">
                  <c:v>Electricity (kWH)</c:v>
                </c:pt>
                <c:pt idx="1">
                  <c:v>Fan Energy due to ΔP (kWH)</c:v>
                </c:pt>
                <c:pt idx="2">
                  <c:v>Gas Usage (kWH)</c:v>
                </c:pt>
              </c:strCache>
              <c:extLst/>
            </c:strRef>
          </c:cat>
          <c:val>
            <c:numRef>
              <c:f>('Output Graphs'!$V$10:$V$11,'Output Graphs'!$V$13)</c:f>
              <c:numCache>
                <c:formatCode>0</c:formatCode>
                <c:ptCount val="3"/>
                <c:pt idx="0">
                  <c:v>35677.373194232925</c:v>
                </c:pt>
                <c:pt idx="1">
                  <c:v>18318.173194232924</c:v>
                </c:pt>
                <c:pt idx="2">
                  <c:v>15902878.947494211</c:v>
                </c:pt>
              </c:numCache>
              <c:extLst/>
            </c:numRef>
          </c:val>
          <c:extLst>
            <c:ext xmlns:c16="http://schemas.microsoft.com/office/drawing/2014/chart" uri="{C3380CC4-5D6E-409C-BE32-E72D297353CC}">
              <c16:uniqueId val="{00000001-42F9-4AC9-97CA-B4AFEBFE5C25}"/>
            </c:ext>
          </c:extLst>
        </c:ser>
        <c:ser>
          <c:idx val="2"/>
          <c:order val="2"/>
          <c:tx>
            <c:strRef>
              <c:f>'Output Graphs'!$W$8:$W$9</c:f>
              <c:strCache>
                <c:ptCount val="2"/>
                <c:pt idx="0">
                  <c:v>RS</c:v>
                </c:pt>
                <c:pt idx="1">
                  <c:v>Potable</c:v>
                </c:pt>
              </c:strCache>
            </c:strRef>
          </c:tx>
          <c:spPr>
            <a:solidFill>
              <a:schemeClr val="accent3"/>
            </a:solidFill>
            <a:ln>
              <a:noFill/>
            </a:ln>
            <a:effectLst/>
          </c:spPr>
          <c:invertIfNegative val="0"/>
          <c:cat>
            <c:strRef>
              <c:f>('Output Graphs'!$T$10:$T$11,'Output Graphs'!$T$13)</c:f>
              <c:strCache>
                <c:ptCount val="3"/>
                <c:pt idx="0">
                  <c:v>Electricity (kWH)</c:v>
                </c:pt>
                <c:pt idx="1">
                  <c:v>Fan Energy due to ΔP (kWH)</c:v>
                </c:pt>
                <c:pt idx="2">
                  <c:v>Gas Usage (kWH)</c:v>
                </c:pt>
              </c:strCache>
              <c:extLst/>
            </c:strRef>
          </c:cat>
          <c:val>
            <c:numRef>
              <c:f>('Output Graphs'!$W$10:$W$11,'Output Graphs'!$W$13)</c:f>
              <c:numCache>
                <c:formatCode>0</c:formatCode>
                <c:ptCount val="3"/>
                <c:pt idx="0">
                  <c:v>14751230.549619388</c:v>
                </c:pt>
                <c:pt idx="1">
                  <c:v>18318.173194232924</c:v>
                </c:pt>
                <c:pt idx="2">
                  <c:v>0</c:v>
                </c:pt>
              </c:numCache>
              <c:extLst/>
            </c:numRef>
          </c:val>
          <c:extLst>
            <c:ext xmlns:c16="http://schemas.microsoft.com/office/drawing/2014/chart" uri="{C3380CC4-5D6E-409C-BE32-E72D297353CC}">
              <c16:uniqueId val="{00000002-42F9-4AC9-97CA-B4AFEBFE5C25}"/>
            </c:ext>
          </c:extLst>
        </c:ser>
        <c:dLbls>
          <c:showLegendKey val="0"/>
          <c:showVal val="0"/>
          <c:showCatName val="0"/>
          <c:showSerName val="0"/>
          <c:showPercent val="0"/>
          <c:showBubbleSize val="0"/>
        </c:dLbls>
        <c:gapWidth val="219"/>
        <c:overlap val="-27"/>
        <c:axId val="517211168"/>
        <c:axId val="503217840"/>
        <c:extLst/>
      </c:barChart>
      <c:catAx>
        <c:axId val="517211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dirty="0">
                <a:solidFill>
                  <a:schemeClr val="tx1">
                    <a:lumMod val="65000"/>
                    <a:lumOff val="35000"/>
                  </a:schemeClr>
                </a:solidFill>
                <a:latin typeface="+mn-lt"/>
                <a:ea typeface="+mn-ea"/>
                <a:cs typeface="+mn-cs"/>
              </a:defRPr>
            </a:pPr>
            <a:endParaRPr lang="en-US"/>
          </a:p>
        </c:txPr>
        <c:crossAx val="503217840"/>
        <c:crosses val="autoZero"/>
        <c:auto val="1"/>
        <c:lblAlgn val="ctr"/>
        <c:lblOffset val="100"/>
        <c:noMultiLvlLbl val="0"/>
      </c:catAx>
      <c:valAx>
        <c:axId val="5032178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dirty="0">
                    <a:solidFill>
                      <a:schemeClr val="tx1">
                        <a:lumMod val="65000"/>
                        <a:lumOff val="35000"/>
                      </a:schemeClr>
                    </a:solidFill>
                    <a:latin typeface="+mn-lt"/>
                    <a:ea typeface="+mn-ea"/>
                    <a:cs typeface="+mn-cs"/>
                  </a:defRPr>
                </a:pPr>
                <a:r>
                  <a:rPr lang="en-CA"/>
                  <a:t>Energy Use (</a:t>
                </a:r>
                <a:r>
                  <a:rPr lang="en-CA" err="1"/>
                  <a:t>kWH</a:t>
                </a:r>
                <a:r>
                  <a:rPr lang="en-CA"/>
                  <a:t>)</a:t>
                </a:r>
              </a:p>
            </c:rich>
          </c:tx>
          <c:overlay val="0"/>
          <c:spPr>
            <a:noFill/>
            <a:ln>
              <a:noFill/>
            </a:ln>
            <a:effectLst/>
          </c:spPr>
          <c:txPr>
            <a:bodyPr rot="-5400000" spcFirstLastPara="1" vertOverflow="ellipsis" vert="horz" wrap="square" anchor="ctr" anchorCtr="1"/>
            <a:lstStyle/>
            <a:p>
              <a:pPr>
                <a:defRPr sz="1000" b="0" i="0" u="none" strike="noStrike" kern="1200" baseline="0" dirty="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dirty="0">
                <a:solidFill>
                  <a:schemeClr val="tx1">
                    <a:lumMod val="65000"/>
                    <a:lumOff val="35000"/>
                  </a:schemeClr>
                </a:solidFill>
                <a:latin typeface="+mn-lt"/>
                <a:ea typeface="+mn-ea"/>
                <a:cs typeface="+mn-cs"/>
              </a:defRPr>
            </a:pPr>
            <a:endParaRPr lang="en-US"/>
          </a:p>
        </c:txPr>
        <c:crossAx val="517211168"/>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dirty="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dirty="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0" i="0" u="none" strike="noStrike" kern="1200" spc="0" baseline="0">
                <a:solidFill>
                  <a:schemeClr val="tx1">
                    <a:lumMod val="65000"/>
                    <a:lumOff val="35000"/>
                  </a:schemeClr>
                </a:solidFill>
                <a:latin typeface="+mn-lt"/>
                <a:ea typeface="+mn-ea"/>
                <a:cs typeface="+mn-cs"/>
              </a:defRPr>
            </a:pPr>
            <a:r>
              <a:rPr lang="en-CA" sz="2400" dirty="0"/>
              <a:t>Cost Summary</a:t>
            </a:r>
          </a:p>
        </c:rich>
      </c:tx>
      <c:layout>
        <c:manualLayout>
          <c:xMode val="edge"/>
          <c:yMode val="edge"/>
          <c:x val="0.34161549370013589"/>
          <c:y val="0"/>
        </c:manualLayout>
      </c:layout>
      <c:overlay val="0"/>
      <c:spPr>
        <a:noFill/>
        <a:ln>
          <a:noFill/>
        </a:ln>
        <a:effectLst/>
      </c:spPr>
      <c:txPr>
        <a:bodyPr rot="0" spcFirstLastPara="1" vertOverflow="ellipsis" vert="horz" wrap="square" anchor="ctr" anchorCtr="1"/>
        <a:lstStyle/>
        <a:p>
          <a:pPr>
            <a:defRPr sz="12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368461849385022"/>
          <c:y val="0.10011747430249635"/>
          <c:w val="0.88311756751227599"/>
          <c:h val="0.75576098141917281"/>
        </c:manualLayout>
      </c:layout>
      <c:barChart>
        <c:barDir val="col"/>
        <c:grouping val="clustered"/>
        <c:varyColors val="0"/>
        <c:ser>
          <c:idx val="0"/>
          <c:order val="0"/>
          <c:tx>
            <c:strRef>
              <c:f>'Output Graphs'!$U$30:$U$31</c:f>
              <c:strCache>
                <c:ptCount val="2"/>
                <c:pt idx="0">
                  <c:v>DL-A</c:v>
                </c:pt>
                <c:pt idx="1">
                  <c:v>Reverse Osmosis</c:v>
                </c:pt>
              </c:strCache>
            </c:strRef>
          </c:tx>
          <c:spPr>
            <a:solidFill>
              <a:schemeClr val="accent1"/>
            </a:solidFill>
            <a:ln>
              <a:noFill/>
            </a:ln>
            <a:effectLst/>
          </c:spPr>
          <c:invertIfNegative val="0"/>
          <c:cat>
            <c:strRef>
              <c:f>'Output Graphs'!$T$32:$T$36</c:f>
              <c:strCache>
                <c:ptCount val="5"/>
                <c:pt idx="0">
                  <c:v>Electricity Cost</c:v>
                </c:pt>
                <c:pt idx="1">
                  <c:v>Natural Gas Cost</c:v>
                </c:pt>
                <c:pt idx="2">
                  <c:v>Water Cost</c:v>
                </c:pt>
                <c:pt idx="3">
                  <c:v>Water to Drain Cost</c:v>
                </c:pt>
                <c:pt idx="4">
                  <c:v>Propane Cost</c:v>
                </c:pt>
              </c:strCache>
            </c:strRef>
          </c:cat>
          <c:val>
            <c:numRef>
              <c:f>'Output Graphs'!$U$32:$U$36</c:f>
              <c:numCache>
                <c:formatCode>0</c:formatCode>
                <c:ptCount val="5"/>
                <c:pt idx="0">
                  <c:v>29383.264282368862</c:v>
                </c:pt>
                <c:pt idx="1">
                  <c:v>5110.2074115390678</c:v>
                </c:pt>
                <c:pt idx="2">
                  <c:v>66313.553737681636</c:v>
                </c:pt>
                <c:pt idx="3">
                  <c:v>1682.9576137972238</c:v>
                </c:pt>
                <c:pt idx="4">
                  <c:v>0</c:v>
                </c:pt>
              </c:numCache>
            </c:numRef>
          </c:val>
          <c:extLst>
            <c:ext xmlns:c16="http://schemas.microsoft.com/office/drawing/2014/chart" uri="{C3380CC4-5D6E-409C-BE32-E72D297353CC}">
              <c16:uniqueId val="{00000000-B9F2-4003-8C89-6C5BE00612EC}"/>
            </c:ext>
          </c:extLst>
        </c:ser>
        <c:ser>
          <c:idx val="1"/>
          <c:order val="1"/>
          <c:tx>
            <c:strRef>
              <c:f>'Output Graphs'!$V$30:$V$31</c:f>
              <c:strCache>
                <c:ptCount val="2"/>
                <c:pt idx="0">
                  <c:v>GS-NX</c:v>
                </c:pt>
                <c:pt idx="1">
                  <c:v>Potable</c:v>
                </c:pt>
              </c:strCache>
            </c:strRef>
          </c:tx>
          <c:spPr>
            <a:solidFill>
              <a:schemeClr val="accent2"/>
            </a:solidFill>
            <a:ln>
              <a:noFill/>
            </a:ln>
            <a:effectLst/>
          </c:spPr>
          <c:invertIfNegative val="0"/>
          <c:cat>
            <c:strRef>
              <c:f>'Output Graphs'!$T$32:$T$36</c:f>
              <c:strCache>
                <c:ptCount val="5"/>
                <c:pt idx="0">
                  <c:v>Electricity Cost</c:v>
                </c:pt>
                <c:pt idx="1">
                  <c:v>Natural Gas Cost</c:v>
                </c:pt>
                <c:pt idx="2">
                  <c:v>Water Cost</c:v>
                </c:pt>
                <c:pt idx="3">
                  <c:v>Water to Drain Cost</c:v>
                </c:pt>
                <c:pt idx="4">
                  <c:v>Propane Cost</c:v>
                </c:pt>
              </c:strCache>
            </c:strRef>
          </c:cat>
          <c:val>
            <c:numRef>
              <c:f>'Output Graphs'!$V$32:$V$36</c:f>
              <c:numCache>
                <c:formatCode>0</c:formatCode>
                <c:ptCount val="5"/>
                <c:pt idx="0">
                  <c:v>4638.0585152502808</c:v>
                </c:pt>
                <c:pt idx="1">
                  <c:v>540697.88421480323</c:v>
                </c:pt>
                <c:pt idx="2">
                  <c:v>51880.603806539155</c:v>
                </c:pt>
                <c:pt idx="3">
                  <c:v>589.55231598339958</c:v>
                </c:pt>
                <c:pt idx="4">
                  <c:v>0</c:v>
                </c:pt>
              </c:numCache>
            </c:numRef>
          </c:val>
          <c:extLst>
            <c:ext xmlns:c16="http://schemas.microsoft.com/office/drawing/2014/chart" uri="{C3380CC4-5D6E-409C-BE32-E72D297353CC}">
              <c16:uniqueId val="{00000001-B9F2-4003-8C89-6C5BE00612EC}"/>
            </c:ext>
          </c:extLst>
        </c:ser>
        <c:ser>
          <c:idx val="2"/>
          <c:order val="2"/>
          <c:tx>
            <c:strRef>
              <c:f>'Output Graphs'!$W$30:$W$31</c:f>
              <c:strCache>
                <c:ptCount val="2"/>
                <c:pt idx="0">
                  <c:v>RS</c:v>
                </c:pt>
                <c:pt idx="1">
                  <c:v>Potable</c:v>
                </c:pt>
              </c:strCache>
            </c:strRef>
          </c:tx>
          <c:spPr>
            <a:solidFill>
              <a:schemeClr val="accent3"/>
            </a:solidFill>
            <a:ln>
              <a:noFill/>
            </a:ln>
            <a:effectLst/>
          </c:spPr>
          <c:invertIfNegative val="0"/>
          <c:cat>
            <c:strRef>
              <c:f>'Output Graphs'!$T$32:$T$36</c:f>
              <c:strCache>
                <c:ptCount val="5"/>
                <c:pt idx="0">
                  <c:v>Electricity Cost</c:v>
                </c:pt>
                <c:pt idx="1">
                  <c:v>Natural Gas Cost</c:v>
                </c:pt>
                <c:pt idx="2">
                  <c:v>Water Cost</c:v>
                </c:pt>
                <c:pt idx="3">
                  <c:v>Water to Drain Cost</c:v>
                </c:pt>
                <c:pt idx="4">
                  <c:v>Propane Cost</c:v>
                </c:pt>
              </c:strCache>
            </c:strRef>
          </c:cat>
          <c:val>
            <c:numRef>
              <c:f>'Output Graphs'!$W$32:$W$36</c:f>
              <c:numCache>
                <c:formatCode>0</c:formatCode>
                <c:ptCount val="5"/>
                <c:pt idx="0">
                  <c:v>1917659.9714505204</c:v>
                </c:pt>
                <c:pt idx="1">
                  <c:v>0</c:v>
                </c:pt>
                <c:pt idx="2">
                  <c:v>51880.603806539155</c:v>
                </c:pt>
                <c:pt idx="3">
                  <c:v>589.55231598339958</c:v>
                </c:pt>
                <c:pt idx="4">
                  <c:v>0</c:v>
                </c:pt>
              </c:numCache>
            </c:numRef>
          </c:val>
          <c:extLst>
            <c:ext xmlns:c16="http://schemas.microsoft.com/office/drawing/2014/chart" uri="{C3380CC4-5D6E-409C-BE32-E72D297353CC}">
              <c16:uniqueId val="{00000002-B9F2-4003-8C89-6C5BE00612EC}"/>
            </c:ext>
          </c:extLst>
        </c:ser>
        <c:dLbls>
          <c:showLegendKey val="0"/>
          <c:showVal val="0"/>
          <c:showCatName val="0"/>
          <c:showSerName val="0"/>
          <c:showPercent val="0"/>
          <c:showBubbleSize val="0"/>
        </c:dLbls>
        <c:gapWidth val="219"/>
        <c:overlap val="-27"/>
        <c:axId val="1931607392"/>
        <c:axId val="365225983"/>
      </c:barChart>
      <c:catAx>
        <c:axId val="1931607392"/>
        <c:scaling>
          <c:orientation val="minMax"/>
        </c:scaling>
        <c:delete val="0"/>
        <c:axPos val="b"/>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65225983"/>
        <c:crosses val="autoZero"/>
        <c:auto val="1"/>
        <c:lblAlgn val="ctr"/>
        <c:lblOffset val="100"/>
        <c:noMultiLvlLbl val="0"/>
      </c:catAx>
      <c:valAx>
        <c:axId val="365225983"/>
        <c:scaling>
          <c:orientation val="minMax"/>
          <c:max val="2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CA"/>
                  <a:t>Cost ($)</a:t>
                </a:r>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931607392"/>
        <c:crosses val="autoZero"/>
        <c:crossBetween val="between"/>
      </c:valAx>
      <c:spPr>
        <a:noFill/>
        <a:ln>
          <a:noFill/>
        </a:ln>
        <a:effectLst/>
      </c:spPr>
    </c:plotArea>
    <c:legend>
      <c:legendPos val="b"/>
      <c:layout>
        <c:manualLayout>
          <c:xMode val="edge"/>
          <c:yMode val="edge"/>
          <c:x val="0.17837174501583739"/>
          <c:y val="0.92401052923670679"/>
          <c:w val="0.67227129641264316"/>
          <c:h val="6.629014971576661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49688" y="0"/>
            <a:ext cx="2946400" cy="495300"/>
          </a:xfrm>
          <a:prstGeom prst="rect">
            <a:avLst/>
          </a:prstGeom>
        </p:spPr>
        <p:txBody>
          <a:bodyPr vert="horz" lIns="91440" tIns="45720" rIns="91440" bIns="45720" rtlCol="0"/>
          <a:lstStyle>
            <a:lvl1pPr algn="r">
              <a:defRPr sz="1200"/>
            </a:lvl1pPr>
          </a:lstStyle>
          <a:p>
            <a:fld id="{899AF740-1CB1-45FF-B88E-20C2D8BF8302}" type="datetimeFigureOut">
              <a:rPr lang="en-GB" smtClean="0"/>
              <a:t>29/07/2024</a:t>
            </a:fld>
            <a:endParaRPr lang="en-GB" dirty="0"/>
          </a:p>
        </p:txBody>
      </p:sp>
      <p:sp>
        <p:nvSpPr>
          <p:cNvPr id="4" name="Footer Placeholder 3"/>
          <p:cNvSpPr>
            <a:spLocks noGrp="1"/>
          </p:cNvSpPr>
          <p:nvPr>
            <p:ph type="ftr" sz="quarter" idx="2"/>
          </p:nvPr>
        </p:nvSpPr>
        <p:spPr>
          <a:xfrm>
            <a:off x="0" y="9377363"/>
            <a:ext cx="2946400" cy="495300"/>
          </a:xfrm>
          <a:prstGeom prst="rect">
            <a:avLst/>
          </a:prstGeom>
        </p:spPr>
        <p:txBody>
          <a:bodyPr vert="horz" lIns="91440" tIns="45720" rIns="91440" bIns="45720" rtlCol="0" anchor="b"/>
          <a:lstStyle>
            <a:lvl1pPr algn="l">
              <a:defRPr sz="1200"/>
            </a:lvl1pPr>
          </a:lstStyle>
          <a:p>
            <a:r>
              <a:rPr lang="en-GB" dirty="0"/>
              <a:t>©Condair</a:t>
            </a:r>
          </a:p>
        </p:txBody>
      </p:sp>
      <p:sp>
        <p:nvSpPr>
          <p:cNvPr id="5" name="Slide Number Placeholder 4"/>
          <p:cNvSpPr>
            <a:spLocks noGrp="1"/>
          </p:cNvSpPr>
          <p:nvPr>
            <p:ph type="sldNum" sz="quarter" idx="3"/>
          </p:nvPr>
        </p:nvSpPr>
        <p:spPr>
          <a:xfrm>
            <a:off x="3849688" y="9377363"/>
            <a:ext cx="2946400" cy="495300"/>
          </a:xfrm>
          <a:prstGeom prst="rect">
            <a:avLst/>
          </a:prstGeom>
        </p:spPr>
        <p:txBody>
          <a:bodyPr vert="horz" lIns="91440" tIns="45720" rIns="91440" bIns="45720" rtlCol="0" anchor="b"/>
          <a:lstStyle>
            <a:lvl1pPr algn="r">
              <a:defRPr sz="1200"/>
            </a:lvl1pPr>
          </a:lstStyle>
          <a:p>
            <a:fld id="{BDA99A8C-88D0-4EFA-9691-2E507C533852}" type="slidenum">
              <a:rPr lang="en-GB" smtClean="0"/>
              <a:t>‹#›</a:t>
            </a:fld>
            <a:endParaRPr lang="en-GB" dirty="0"/>
          </a:p>
        </p:txBody>
      </p:sp>
    </p:spTree>
    <p:extLst>
      <p:ext uri="{BB962C8B-B14F-4D97-AF65-F5344CB8AC3E}">
        <p14:creationId xmlns:p14="http://schemas.microsoft.com/office/powerpoint/2010/main" val="187114429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40C305EE-8DAC-4BD9-8020-824C7E1E87D8}" type="datetimeFigureOut">
              <a:rPr lang="en-GB" smtClean="0"/>
              <a:t>29/07/2024</a:t>
            </a:fld>
            <a:endParaRPr lang="en-GB" dirty="0"/>
          </a:p>
        </p:txBody>
      </p:sp>
      <p:sp>
        <p:nvSpPr>
          <p:cNvPr id="4" name="Slide Image Placehold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450" y="4751388"/>
            <a:ext cx="5438775" cy="388778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63"/>
            <a:ext cx="2946400" cy="495300"/>
          </a:xfrm>
          <a:prstGeom prst="rect">
            <a:avLst/>
          </a:prstGeom>
        </p:spPr>
        <p:txBody>
          <a:bodyPr vert="horz" lIns="91440" tIns="45720" rIns="91440" bIns="45720" rtlCol="0" anchor="b"/>
          <a:lstStyle>
            <a:lvl1pPr algn="l">
              <a:defRPr sz="1200"/>
            </a:lvl1pPr>
          </a:lstStyle>
          <a:p>
            <a:r>
              <a:rPr lang="en-GB" dirty="0"/>
              <a:t>©Condair</a:t>
            </a:r>
          </a:p>
        </p:txBody>
      </p:sp>
      <p:sp>
        <p:nvSpPr>
          <p:cNvPr id="7" name="Slide Number Placeholder 6"/>
          <p:cNvSpPr>
            <a:spLocks noGrp="1"/>
          </p:cNvSpPr>
          <p:nvPr>
            <p:ph type="sldNum" sz="quarter" idx="5"/>
          </p:nvPr>
        </p:nvSpPr>
        <p:spPr>
          <a:xfrm>
            <a:off x="3849688" y="9377363"/>
            <a:ext cx="2946400" cy="495300"/>
          </a:xfrm>
          <a:prstGeom prst="rect">
            <a:avLst/>
          </a:prstGeom>
        </p:spPr>
        <p:txBody>
          <a:bodyPr vert="horz" lIns="91440" tIns="45720" rIns="91440" bIns="45720" rtlCol="0" anchor="b"/>
          <a:lstStyle>
            <a:lvl1pPr algn="r">
              <a:defRPr sz="1200"/>
            </a:lvl1pPr>
          </a:lstStyle>
          <a:p>
            <a:fld id="{E4BCFC0C-F42A-4168-9BB3-A045C3FC1CBE}" type="slidenum">
              <a:rPr lang="en-GB" smtClean="0"/>
              <a:t>‹#›</a:t>
            </a:fld>
            <a:endParaRPr lang="en-GB" dirty="0"/>
          </a:p>
        </p:txBody>
      </p:sp>
    </p:spTree>
    <p:extLst>
      <p:ext uri="{BB962C8B-B14F-4D97-AF65-F5344CB8AC3E}">
        <p14:creationId xmlns:p14="http://schemas.microsoft.com/office/powerpoint/2010/main" val="1211720221"/>
      </p:ext>
    </p:extLst>
  </p:cSld>
  <p:clrMap bg1="lt1" tx1="dk1" bg2="lt2" tx2="dk2" accent1="accent1" accent2="accent2" accent3="accent3" accent4="accent4" accent5="accent5" accent6="accent6" hlink="hlink" folHlink="folHlink"/>
  <p:hf hdr="0" dt="0"/>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1</a:t>
            </a:fld>
            <a:endParaRPr lang="en-GB" dirty="0"/>
          </a:p>
        </p:txBody>
      </p:sp>
    </p:spTree>
    <p:extLst>
      <p:ext uri="{BB962C8B-B14F-4D97-AF65-F5344CB8AC3E}">
        <p14:creationId xmlns:p14="http://schemas.microsoft.com/office/powerpoint/2010/main" val="537345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13</a:t>
            </a:fld>
            <a:endParaRPr lang="en-GB" dirty="0"/>
          </a:p>
        </p:txBody>
      </p:sp>
    </p:spTree>
    <p:extLst>
      <p:ext uri="{BB962C8B-B14F-4D97-AF65-F5344CB8AC3E}">
        <p14:creationId xmlns:p14="http://schemas.microsoft.com/office/powerpoint/2010/main" val="977196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Arial" panose="020B0604020202020204" pitchFamily="34" charset="0"/>
              </a:rPr>
              <a:t>Isothermal</a:t>
            </a:r>
            <a:r>
              <a:rPr lang="en-US" dirty="0">
                <a:cs typeface="Arial" panose="020B0604020202020204" pitchFamily="34" charset="0"/>
              </a:rPr>
              <a:t> – involving or possessing a constant temperature. (</a:t>
            </a:r>
            <a:r>
              <a:rPr lang="en-US" b="1" dirty="0">
                <a:cs typeface="Arial" panose="020B0604020202020204" pitchFamily="34" charset="0"/>
              </a:rPr>
              <a:t>We add energy (electricity or gas) to boil water/ vaporize. Air temp stays the same.) </a:t>
            </a:r>
            <a:r>
              <a:rPr lang="en-US" dirty="0">
                <a:cs typeface="Arial" panose="020B0604020202020204" pitchFamily="34" charset="0"/>
              </a:rPr>
              <a:t>Very hygienic. </a:t>
            </a:r>
          </a:p>
          <a:p>
            <a:endParaRPr lang="en-US" dirty="0">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US" u="sng" dirty="0">
                <a:cs typeface="Arial" panose="020B0604020202020204" pitchFamily="34" charset="0"/>
              </a:rPr>
              <a:t>Adiabatic</a:t>
            </a:r>
            <a:r>
              <a:rPr lang="en-US" dirty="0">
                <a:cs typeface="Arial" panose="020B0604020202020204" pitchFamily="34" charset="0"/>
              </a:rPr>
              <a:t> – </a:t>
            </a:r>
            <a:r>
              <a:rPr lang="en-US" dirty="0"/>
              <a:t>relating to or denoting a process or condition in which heat does not enter or leave the system concerned. (</a:t>
            </a:r>
            <a:r>
              <a:rPr lang="en-US" b="1" dirty="0"/>
              <a:t>Air temp changes. No energy added</a:t>
            </a:r>
            <a:r>
              <a:rPr lang="en-US" dirty="0"/>
              <a:t>. </a:t>
            </a:r>
            <a:r>
              <a:rPr lang="en-US" b="1" dirty="0"/>
              <a:t>Energy comes from the Air to perform phase change (liquid to vapor)</a:t>
            </a:r>
            <a:r>
              <a:rPr lang="en-US" dirty="0"/>
              <a:t>) humidification and cooling because when water evaporates, it’s pulling the energy from the air which we sense as a change in thermal energy (</a:t>
            </a:r>
            <a:r>
              <a:rPr lang="en-US" b="1" dirty="0"/>
              <a:t>sensible cooling</a:t>
            </a:r>
            <a:r>
              <a:rPr lang="en-US" dirty="0"/>
              <a:t>), or temperature (~1000 BTU/</a:t>
            </a:r>
            <a:r>
              <a:rPr lang="en-US" dirty="0" err="1"/>
              <a:t>lb</a:t>
            </a:r>
            <a:r>
              <a:rPr lang="en-US" dirty="0"/>
              <a:t> to change phase from liquid to gas)</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Arial" panose="020B0604020202020204" pitchFamily="34" charset="0"/>
              </a:rPr>
              <a:t>Atomization is the process of water becoming atomized into fine mist (via pressure (nozzle system HP/ML) or high frequency vibration US)</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Arial" panose="020B0604020202020204" pitchFamily="34" charset="0"/>
              </a:rPr>
              <a:t>Evaporation is the process of  air moving across a liquid. Provides cooling and humidification. Wet pad (ME/MC)</a:t>
            </a:r>
          </a:p>
          <a:p>
            <a:endParaRPr lang="en-US" dirty="0"/>
          </a:p>
          <a:p>
            <a:endParaRPr lang="en-US" dirty="0"/>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14</a:t>
            </a:fld>
            <a:endParaRPr lang="en-GB" dirty="0"/>
          </a:p>
        </p:txBody>
      </p:sp>
    </p:spTree>
    <p:extLst>
      <p:ext uri="{BB962C8B-B14F-4D97-AF65-F5344CB8AC3E}">
        <p14:creationId xmlns:p14="http://schemas.microsoft.com/office/powerpoint/2010/main" val="1070842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Condair is a solutions based company.</a:t>
            </a:r>
          </a:p>
          <a:p>
            <a:r>
              <a:rPr lang="en-US" dirty="0"/>
              <a:t>Shows Condair diverse Product technology portfolio</a:t>
            </a:r>
          </a:p>
          <a:p>
            <a:r>
              <a:rPr lang="en-US" dirty="0"/>
              <a:t>Condair focuses on end use customer and their specific application needs. Condair has a complete portfolio of Humidification, evaporative cooling and dehumidification products that enables/assists tailoring a solution to the requirements. </a:t>
            </a:r>
          </a:p>
          <a:p>
            <a:endParaRPr lang="en-US" dirty="0"/>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15</a:t>
            </a:fld>
            <a:endParaRPr lang="en-GB" dirty="0"/>
          </a:p>
        </p:txBody>
      </p:sp>
    </p:spTree>
    <p:extLst>
      <p:ext uri="{BB962C8B-B14F-4D97-AF65-F5344CB8AC3E}">
        <p14:creationId xmlns:p14="http://schemas.microsoft.com/office/powerpoint/2010/main" val="680827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SLIDE IS 5 PRESENTATIONS IN 1</a:t>
            </a:r>
          </a:p>
          <a:p>
            <a:r>
              <a:rPr lang="en-US" dirty="0"/>
              <a:t>Electrical Grid: Good plant is 30-40% efficiency. </a:t>
            </a:r>
          </a:p>
          <a:p>
            <a:endParaRPr lang="en-US" dirty="0"/>
          </a:p>
          <a:p>
            <a:r>
              <a:rPr lang="en-US" b="1" u="sng" dirty="0"/>
              <a:t>EL</a:t>
            </a:r>
          </a:p>
          <a:p>
            <a:r>
              <a:rPr lang="en-US" dirty="0"/>
              <a:t>3 cabinet sizes</a:t>
            </a:r>
          </a:p>
          <a:p>
            <a:r>
              <a:rPr lang="en-US" dirty="0"/>
              <a:t>Turn down to 25%. </a:t>
            </a:r>
          </a:p>
          <a:p>
            <a:endParaRPr lang="en-US" dirty="0"/>
          </a:p>
          <a:p>
            <a:r>
              <a:rPr lang="en-US" dirty="0"/>
              <a:t>EL model works on an electrode heating principle. Very Efficient process (~98%). Require Potable Water – within water quality requirements (Conductivity: 150-750µS)</a:t>
            </a:r>
          </a:p>
          <a:p>
            <a:endParaRPr lang="en-US" dirty="0"/>
          </a:p>
          <a:p>
            <a:r>
              <a:rPr lang="en-US" dirty="0"/>
              <a:t>The </a:t>
            </a:r>
            <a:r>
              <a:rPr lang="en-US" u="sng" dirty="0"/>
              <a:t>electrode boils water by passing electrical current through it</a:t>
            </a:r>
            <a:r>
              <a:rPr lang="en-US" dirty="0"/>
              <a:t>. The more current passes through the water, the greater the steam production. </a:t>
            </a:r>
          </a:p>
          <a:p>
            <a:endParaRPr lang="en-US" dirty="0"/>
          </a:p>
          <a:p>
            <a:r>
              <a:rPr lang="en-US" dirty="0"/>
              <a:t>The </a:t>
            </a:r>
            <a:r>
              <a:rPr lang="en-US" u="sng" dirty="0"/>
              <a:t>amount of Current and steam production is dictated primarily by water conductivity (dissolved solids</a:t>
            </a:r>
            <a:r>
              <a:rPr lang="en-US" dirty="0"/>
              <a:t>).  </a:t>
            </a:r>
            <a:r>
              <a:rPr lang="en-US" u="sng" dirty="0"/>
              <a:t>High conductivity </a:t>
            </a:r>
            <a:r>
              <a:rPr lang="en-US" dirty="0"/>
              <a:t>through higher mineral level the </a:t>
            </a:r>
            <a:r>
              <a:rPr lang="en-US" u="sng" dirty="0"/>
              <a:t>more current pass through the water and more steam generated</a:t>
            </a:r>
            <a:r>
              <a:rPr lang="en-US" dirty="0"/>
              <a:t>. To maintain an accurate output, </a:t>
            </a:r>
            <a:r>
              <a:rPr lang="en-US" b="1" u="sng" dirty="0"/>
              <a:t>need to control the conductivity in the water</a:t>
            </a:r>
            <a:r>
              <a:rPr lang="en-US" dirty="0"/>
              <a:t>. This is </a:t>
            </a:r>
            <a:r>
              <a:rPr lang="en-US" u="sng" dirty="0"/>
              <a:t>regulated through water level in cylinder and drainage of over concentrated water and replacement with fresh water</a:t>
            </a:r>
            <a:r>
              <a:rPr lang="en-US" dirty="0"/>
              <a:t>.  Optimal conductivity level. </a:t>
            </a:r>
          </a:p>
          <a:p>
            <a:endParaRPr lang="en-US" dirty="0"/>
          </a:p>
          <a:p>
            <a:r>
              <a:rPr lang="en-US" dirty="0"/>
              <a:t>We accomplish this through </a:t>
            </a:r>
            <a:r>
              <a:rPr lang="en-US" b="1" u="sng" dirty="0"/>
              <a:t>Auto Adaptive Cycle. Algorithm calculates and regulates the  water level in the cylinder (water conductivity) to maintain optimal amp draw ( = steam production) </a:t>
            </a:r>
            <a:r>
              <a:rPr lang="en-US" u="sng" dirty="0"/>
              <a:t>across a 36 seconds Boil Down Cycle (optimal).</a:t>
            </a:r>
          </a:p>
          <a:p>
            <a:endParaRPr lang="en-US" u="sng" dirty="0"/>
          </a:p>
          <a:p>
            <a:r>
              <a:rPr lang="en-US" b="1" u="sng" dirty="0"/>
              <a:t>Adaptive cycles reduces water usage (only drain/fill required), energy and maintenance as increase life of cylinder.</a:t>
            </a:r>
          </a:p>
          <a:p>
            <a:r>
              <a:rPr lang="en-US" b="1" u="sng" dirty="0"/>
              <a:t>EL Lowest Cost Option, Easy to Install, east to Maintain.</a:t>
            </a:r>
          </a:p>
          <a:p>
            <a:endParaRPr lang="en-US" b="1" u="sng" dirty="0"/>
          </a:p>
          <a:p>
            <a:r>
              <a:rPr lang="en-US" u="sng" dirty="0"/>
              <a:t>Maintenance: </a:t>
            </a:r>
          </a:p>
          <a:p>
            <a:r>
              <a:rPr lang="en-US" dirty="0"/>
              <a:t>Cylinders are disposable and can be used up the certain number of hours.</a:t>
            </a:r>
          </a:p>
          <a:p>
            <a:r>
              <a:rPr lang="en-US" dirty="0"/>
              <a:t>Typically, the cylinders can be used between 500-2000 hours at full capacity.</a:t>
            </a:r>
          </a:p>
          <a:p>
            <a:r>
              <a:rPr lang="en-US" dirty="0"/>
              <a:t>The life expectancy will also depend on the water quality (grains/gallon of hardness). </a:t>
            </a:r>
          </a:p>
          <a:p>
            <a:endParaRPr lang="en-US" dirty="0"/>
          </a:p>
          <a:p>
            <a:r>
              <a:rPr lang="en-US" b="1" u="sng" dirty="0"/>
              <a:t>RS:</a:t>
            </a:r>
          </a:p>
          <a:p>
            <a:r>
              <a:rPr lang="en-US" dirty="0"/>
              <a:t>The electrical energy is converted to heat due to the resistance of the heating elements to the current flow</a:t>
            </a:r>
          </a:p>
          <a:p>
            <a:r>
              <a:rPr lang="en-US" dirty="0"/>
              <a:t>Water in the tank begins to </a:t>
            </a:r>
            <a:r>
              <a:rPr lang="en-US" u="sng" dirty="0"/>
              <a:t>boil from conductive heat transfer from the heating elements to the water</a:t>
            </a:r>
          </a:p>
          <a:p>
            <a:r>
              <a:rPr lang="en-US" u="sng" dirty="0"/>
              <a:t>Steam output is controlled by applying more or less heat to the water rather than controlling water level or conductivity.  No reliance on water conductivity can use all potable, RO and DI (assists with maintenance)</a:t>
            </a:r>
          </a:p>
          <a:p>
            <a:endParaRPr lang="en-US" dirty="0"/>
          </a:p>
          <a:p>
            <a:r>
              <a:rPr lang="en-US" dirty="0"/>
              <a:t>This results in ability for more accurate humidity control. Demonstrated with the SSR</a:t>
            </a:r>
          </a:p>
          <a:p>
            <a:endParaRPr lang="en-US" dirty="0"/>
          </a:p>
          <a:p>
            <a:r>
              <a:rPr lang="en-US" dirty="0"/>
              <a:t>SSR: This adds the </a:t>
            </a:r>
            <a:r>
              <a:rPr lang="en-US" u="sng" dirty="0"/>
              <a:t>solid state relay after the contactor going to high voltage</a:t>
            </a:r>
            <a:r>
              <a:rPr lang="en-US" dirty="0"/>
              <a:t>. What it allows us to do is to allows us to modulate the controls much faster. For regular contactor version, when we are modulating </a:t>
            </a:r>
            <a:r>
              <a:rPr lang="en-US" u="sng" dirty="0"/>
              <a:t>We are doing it on 120 seconds duty cycles</a:t>
            </a:r>
            <a:r>
              <a:rPr lang="en-US" dirty="0"/>
              <a:t>. When there is call for 100% humidity, your contactor always pulled in. if you are doing at 50% humidity, the contactor engages for 60 seconds and disengages for other 60 seconds. Using that process we can </a:t>
            </a:r>
            <a:r>
              <a:rPr lang="en-US" u="sng" dirty="0"/>
              <a:t>achieve +/- 5% RH. With SSR, we are cutting down that 120 seconds to 2 seconds </a:t>
            </a:r>
            <a:r>
              <a:rPr lang="en-US" dirty="0"/>
              <a:t>so we are now 1 second off and 1 second 1 on. By doing this, we can control the amount of water that we are boiling much more precisely. And using the right controls we can </a:t>
            </a:r>
            <a:r>
              <a:rPr lang="en-US" u="sng" dirty="0"/>
              <a:t>control +/- 1% humidity in space.  Quick response time. good for 100% OA (large rapid swings in demand)</a:t>
            </a:r>
          </a:p>
          <a:p>
            <a:endParaRPr lang="en-US" dirty="0"/>
          </a:p>
          <a:p>
            <a:r>
              <a:rPr lang="en-US" dirty="0"/>
              <a:t>Scale tank</a:t>
            </a:r>
          </a:p>
          <a:p>
            <a:endParaRPr lang="en-US" dirty="0"/>
          </a:p>
          <a:p>
            <a:r>
              <a:rPr lang="en-US" dirty="0"/>
              <a:t>Also, easier to control heat to water than conductivity in water. Assist with control accuracy and Modulation. Modulates between 4-100%</a:t>
            </a:r>
          </a:p>
          <a:p>
            <a:endParaRPr lang="en-US" dirty="0"/>
          </a:p>
          <a:p>
            <a:r>
              <a:rPr lang="en-US" b="1" u="sng" dirty="0"/>
              <a:t>GS</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It has large capabilities but is very economical in its operation. The capacity goes up to 600 lb/hr for a single unit and won’t use a lot of energy. </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It is a complete packaged product</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Three different efficiency models as well as the outdoor cabinets. </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main benefits in terms of operation are that we have the true condensing high efficiency options. </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Low NOx model is </a:t>
            </a:r>
            <a:r>
              <a:rPr lang="en-US" sz="1200" u="sng" dirty="0">
                <a:effectLst/>
                <a:latin typeface="Calibri" panose="020F0502020204030204" pitchFamily="34" charset="0"/>
                <a:ea typeface="Calibri" panose="020F0502020204030204" pitchFamily="34" charset="0"/>
                <a:cs typeface="Times New Roman" panose="02020603050405020304" pitchFamily="18" charset="0"/>
              </a:rPr>
              <a:t>South Coast Air Quality Management District certified.</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New venting options. With the condensing units you can use </a:t>
            </a:r>
            <a:r>
              <a:rPr lang="en-US" sz="1200" u="sng" dirty="0">
                <a:effectLst/>
                <a:latin typeface="Calibri" panose="020F0502020204030204" pitchFamily="34" charset="0"/>
                <a:ea typeface="Calibri" panose="020F0502020204030204" pitchFamily="34" charset="0"/>
                <a:cs typeface="Times New Roman" panose="02020603050405020304" pitchFamily="18" charset="0"/>
              </a:rPr>
              <a:t>CPVC venting which is much more economical</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There are increased energy savings from high efficiency models, and you can use all three water options with the GS. Potable, RO and DI.</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sng" dirty="0">
                <a:effectLst/>
                <a:latin typeface="Calibri" panose="020F0502020204030204" pitchFamily="34" charset="0"/>
                <a:ea typeface="Calibri" panose="020F0502020204030204" pitchFamily="34" charset="0"/>
                <a:cs typeface="Times New Roman" panose="02020603050405020304" pitchFamily="18" charset="0"/>
              </a:rPr>
              <a:t>SETC:</a:t>
            </a:r>
          </a:p>
          <a:p>
            <a:pPr marL="0" indent="0">
              <a:buFontTx/>
              <a:buNone/>
            </a:pPr>
            <a:r>
              <a:rPr lang="en-US" dirty="0"/>
              <a:t>Many applications still use live steam as there are applications where facility boiler steam is readily available and used for other processes in the building </a:t>
            </a:r>
          </a:p>
          <a:p>
            <a:pPr marL="0" indent="0">
              <a:buFontTx/>
              <a:buNone/>
            </a:pPr>
            <a:r>
              <a:rPr lang="en-US" dirty="0"/>
              <a:t>The SE ensures that </a:t>
            </a:r>
            <a:r>
              <a:rPr lang="en-US" u="sng" dirty="0"/>
              <a:t>none of the chemicals or impurities in the boiler steam or pressure loop are introduced into the air stream </a:t>
            </a:r>
          </a:p>
          <a:p>
            <a:pPr marL="0" indent="0">
              <a:buFontTx/>
              <a:buNone/>
            </a:pPr>
            <a:r>
              <a:rPr lang="en-US" dirty="0"/>
              <a:t>The smaller SETC50 can be ceiling mounted (ex. Installed in the ceiling above a hospital OR)</a:t>
            </a:r>
          </a:p>
          <a:p>
            <a:pPr marL="0" indent="0">
              <a:buFontTx/>
              <a:buNone/>
            </a:pPr>
            <a:r>
              <a:rPr lang="en-US" dirty="0"/>
              <a:t>The </a:t>
            </a:r>
            <a:r>
              <a:rPr lang="en-US" u="sng" dirty="0"/>
              <a:t>capacities listed are based on a steam supply pressure of 15 psi (min. 5 psi and output is derated at lower pressures) </a:t>
            </a:r>
          </a:p>
          <a:p>
            <a:pPr marL="0" indent="0">
              <a:buFontTx/>
              <a:buNone/>
            </a:pPr>
            <a:endParaRPr lang="en-US" u="sng" dirty="0"/>
          </a:p>
          <a:p>
            <a:pPr marL="0" indent="0">
              <a:buFontTx/>
              <a:buNone/>
            </a:pPr>
            <a:r>
              <a:rPr lang="en-US" b="1" u="sng" dirty="0"/>
              <a:t>LS:</a:t>
            </a:r>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LS tubes are a jacketed tube design that has a pre-heat loop to prevent spitting and evaporates any condensate that forms within the dispersion tube– this requires quite a bit more work for installation and plumbing but means there is no need for an atmospheric condensate drain (except on live steam SAM-e’s)</a:t>
            </a:r>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All parts are shipped loose and require installation on site – interconnecting piping is NOT supplied by Condair</a:t>
            </a:r>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Multiple LS tubes can be combined to reduce absorption distance but requires multiple duct penetrations and additional field piping </a:t>
            </a:r>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LS tubes spray into the direction of airflow to help reduce downstream absorption distances </a:t>
            </a:r>
          </a:p>
          <a:p>
            <a:pPr marL="0" indent="0">
              <a:buFontTx/>
              <a:buNone/>
            </a:pPr>
            <a:endParaRPr lang="en-US" b="1" u="none" dirty="0"/>
          </a:p>
          <a:p>
            <a:pPr marL="0" indent="0">
              <a:buFontTx/>
              <a:buNone/>
            </a:pPr>
            <a:endParaRPr lang="en-US" u="sng" dirty="0"/>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endParaRPr lang="en-US" b="1" u="sng" dirty="0"/>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17</a:t>
            </a:fld>
            <a:endParaRPr lang="en-GB" dirty="0"/>
          </a:p>
        </p:txBody>
      </p:sp>
    </p:spTree>
    <p:extLst>
      <p:ext uri="{BB962C8B-B14F-4D97-AF65-F5344CB8AC3E}">
        <p14:creationId xmlns:p14="http://schemas.microsoft.com/office/powerpoint/2010/main" val="3509239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Evaporative: water is pumped to the top of the media pad and flows down with gravity. It collects in the tank and is recirculated. As air flows across the media, water pulls energy from thew warm, dry incoming air, to evaporate. The water is then absorbed into the air stream which is cooled and humidified. Evaporative humidifiers are the most efficient coolers.</a:t>
            </a:r>
          </a:p>
          <a:p>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High pressure: water is treated by RO and distributed into the duct using high pressure nozzles. And similarly to the evaporative system, The water is then absorbed into the air stream which is cooled and humidified. High pressure systems generally have a very high control accuracy</a:t>
            </a:r>
          </a:p>
          <a:p>
            <a:endParaRPr lang="en-US" dirty="0"/>
          </a:p>
          <a:p>
            <a:endParaRPr lang="en-US" dirty="0"/>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19</a:t>
            </a:fld>
            <a:endParaRPr lang="en-GB" dirty="0"/>
          </a:p>
        </p:txBody>
      </p:sp>
    </p:spTree>
    <p:extLst>
      <p:ext uri="{BB962C8B-B14F-4D97-AF65-F5344CB8AC3E}">
        <p14:creationId xmlns:p14="http://schemas.microsoft.com/office/powerpoint/2010/main" val="905830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DL combines both atomization and evaporative technologies with low pressure nozzles and a porous ceramic media. This is why we call it the DUAL system. The DL Features the advantages of both technologies while solving the challenges these technologies face on their own: mainly installation length, and controllability.</a:t>
            </a:r>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20</a:t>
            </a:fld>
            <a:endParaRPr lang="en-GB" dirty="0"/>
          </a:p>
        </p:txBody>
      </p:sp>
    </p:spTree>
    <p:extLst>
      <p:ext uri="{BB962C8B-B14F-4D97-AF65-F5344CB8AC3E}">
        <p14:creationId xmlns:p14="http://schemas.microsoft.com/office/powerpoint/2010/main" val="3104245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21</a:t>
            </a:fld>
            <a:endParaRPr lang="en-GB" dirty="0"/>
          </a:p>
        </p:txBody>
      </p:sp>
    </p:spTree>
    <p:extLst>
      <p:ext uri="{BB962C8B-B14F-4D97-AF65-F5344CB8AC3E}">
        <p14:creationId xmlns:p14="http://schemas.microsoft.com/office/powerpoint/2010/main" val="2428873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pressure systems have been around for years. Aside from using higher quality components and better pump technologies, it’s a fairly similar system across manufacturers. To solve the design limitations that come along with high pressure systems, and to improve on the existing technology, we added in an evaporative component to get the DL series. </a:t>
            </a:r>
          </a:p>
          <a:p>
            <a:endParaRPr lang="en-US" dirty="0"/>
          </a:p>
          <a:p>
            <a:r>
              <a:rPr lang="en-US" dirty="0"/>
              <a:t>In doing so, the installation length is significantly reduced, </a:t>
            </a:r>
          </a:p>
          <a:p>
            <a:r>
              <a:rPr lang="en-US" dirty="0"/>
              <a:t>Its very energy efficient due to the reduced nozzle pressure </a:t>
            </a:r>
          </a:p>
          <a:p>
            <a:r>
              <a:rPr lang="en-US" dirty="0"/>
              <a:t>Water efficiency is increased, because any water that would typically go to drain on an HP system is captured by the ceramic media</a:t>
            </a:r>
          </a:p>
          <a:p>
            <a:r>
              <a:rPr lang="en-US" dirty="0"/>
              <a:t>It is very hygienic, with active silver ion dosing</a:t>
            </a:r>
          </a:p>
          <a:p>
            <a:r>
              <a:rPr lang="en-US" dirty="0"/>
              <a:t>And the DL is Low maintenance, ceramic media and its VFD pump do not need maintenance. </a:t>
            </a:r>
          </a:p>
          <a:p>
            <a:endParaRPr lang="en-US" dirty="0"/>
          </a:p>
          <a:p>
            <a:r>
              <a:rPr lang="en-US" dirty="0"/>
              <a:t>The DL features these improvements, while also offering the same high control accuracy of the HP (+/- 2%)</a:t>
            </a:r>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22</a:t>
            </a:fld>
            <a:endParaRPr lang="en-GB" dirty="0"/>
          </a:p>
        </p:txBody>
      </p:sp>
    </p:spTree>
    <p:extLst>
      <p:ext uri="{BB962C8B-B14F-4D97-AF65-F5344CB8AC3E}">
        <p14:creationId xmlns:p14="http://schemas.microsoft.com/office/powerpoint/2010/main" val="1098648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 44-78 depending on the width of the ME, service access</a:t>
            </a:r>
          </a:p>
          <a:p>
            <a:r>
              <a:rPr lang="en-US" dirty="0"/>
              <a:t>HP </a:t>
            </a:r>
          </a:p>
          <a:p>
            <a:r>
              <a:rPr lang="en-US" dirty="0"/>
              <a:t>Depending on airflow, humidification loads, air temp you can have 60-96 (5-8ft) absorption</a:t>
            </a:r>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23</a:t>
            </a:fld>
            <a:endParaRPr lang="en-GB" dirty="0"/>
          </a:p>
        </p:txBody>
      </p:sp>
    </p:spTree>
    <p:extLst>
      <p:ext uri="{BB962C8B-B14F-4D97-AF65-F5344CB8AC3E}">
        <p14:creationId xmlns:p14="http://schemas.microsoft.com/office/powerpoint/2010/main" val="535561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Silver ion is carried through hoses, through nozzles, on to plates, inactivating any bacteria it encounters</a:t>
            </a:r>
          </a:p>
          <a:p>
            <a:r>
              <a:rPr lang="en-US" dirty="0"/>
              <a:t>Silver ions are widely used in industries that require the most sterile environments and is even used by NASA.</a:t>
            </a:r>
          </a:p>
          <a:p>
            <a:endParaRPr lang="en-US" dirty="0"/>
          </a:p>
          <a:p>
            <a:r>
              <a:rPr lang="en-US" dirty="0"/>
              <a:t>Fresenius: is an independent certification institute that provides comprehensive hygiene testing and certification for manufacturing and equipment typically used in hospitals or other applications requiring a high level of hygiene. Installed and ran the DL for months, tested samples from the air stream, water and ceramics. </a:t>
            </a:r>
          </a:p>
          <a:p>
            <a:endParaRPr lang="en-US" dirty="0"/>
          </a:p>
          <a:p>
            <a:r>
              <a:rPr lang="en-US" dirty="0"/>
              <a:t>There are different built in hygiene functions to make sure the system stays free of bacteria:</a:t>
            </a:r>
          </a:p>
          <a:p>
            <a:r>
              <a:rPr lang="en-US" dirty="0"/>
              <a:t>No recirc</a:t>
            </a:r>
          </a:p>
          <a:p>
            <a:r>
              <a:rPr lang="en-US" dirty="0"/>
              <a:t>Conductivity measurement</a:t>
            </a:r>
          </a:p>
          <a:p>
            <a:r>
              <a:rPr lang="en-US" dirty="0"/>
              <a:t>Drain and flush</a:t>
            </a:r>
          </a:p>
          <a:p>
            <a:endParaRPr lang="en-US" dirty="0"/>
          </a:p>
          <a:p>
            <a:r>
              <a:rPr lang="en-US" b="1" dirty="0"/>
              <a:t>VFD</a:t>
            </a:r>
          </a:p>
          <a:p>
            <a:r>
              <a:rPr lang="en-US" dirty="0"/>
              <a:t>Type A DL systems have the booster pump, standard. Pump improves modulation by boosting the supply water pressure to the ideal operating pressure of 7bar. This allows for fine control up to 2%.</a:t>
            </a:r>
          </a:p>
          <a:p>
            <a:endParaRPr lang="en-US" dirty="0"/>
          </a:p>
          <a:p>
            <a:pPr marL="0" indent="0">
              <a:buNone/>
            </a:pPr>
            <a:r>
              <a:rPr lang="en-US" b="1" dirty="0">
                <a:solidFill>
                  <a:srgbClr val="016AB3"/>
                </a:solidFill>
              </a:rPr>
              <a:t>Nozzles</a:t>
            </a:r>
          </a:p>
          <a:p>
            <a:pPr>
              <a:buClr>
                <a:srgbClr val="016AB3"/>
              </a:buClr>
              <a:buSzPct val="100000"/>
              <a:buFont typeface="Arial" panose="020B0604020202020204" pitchFamily="34" charset="0"/>
              <a:buChar char="•"/>
            </a:pPr>
            <a:r>
              <a:rPr lang="en-US" dirty="0"/>
              <a:t>Installed on a flexible clip, and can be angled 15degrees in any direction</a:t>
            </a:r>
          </a:p>
          <a:p>
            <a:pPr>
              <a:buClr>
                <a:srgbClr val="016AB3"/>
              </a:buClr>
              <a:buSzPct val="100000"/>
              <a:buFont typeface="Arial" panose="020B0604020202020204" pitchFamily="34" charset="0"/>
              <a:buChar char="•"/>
            </a:pPr>
            <a:r>
              <a:rPr lang="en-US" dirty="0"/>
              <a:t>316 SST – Hygienic function</a:t>
            </a:r>
          </a:p>
          <a:p>
            <a:pPr>
              <a:buClr>
                <a:srgbClr val="016AB3"/>
              </a:buClr>
              <a:buSzPct val="100000"/>
              <a:buFont typeface="Arial" panose="020B0604020202020204" pitchFamily="34" charset="0"/>
              <a:buChar char="•"/>
            </a:pPr>
            <a:r>
              <a:rPr lang="en-US" dirty="0"/>
              <a:t>Low operating pressure – </a:t>
            </a:r>
            <a:r>
              <a:rPr lang="en-US" sz="1400" i="1" dirty="0"/>
              <a:t>Less energy and wear</a:t>
            </a:r>
          </a:p>
          <a:p>
            <a:pPr>
              <a:buClr>
                <a:srgbClr val="016AB3"/>
              </a:buClr>
              <a:buSzPct val="100000"/>
            </a:pPr>
            <a:r>
              <a:rPr lang="en-US" dirty="0"/>
              <a:t>Operating pressure and nozzle openings ensure an optimal droplet size, </a:t>
            </a:r>
            <a:r>
              <a:rPr lang="en-US" sz="1400" i="1" dirty="0"/>
              <a:t>Increasing efficiency at the ceramic stage and Ensures no water carry-over past the ceramics</a:t>
            </a:r>
          </a:p>
          <a:p>
            <a:pPr lvl="1">
              <a:buClr>
                <a:srgbClr val="016AB3"/>
              </a:buClr>
              <a:buSzPct val="100000"/>
            </a:pPr>
            <a:endParaRPr lang="en-US" sz="1400" i="1" dirty="0"/>
          </a:p>
          <a:p>
            <a:pPr marL="0" indent="0">
              <a:buNone/>
            </a:pPr>
            <a:r>
              <a:rPr lang="en-US" b="1" dirty="0">
                <a:solidFill>
                  <a:srgbClr val="016AB3"/>
                </a:solidFill>
              </a:rPr>
              <a:t>Ceramics</a:t>
            </a:r>
          </a:p>
          <a:p>
            <a:pPr>
              <a:spcBef>
                <a:spcPts val="0"/>
              </a:spcBef>
              <a:buClr>
                <a:srgbClr val="016AB3"/>
              </a:buClr>
              <a:buSzPct val="100000"/>
              <a:buFont typeface="Arial" panose="020B0604020202020204" pitchFamily="34" charset="0"/>
              <a:buChar char="•"/>
            </a:pPr>
            <a:r>
              <a:rPr lang="en-US" dirty="0"/>
              <a:t>Patented design – </a:t>
            </a:r>
            <a:r>
              <a:rPr lang="en-US" i="1" dirty="0"/>
              <a:t>Condair exclusive - </a:t>
            </a:r>
            <a:r>
              <a:rPr lang="en-US" sz="1400" i="1" dirty="0"/>
              <a:t>Significantly reduces water waste by evaporating water not absorbed from the nozzle grid, creating a water</a:t>
            </a:r>
            <a:r>
              <a:rPr lang="en-US" dirty="0"/>
              <a:t> efficiency &gt;90%</a:t>
            </a:r>
          </a:p>
          <a:p>
            <a:pPr>
              <a:spcBef>
                <a:spcPts val="0"/>
              </a:spcBef>
              <a:buClr>
                <a:srgbClr val="016AB3"/>
              </a:buClr>
              <a:buSzPct val="100000"/>
              <a:buFont typeface="Arial" panose="020B0604020202020204" pitchFamily="34" charset="0"/>
              <a:buChar char="•"/>
            </a:pPr>
            <a:r>
              <a:rPr lang="en-US" dirty="0"/>
              <a:t>Dry ceramics – </a:t>
            </a:r>
            <a:r>
              <a:rPr lang="en-US" i="1" dirty="0"/>
              <a:t>Hygienic operation!</a:t>
            </a:r>
          </a:p>
          <a:p>
            <a:pPr marL="0" marR="0" lvl="0" indent="0" algn="l" defTabSz="914377"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lang="en-US" dirty="0"/>
              <a:t>The media is very porous, helping with the pressure drop </a:t>
            </a:r>
            <a:r>
              <a:rPr lang="en-US" sz="1400" i="1" dirty="0"/>
              <a:t>&lt;0.20” w.c. @ 500 fpm velocity which means Low energy draw from the supply fans</a:t>
            </a:r>
          </a:p>
          <a:p>
            <a:pPr>
              <a:spcBef>
                <a:spcPts val="0"/>
              </a:spcBef>
              <a:buClr>
                <a:srgbClr val="016AB3"/>
              </a:buClr>
              <a:buSzPct val="100000"/>
            </a:pPr>
            <a:r>
              <a:rPr lang="en-US" dirty="0"/>
              <a:t>No need for replacement </a:t>
            </a:r>
          </a:p>
          <a:p>
            <a:pPr>
              <a:spcBef>
                <a:spcPts val="0"/>
              </a:spcBef>
              <a:buClr>
                <a:srgbClr val="016AB3"/>
              </a:buClr>
              <a:buSzPct val="100000"/>
            </a:pPr>
            <a:endParaRPr lang="en-US" i="1" dirty="0"/>
          </a:p>
          <a:p>
            <a:pPr lvl="0">
              <a:buClr>
                <a:srgbClr val="016AB3"/>
              </a:buClr>
              <a:buSzPct val="100000"/>
            </a:pPr>
            <a:endParaRPr lang="en-US" sz="1400" i="1" dirty="0"/>
          </a:p>
          <a:p>
            <a:endParaRPr lang="en-US" dirty="0"/>
          </a:p>
          <a:p>
            <a:endParaRPr lang="en-US" dirty="0"/>
          </a:p>
          <a:p>
            <a:endParaRPr lang="en-US" dirty="0"/>
          </a:p>
          <a:p>
            <a:endParaRPr lang="en-US" dirty="0"/>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24</a:t>
            </a:fld>
            <a:endParaRPr lang="en-GB" dirty="0"/>
          </a:p>
        </p:txBody>
      </p:sp>
    </p:spTree>
    <p:extLst>
      <p:ext uri="{BB962C8B-B14F-4D97-AF65-F5344CB8AC3E}">
        <p14:creationId xmlns:p14="http://schemas.microsoft.com/office/powerpoint/2010/main" val="2079351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excited to be here and happy to discuss any areas/topics. We have an overview presentation we may walk through outlining Humidity, Humidity and Health, Condair products as well a great tools and resources Condair has available to assist when considering and selecting a humidification control technology. With this, may there be any topics/ areas you would like to discuss?</a:t>
            </a:r>
          </a:p>
          <a:p>
            <a:endParaRPr lang="en-US" dirty="0"/>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2</a:t>
            </a:fld>
            <a:endParaRPr lang="en-GB" dirty="0"/>
          </a:p>
        </p:txBody>
      </p:sp>
    </p:spTree>
    <p:extLst>
      <p:ext uri="{BB962C8B-B14F-4D97-AF65-F5344CB8AC3E}">
        <p14:creationId xmlns:p14="http://schemas.microsoft.com/office/powerpoint/2010/main" val="3010835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Highlights:</a:t>
            </a:r>
          </a:p>
          <a:p>
            <a:r>
              <a:rPr lang="en-US" dirty="0"/>
              <a:t>Couple of highlights from each one</a:t>
            </a:r>
          </a:p>
          <a:p>
            <a:endParaRPr lang="en-US" dirty="0"/>
          </a:p>
          <a:p>
            <a:r>
              <a:rPr lang="en-US" u="sng" dirty="0"/>
              <a:t>ME: </a:t>
            </a:r>
          </a:p>
          <a:p>
            <a:r>
              <a:rPr lang="en-US" dirty="0"/>
              <a:t>Benefits: most efficient evaporative cooler, no evaporation distance, no water treatment required</a:t>
            </a:r>
          </a:p>
          <a:p>
            <a:r>
              <a:rPr lang="en-US" dirty="0"/>
              <a:t>Consideration: media is consumable, lower accuracy</a:t>
            </a:r>
          </a:p>
          <a:p>
            <a:endParaRPr lang="en-US" dirty="0"/>
          </a:p>
          <a:p>
            <a:r>
              <a:rPr lang="en-US" u="sng" dirty="0"/>
              <a:t>DL:</a:t>
            </a:r>
          </a:p>
          <a:p>
            <a:r>
              <a:rPr lang="en-US" dirty="0"/>
              <a:t>Benefits: Extremely hygienic, high controllability </a:t>
            </a:r>
          </a:p>
          <a:p>
            <a:r>
              <a:rPr lang="en-US" dirty="0"/>
              <a:t>Consideration: requires RO water (high level, &lt;15 </a:t>
            </a:r>
            <a:r>
              <a:rPr lang="en-US" dirty="0" err="1"/>
              <a:t>uS</a:t>
            </a:r>
            <a:r>
              <a:rPr lang="en-US" dirty="0"/>
              <a:t>/cm)</a:t>
            </a:r>
          </a:p>
          <a:p>
            <a:endParaRPr lang="en-US" dirty="0"/>
          </a:p>
          <a:p>
            <a:r>
              <a:rPr lang="en-US" u="sng" dirty="0"/>
              <a:t>HP/ML:</a:t>
            </a:r>
          </a:p>
          <a:p>
            <a:r>
              <a:rPr lang="en-US" dirty="0"/>
              <a:t>Benefits: High reliability and controllability, multi AHUs</a:t>
            </a:r>
          </a:p>
          <a:p>
            <a:r>
              <a:rPr lang="en-US" dirty="0"/>
              <a:t>Consideration: Requires RO water, longer install length requirements</a:t>
            </a:r>
          </a:p>
          <a:p>
            <a:endParaRPr lang="en-US" dirty="0"/>
          </a:p>
          <a:p>
            <a:r>
              <a:rPr lang="en-US" u="sng" dirty="0"/>
              <a:t>AF:</a:t>
            </a:r>
          </a:p>
          <a:p>
            <a:r>
              <a:rPr lang="en-US" dirty="0"/>
              <a:t>Benefits: scalable, high reliability/ low maintenance, good for low cost/ dusty suppression because you don’t need to treat the water.</a:t>
            </a:r>
          </a:p>
          <a:p>
            <a:r>
              <a:rPr lang="en-US" dirty="0"/>
              <a:t>Consideration: louder, compressed air</a:t>
            </a:r>
          </a:p>
          <a:p>
            <a:endParaRPr lang="en-US" u="sng" dirty="0"/>
          </a:p>
          <a:p>
            <a:r>
              <a:rPr lang="en-US" u="sng" dirty="0"/>
              <a:t>US:</a:t>
            </a:r>
          </a:p>
          <a:p>
            <a:r>
              <a:rPr lang="en-US" dirty="0"/>
              <a:t>Benefits: low energy consumption</a:t>
            </a:r>
          </a:p>
          <a:p>
            <a:r>
              <a:rPr lang="en-US" dirty="0"/>
              <a:t>Consideration: RO/DI, small, not suitable for healthcare</a:t>
            </a:r>
          </a:p>
          <a:p>
            <a:endParaRPr lang="en-US" dirty="0"/>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25</a:t>
            </a:fld>
            <a:endParaRPr lang="en-GB" dirty="0"/>
          </a:p>
        </p:txBody>
      </p:sp>
    </p:spTree>
    <p:extLst>
      <p:ext uri="{BB962C8B-B14F-4D97-AF65-F5344CB8AC3E}">
        <p14:creationId xmlns:p14="http://schemas.microsoft.com/office/powerpoint/2010/main" val="773294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en-GB"/>
              <a:t>©Condair</a:t>
            </a:r>
            <a:endParaRPr lang="en-GB" dirty="0"/>
          </a:p>
        </p:txBody>
      </p:sp>
      <p:sp>
        <p:nvSpPr>
          <p:cNvPr id="5" name="Foliennummernplatzhalter 4"/>
          <p:cNvSpPr>
            <a:spLocks noGrp="1"/>
          </p:cNvSpPr>
          <p:nvPr>
            <p:ph type="sldNum" sz="quarter" idx="5"/>
          </p:nvPr>
        </p:nvSpPr>
        <p:spPr/>
        <p:txBody>
          <a:bodyPr/>
          <a:lstStyle/>
          <a:p>
            <a:fld id="{E4BCFC0C-F42A-4168-9BB3-A045C3FC1CBE}" type="slidenum">
              <a:rPr lang="en-GB" smtClean="0"/>
              <a:t>29</a:t>
            </a:fld>
            <a:endParaRPr lang="en-GB" dirty="0"/>
          </a:p>
        </p:txBody>
      </p:sp>
    </p:spTree>
    <p:extLst>
      <p:ext uri="{BB962C8B-B14F-4D97-AF65-F5344CB8AC3E}">
        <p14:creationId xmlns:p14="http://schemas.microsoft.com/office/powerpoint/2010/main" val="4241359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Iso – temp is more or less constant</a:t>
            </a:r>
          </a:p>
          <a:p>
            <a:r>
              <a:rPr lang="en-US" dirty="0"/>
              <a:t>Adiabatic – cooling down surrounding air (due to the constant enthalpy process)</a:t>
            </a:r>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30</a:t>
            </a:fld>
            <a:endParaRPr lang="en-GB" dirty="0"/>
          </a:p>
        </p:txBody>
      </p:sp>
    </p:spTree>
    <p:extLst>
      <p:ext uri="{BB962C8B-B14F-4D97-AF65-F5344CB8AC3E}">
        <p14:creationId xmlns:p14="http://schemas.microsoft.com/office/powerpoint/2010/main" val="4219006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Take for example this hospital application requiring 2200 lb/hr of humidification.</a:t>
            </a:r>
          </a:p>
          <a:p>
            <a:pPr marL="0" indent="0">
              <a:buNone/>
            </a:pPr>
            <a:r>
              <a:rPr lang="en-US" dirty="0"/>
              <a:t>With a high load, you can end up with 10 Resistive or electrode units, versus a single adiabatic system.</a:t>
            </a:r>
          </a:p>
          <a:p>
            <a:pPr marL="0" indent="0">
              <a:buNone/>
            </a:pPr>
            <a:r>
              <a:rPr lang="en-US" dirty="0"/>
              <a:t>And if you take advantage of the beneficial evaporative cooling, your energy costs could be 250x less, or less than 1% of an electric isothermal.</a:t>
            </a:r>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31</a:t>
            </a:fld>
            <a:endParaRPr lang="en-GB" dirty="0"/>
          </a:p>
        </p:txBody>
      </p:sp>
    </p:spTree>
    <p:extLst>
      <p:ext uri="{BB962C8B-B14F-4D97-AF65-F5344CB8AC3E}">
        <p14:creationId xmlns:p14="http://schemas.microsoft.com/office/powerpoint/2010/main" val="4283227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ea typeface="Calibri"/>
                <a:cs typeface="Calibri"/>
              </a:rPr>
              <a:t>SEPI</a:t>
            </a:r>
          </a:p>
          <a:p>
            <a:pPr marL="171450" indent="-171450">
              <a:buFont typeface="Arial"/>
              <a:buChar char="•"/>
            </a:pPr>
            <a:r>
              <a:rPr lang="en-US" dirty="0"/>
              <a:t>I AM EXTREMELY EXCITED FOR O NEW TOOL WE HAVE TO ASSIST IN </a:t>
            </a:r>
            <a:r>
              <a:rPr lang="en-US" b="1" dirty="0"/>
              <a:t>STRENGHTENING AND SUPPORT/SOLIDIFY THE SELECTION RECOMENDATION</a:t>
            </a:r>
            <a:r>
              <a:rPr lang="en-US" dirty="0"/>
              <a:t>.</a:t>
            </a:r>
            <a:endParaRPr lang="en-US" dirty="0">
              <a:ea typeface="Calibri" panose="020F0502020204030204"/>
              <a:cs typeface="Calibri" panose="020F0502020204030204"/>
            </a:endParaRPr>
          </a:p>
          <a:p>
            <a:pPr marL="171450" indent="-171450">
              <a:buFont typeface="Arial"/>
              <a:buChar char="•"/>
            </a:pPr>
            <a:r>
              <a:rPr lang="en-US" dirty="0"/>
              <a:t>Over the last 3 years, Condair in conjunction with a consulting engineer -  Energy Modeling Division have been developing </a:t>
            </a:r>
            <a:r>
              <a:rPr lang="en-US" b="1" u="sng" dirty="0"/>
              <a:t>The first adiabatic humidification Hourly Simulation tool  . Full energy and cost breakdown</a:t>
            </a:r>
            <a:endParaRPr lang="en-US" b="1" dirty="0">
              <a:ea typeface="Calibri"/>
              <a:cs typeface="Calibri"/>
            </a:endParaRPr>
          </a:p>
          <a:p>
            <a:endParaRPr lang="en-US" b="1" u="sng" dirty="0">
              <a:ea typeface="Calibri"/>
              <a:cs typeface="Calibri"/>
            </a:endParaRPr>
          </a:p>
          <a:p>
            <a:r>
              <a:rPr lang="en-US" b="1" u="sng" dirty="0">
                <a:ea typeface="Calibri"/>
                <a:cs typeface="Calibri"/>
              </a:rPr>
              <a:t>Process:</a:t>
            </a:r>
          </a:p>
          <a:p>
            <a:pPr marL="171450" indent="-171450">
              <a:buFont typeface="Arial"/>
              <a:buChar char="•"/>
            </a:pPr>
            <a:r>
              <a:rPr lang="en-US" b="1" u="sng" dirty="0">
                <a:ea typeface="Calibri"/>
                <a:cs typeface="Calibri"/>
              </a:rPr>
              <a:t>Seen Beneficial when used to support the Adiabatic recommendation after EDUCATING. </a:t>
            </a:r>
          </a:p>
          <a:p>
            <a:pPr marL="171450" indent="-171450">
              <a:buFont typeface="Arial"/>
              <a:buChar char="•"/>
            </a:pPr>
            <a:r>
              <a:rPr lang="en-US" b="1" u="sng" dirty="0">
                <a:ea typeface="Calibri"/>
                <a:cs typeface="Calibri"/>
              </a:rPr>
              <a:t>Available off line through Condair. Have project reach </a:t>
            </a:r>
            <a:r>
              <a:rPr lang="en-US" b="1" u="sng" dirty="0" err="1">
                <a:ea typeface="Calibri"/>
                <a:cs typeface="Calibri"/>
              </a:rPr>
              <a:t>uot</a:t>
            </a:r>
            <a:r>
              <a:rPr lang="en-US" b="1" u="sng" dirty="0">
                <a:ea typeface="Calibri"/>
                <a:cs typeface="Calibri"/>
              </a:rPr>
              <a:t> to RSM – ROBUST DATA INPUT SHEET</a:t>
            </a:r>
          </a:p>
          <a:p>
            <a:pPr marL="171450" indent="-171450">
              <a:buFont typeface="Arial"/>
              <a:buChar char="•"/>
            </a:pPr>
            <a:endParaRPr lang="en-US" b="1" u="sng" dirty="0">
              <a:ea typeface="Calibri"/>
              <a:cs typeface="Calibri"/>
            </a:endParaRPr>
          </a:p>
          <a:p>
            <a:r>
              <a:rPr lang="en-US" b="1" u="sng" dirty="0">
                <a:ea typeface="Calibri"/>
                <a:cs typeface="Calibri"/>
              </a:rPr>
              <a:t>Tool enables us to QUANTITATIVELY DEMONSTRATE BENEFITS OF ADIABATIC IN DOLLARS. (IN MOST APPLICATIONS FIT THE CONDISERATIONS WILL DISCUSS)</a:t>
            </a:r>
          </a:p>
          <a:p>
            <a:pPr marL="171450" indent="-171450">
              <a:buFont typeface="Arial"/>
              <a:buChar char="•"/>
            </a:pPr>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32</a:t>
            </a:fld>
            <a:endParaRPr lang="en-GB" dirty="0"/>
          </a:p>
        </p:txBody>
      </p:sp>
    </p:spTree>
    <p:extLst>
      <p:ext uri="{BB962C8B-B14F-4D97-AF65-F5344CB8AC3E}">
        <p14:creationId xmlns:p14="http://schemas.microsoft.com/office/powerpoint/2010/main" val="1488014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SEPI</a:t>
            </a:r>
          </a:p>
          <a:p>
            <a:r>
              <a:rPr lang="en-US" u="sng" dirty="0"/>
              <a:t>Case Study for a Hospital done in Toronto (retrofit). ACTUAL HOSPITAL ANALYSIS</a:t>
            </a:r>
            <a:endParaRPr lang="en-US" dirty="0"/>
          </a:p>
          <a:p>
            <a:endParaRPr lang="en-US" dirty="0">
              <a:ea typeface="Calibri"/>
              <a:cs typeface="Calibri"/>
            </a:endParaRPr>
          </a:p>
          <a:p>
            <a:r>
              <a:rPr lang="en-US" u="sng" dirty="0">
                <a:ea typeface="Calibri"/>
                <a:cs typeface="Calibri"/>
              </a:rPr>
              <a:t>Focus:</a:t>
            </a:r>
            <a:r>
              <a:rPr lang="en-US" dirty="0">
                <a:ea typeface="Calibri"/>
                <a:cs typeface="Calibri"/>
              </a:rPr>
              <a:t> assess Energy Usage/Utility Usage/ Savings for an Operational Hospital.</a:t>
            </a:r>
          </a:p>
          <a:p>
            <a:pPr marL="171450" indent="-171450">
              <a:buFont typeface="Arial"/>
              <a:buChar char="•"/>
            </a:pPr>
            <a:r>
              <a:rPr lang="en-US" dirty="0">
                <a:ea typeface="Calibri"/>
                <a:cs typeface="Calibri"/>
              </a:rPr>
              <a:t>Humidification ~40% of gas being used looking at ways to reduce</a:t>
            </a:r>
          </a:p>
          <a:p>
            <a:endParaRPr lang="en-US" dirty="0">
              <a:ea typeface="Calibri"/>
              <a:cs typeface="Calibri"/>
            </a:endParaRPr>
          </a:p>
          <a:p>
            <a:r>
              <a:rPr lang="en-US" dirty="0"/>
              <a:t>Simu</a:t>
            </a:r>
            <a:r>
              <a:rPr lang="en-US" u="sng" dirty="0"/>
              <a:t>lation assess key application inputs: </a:t>
            </a:r>
          </a:p>
          <a:p>
            <a:pPr marL="171450" indent="-171450">
              <a:buFont typeface="Arial" panose="020B0604020202020204" pitchFamily="34" charset="0"/>
              <a:buChar char="•"/>
            </a:pPr>
            <a:r>
              <a:rPr lang="en-US" u="sng" dirty="0"/>
              <a:t>Location</a:t>
            </a:r>
          </a:p>
          <a:p>
            <a:pPr marL="171450" indent="-171450">
              <a:buFont typeface="Arial" panose="020B0604020202020204" pitchFamily="34" charset="0"/>
              <a:buChar char="•"/>
            </a:pPr>
            <a:r>
              <a:rPr lang="en-US" u="sng" dirty="0"/>
              <a:t>Building Characteristics,</a:t>
            </a:r>
          </a:p>
          <a:p>
            <a:pPr marL="171450" indent="-171450">
              <a:buFont typeface="Arial" panose="020B0604020202020204" pitchFamily="34" charset="0"/>
              <a:buChar char="•"/>
            </a:pPr>
            <a:r>
              <a:rPr lang="en-US" u="sng" dirty="0"/>
              <a:t>Internal Characteristics</a:t>
            </a:r>
          </a:p>
          <a:p>
            <a:pPr marL="171450" indent="-171450">
              <a:buFont typeface="Arial" panose="020B0604020202020204" pitchFamily="34" charset="0"/>
              <a:buChar char="•"/>
            </a:pPr>
            <a:r>
              <a:rPr lang="en-US" u="sng" dirty="0"/>
              <a:t>Air System</a:t>
            </a:r>
          </a:p>
          <a:p>
            <a:pPr marL="171450" indent="-171450">
              <a:buFont typeface="Arial" panose="020B0604020202020204" pitchFamily="34" charset="0"/>
              <a:buChar char="•"/>
            </a:pPr>
            <a:r>
              <a:rPr lang="en-US" u="sng" dirty="0"/>
              <a:t>Utility Rates (Gas, Elec, Water)</a:t>
            </a:r>
            <a:endParaRPr lang="en-US" dirty="0"/>
          </a:p>
          <a:p>
            <a:endParaRPr lang="en-US" u="sng" dirty="0">
              <a:ea typeface="Calibri"/>
              <a:cs typeface="Calibri"/>
            </a:endParaRPr>
          </a:p>
          <a:p>
            <a:r>
              <a:rPr lang="en-US" u="sng" dirty="0"/>
              <a:t>Simulation will assess and provide full Energy and Cost Breakdown: </a:t>
            </a:r>
            <a:endParaRPr lang="en-US" dirty="0"/>
          </a:p>
          <a:p>
            <a:pPr marL="171450" indent="-171450">
              <a:buFont typeface="Arial"/>
              <a:buChar char="•"/>
            </a:pPr>
            <a:r>
              <a:rPr lang="en-US" u="sng" dirty="0"/>
              <a:t>Assess </a:t>
            </a:r>
            <a:endParaRPr lang="en-US" dirty="0"/>
          </a:p>
          <a:p>
            <a:pPr marL="628015" lvl="1" indent="-171450">
              <a:buFont typeface="Arial"/>
              <a:buChar char="•"/>
            </a:pPr>
            <a:r>
              <a:rPr lang="en-US" dirty="0"/>
              <a:t>First Cost: capital cost: initial equipment and installation</a:t>
            </a:r>
          </a:p>
          <a:p>
            <a:pPr marL="628015" lvl="1" indent="-171450">
              <a:buFont typeface="Arial"/>
              <a:buChar char="•"/>
            </a:pPr>
            <a:r>
              <a:rPr lang="en-US" dirty="0"/>
              <a:t>Recurring cost of </a:t>
            </a:r>
            <a:r>
              <a:rPr lang="en-US" dirty="0" err="1"/>
              <a:t>Maintenace</a:t>
            </a:r>
            <a:endParaRPr lang="en-US" dirty="0"/>
          </a:p>
          <a:p>
            <a:pPr marL="628015" lvl="1" indent="-171450">
              <a:buFont typeface="Arial"/>
              <a:buChar char="•"/>
            </a:pPr>
            <a:r>
              <a:rPr lang="en-US" dirty="0"/>
              <a:t>Utility.</a:t>
            </a:r>
          </a:p>
          <a:p>
            <a:endParaRPr lang="en-US" u="sng" dirty="0">
              <a:ea typeface="Calibri"/>
              <a:cs typeface="Calibri"/>
            </a:endParaRPr>
          </a:p>
          <a:p>
            <a:pPr>
              <a:buFont typeface="Arial"/>
            </a:pPr>
            <a:endParaRPr lang="en-US" dirty="0">
              <a:ea typeface="Calibri"/>
              <a:cs typeface="Calibri"/>
            </a:endParaRPr>
          </a:p>
          <a:p>
            <a:endParaRPr lang="en-US" u="sng" dirty="0">
              <a:ea typeface="Calibri"/>
              <a:cs typeface="Calibri"/>
            </a:endParaRPr>
          </a:p>
          <a:p>
            <a:endParaRPr lang="en-US" dirty="0">
              <a:ea typeface="Calibri"/>
              <a:cs typeface="Calibri"/>
            </a:endParaRPr>
          </a:p>
          <a:p>
            <a:endParaRPr lang="en-US" dirty="0">
              <a:ea typeface="Calibri"/>
              <a:cs typeface="Calibri"/>
            </a:endParaRPr>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33</a:t>
            </a:fld>
            <a:endParaRPr lang="en-GB" dirty="0"/>
          </a:p>
        </p:txBody>
      </p:sp>
    </p:spTree>
    <p:extLst>
      <p:ext uri="{BB962C8B-B14F-4D97-AF65-F5344CB8AC3E}">
        <p14:creationId xmlns:p14="http://schemas.microsoft.com/office/powerpoint/2010/main" val="24021384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SEPI</a:t>
            </a:r>
          </a:p>
          <a:p>
            <a:pPr marL="171450" indent="-171450">
              <a:buFont typeface="Arial"/>
              <a:buChar char="•"/>
            </a:pPr>
            <a:r>
              <a:rPr lang="en-US" u="sng" dirty="0"/>
              <a:t>Three Systems Comparison: Will Compare up to 3 systems. (including live steam </a:t>
            </a:r>
            <a:r>
              <a:rPr lang="en-US" u="sng" dirty="0" err="1"/>
              <a:t>etc</a:t>
            </a:r>
            <a:r>
              <a:rPr lang="en-US" u="sng" dirty="0"/>
              <a:t>)</a:t>
            </a:r>
            <a:endParaRPr lang="en-US" dirty="0">
              <a:ea typeface="Calibri" panose="020F0502020204030204"/>
              <a:cs typeface="Calibri" panose="020F0502020204030204"/>
            </a:endParaRPr>
          </a:p>
          <a:p>
            <a:r>
              <a:rPr lang="en-US" dirty="0"/>
              <a:t> </a:t>
            </a:r>
            <a:endParaRPr lang="en-US" dirty="0">
              <a:ea typeface="Calibri"/>
              <a:cs typeface="Calibri"/>
            </a:endParaRPr>
          </a:p>
          <a:p>
            <a:pPr marL="171450" indent="-171450">
              <a:buFont typeface="Arial"/>
              <a:buChar char="•"/>
            </a:pPr>
            <a:r>
              <a:rPr lang="en-US" dirty="0"/>
              <a:t> Not specifically a business case as left out some input variables </a:t>
            </a:r>
            <a:r>
              <a:rPr lang="en-US" dirty="0" err="1"/>
              <a:t>eg</a:t>
            </a:r>
            <a:r>
              <a:rPr lang="en-US" dirty="0"/>
              <a:t> initial system costs, recuring cost (maintenance)</a:t>
            </a:r>
            <a:endParaRPr lang="en-US" dirty="0">
              <a:ea typeface="Calibri"/>
              <a:cs typeface="Calibri"/>
            </a:endParaRPr>
          </a:p>
          <a:p>
            <a:r>
              <a:rPr lang="en-US" dirty="0"/>
              <a:t> </a:t>
            </a:r>
            <a:endParaRPr lang="en-US" dirty="0">
              <a:ea typeface="Calibri"/>
              <a:cs typeface="Calibri"/>
            </a:endParaRPr>
          </a:p>
          <a:p>
            <a:pPr marL="171450" indent="-171450">
              <a:buFont typeface="Arial"/>
              <a:buChar char="•"/>
            </a:pPr>
            <a:r>
              <a:rPr lang="en-US" u="sng" dirty="0"/>
              <a:t>Demonstrating the like for like in utility costs.  This case study, grew from how much energy/ Utility savings may be recognized between systems.</a:t>
            </a:r>
            <a:endParaRPr lang="en-US" dirty="0">
              <a:ea typeface="Calibri" panose="020F0502020204030204"/>
              <a:cs typeface="Calibri" panose="020F0502020204030204"/>
            </a:endParaRPr>
          </a:p>
          <a:p>
            <a:endParaRPr lang="en-US" u="sng" dirty="0">
              <a:ea typeface="Calibri"/>
              <a:cs typeface="Calibri"/>
            </a:endParaRPr>
          </a:p>
          <a:p>
            <a:endParaRPr lang="en-US" dirty="0">
              <a:ea typeface="Calibri"/>
              <a:cs typeface="Calibri"/>
            </a:endParaRPr>
          </a:p>
          <a:p>
            <a:endParaRPr lang="en-US" dirty="0">
              <a:ea typeface="Calibri"/>
              <a:cs typeface="Calibri"/>
            </a:endParaRPr>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34</a:t>
            </a:fld>
            <a:endParaRPr lang="en-GB" dirty="0"/>
          </a:p>
        </p:txBody>
      </p:sp>
    </p:spTree>
    <p:extLst>
      <p:ext uri="{BB962C8B-B14F-4D97-AF65-F5344CB8AC3E}">
        <p14:creationId xmlns:p14="http://schemas.microsoft.com/office/powerpoint/2010/main" val="33801943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SEPI</a:t>
            </a:r>
          </a:p>
          <a:p>
            <a:pPr marL="171450" indent="-171450">
              <a:buFont typeface="Arial"/>
              <a:buChar char="•"/>
            </a:pPr>
            <a:r>
              <a:rPr lang="en-US" sz="1600" u="sng" dirty="0"/>
              <a:t>Very large load (assists with Adiabatic solutions as better suited for larger loads in design) </a:t>
            </a:r>
            <a:endParaRPr lang="en-US" sz="1600" dirty="0"/>
          </a:p>
          <a:p>
            <a:pPr marL="628015" lvl="1" indent="-171450">
              <a:buFont typeface="Arial"/>
              <a:buChar char="•"/>
            </a:pPr>
            <a:r>
              <a:rPr lang="en-US" sz="1600" b="1" u="sng" dirty="0"/>
              <a:t>8,000 + </a:t>
            </a:r>
            <a:r>
              <a:rPr lang="en-US" sz="1600" b="1" u="sng" dirty="0" err="1"/>
              <a:t>lbs</a:t>
            </a:r>
            <a:r>
              <a:rPr lang="en-US" sz="1600" b="1" u="sng" dirty="0"/>
              <a:t>/</a:t>
            </a:r>
            <a:r>
              <a:rPr lang="en-US" sz="1600" b="1" u="sng" dirty="0" err="1"/>
              <a:t>hr</a:t>
            </a:r>
            <a:endParaRPr lang="en-US" sz="1600" dirty="0"/>
          </a:p>
          <a:p>
            <a:pPr marL="628015" lvl="1" indent="-171450">
              <a:buFont typeface="Arial"/>
              <a:buChar char="•"/>
            </a:pPr>
            <a:r>
              <a:rPr lang="en-US" sz="1600" b="1" u="sng" dirty="0"/>
              <a:t>2.5 million CFM</a:t>
            </a:r>
            <a:endParaRPr lang="en-US" sz="1600" dirty="0"/>
          </a:p>
          <a:p>
            <a:pPr marL="171450" indent="-171450">
              <a:buFont typeface="Arial"/>
              <a:buChar char="•"/>
            </a:pPr>
            <a:r>
              <a:rPr lang="en-US" sz="1600" u="sng" dirty="0"/>
              <a:t>Humidifying ~ ½ year based on hours (~8,000 </a:t>
            </a:r>
            <a:r>
              <a:rPr lang="en-US" sz="1600" u="sng" dirty="0" err="1"/>
              <a:t>hrs</a:t>
            </a:r>
            <a:r>
              <a:rPr lang="en-US" sz="1600" u="sng" dirty="0"/>
              <a:t> year, </a:t>
            </a:r>
            <a:r>
              <a:rPr lang="en-US" sz="1600" b="1" u="sng" dirty="0"/>
              <a:t>~4,000 humidification</a:t>
            </a:r>
            <a:r>
              <a:rPr lang="en-US" sz="1600" u="sng" dirty="0"/>
              <a:t>)</a:t>
            </a:r>
            <a:endParaRPr lang="en-US" sz="1600" dirty="0"/>
          </a:p>
          <a:p>
            <a:pPr marL="171450" indent="-171450">
              <a:buFont typeface="Arial"/>
              <a:buChar char="•"/>
            </a:pPr>
            <a:r>
              <a:rPr lang="en-US" sz="1600" u="sng" dirty="0"/>
              <a:t>Electricity:</a:t>
            </a:r>
            <a:r>
              <a:rPr lang="en-US" sz="1600" dirty="0"/>
              <a:t>  RS largest user, Gas minimal</a:t>
            </a:r>
            <a:endParaRPr lang="en-US" sz="1600" dirty="0">
              <a:ea typeface="Calibri"/>
              <a:cs typeface="Calibri"/>
            </a:endParaRPr>
          </a:p>
          <a:p>
            <a:pPr marL="171450" indent="-171450">
              <a:buFont typeface="Arial"/>
              <a:buChar char="•"/>
            </a:pPr>
            <a:r>
              <a:rPr lang="en-US" sz="1600" u="sng" dirty="0"/>
              <a:t>Beneficial Cooling Energy</a:t>
            </a:r>
            <a:r>
              <a:rPr lang="en-US" sz="1600" dirty="0"/>
              <a:t> – Only applies to DL (adiabatic solution, saving mechanical cooling) </a:t>
            </a:r>
          </a:p>
          <a:p>
            <a:pPr marL="171450" indent="-171450">
              <a:buFont typeface="Arial"/>
              <a:buChar char="•"/>
            </a:pPr>
            <a:r>
              <a:rPr lang="en-US" sz="1600" dirty="0"/>
              <a:t>Subtract from Total Utility Cost</a:t>
            </a:r>
            <a:endParaRPr lang="en-US" sz="1600" dirty="0">
              <a:ea typeface="Calibri"/>
              <a:cs typeface="Calibri"/>
            </a:endParaRPr>
          </a:p>
          <a:p>
            <a:pPr marL="628015" lvl="1" indent="-171450">
              <a:buFont typeface="Arial"/>
              <a:buChar char="•"/>
            </a:pPr>
            <a:r>
              <a:rPr lang="en-US" sz="1600" dirty="0"/>
              <a:t>Location very cold winter, good shoulder season- advantage of Extending Economizer Hours (April – June)</a:t>
            </a:r>
            <a:endParaRPr lang="en-US" sz="1600" dirty="0">
              <a:ea typeface="Calibri"/>
              <a:cs typeface="Calibri"/>
            </a:endParaRPr>
          </a:p>
          <a:p>
            <a:pPr marL="628015" lvl="1" indent="-171450">
              <a:buFont typeface="Arial"/>
              <a:buChar char="•"/>
            </a:pPr>
            <a:r>
              <a:rPr lang="en-US" sz="1600" dirty="0"/>
              <a:t> Hospital Internal Heat gain assist.</a:t>
            </a:r>
            <a:endParaRPr lang="en-US" sz="1600" dirty="0">
              <a:ea typeface="Calibri"/>
              <a:cs typeface="Calibri"/>
            </a:endParaRPr>
          </a:p>
          <a:p>
            <a:pPr marL="628015" lvl="1" indent="-171450">
              <a:buFont typeface="Arial"/>
              <a:buChar char="•"/>
            </a:pPr>
            <a:r>
              <a:rPr lang="en-US" sz="1600" dirty="0"/>
              <a:t>New Construction – tight envelope.</a:t>
            </a:r>
            <a:endParaRPr lang="en-US" sz="1600" dirty="0">
              <a:ea typeface="Calibri"/>
              <a:cs typeface="Calibri"/>
            </a:endParaRPr>
          </a:p>
          <a:p>
            <a:pPr marL="171450" indent="-171450">
              <a:buFont typeface="Arial"/>
              <a:buChar char="•"/>
            </a:pPr>
            <a:r>
              <a:rPr lang="en-US" sz="1600" u="sng" dirty="0"/>
              <a:t>Gas Usage:</a:t>
            </a:r>
            <a:r>
              <a:rPr lang="en-US" sz="1600" dirty="0"/>
              <a:t> DL Pre Heat, Gas main energy source (drive phase change)</a:t>
            </a:r>
            <a:endParaRPr lang="en-US" sz="1600" dirty="0">
              <a:ea typeface="Calibri"/>
              <a:cs typeface="Calibri"/>
            </a:endParaRPr>
          </a:p>
          <a:p>
            <a:pPr marL="171450" indent="-171450">
              <a:buFont typeface="Arial"/>
              <a:buChar char="•"/>
            </a:pPr>
            <a:r>
              <a:rPr lang="en-US" sz="1600" u="sng" dirty="0"/>
              <a:t>Water Cost/Usage:</a:t>
            </a:r>
            <a:r>
              <a:rPr lang="en-US" sz="1600" dirty="0"/>
              <a:t> DL uses Treated water, Comparison to Gas, RS not a substantial difference in USAGE ~20%. Cost Treated Water ~30% more</a:t>
            </a:r>
            <a:endParaRPr lang="en-US" sz="1600" dirty="0">
              <a:ea typeface="Calibri"/>
              <a:cs typeface="Calibri"/>
            </a:endParaRPr>
          </a:p>
          <a:p>
            <a:r>
              <a:rPr lang="en-US" sz="1600" dirty="0"/>
              <a:t> </a:t>
            </a:r>
            <a:endParaRPr lang="en-US" sz="1600" dirty="0">
              <a:ea typeface="Calibri"/>
              <a:cs typeface="Calibri"/>
            </a:endParaRPr>
          </a:p>
          <a:p>
            <a:r>
              <a:rPr lang="en-US" b="1" u="sng" dirty="0"/>
              <a:t>Overall: </a:t>
            </a:r>
            <a:endParaRPr lang="en-US" dirty="0"/>
          </a:p>
          <a:p>
            <a:pPr marL="171450" indent="-171450">
              <a:buFont typeface="Arial"/>
              <a:buChar char="•"/>
            </a:pPr>
            <a:r>
              <a:rPr lang="en-US" b="1" u="sng" dirty="0"/>
              <a:t>Key note is the Annual Utility Cost to run/operate the 3 systems varies substantially</a:t>
            </a:r>
            <a:endParaRPr lang="en-US" dirty="0"/>
          </a:p>
          <a:p>
            <a:pPr marL="171450" indent="-171450">
              <a:buFont typeface="Arial"/>
              <a:buChar char="•"/>
            </a:pPr>
            <a:r>
              <a:rPr lang="en-US" b="1" u="sng" dirty="0"/>
              <a:t>Isothermal: Gas is ~6X more costly to run, and Electric RS ~20X</a:t>
            </a:r>
            <a:endParaRPr lang="en-US" dirty="0"/>
          </a:p>
          <a:p>
            <a:endParaRPr lang="en-US" b="1" u="sng" dirty="0"/>
          </a:p>
          <a:p>
            <a:r>
              <a:rPr lang="en-US" b="1" u="sng" dirty="0"/>
              <a:t>Not suggesting every application with have same results. Few of the considerations which highlight beneficial affects of Adiabatic vs Isothermal:</a:t>
            </a:r>
            <a:endParaRPr lang="en-US" dirty="0">
              <a:ea typeface="Calibri"/>
              <a:cs typeface="Calibri"/>
            </a:endParaRPr>
          </a:p>
          <a:p>
            <a:pPr marL="171450" indent="-171450">
              <a:buFont typeface="Arial"/>
              <a:buChar char="•"/>
            </a:pPr>
            <a:r>
              <a:rPr lang="en-US" b="1" u="sng" dirty="0"/>
              <a:t>Type of application, Humidification Load,</a:t>
            </a:r>
            <a:endParaRPr lang="en-US" dirty="0"/>
          </a:p>
          <a:p>
            <a:pPr marL="628015" lvl="1" indent="-171450">
              <a:buFont typeface="Arial"/>
              <a:buChar char="•"/>
            </a:pPr>
            <a:r>
              <a:rPr lang="en-US" b="1" u="sng" dirty="0"/>
              <a:t> Health care typically good based on internal heat gain (take advantage of cooling), larger load</a:t>
            </a:r>
            <a:endParaRPr lang="en-US" dirty="0"/>
          </a:p>
          <a:p>
            <a:pPr marL="628015" lvl="1" indent="-171450">
              <a:buFont typeface="Arial"/>
              <a:buChar char="•"/>
            </a:pPr>
            <a:r>
              <a:rPr lang="en-US" b="1" u="sng" dirty="0"/>
              <a:t>Gov Buildings, Institutions as well.</a:t>
            </a:r>
            <a:endParaRPr lang="en-US" dirty="0"/>
          </a:p>
          <a:p>
            <a:pPr marL="628015" lvl="1" indent="-171450">
              <a:buFont typeface="Arial"/>
              <a:buChar char="•"/>
            </a:pPr>
            <a:r>
              <a:rPr lang="en-US" b="1" u="sng" dirty="0"/>
              <a:t>Utility Rates, Location</a:t>
            </a:r>
            <a:endParaRPr lang="en-US" dirty="0"/>
          </a:p>
          <a:p>
            <a:pPr marL="628015" lvl="1" indent="-171450">
              <a:buFont typeface="Arial"/>
              <a:buChar char="•"/>
            </a:pPr>
            <a:r>
              <a:rPr lang="en-US" b="1" u="sng" dirty="0"/>
              <a:t>This case did not have some of the data inputs, typical see payback of 3-4 years for this type of application.</a:t>
            </a:r>
            <a:endParaRPr lang="en-US" dirty="0">
              <a:ea typeface="Calibri" panose="020F0502020204030204"/>
              <a:cs typeface="Calibri" panose="020F0502020204030204"/>
            </a:endParaRPr>
          </a:p>
          <a:p>
            <a:endParaRPr lang="en-US" u="sng" dirty="0">
              <a:ea typeface="Calibri"/>
              <a:cs typeface="Calibri"/>
            </a:endParaRPr>
          </a:p>
          <a:p>
            <a:endParaRPr lang="en-US" dirty="0">
              <a:ea typeface="Calibri"/>
              <a:cs typeface="Calibri"/>
            </a:endParaRPr>
          </a:p>
          <a:p>
            <a:endParaRPr lang="en-US" dirty="0">
              <a:ea typeface="Calibri"/>
              <a:cs typeface="Calibri"/>
            </a:endParaRPr>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35</a:t>
            </a:fld>
            <a:endParaRPr lang="en-GB" dirty="0"/>
          </a:p>
        </p:txBody>
      </p:sp>
    </p:spTree>
    <p:extLst>
      <p:ext uri="{BB962C8B-B14F-4D97-AF65-F5344CB8AC3E}">
        <p14:creationId xmlns:p14="http://schemas.microsoft.com/office/powerpoint/2010/main" val="17372332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SEPI</a:t>
            </a:r>
          </a:p>
          <a:p>
            <a:r>
              <a:rPr lang="en-US" dirty="0"/>
              <a:t>Water Usage: </a:t>
            </a:r>
            <a:r>
              <a:rPr lang="en-US" b="1" u="sng" dirty="0"/>
              <a:t>again ~20% more water used, bit more going to drain due to RO system and small evaporation efficiency loss</a:t>
            </a:r>
            <a:endParaRPr lang="en-US" dirty="0"/>
          </a:p>
          <a:p>
            <a:endParaRPr lang="en-US" u="sng" dirty="0">
              <a:ea typeface="Calibri"/>
              <a:cs typeface="Calibri"/>
            </a:endParaRPr>
          </a:p>
          <a:p>
            <a:endParaRPr lang="en-US" dirty="0">
              <a:ea typeface="Calibri"/>
              <a:cs typeface="Calibri"/>
            </a:endParaRPr>
          </a:p>
          <a:p>
            <a:endParaRPr lang="en-US" dirty="0">
              <a:ea typeface="Calibri"/>
              <a:cs typeface="Calibri"/>
            </a:endParaRPr>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36</a:t>
            </a:fld>
            <a:endParaRPr lang="en-GB" dirty="0"/>
          </a:p>
        </p:txBody>
      </p:sp>
    </p:spTree>
    <p:extLst>
      <p:ext uri="{BB962C8B-B14F-4D97-AF65-F5344CB8AC3E}">
        <p14:creationId xmlns:p14="http://schemas.microsoft.com/office/powerpoint/2010/main" val="830588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SEPI</a:t>
            </a:r>
          </a:p>
          <a:p>
            <a:r>
              <a:rPr lang="en-US" u="sng" dirty="0"/>
              <a:t>Paints a very nice picture the </a:t>
            </a:r>
            <a:r>
              <a:rPr lang="en-US" b="1" u="sng" dirty="0"/>
              <a:t>dark Blue DL is almost imperceptible in both graphs</a:t>
            </a:r>
            <a:r>
              <a:rPr lang="en-US" u="sng" dirty="0"/>
              <a:t>. Key graphs</a:t>
            </a:r>
            <a:endParaRPr lang="en-US" dirty="0"/>
          </a:p>
          <a:p>
            <a:endParaRPr lang="en-US" u="sng" dirty="0">
              <a:ea typeface="Calibri"/>
              <a:cs typeface="Calibri"/>
            </a:endParaRPr>
          </a:p>
          <a:p>
            <a:endParaRPr lang="en-US" dirty="0">
              <a:ea typeface="Calibri"/>
              <a:cs typeface="Calibri"/>
            </a:endParaRPr>
          </a:p>
          <a:p>
            <a:endParaRPr lang="en-US" dirty="0">
              <a:ea typeface="Calibri"/>
              <a:cs typeface="Calibri"/>
            </a:endParaRPr>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37</a:t>
            </a:fld>
            <a:endParaRPr lang="en-GB" dirty="0"/>
          </a:p>
        </p:txBody>
      </p:sp>
    </p:spTree>
    <p:extLst>
      <p:ext uri="{BB962C8B-B14F-4D97-AF65-F5344CB8AC3E}">
        <p14:creationId xmlns:p14="http://schemas.microsoft.com/office/powerpoint/2010/main" val="1569068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u="sng" dirty="0"/>
              <a:t>Define humidity in 2 different ways:</a:t>
            </a:r>
          </a:p>
          <a:p>
            <a:pPr marL="171450" indent="-171450">
              <a:buFont typeface="Arial" panose="020B0604020202020204" pitchFamily="34" charset="0"/>
              <a:buChar char="•"/>
            </a:pPr>
            <a:r>
              <a:rPr lang="en-US" sz="900" dirty="0"/>
              <a:t>Absolute humidity – MASS of moisture in the air (absolute terms). Mass of Moisture contained in Air if we were to WRING the water out.</a:t>
            </a:r>
          </a:p>
          <a:p>
            <a:pPr marL="171450" indent="-171450">
              <a:buFont typeface="Arial" panose="020B0604020202020204" pitchFamily="34" charset="0"/>
              <a:buChar char="•"/>
            </a:pPr>
            <a:r>
              <a:rPr lang="en-US" sz="900" dirty="0"/>
              <a:t>Relative Humidity – is a measure of %, % of water air is currently holding compared to how much is Could Actually Hold. </a:t>
            </a:r>
            <a:r>
              <a:rPr lang="en-US" sz="900" dirty="0" err="1"/>
              <a:t>Eg</a:t>
            </a:r>
            <a:r>
              <a:rPr lang="en-US" sz="900" dirty="0"/>
              <a:t> 50% RH notes air could hold 2X current amount.</a:t>
            </a:r>
          </a:p>
          <a:p>
            <a:pPr marL="628639" lvl="1" indent="-171450">
              <a:buFont typeface="Arial" panose="020B0604020202020204" pitchFamily="34" charset="0"/>
              <a:buChar char="•"/>
            </a:pPr>
            <a:r>
              <a:rPr lang="en-US" sz="900" dirty="0"/>
              <a:t>RH IS RELATIVE TO TEMPERATURE</a:t>
            </a:r>
          </a:p>
          <a:p>
            <a:pPr marL="0" lvl="0" indent="0">
              <a:buFont typeface="Arial" panose="020B0604020202020204" pitchFamily="34" charset="0"/>
              <a:buNone/>
            </a:pPr>
            <a:endParaRPr lang="en-US" sz="900" dirty="0"/>
          </a:p>
          <a:p>
            <a:pPr marL="0" lvl="0" indent="0">
              <a:buFont typeface="Arial" panose="020B0604020202020204" pitchFamily="34" charset="0"/>
              <a:buNone/>
            </a:pPr>
            <a:r>
              <a:rPr lang="en-US" sz="900" u="sng" dirty="0"/>
              <a:t>Quick Example:</a:t>
            </a:r>
          </a:p>
          <a:p>
            <a:pPr marL="171450" lvl="0" indent="-171450">
              <a:buFont typeface="Arial" panose="020B0604020202020204" pitchFamily="34" charset="0"/>
              <a:buChar char="•"/>
            </a:pPr>
            <a:r>
              <a:rPr lang="en-US" sz="900" dirty="0"/>
              <a:t>Fully saturated, air can No longer hold moisture</a:t>
            </a:r>
          </a:p>
          <a:p>
            <a:pPr marL="171450" lvl="0" indent="-171450">
              <a:buFont typeface="Arial" panose="020B0604020202020204" pitchFamily="34" charset="0"/>
              <a:buChar char="•"/>
            </a:pPr>
            <a:r>
              <a:rPr lang="en-US" sz="900" dirty="0"/>
              <a:t>APPLY HEAT (Sensible heat change the temperature of the substance without changing the phase of the substance.)</a:t>
            </a:r>
          </a:p>
          <a:p>
            <a:pPr marL="171450" lvl="0" indent="-171450">
              <a:buFont typeface="Arial" panose="020B0604020202020204" pitchFamily="34" charset="0"/>
              <a:buChar char="•"/>
            </a:pPr>
            <a:r>
              <a:rPr lang="en-US" sz="900" dirty="0"/>
              <a:t>NO other Variables Changed. Only heat/temperature which resulted in Lower RH</a:t>
            </a:r>
          </a:p>
          <a:p>
            <a:pPr marL="171450" lvl="0" indent="-171450">
              <a:buFont typeface="Arial" panose="020B0604020202020204" pitchFamily="34" charset="0"/>
              <a:buChar char="•"/>
            </a:pPr>
            <a:r>
              <a:rPr lang="en-US" sz="900" dirty="0"/>
              <a:t>WARMER AIR HOLDS MORE MOITURE THAN COOLER AIR</a:t>
            </a:r>
          </a:p>
          <a:p>
            <a:endParaRPr lang="en-US" dirty="0"/>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4</a:t>
            </a:fld>
            <a:endParaRPr lang="en-GB" dirty="0"/>
          </a:p>
        </p:txBody>
      </p:sp>
    </p:spTree>
    <p:extLst>
      <p:ext uri="{BB962C8B-B14F-4D97-AF65-F5344CB8AC3E}">
        <p14:creationId xmlns:p14="http://schemas.microsoft.com/office/powerpoint/2010/main" val="601208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dirty="0"/>
              <a:t>High hygiene, controllability.</a:t>
            </a:r>
          </a:p>
          <a:p>
            <a:pPr>
              <a:lnSpc>
                <a:spcPct val="200000"/>
              </a:lnSpc>
            </a:pPr>
            <a:r>
              <a:rPr lang="en-US" dirty="0"/>
              <a:t>Over 80 healthcare applications in the US.</a:t>
            </a:r>
          </a:p>
          <a:p>
            <a:pPr>
              <a:lnSpc>
                <a:spcPct val="200000"/>
              </a:lnSpc>
            </a:pPr>
            <a:endParaRPr lang="en-US" dirty="0"/>
          </a:p>
          <a:p>
            <a:pPr>
              <a:lnSpc>
                <a:spcPct val="200000"/>
              </a:lnSpc>
            </a:pPr>
            <a:r>
              <a:rPr lang="en-US" dirty="0"/>
              <a:t>Applications with cooling requirements. Can reduce mechanical cooling costs.</a:t>
            </a:r>
          </a:p>
          <a:p>
            <a:pPr>
              <a:lnSpc>
                <a:spcPct val="200000"/>
              </a:lnSpc>
            </a:pPr>
            <a:r>
              <a:rPr lang="en-US" dirty="0"/>
              <a:t>If cooling is not beneficial, preheating is required to offset.</a:t>
            </a:r>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40</a:t>
            </a:fld>
            <a:endParaRPr lang="en-GB" dirty="0"/>
          </a:p>
        </p:txBody>
      </p:sp>
    </p:spTree>
    <p:extLst>
      <p:ext uri="{BB962C8B-B14F-4D97-AF65-F5344CB8AC3E}">
        <p14:creationId xmlns:p14="http://schemas.microsoft.com/office/powerpoint/2010/main" val="13988492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dirty="0"/>
              <a:t>High hygiene, controllability.</a:t>
            </a:r>
          </a:p>
          <a:p>
            <a:pPr>
              <a:lnSpc>
                <a:spcPct val="200000"/>
              </a:lnSpc>
            </a:pPr>
            <a:r>
              <a:rPr lang="en-US" dirty="0"/>
              <a:t>Over 80 healthcare applications in the US.</a:t>
            </a:r>
          </a:p>
          <a:p>
            <a:pPr>
              <a:lnSpc>
                <a:spcPct val="200000"/>
              </a:lnSpc>
            </a:pPr>
            <a:endParaRPr lang="en-US" dirty="0"/>
          </a:p>
          <a:p>
            <a:pPr>
              <a:lnSpc>
                <a:spcPct val="200000"/>
              </a:lnSpc>
            </a:pPr>
            <a:r>
              <a:rPr lang="en-US" dirty="0"/>
              <a:t>Applications with cooling requirements. Can reduce mechanical cooling costs.</a:t>
            </a:r>
          </a:p>
          <a:p>
            <a:pPr>
              <a:lnSpc>
                <a:spcPct val="200000"/>
              </a:lnSpc>
            </a:pPr>
            <a:r>
              <a:rPr lang="en-US" dirty="0"/>
              <a:t>If cooling is not beneficial, preheating is required to offset.</a:t>
            </a:r>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41</a:t>
            </a:fld>
            <a:endParaRPr lang="en-GB" dirty="0"/>
          </a:p>
        </p:txBody>
      </p:sp>
    </p:spTree>
    <p:extLst>
      <p:ext uri="{BB962C8B-B14F-4D97-AF65-F5344CB8AC3E}">
        <p14:creationId xmlns:p14="http://schemas.microsoft.com/office/powerpoint/2010/main" val="31846928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dirty="0"/>
              <a:t>High hygiene, controllability.</a:t>
            </a:r>
          </a:p>
          <a:p>
            <a:pPr>
              <a:lnSpc>
                <a:spcPct val="200000"/>
              </a:lnSpc>
            </a:pPr>
            <a:r>
              <a:rPr lang="en-US" dirty="0"/>
              <a:t>Over 80 healthcare applications in the US.</a:t>
            </a:r>
          </a:p>
          <a:p>
            <a:pPr>
              <a:lnSpc>
                <a:spcPct val="200000"/>
              </a:lnSpc>
            </a:pPr>
            <a:endParaRPr lang="en-US" dirty="0"/>
          </a:p>
          <a:p>
            <a:pPr>
              <a:lnSpc>
                <a:spcPct val="200000"/>
              </a:lnSpc>
            </a:pPr>
            <a:r>
              <a:rPr lang="en-US" dirty="0"/>
              <a:t>Applications with cooling requirements. Can reduce mechanical cooling costs.</a:t>
            </a:r>
          </a:p>
          <a:p>
            <a:pPr>
              <a:lnSpc>
                <a:spcPct val="200000"/>
              </a:lnSpc>
            </a:pPr>
            <a:r>
              <a:rPr lang="en-US" dirty="0"/>
              <a:t>If cooling is not beneficial, preheating is required to offset.</a:t>
            </a:r>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42</a:t>
            </a:fld>
            <a:endParaRPr lang="en-GB" dirty="0"/>
          </a:p>
        </p:txBody>
      </p:sp>
    </p:spTree>
    <p:extLst>
      <p:ext uri="{BB962C8B-B14F-4D97-AF65-F5344CB8AC3E}">
        <p14:creationId xmlns:p14="http://schemas.microsoft.com/office/powerpoint/2010/main" val="27714516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dirty="0"/>
              <a:t>High hygiene, controllability.</a:t>
            </a:r>
          </a:p>
          <a:p>
            <a:pPr>
              <a:lnSpc>
                <a:spcPct val="200000"/>
              </a:lnSpc>
            </a:pPr>
            <a:r>
              <a:rPr lang="en-US" dirty="0"/>
              <a:t>Over 80 healthcare applications in the US.</a:t>
            </a:r>
          </a:p>
          <a:p>
            <a:pPr>
              <a:lnSpc>
                <a:spcPct val="200000"/>
              </a:lnSpc>
            </a:pPr>
            <a:endParaRPr lang="en-US" dirty="0"/>
          </a:p>
          <a:p>
            <a:pPr>
              <a:lnSpc>
                <a:spcPct val="200000"/>
              </a:lnSpc>
            </a:pPr>
            <a:r>
              <a:rPr lang="en-US" dirty="0"/>
              <a:t>Applications with cooling requirements. Can reduce mechanical cooling costs.</a:t>
            </a:r>
          </a:p>
          <a:p>
            <a:pPr>
              <a:lnSpc>
                <a:spcPct val="200000"/>
              </a:lnSpc>
            </a:pPr>
            <a:r>
              <a:rPr lang="en-US" dirty="0"/>
              <a:t>If cooling is not beneficial, preheating is required to offset.</a:t>
            </a:r>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43</a:t>
            </a:fld>
            <a:endParaRPr lang="en-GB" dirty="0"/>
          </a:p>
        </p:txBody>
      </p:sp>
    </p:spTree>
    <p:extLst>
      <p:ext uri="{BB962C8B-B14F-4D97-AF65-F5344CB8AC3E}">
        <p14:creationId xmlns:p14="http://schemas.microsoft.com/office/powerpoint/2010/main" val="42935531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en-GB"/>
              <a:t>©Condair</a:t>
            </a:r>
            <a:endParaRPr lang="en-GB" dirty="0"/>
          </a:p>
        </p:txBody>
      </p:sp>
      <p:sp>
        <p:nvSpPr>
          <p:cNvPr id="5" name="Foliennummernplatzhalter 4"/>
          <p:cNvSpPr>
            <a:spLocks noGrp="1"/>
          </p:cNvSpPr>
          <p:nvPr>
            <p:ph type="sldNum" sz="quarter" idx="5"/>
          </p:nvPr>
        </p:nvSpPr>
        <p:spPr/>
        <p:txBody>
          <a:bodyPr/>
          <a:lstStyle/>
          <a:p>
            <a:fld id="{E4BCFC0C-F42A-4168-9BB3-A045C3FC1CBE}" type="slidenum">
              <a:rPr lang="en-GB" smtClean="0"/>
              <a:t>44</a:t>
            </a:fld>
            <a:endParaRPr lang="en-GB" dirty="0"/>
          </a:p>
        </p:txBody>
      </p:sp>
    </p:spTree>
    <p:extLst>
      <p:ext uri="{BB962C8B-B14F-4D97-AF65-F5344CB8AC3E}">
        <p14:creationId xmlns:p14="http://schemas.microsoft.com/office/powerpoint/2010/main" val="23246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Plot this example on a chart</a:t>
            </a:r>
          </a:p>
          <a:p>
            <a:pPr marL="171450" indent="-171450">
              <a:buFont typeface="Arial" panose="020B0604020202020204" pitchFamily="34" charset="0"/>
              <a:buChar char="•"/>
            </a:pPr>
            <a:r>
              <a:rPr lang="en-US" dirty="0"/>
              <a:t>Horizontal axis temperature starting at 35F moving up in temperature. Vertical Absolute Humidity with 30 grains and 120 grains plotted</a:t>
            </a:r>
          </a:p>
          <a:p>
            <a:pPr marL="171450" indent="-171450">
              <a:buFont typeface="Arial" panose="020B0604020202020204" pitchFamily="34" charset="0"/>
              <a:buChar char="•"/>
            </a:pPr>
            <a:r>
              <a:rPr lang="en-US" dirty="0"/>
              <a:t>From initial condition 35F and 30 grains can plot a curve for 100% RH.</a:t>
            </a:r>
          </a:p>
          <a:p>
            <a:pPr marL="171450" indent="-171450">
              <a:buFont typeface="Arial" panose="020B0604020202020204" pitchFamily="34" charset="0"/>
              <a:buChar char="•"/>
            </a:pPr>
            <a:r>
              <a:rPr lang="en-US" dirty="0"/>
              <a:t>Draw same curve at 25% RH Once we have Heated Air Up to 72F.</a:t>
            </a:r>
          </a:p>
          <a:p>
            <a:pPr marL="171450" indent="-171450">
              <a:buFont typeface="Arial" panose="020B0604020202020204" pitchFamily="34" charset="0"/>
              <a:buChar char="•"/>
            </a:pPr>
            <a:r>
              <a:rPr lang="en-US" dirty="0"/>
              <a:t>Drawing a Psychrometric Chart. As long as you have any 2 parameters where the lines will cross each other, you can determine all other parameters.</a:t>
            </a:r>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5</a:t>
            </a:fld>
            <a:endParaRPr lang="en-GB" dirty="0"/>
          </a:p>
        </p:txBody>
      </p:sp>
    </p:spTree>
    <p:extLst>
      <p:ext uri="{BB962C8B-B14F-4D97-AF65-F5344CB8AC3E}">
        <p14:creationId xmlns:p14="http://schemas.microsoft.com/office/powerpoint/2010/main" val="2987322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Another example of why building dry our and look at Psychometrics of what is occurring</a:t>
            </a:r>
          </a:p>
          <a:p>
            <a:pPr marL="171450" indent="-171450">
              <a:buFont typeface="Arial" panose="020B0604020202020204" pitchFamily="34" charset="0"/>
              <a:buChar char="•"/>
            </a:pPr>
            <a:r>
              <a:rPr lang="en-US" sz="800" dirty="0"/>
              <a:t>Outside air is Cool/Cold 6F, at a nice mid range RH% of 53 and corresponds to absolute humidity of 4 grains/</a:t>
            </a:r>
            <a:r>
              <a:rPr lang="en-US" sz="800" dirty="0" err="1"/>
              <a:t>lb</a:t>
            </a:r>
            <a:r>
              <a:rPr lang="en-US" sz="800" dirty="0"/>
              <a:t>  </a:t>
            </a:r>
          </a:p>
          <a:p>
            <a:pPr marL="171450" indent="-171450">
              <a:buFont typeface="Arial" panose="020B0604020202020204" pitchFamily="34" charset="0"/>
              <a:buChar char="•"/>
            </a:pPr>
            <a:r>
              <a:rPr lang="en-US" sz="800" dirty="0"/>
              <a:t>Bring this air into building through Mix of Ventilation and Infiltration/Exfiltration</a:t>
            </a:r>
          </a:p>
          <a:p>
            <a:pPr marL="171450" indent="-171450">
              <a:buFont typeface="Arial" panose="020B0604020202020204" pitchFamily="34" charset="0"/>
              <a:buChar char="•"/>
            </a:pPr>
            <a:r>
              <a:rPr lang="en-US" sz="800" dirty="0"/>
              <a:t>Building needs to be warmer than 6F to be useful/comfortable -&gt; air is Heated up when brought into building -&gt; result of the heat is conditions inside building become DRY we see to 70F corresponds to 4%RH (desert Like) and Absolute Humidity stays same.</a:t>
            </a:r>
          </a:p>
          <a:p>
            <a:endParaRPr lang="en-US" sz="800" dirty="0"/>
          </a:p>
          <a:p>
            <a:r>
              <a:rPr lang="en-US" sz="800" dirty="0"/>
              <a:t>Result is any time bring in Outside Air with LOW Absolute Humidity will have a DRYING effect on building. Buildings dry out when outside is drier than target levels (interior design conditions)</a:t>
            </a:r>
          </a:p>
          <a:p>
            <a:endParaRPr lang="en-US" sz="800" dirty="0"/>
          </a:p>
          <a:p>
            <a:r>
              <a:rPr lang="en-US" sz="800" dirty="0"/>
              <a:t>Typically occurs in Colder Months when outside Air does not hold very much Absolute Humidity and bring Into Building with Much Warmer Air that Will hold More Moisture. SEE LARGE RH DROP</a:t>
            </a:r>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7</a:t>
            </a:fld>
            <a:endParaRPr lang="en-GB" dirty="0"/>
          </a:p>
        </p:txBody>
      </p:sp>
    </p:spTree>
    <p:extLst>
      <p:ext uri="{BB962C8B-B14F-4D97-AF65-F5344CB8AC3E}">
        <p14:creationId xmlns:p14="http://schemas.microsoft.com/office/powerpoint/2010/main" val="571683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Manufacturing and Process – to performance and efficiency. $ </a:t>
            </a:r>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8</a:t>
            </a:fld>
            <a:endParaRPr lang="en-GB" dirty="0"/>
          </a:p>
        </p:txBody>
      </p:sp>
    </p:spTree>
    <p:extLst>
      <p:ext uri="{BB962C8B-B14F-4D97-AF65-F5344CB8AC3E}">
        <p14:creationId xmlns:p14="http://schemas.microsoft.com/office/powerpoint/2010/main" val="789729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40-60%</a:t>
            </a:r>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9</a:t>
            </a:fld>
            <a:endParaRPr lang="en-GB" dirty="0"/>
          </a:p>
        </p:txBody>
      </p:sp>
    </p:spTree>
    <p:extLst>
      <p:ext uri="{BB962C8B-B14F-4D97-AF65-F5344CB8AC3E}">
        <p14:creationId xmlns:p14="http://schemas.microsoft.com/office/powerpoint/2010/main" val="4112158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40-60%</a:t>
            </a:r>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10</a:t>
            </a:fld>
            <a:endParaRPr lang="en-GB" dirty="0"/>
          </a:p>
        </p:txBody>
      </p:sp>
    </p:spTree>
    <p:extLst>
      <p:ext uri="{BB962C8B-B14F-4D97-AF65-F5344CB8AC3E}">
        <p14:creationId xmlns:p14="http://schemas.microsoft.com/office/powerpoint/2010/main" val="2537127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12</a:t>
            </a:fld>
            <a:endParaRPr lang="en-GB" dirty="0"/>
          </a:p>
        </p:txBody>
      </p:sp>
    </p:spTree>
    <p:extLst>
      <p:ext uri="{BB962C8B-B14F-4D97-AF65-F5344CB8AC3E}">
        <p14:creationId xmlns:p14="http://schemas.microsoft.com/office/powerpoint/2010/main" val="27568595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0.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3.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4.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5.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6.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hemeOverride" Target="../theme/themeOverride17.xml"/><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3.png"/><Relationship Id="rId2" Type="http://schemas.openxmlformats.org/officeDocument/2006/relationships/tags" Target="../tags/tag8.xml"/><Relationship Id="rId1" Type="http://schemas.openxmlformats.org/officeDocument/2006/relationships/themeOverride" Target="../theme/themeOverride18.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hemeOverride" Target="../theme/themeOverride2.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hemeOverride" Target="../theme/themeOverride3.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hemeOverride" Target="../theme/themeOverride4.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5.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6.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7.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8.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Title Slide">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0A8951B-AEE0-4B36-9A20-6AFB86DB02DB}"/>
              </a:ext>
            </a:extLst>
          </p:cNvPr>
          <p:cNvSpPr/>
          <p:nvPr userDrawn="1"/>
        </p:nvSpPr>
        <p:spPr>
          <a:xfrm>
            <a:off x="0" y="2271859"/>
            <a:ext cx="12192000" cy="45861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Rectangle 137">
            <a:extLst>
              <a:ext uri="{FF2B5EF4-FFF2-40B4-BE49-F238E27FC236}">
                <a16:creationId xmlns:a16="http://schemas.microsoft.com/office/drawing/2014/main" id="{481791E7-44DD-7A48-B802-7F816B4E886C}"/>
              </a:ext>
            </a:extLst>
          </p:cNvPr>
          <p:cNvSpPr/>
          <p:nvPr userDrawn="1"/>
        </p:nvSpPr>
        <p:spPr bwMode="white">
          <a:xfrm>
            <a:off x="0" y="27137"/>
            <a:ext cx="12192000" cy="2226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ext Placeholder 10">
            <a:extLst>
              <a:ext uri="{FF2B5EF4-FFF2-40B4-BE49-F238E27FC236}">
                <a16:creationId xmlns:a16="http://schemas.microsoft.com/office/drawing/2014/main" id="{FAA8B699-7C22-4B48-9D01-C3F62673BCBD}"/>
              </a:ext>
            </a:extLst>
          </p:cNvPr>
          <p:cNvSpPr>
            <a:spLocks noGrp="1"/>
          </p:cNvSpPr>
          <p:nvPr>
            <p:ph type="body" sz="quarter" idx="11" hasCustomPrompt="1"/>
          </p:nvPr>
        </p:nvSpPr>
        <p:spPr>
          <a:xfrm>
            <a:off x="623888" y="1118969"/>
            <a:ext cx="8339137" cy="249299"/>
          </a:xfrm>
        </p:spPr>
        <p:txBody>
          <a:bodyPr lIns="0" tIns="0" rIns="0" bIns="0">
            <a:noAutofit/>
          </a:bodyPr>
          <a:lstStyle>
            <a:lvl1pPr marL="0" indent="0">
              <a:spcBef>
                <a:spcPts val="200"/>
              </a:spcBef>
              <a:buNone/>
              <a:defRPr sz="1800" b="1" baseline="0">
                <a:solidFill>
                  <a:schemeClr val="tx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a:t>Click to add text</a:t>
            </a:r>
            <a:endParaRPr lang="en-US" dirty="0"/>
          </a:p>
        </p:txBody>
      </p:sp>
      <p:sp>
        <p:nvSpPr>
          <p:cNvPr id="144" name="Text Placeholder 10">
            <a:extLst>
              <a:ext uri="{FF2B5EF4-FFF2-40B4-BE49-F238E27FC236}">
                <a16:creationId xmlns:a16="http://schemas.microsoft.com/office/drawing/2014/main" id="{07E61089-0F11-2E41-8BA0-05B2C90C9771}"/>
              </a:ext>
            </a:extLst>
          </p:cNvPr>
          <p:cNvSpPr>
            <a:spLocks noGrp="1"/>
          </p:cNvSpPr>
          <p:nvPr>
            <p:ph type="body" sz="quarter" idx="14" hasCustomPrompt="1"/>
          </p:nvPr>
        </p:nvSpPr>
        <p:spPr>
          <a:xfrm>
            <a:off x="623893" y="1390954"/>
            <a:ext cx="8347982" cy="249299"/>
          </a:xfrm>
        </p:spPr>
        <p:txBody>
          <a:bodyPr lIns="0" tIns="0" rIns="0" bIns="0">
            <a:noAutofit/>
          </a:bodyPr>
          <a:lstStyle>
            <a:lvl1pPr marL="0" indent="0">
              <a:spcBef>
                <a:spcPts val="200"/>
              </a:spcBef>
              <a:buNone/>
              <a:defRPr sz="1800" baseline="0">
                <a:solidFill>
                  <a:schemeClr val="tx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a:t>Click to add text</a:t>
            </a:r>
            <a:endParaRPr lang="en-US" dirty="0"/>
          </a:p>
        </p:txBody>
      </p:sp>
      <p:sp>
        <p:nvSpPr>
          <p:cNvPr id="28" name="Rectangle 27">
            <a:extLst>
              <a:ext uri="{FF2B5EF4-FFF2-40B4-BE49-F238E27FC236}">
                <a16:creationId xmlns:a16="http://schemas.microsoft.com/office/drawing/2014/main" id="{0A6F0EFE-BDF5-4B69-8517-CE4625BA3AA1}"/>
              </a:ext>
            </a:extLst>
          </p:cNvPr>
          <p:cNvSpPr/>
          <p:nvPr userDrawn="1"/>
        </p:nvSpPr>
        <p:spPr>
          <a:xfrm flipH="1">
            <a:off x="12146281" y="2235678"/>
            <a:ext cx="45719" cy="8501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BB54A8-2532-4AC3-BC6D-1799C48AA5CB}"/>
              </a:ext>
            </a:extLst>
          </p:cNvPr>
          <p:cNvSpPr>
            <a:spLocks noGrp="1"/>
          </p:cNvSpPr>
          <p:nvPr>
            <p:ph type="title" hasCustomPrompt="1"/>
          </p:nvPr>
        </p:nvSpPr>
        <p:spPr>
          <a:xfrm>
            <a:off x="623888" y="354527"/>
            <a:ext cx="8339136" cy="687170"/>
          </a:xfrm>
        </p:spPr>
        <p:txBody>
          <a:bodyPr vert="horz">
            <a:noAutofit/>
          </a:bodyPr>
          <a:lstStyle>
            <a:lvl1pPr>
              <a:lnSpc>
                <a:spcPct val="90000"/>
              </a:lnSpc>
              <a:defRPr sz="4800"/>
            </a:lvl1pPr>
          </a:lstStyle>
          <a:p>
            <a:r>
              <a:rPr lang="en-US"/>
              <a:t>Title Headline</a:t>
            </a:r>
            <a:endParaRPr lang="en-US" dirty="0"/>
          </a:p>
        </p:txBody>
      </p:sp>
      <p:sp>
        <p:nvSpPr>
          <p:cNvPr id="72" name="Picture Placeholder 71">
            <a:extLst>
              <a:ext uri="{FF2B5EF4-FFF2-40B4-BE49-F238E27FC236}">
                <a16:creationId xmlns:a16="http://schemas.microsoft.com/office/drawing/2014/main" id="{884CAC57-D368-44B5-A410-D869A510D7C7}"/>
              </a:ext>
            </a:extLst>
          </p:cNvPr>
          <p:cNvSpPr>
            <a:spLocks noGrp="1"/>
          </p:cNvSpPr>
          <p:nvPr userDrawn="1">
            <p:ph type="pic" sz="quarter" idx="15"/>
          </p:nvPr>
        </p:nvSpPr>
        <p:spPr bwMode="gray">
          <a:xfrm>
            <a:off x="0" y="2286120"/>
            <a:ext cx="12192000" cy="4571880"/>
          </a:xfrm>
          <a:custGeom>
            <a:avLst/>
            <a:gdLst>
              <a:gd name="connsiteX0" fmla="*/ 12167531 w 12192000"/>
              <a:gd name="connsiteY0" fmla="*/ 0 h 4571880"/>
              <a:gd name="connsiteX1" fmla="*/ 12192000 w 12192000"/>
              <a:gd name="connsiteY1" fmla="*/ 0 h 4571880"/>
              <a:gd name="connsiteX2" fmla="*/ 12192000 w 12192000"/>
              <a:gd name="connsiteY2" fmla="*/ 4571880 h 4571880"/>
              <a:gd name="connsiteX3" fmla="*/ 0 w 12192000"/>
              <a:gd name="connsiteY3" fmla="*/ 4571880 h 4571880"/>
              <a:gd name="connsiteX4" fmla="*/ 0 w 12192000"/>
              <a:gd name="connsiteY4" fmla="*/ 1637342 h 4571880"/>
              <a:gd name="connsiteX5" fmla="*/ 2023058 w 12192000"/>
              <a:gd name="connsiteY5" fmla="*/ 1735957 h 4571880"/>
              <a:gd name="connsiteX6" fmla="*/ 6093835 w 12192000"/>
              <a:gd name="connsiteY6" fmla="*/ 1200906 h 4571880"/>
              <a:gd name="connsiteX7" fmla="*/ 6139416 w 12192000"/>
              <a:gd name="connsiteY7" fmla="*/ 1189222 h 4571880"/>
              <a:gd name="connsiteX8" fmla="*/ 11718541 w 12192000"/>
              <a:gd name="connsiteY8" fmla="*/ 17001 h 457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571880">
                <a:moveTo>
                  <a:pt x="12167531" y="0"/>
                </a:moveTo>
                <a:lnTo>
                  <a:pt x="12192000" y="0"/>
                </a:lnTo>
                <a:lnTo>
                  <a:pt x="12192000" y="4571880"/>
                </a:lnTo>
                <a:lnTo>
                  <a:pt x="0" y="4571880"/>
                </a:lnTo>
                <a:lnTo>
                  <a:pt x="0" y="1637342"/>
                </a:lnTo>
                <a:cubicBezTo>
                  <a:pt x="0" y="1637342"/>
                  <a:pt x="1042593" y="1735957"/>
                  <a:pt x="2023058" y="1735957"/>
                </a:cubicBezTo>
                <a:cubicBezTo>
                  <a:pt x="3644382" y="1735957"/>
                  <a:pt x="4918367" y="1499483"/>
                  <a:pt x="6093835" y="1200906"/>
                </a:cubicBezTo>
                <a:lnTo>
                  <a:pt x="6139416" y="1189222"/>
                </a:lnTo>
                <a:cubicBezTo>
                  <a:pt x="7926737" y="731903"/>
                  <a:pt x="9492966" y="135727"/>
                  <a:pt x="11718541" y="17001"/>
                </a:cubicBezTo>
                <a:close/>
              </a:path>
            </a:pathLst>
          </a:custGeom>
          <a:solidFill>
            <a:schemeClr val="bg1">
              <a:lumMod val="65000"/>
            </a:schemeClr>
          </a:solidFill>
        </p:spPr>
        <p:txBody>
          <a:bodyPr wrap="square" bIns="72000" anchor="b">
            <a:noAutofit/>
          </a:bodyPr>
          <a:lstStyle>
            <a:lvl1pPr marL="0" indent="0" algn="ctr">
              <a:buNone/>
              <a:defRPr>
                <a:solidFill>
                  <a:schemeClr val="bg1"/>
                </a:solidFill>
              </a:defRPr>
            </a:lvl1pPr>
          </a:lstStyle>
          <a:p>
            <a:r>
              <a:rPr lang="en-US" dirty="0"/>
              <a:t>Click icon to </a:t>
            </a:r>
            <a:r>
              <a:rPr lang="en-US"/>
              <a:t>add picture</a:t>
            </a:r>
            <a:endParaRPr lang="en-US" dirty="0"/>
          </a:p>
        </p:txBody>
      </p:sp>
      <p:pic>
        <p:nvPicPr>
          <p:cNvPr id="4" name="Graphic 3">
            <a:extLst>
              <a:ext uri="{FF2B5EF4-FFF2-40B4-BE49-F238E27FC236}">
                <a16:creationId xmlns:a16="http://schemas.microsoft.com/office/drawing/2014/main" id="{7595DDE1-26B6-4E37-B797-821923D9088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630667"/>
            <a:ext cx="12192000" cy="2393950"/>
          </a:xfrm>
          <a:prstGeom prst="rect">
            <a:avLst/>
          </a:prstGeom>
        </p:spPr>
      </p:pic>
      <p:sp>
        <p:nvSpPr>
          <p:cNvPr id="23" name="Rectangle 22">
            <a:extLst>
              <a:ext uri="{FF2B5EF4-FFF2-40B4-BE49-F238E27FC236}">
                <a16:creationId xmlns:a16="http://schemas.microsoft.com/office/drawing/2014/main" id="{708E712D-2235-4E43-9C7A-BE2AC5796B9A}"/>
              </a:ext>
            </a:extLst>
          </p:cNvPr>
          <p:cNvSpPr/>
          <p:nvPr userDrawn="1"/>
        </p:nvSpPr>
        <p:spPr>
          <a:xfrm>
            <a:off x="8795421" y="1789319"/>
            <a:ext cx="2788383" cy="307777"/>
          </a:xfrm>
          <a:prstGeom prst="rect">
            <a:avLst/>
          </a:prstGeom>
        </p:spPr>
        <p:txBody>
          <a:bodyPr wrap="square" lIns="0" tIns="0" rIns="0" bIns="0" anchor="b">
            <a:spAutoFit/>
          </a:bodyPr>
          <a:lstStyle/>
          <a:p>
            <a:pPr algn="r"/>
            <a:r>
              <a:rPr lang="en-US" sz="2000" i="1" noProof="0">
                <a:solidFill>
                  <a:srgbClr val="0069B3"/>
                </a:solidFill>
              </a:rPr>
              <a:t>Humidity for a better life</a:t>
            </a:r>
            <a:endParaRPr lang="en-US" sz="2000" i="1" noProof="0" dirty="0">
              <a:solidFill>
                <a:srgbClr val="0069B3"/>
              </a:solidFill>
            </a:endParaRPr>
          </a:p>
        </p:txBody>
      </p:sp>
      <p:pic>
        <p:nvPicPr>
          <p:cNvPr id="6" name="Picture 5">
            <a:extLst>
              <a:ext uri="{FF2B5EF4-FFF2-40B4-BE49-F238E27FC236}">
                <a16:creationId xmlns:a16="http://schemas.microsoft.com/office/drawing/2014/main" id="{D702E512-2B87-F6A6-3D13-6505CD5A68E5}"/>
              </a:ext>
            </a:extLst>
          </p:cNvPr>
          <p:cNvPicPr>
            <a:picLocks noChangeAspect="1"/>
          </p:cNvPicPr>
          <p:nvPr userDrawn="1">
            <p:custDataLst>
              <p:tags r:id="rId2"/>
            </p:custDataLst>
          </p:nvPr>
        </p:nvPicPr>
        <p:blipFill>
          <a:blip r:embed="rId6">
            <a:extLst>
              <a:ext uri="{28A0092B-C50C-407E-A947-70E740481C1C}">
                <a14:useLocalDpi xmlns:a14="http://schemas.microsoft.com/office/drawing/2010/main" val="0"/>
              </a:ext>
            </a:extLst>
          </a:blip>
          <a:stretch>
            <a:fillRect/>
          </a:stretch>
        </p:blipFill>
        <p:spPr bwMode="gray">
          <a:xfrm>
            <a:off x="9291829" y="421181"/>
            <a:ext cx="2448000" cy="473280"/>
          </a:xfrm>
          <a:prstGeom prst="rect">
            <a:avLst/>
          </a:prstGeom>
        </p:spPr>
      </p:pic>
    </p:spTree>
    <p:extLst>
      <p:ext uri="{BB962C8B-B14F-4D97-AF65-F5344CB8AC3E}">
        <p14:creationId xmlns:p14="http://schemas.microsoft.com/office/powerpoint/2010/main" val="3524046829"/>
      </p:ext>
    </p:extLst>
  </p:cSld>
  <p:clrMapOvr>
    <a:masterClrMapping/>
  </p:clrMapOvr>
  <p:hf hdr="0"/>
  <p:extLst>
    <p:ext uri="{DCECCB84-F9BA-43D5-87BE-67443E8EF086}">
      <p15:sldGuideLst xmlns:p15="http://schemas.microsoft.com/office/powerpoint/2012/main">
        <p15:guide id="1" pos="564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preserve="1" userDrawn="1">
  <p:cSld name="Two Content">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A3E30882-9D8C-4F6C-A732-2A67C2A594F8}"/>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23" name="TextBox 22">
            <a:extLst>
              <a:ext uri="{FF2B5EF4-FFF2-40B4-BE49-F238E27FC236}">
                <a16:creationId xmlns:a16="http://schemas.microsoft.com/office/drawing/2014/main" id="{46C8C623-9AED-45B8-9D5A-AB7F5EB0C71C}"/>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10" name="Content Placeholder 9">
            <a:extLst>
              <a:ext uri="{FF2B5EF4-FFF2-40B4-BE49-F238E27FC236}">
                <a16:creationId xmlns:a16="http://schemas.microsoft.com/office/drawing/2014/main" id="{E960BC3F-C0E0-41A4-AE03-FBC1FAEC287F}"/>
              </a:ext>
            </a:extLst>
          </p:cNvPr>
          <p:cNvSpPr>
            <a:spLocks noGrp="1"/>
          </p:cNvSpPr>
          <p:nvPr>
            <p:ph sz="quarter" idx="26" hasCustomPrompt="1"/>
          </p:nvPr>
        </p:nvSpPr>
        <p:spPr>
          <a:xfrm>
            <a:off x="623887" y="1665289"/>
            <a:ext cx="5299200" cy="4319586"/>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3" name="Content Placeholder 12">
            <a:extLst>
              <a:ext uri="{FF2B5EF4-FFF2-40B4-BE49-F238E27FC236}">
                <a16:creationId xmlns:a16="http://schemas.microsoft.com/office/drawing/2014/main" id="{54760D73-BC2C-40D9-8CF5-CC7E8C7BCDCB}"/>
              </a:ext>
            </a:extLst>
          </p:cNvPr>
          <p:cNvSpPr>
            <a:spLocks noGrp="1"/>
          </p:cNvSpPr>
          <p:nvPr>
            <p:ph sz="quarter" idx="27" hasCustomPrompt="1"/>
          </p:nvPr>
        </p:nvSpPr>
        <p:spPr>
          <a:xfrm>
            <a:off x="6255052" y="1665288"/>
            <a:ext cx="5299049" cy="4319586"/>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5" name="Title 14">
            <a:extLst>
              <a:ext uri="{FF2B5EF4-FFF2-40B4-BE49-F238E27FC236}">
                <a16:creationId xmlns:a16="http://schemas.microsoft.com/office/drawing/2014/main" id="{B57A2DF6-C837-4DB7-A0DB-A5BA4E010F61}"/>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0FB726AA-9033-4F44-9894-26A2CF8211F4}"/>
              </a:ext>
            </a:extLst>
          </p:cNvPr>
          <p:cNvSpPr>
            <a:spLocks noGrp="1"/>
          </p:cNvSpPr>
          <p:nvPr>
            <p:ph type="ftr" sz="quarter" idx="28"/>
          </p:nvPr>
        </p:nvSpPr>
        <p:spPr/>
        <p:txBody>
          <a:bodyPr/>
          <a:lstStyle/>
          <a:p>
            <a:r>
              <a:rPr lang="en-US"/>
              <a:t>18.05.2023</a:t>
            </a:r>
            <a:endParaRPr lang="en-US" dirty="0"/>
          </a:p>
        </p:txBody>
      </p:sp>
      <p:sp>
        <p:nvSpPr>
          <p:cNvPr id="3" name="Slide Number Placeholder 2">
            <a:extLst>
              <a:ext uri="{FF2B5EF4-FFF2-40B4-BE49-F238E27FC236}">
                <a16:creationId xmlns:a16="http://schemas.microsoft.com/office/drawing/2014/main" id="{ECB252E3-B747-44F1-AF4E-945719D47F8E}"/>
              </a:ext>
            </a:extLst>
          </p:cNvPr>
          <p:cNvSpPr>
            <a:spLocks noGrp="1"/>
          </p:cNvSpPr>
          <p:nvPr>
            <p:ph type="sldNum" sz="quarter" idx="29"/>
          </p:nvPr>
        </p:nvSpPr>
        <p:spPr/>
        <p:txBody>
          <a:bodyPr/>
          <a:lstStyle/>
          <a:p>
            <a:fld id="{9AEFF0D1-CBB0-4A86-8463-6595D5E4C4DF}" type="slidenum">
              <a:rPr lang="en-US" smtClean="0"/>
              <a:pPr/>
              <a:t>‹#›</a:t>
            </a:fld>
            <a:endParaRPr lang="en-US" dirty="0"/>
          </a:p>
        </p:txBody>
      </p:sp>
    </p:spTree>
    <p:extLst>
      <p:ext uri="{BB962C8B-B14F-4D97-AF65-F5344CB8AC3E}">
        <p14:creationId xmlns:p14="http://schemas.microsoft.com/office/powerpoint/2010/main" val="753992940"/>
      </p:ext>
    </p:extLst>
  </p:cSld>
  <p:clrMapOvr>
    <a:masterClrMapping/>
  </p:clrMapOvr>
  <p:hf hdr="0"/>
  <p:extLst>
    <p:ext uri="{DCECCB84-F9BA-43D5-87BE-67443E8EF086}">
      <p15:sldGuideLst xmlns:p15="http://schemas.microsoft.com/office/powerpoint/2012/main">
        <p15:guide id="1" pos="3732" userDrawn="1">
          <p15:clr>
            <a:srgbClr val="FBAE40"/>
          </p15:clr>
        </p15:guide>
        <p15:guide id="10" pos="393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ree Content with Title" preserve="1" userDrawn="1">
  <p:cSld name="Three Content with Title">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557B3335-320E-4767-8488-64EF07946DB3}"/>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24" name="TextBox 23">
            <a:extLst>
              <a:ext uri="{FF2B5EF4-FFF2-40B4-BE49-F238E27FC236}">
                <a16:creationId xmlns:a16="http://schemas.microsoft.com/office/drawing/2014/main" id="{00F26C34-7AFF-4FF6-9EE9-7C4E4333E37F}"/>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5" name="Text Placeholder 4">
            <a:extLst>
              <a:ext uri="{FF2B5EF4-FFF2-40B4-BE49-F238E27FC236}">
                <a16:creationId xmlns:a16="http://schemas.microsoft.com/office/drawing/2014/main" id="{8A797611-FC63-454E-BE33-CCEE8CE236E9}"/>
              </a:ext>
            </a:extLst>
          </p:cNvPr>
          <p:cNvSpPr>
            <a:spLocks noGrp="1"/>
          </p:cNvSpPr>
          <p:nvPr>
            <p:ph type="body" sz="quarter" idx="37" hasCustomPrompt="1"/>
          </p:nvPr>
        </p:nvSpPr>
        <p:spPr>
          <a:xfrm>
            <a:off x="623889" y="1665288"/>
            <a:ext cx="3456000" cy="774063"/>
          </a:xfrm>
        </p:spPr>
        <p:txBody>
          <a:bodyPr bIns="36000" anchor="b"/>
          <a:lstStyle>
            <a:lvl1pPr marL="0" indent="0">
              <a:lnSpc>
                <a:spcPct val="100000"/>
              </a:lnSpc>
              <a:spcAft>
                <a:spcPts val="600"/>
              </a:spcAft>
              <a:buNone/>
              <a:defRPr sz="1800" b="1">
                <a:solidFill>
                  <a:schemeClr val="accent1"/>
                </a:solidFill>
              </a:defRPr>
            </a:lvl1pPr>
          </a:lstStyle>
          <a:p>
            <a:pPr lvl="0"/>
            <a:r>
              <a:rPr lang="en-US"/>
              <a:t>Insert content here</a:t>
            </a:r>
            <a:endParaRPr lang="en-US" dirty="0"/>
          </a:p>
        </p:txBody>
      </p:sp>
      <p:sp>
        <p:nvSpPr>
          <p:cNvPr id="16" name="Text Placeholder 4">
            <a:extLst>
              <a:ext uri="{FF2B5EF4-FFF2-40B4-BE49-F238E27FC236}">
                <a16:creationId xmlns:a16="http://schemas.microsoft.com/office/drawing/2014/main" id="{CF16A5C2-808F-45E1-8C31-11569265633B}"/>
              </a:ext>
            </a:extLst>
          </p:cNvPr>
          <p:cNvSpPr>
            <a:spLocks noGrp="1"/>
          </p:cNvSpPr>
          <p:nvPr>
            <p:ph type="body" sz="quarter" idx="38" hasCustomPrompt="1"/>
          </p:nvPr>
        </p:nvSpPr>
        <p:spPr>
          <a:xfrm>
            <a:off x="4367985" y="1665288"/>
            <a:ext cx="3456000" cy="774063"/>
          </a:xfrm>
        </p:spPr>
        <p:txBody>
          <a:bodyPr bIns="36000" anchor="b"/>
          <a:lstStyle>
            <a:lvl1pPr marL="0" indent="0">
              <a:lnSpc>
                <a:spcPct val="100000"/>
              </a:lnSpc>
              <a:spcAft>
                <a:spcPts val="600"/>
              </a:spcAft>
              <a:buNone/>
              <a:defRPr sz="1800" b="1">
                <a:solidFill>
                  <a:schemeClr val="accent1"/>
                </a:solidFill>
              </a:defRPr>
            </a:lvl1pPr>
          </a:lstStyle>
          <a:p>
            <a:pPr lvl="0"/>
            <a:r>
              <a:rPr lang="en-US"/>
              <a:t>Insert content here</a:t>
            </a:r>
            <a:endParaRPr lang="en-US" dirty="0"/>
          </a:p>
        </p:txBody>
      </p:sp>
      <p:sp>
        <p:nvSpPr>
          <p:cNvPr id="18" name="Text Placeholder 4">
            <a:extLst>
              <a:ext uri="{FF2B5EF4-FFF2-40B4-BE49-F238E27FC236}">
                <a16:creationId xmlns:a16="http://schemas.microsoft.com/office/drawing/2014/main" id="{2EB7393C-EFBB-484F-A4CC-04D8714843F6}"/>
              </a:ext>
            </a:extLst>
          </p:cNvPr>
          <p:cNvSpPr>
            <a:spLocks noGrp="1"/>
          </p:cNvSpPr>
          <p:nvPr>
            <p:ph type="body" sz="quarter" idx="40" hasCustomPrompt="1"/>
          </p:nvPr>
        </p:nvSpPr>
        <p:spPr>
          <a:xfrm>
            <a:off x="8112125" y="1665288"/>
            <a:ext cx="3455988" cy="774063"/>
          </a:xfrm>
        </p:spPr>
        <p:txBody>
          <a:bodyPr bIns="36000" anchor="b"/>
          <a:lstStyle>
            <a:lvl1pPr marL="0" indent="0">
              <a:lnSpc>
                <a:spcPct val="100000"/>
              </a:lnSpc>
              <a:spcAft>
                <a:spcPts val="600"/>
              </a:spcAft>
              <a:buNone/>
              <a:defRPr sz="1800" b="1">
                <a:solidFill>
                  <a:schemeClr val="accent1"/>
                </a:solidFill>
              </a:defRPr>
            </a:lvl1pPr>
          </a:lstStyle>
          <a:p>
            <a:pPr lvl="0"/>
            <a:r>
              <a:rPr lang="en-US"/>
              <a:t>Insert content here</a:t>
            </a:r>
            <a:endParaRPr lang="en-US" dirty="0"/>
          </a:p>
        </p:txBody>
      </p:sp>
      <p:sp>
        <p:nvSpPr>
          <p:cNvPr id="7" name="Content Placeholder 6">
            <a:extLst>
              <a:ext uri="{FF2B5EF4-FFF2-40B4-BE49-F238E27FC236}">
                <a16:creationId xmlns:a16="http://schemas.microsoft.com/office/drawing/2014/main" id="{BF494083-E607-43D3-9EFB-8B69DBF8E70B}"/>
              </a:ext>
            </a:extLst>
          </p:cNvPr>
          <p:cNvSpPr>
            <a:spLocks noGrp="1"/>
          </p:cNvSpPr>
          <p:nvPr>
            <p:ph sz="quarter" idx="41" hasCustomPrompt="1"/>
          </p:nvPr>
        </p:nvSpPr>
        <p:spPr>
          <a:xfrm>
            <a:off x="623887" y="2485189"/>
            <a:ext cx="3455987" cy="3499685"/>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70D04F43-8B11-400F-82BC-1CF7310F5940}"/>
              </a:ext>
            </a:extLst>
          </p:cNvPr>
          <p:cNvSpPr>
            <a:spLocks noGrp="1"/>
          </p:cNvSpPr>
          <p:nvPr>
            <p:ph sz="quarter" idx="42" hasCustomPrompt="1"/>
          </p:nvPr>
        </p:nvSpPr>
        <p:spPr>
          <a:xfrm>
            <a:off x="4367985" y="2485189"/>
            <a:ext cx="3455987" cy="3499684"/>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7" name="Content Placeholder 16">
            <a:extLst>
              <a:ext uri="{FF2B5EF4-FFF2-40B4-BE49-F238E27FC236}">
                <a16:creationId xmlns:a16="http://schemas.microsoft.com/office/drawing/2014/main" id="{E8E50686-87B3-476A-930C-22DE8C7860C0}"/>
              </a:ext>
            </a:extLst>
          </p:cNvPr>
          <p:cNvSpPr>
            <a:spLocks noGrp="1"/>
          </p:cNvSpPr>
          <p:nvPr>
            <p:ph sz="quarter" idx="43" hasCustomPrompt="1"/>
          </p:nvPr>
        </p:nvSpPr>
        <p:spPr>
          <a:xfrm>
            <a:off x="8112084" y="2485189"/>
            <a:ext cx="3455988" cy="3499684"/>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9" name="Title 18">
            <a:extLst>
              <a:ext uri="{FF2B5EF4-FFF2-40B4-BE49-F238E27FC236}">
                <a16:creationId xmlns:a16="http://schemas.microsoft.com/office/drawing/2014/main" id="{0A1E7A4D-3B73-4E00-95A0-7ED06DCAF4FE}"/>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2CDAB808-2363-4538-8C85-A3CEEBB40251}"/>
              </a:ext>
            </a:extLst>
          </p:cNvPr>
          <p:cNvSpPr>
            <a:spLocks noGrp="1"/>
          </p:cNvSpPr>
          <p:nvPr>
            <p:ph type="ftr" sz="quarter" idx="44"/>
          </p:nvPr>
        </p:nvSpPr>
        <p:spPr/>
        <p:txBody>
          <a:bodyPr/>
          <a:lstStyle/>
          <a:p>
            <a:r>
              <a:rPr lang="en-US"/>
              <a:t>18.05.2023</a:t>
            </a:r>
            <a:endParaRPr lang="en-US" dirty="0"/>
          </a:p>
        </p:txBody>
      </p:sp>
      <p:sp>
        <p:nvSpPr>
          <p:cNvPr id="3" name="Slide Number Placeholder 2">
            <a:extLst>
              <a:ext uri="{FF2B5EF4-FFF2-40B4-BE49-F238E27FC236}">
                <a16:creationId xmlns:a16="http://schemas.microsoft.com/office/drawing/2014/main" id="{EF137BDC-B350-4E34-A393-3A1D727178E6}"/>
              </a:ext>
            </a:extLst>
          </p:cNvPr>
          <p:cNvSpPr>
            <a:spLocks noGrp="1"/>
          </p:cNvSpPr>
          <p:nvPr>
            <p:ph type="sldNum" sz="quarter" idx="45"/>
          </p:nvPr>
        </p:nvSpPr>
        <p:spPr/>
        <p:txBody>
          <a:bodyPr/>
          <a:lstStyle/>
          <a:p>
            <a:fld id="{86C292E0-F9E5-4138-A6F4-96FA86E97D0B}" type="slidenum">
              <a:rPr lang="en-US" smtClean="0"/>
              <a:pPr/>
              <a:t>‹#›</a:t>
            </a:fld>
            <a:endParaRPr lang="en-US" dirty="0"/>
          </a:p>
        </p:txBody>
      </p:sp>
    </p:spTree>
    <p:extLst>
      <p:ext uri="{BB962C8B-B14F-4D97-AF65-F5344CB8AC3E}">
        <p14:creationId xmlns:p14="http://schemas.microsoft.com/office/powerpoint/2010/main" val="3649483597"/>
      </p:ext>
    </p:extLst>
  </p:cSld>
  <p:clrMapOvr>
    <a:masterClrMapping/>
  </p:clrMapOvr>
  <p:hf hdr="0"/>
  <p:extLst>
    <p:ext uri="{DCECCB84-F9BA-43D5-87BE-67443E8EF086}">
      <p15:sldGuideLst xmlns:p15="http://schemas.microsoft.com/office/powerpoint/2012/main">
        <p15:guide id="10" pos="2751">
          <p15:clr>
            <a:srgbClr val="FBAE40"/>
          </p15:clr>
        </p15:guide>
        <p15:guide id="11" pos="5110" userDrawn="1">
          <p15:clr>
            <a:srgbClr val="FBAE40"/>
          </p15:clr>
        </p15:guide>
        <p15:guide id="12" pos="2570">
          <p15:clr>
            <a:srgbClr val="FBAE40"/>
          </p15:clr>
        </p15:guide>
        <p15:guide id="13" pos="492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ree Content" preserve="1" userDrawn="1">
  <p:cSld name="Three Content">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AF2BFFF3-3EB8-46F8-87F3-643E34A92E47}"/>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21" name="TextBox 20">
            <a:extLst>
              <a:ext uri="{FF2B5EF4-FFF2-40B4-BE49-F238E27FC236}">
                <a16:creationId xmlns:a16="http://schemas.microsoft.com/office/drawing/2014/main" id="{BB3950A3-B2BA-42EB-9707-6988330743B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5" name="Content Placeholder 4">
            <a:extLst>
              <a:ext uri="{FF2B5EF4-FFF2-40B4-BE49-F238E27FC236}">
                <a16:creationId xmlns:a16="http://schemas.microsoft.com/office/drawing/2014/main" id="{BC2D8686-9E78-4295-A0C4-991B65885420}"/>
              </a:ext>
            </a:extLst>
          </p:cNvPr>
          <p:cNvSpPr>
            <a:spLocks noGrp="1"/>
          </p:cNvSpPr>
          <p:nvPr>
            <p:ph sz="quarter" idx="37" hasCustomPrompt="1"/>
          </p:nvPr>
        </p:nvSpPr>
        <p:spPr>
          <a:xfrm>
            <a:off x="623887" y="1665288"/>
            <a:ext cx="3455987" cy="4319587"/>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2" name="Content Placeholder 11">
            <a:extLst>
              <a:ext uri="{FF2B5EF4-FFF2-40B4-BE49-F238E27FC236}">
                <a16:creationId xmlns:a16="http://schemas.microsoft.com/office/drawing/2014/main" id="{39812B30-822E-41A6-B8F1-A80BF6971BD1}"/>
              </a:ext>
            </a:extLst>
          </p:cNvPr>
          <p:cNvSpPr>
            <a:spLocks noGrp="1"/>
          </p:cNvSpPr>
          <p:nvPr>
            <p:ph sz="quarter" idx="38" hasCustomPrompt="1"/>
          </p:nvPr>
        </p:nvSpPr>
        <p:spPr>
          <a:xfrm>
            <a:off x="4367985" y="1665289"/>
            <a:ext cx="3455987" cy="4319586"/>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5" name="Content Placeholder 14">
            <a:extLst>
              <a:ext uri="{FF2B5EF4-FFF2-40B4-BE49-F238E27FC236}">
                <a16:creationId xmlns:a16="http://schemas.microsoft.com/office/drawing/2014/main" id="{F39C564D-62F7-4C0A-904A-868F35A07EE7}"/>
              </a:ext>
            </a:extLst>
          </p:cNvPr>
          <p:cNvSpPr>
            <a:spLocks noGrp="1"/>
          </p:cNvSpPr>
          <p:nvPr>
            <p:ph sz="quarter" idx="39" hasCustomPrompt="1"/>
          </p:nvPr>
        </p:nvSpPr>
        <p:spPr>
          <a:xfrm>
            <a:off x="8112083" y="1665288"/>
            <a:ext cx="3455988" cy="4319586"/>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6" name="Title 15">
            <a:extLst>
              <a:ext uri="{FF2B5EF4-FFF2-40B4-BE49-F238E27FC236}">
                <a16:creationId xmlns:a16="http://schemas.microsoft.com/office/drawing/2014/main" id="{CB93961C-EF04-47CD-89B9-C3B273EB2801}"/>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909112BC-76C3-4CC6-A732-9CF30A93090A}"/>
              </a:ext>
            </a:extLst>
          </p:cNvPr>
          <p:cNvSpPr>
            <a:spLocks noGrp="1"/>
          </p:cNvSpPr>
          <p:nvPr>
            <p:ph type="ftr" sz="quarter" idx="40"/>
          </p:nvPr>
        </p:nvSpPr>
        <p:spPr/>
        <p:txBody>
          <a:bodyPr/>
          <a:lstStyle/>
          <a:p>
            <a:r>
              <a:rPr lang="en-US"/>
              <a:t>18.05.2023</a:t>
            </a:r>
            <a:endParaRPr lang="en-US" dirty="0"/>
          </a:p>
        </p:txBody>
      </p:sp>
      <p:sp>
        <p:nvSpPr>
          <p:cNvPr id="3" name="Slide Number Placeholder 2">
            <a:extLst>
              <a:ext uri="{FF2B5EF4-FFF2-40B4-BE49-F238E27FC236}">
                <a16:creationId xmlns:a16="http://schemas.microsoft.com/office/drawing/2014/main" id="{BE6A2175-E6E7-4C49-A650-85AD2BC82B71}"/>
              </a:ext>
            </a:extLst>
          </p:cNvPr>
          <p:cNvSpPr>
            <a:spLocks noGrp="1"/>
          </p:cNvSpPr>
          <p:nvPr>
            <p:ph type="sldNum" sz="quarter" idx="41"/>
          </p:nvPr>
        </p:nvSpPr>
        <p:spPr/>
        <p:txBody>
          <a:bodyPr/>
          <a:lstStyle/>
          <a:p>
            <a:fld id="{16A127CD-0407-4890-BE5E-BD04F058768E}" type="slidenum">
              <a:rPr lang="en-US" smtClean="0"/>
              <a:pPr/>
              <a:t>‹#›</a:t>
            </a:fld>
            <a:endParaRPr lang="en-US" dirty="0"/>
          </a:p>
        </p:txBody>
      </p:sp>
    </p:spTree>
    <p:extLst>
      <p:ext uri="{BB962C8B-B14F-4D97-AF65-F5344CB8AC3E}">
        <p14:creationId xmlns:p14="http://schemas.microsoft.com/office/powerpoint/2010/main" val="4011876776"/>
      </p:ext>
    </p:extLst>
  </p:cSld>
  <p:clrMapOvr>
    <a:masterClrMapping/>
  </p:clrMapOvr>
  <p:hf hdr="0"/>
  <p:extLst>
    <p:ext uri="{DCECCB84-F9BA-43D5-87BE-67443E8EF086}">
      <p15:sldGuideLst xmlns:p15="http://schemas.microsoft.com/office/powerpoint/2012/main">
        <p15:guide id="10" pos="2751">
          <p15:clr>
            <a:srgbClr val="FBAE40"/>
          </p15:clr>
        </p15:guide>
        <p15:guide id="11" pos="5110">
          <p15:clr>
            <a:srgbClr val="FBAE40"/>
          </p15:clr>
        </p15:guide>
        <p15:guide id="12" pos="2570">
          <p15:clr>
            <a:srgbClr val="FBAE40"/>
          </p15:clr>
        </p15:guide>
        <p15:guide id="13" pos="492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our Content vertical" preserve="1" userDrawn="1">
  <p:cSld name="Four Content vertical">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AF2BFFF3-3EB8-46F8-87F3-643E34A92E47}"/>
              </a:ext>
            </a:extLst>
          </p:cNvPr>
          <p:cNvSpPr>
            <a:spLocks noGrp="1"/>
          </p:cNvSpPr>
          <p:nvPr>
            <p:ph type="subTitle" idx="15" hasCustomPrompt="1"/>
          </p:nvPr>
        </p:nvSpPr>
        <p:spPr>
          <a:xfrm>
            <a:off x="623887" y="787751"/>
            <a:ext cx="8964613" cy="39846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21" name="TextBox 20">
            <a:extLst>
              <a:ext uri="{FF2B5EF4-FFF2-40B4-BE49-F238E27FC236}">
                <a16:creationId xmlns:a16="http://schemas.microsoft.com/office/drawing/2014/main" id="{BB3950A3-B2BA-42EB-9707-6988330743B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5" name="Content Placeholder 4">
            <a:extLst>
              <a:ext uri="{FF2B5EF4-FFF2-40B4-BE49-F238E27FC236}">
                <a16:creationId xmlns:a16="http://schemas.microsoft.com/office/drawing/2014/main" id="{BC2D8686-9E78-4295-A0C4-991B65885420}"/>
              </a:ext>
            </a:extLst>
          </p:cNvPr>
          <p:cNvSpPr>
            <a:spLocks noGrp="1"/>
          </p:cNvSpPr>
          <p:nvPr>
            <p:ph sz="quarter" idx="37" hasCustomPrompt="1"/>
          </p:nvPr>
        </p:nvSpPr>
        <p:spPr>
          <a:xfrm>
            <a:off x="623886" y="1665287"/>
            <a:ext cx="2520000" cy="4320000"/>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a:extLst>
              <a:ext uri="{FF2B5EF4-FFF2-40B4-BE49-F238E27FC236}">
                <a16:creationId xmlns:a16="http://schemas.microsoft.com/office/drawing/2014/main" id="{39812B30-822E-41A6-B8F1-A80BF6971BD1}"/>
              </a:ext>
            </a:extLst>
          </p:cNvPr>
          <p:cNvSpPr>
            <a:spLocks noGrp="1"/>
          </p:cNvSpPr>
          <p:nvPr>
            <p:ph sz="quarter" idx="38" hasCustomPrompt="1"/>
          </p:nvPr>
        </p:nvSpPr>
        <p:spPr>
          <a:xfrm>
            <a:off x="3431493" y="1665289"/>
            <a:ext cx="2520000" cy="4320000"/>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a:extLst>
              <a:ext uri="{FF2B5EF4-FFF2-40B4-BE49-F238E27FC236}">
                <a16:creationId xmlns:a16="http://schemas.microsoft.com/office/drawing/2014/main" id="{F39C564D-62F7-4C0A-904A-868F35A07EE7}"/>
              </a:ext>
            </a:extLst>
          </p:cNvPr>
          <p:cNvSpPr>
            <a:spLocks noGrp="1"/>
          </p:cNvSpPr>
          <p:nvPr>
            <p:ph sz="quarter" idx="39" hasCustomPrompt="1"/>
          </p:nvPr>
        </p:nvSpPr>
        <p:spPr>
          <a:xfrm>
            <a:off x="6239100" y="1665288"/>
            <a:ext cx="2520000" cy="4320000"/>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5">
            <a:extLst>
              <a:ext uri="{FF2B5EF4-FFF2-40B4-BE49-F238E27FC236}">
                <a16:creationId xmlns:a16="http://schemas.microsoft.com/office/drawing/2014/main" id="{CB93961C-EF04-47CD-89B9-C3B273EB2801}"/>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DF22C96C-6D14-48B1-B5AC-27B195D073DD}"/>
              </a:ext>
            </a:extLst>
          </p:cNvPr>
          <p:cNvSpPr>
            <a:spLocks noGrp="1"/>
          </p:cNvSpPr>
          <p:nvPr>
            <p:ph type="ftr" sz="quarter" idx="40"/>
          </p:nvPr>
        </p:nvSpPr>
        <p:spPr/>
        <p:txBody>
          <a:bodyPr/>
          <a:lstStyle/>
          <a:p>
            <a:r>
              <a:rPr lang="en-US"/>
              <a:t>18.05.2023</a:t>
            </a:r>
            <a:endParaRPr lang="en-US" dirty="0"/>
          </a:p>
        </p:txBody>
      </p:sp>
      <p:sp>
        <p:nvSpPr>
          <p:cNvPr id="3" name="Slide Number Placeholder 2">
            <a:extLst>
              <a:ext uri="{FF2B5EF4-FFF2-40B4-BE49-F238E27FC236}">
                <a16:creationId xmlns:a16="http://schemas.microsoft.com/office/drawing/2014/main" id="{685E7D1F-30E8-4E2C-B6E1-7220F489B0DA}"/>
              </a:ext>
            </a:extLst>
          </p:cNvPr>
          <p:cNvSpPr>
            <a:spLocks noGrp="1"/>
          </p:cNvSpPr>
          <p:nvPr>
            <p:ph type="sldNum" sz="quarter" idx="41"/>
          </p:nvPr>
        </p:nvSpPr>
        <p:spPr/>
        <p:txBody>
          <a:bodyPr/>
          <a:lstStyle/>
          <a:p>
            <a:fld id="{59785E6A-1656-473A-BD81-09D9EE209E84}" type="slidenum">
              <a:rPr lang="en-US" smtClean="0"/>
              <a:pPr/>
              <a:t>‹#›</a:t>
            </a:fld>
            <a:endParaRPr lang="en-US" dirty="0"/>
          </a:p>
        </p:txBody>
      </p:sp>
      <p:sp>
        <p:nvSpPr>
          <p:cNvPr id="13" name="Content Placeholder 14">
            <a:extLst>
              <a:ext uri="{FF2B5EF4-FFF2-40B4-BE49-F238E27FC236}">
                <a16:creationId xmlns:a16="http://schemas.microsoft.com/office/drawing/2014/main" id="{5CB89D91-A3F9-4F22-ACC2-4A15A47C9BDA}"/>
              </a:ext>
            </a:extLst>
          </p:cNvPr>
          <p:cNvSpPr>
            <a:spLocks noGrp="1"/>
          </p:cNvSpPr>
          <p:nvPr>
            <p:ph sz="quarter" idx="42" hasCustomPrompt="1"/>
          </p:nvPr>
        </p:nvSpPr>
        <p:spPr>
          <a:xfrm>
            <a:off x="9046707" y="1665288"/>
            <a:ext cx="2520000" cy="4320000"/>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4415026"/>
      </p:ext>
    </p:extLst>
  </p:cSld>
  <p:clrMapOvr>
    <a:masterClrMapping/>
  </p:clrMapOvr>
  <p:hf hdr="0"/>
  <p:extLst>
    <p:ext uri="{DCECCB84-F9BA-43D5-87BE-67443E8EF086}">
      <p15:sldGuideLst xmlns:p15="http://schemas.microsoft.com/office/powerpoint/2012/main">
        <p15:guide id="10" pos="2162">
          <p15:clr>
            <a:srgbClr val="FBAE40"/>
          </p15:clr>
        </p15:guide>
        <p15:guide id="11" pos="5699">
          <p15:clr>
            <a:srgbClr val="FBAE40"/>
          </p15:clr>
        </p15:guide>
        <p15:guide id="12" pos="1982">
          <p15:clr>
            <a:srgbClr val="FBAE40"/>
          </p15:clr>
        </p15:guide>
        <p15:guide id="13" pos="3750">
          <p15:clr>
            <a:srgbClr val="FBAE40"/>
          </p15:clr>
        </p15:guide>
        <p15:guide id="14" pos="5518">
          <p15:clr>
            <a:srgbClr val="FBAE40"/>
          </p15:clr>
        </p15:guide>
        <p15:guide id="15" pos="393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our Content" preserve="1" userDrawn="1">
  <p:cSld name="Four Content">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A3E30882-9D8C-4F6C-A732-2A67C2A594F8}"/>
              </a:ext>
            </a:extLst>
          </p:cNvPr>
          <p:cNvSpPr>
            <a:spLocks noGrp="1"/>
          </p:cNvSpPr>
          <p:nvPr>
            <p:ph type="subTitle" idx="15" hasCustomPrompt="1"/>
          </p:nvPr>
        </p:nvSpPr>
        <p:spPr>
          <a:xfrm>
            <a:off x="623887" y="787751"/>
            <a:ext cx="8964613" cy="39846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23" name="TextBox 22">
            <a:extLst>
              <a:ext uri="{FF2B5EF4-FFF2-40B4-BE49-F238E27FC236}">
                <a16:creationId xmlns:a16="http://schemas.microsoft.com/office/drawing/2014/main" id="{46C8C623-9AED-45B8-9D5A-AB7F5EB0C71C}"/>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10" name="Content Placeholder 9">
            <a:extLst>
              <a:ext uri="{FF2B5EF4-FFF2-40B4-BE49-F238E27FC236}">
                <a16:creationId xmlns:a16="http://schemas.microsoft.com/office/drawing/2014/main" id="{E960BC3F-C0E0-41A4-AE03-FBC1FAEC287F}"/>
              </a:ext>
            </a:extLst>
          </p:cNvPr>
          <p:cNvSpPr>
            <a:spLocks noGrp="1"/>
          </p:cNvSpPr>
          <p:nvPr>
            <p:ph sz="quarter" idx="26" hasCustomPrompt="1"/>
          </p:nvPr>
        </p:nvSpPr>
        <p:spPr>
          <a:xfrm>
            <a:off x="623887" y="1665289"/>
            <a:ext cx="5299200" cy="1996279"/>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a:extLst>
              <a:ext uri="{FF2B5EF4-FFF2-40B4-BE49-F238E27FC236}">
                <a16:creationId xmlns:a16="http://schemas.microsoft.com/office/drawing/2014/main" id="{54760D73-BC2C-40D9-8CF5-CC7E8C7BCDCB}"/>
              </a:ext>
            </a:extLst>
          </p:cNvPr>
          <p:cNvSpPr>
            <a:spLocks noGrp="1"/>
          </p:cNvSpPr>
          <p:nvPr>
            <p:ph sz="quarter" idx="27" hasCustomPrompt="1"/>
          </p:nvPr>
        </p:nvSpPr>
        <p:spPr>
          <a:xfrm>
            <a:off x="6255052" y="1665288"/>
            <a:ext cx="5313061" cy="1996280"/>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4">
            <a:extLst>
              <a:ext uri="{FF2B5EF4-FFF2-40B4-BE49-F238E27FC236}">
                <a16:creationId xmlns:a16="http://schemas.microsoft.com/office/drawing/2014/main" id="{B57A2DF6-C837-4DB7-A0DB-A5BA4E010F61}"/>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3F3D40B8-1907-46A2-892A-A810059D2DFA}"/>
              </a:ext>
            </a:extLst>
          </p:cNvPr>
          <p:cNvSpPr>
            <a:spLocks noGrp="1"/>
          </p:cNvSpPr>
          <p:nvPr>
            <p:ph type="ftr" sz="quarter" idx="28"/>
          </p:nvPr>
        </p:nvSpPr>
        <p:spPr/>
        <p:txBody>
          <a:bodyPr/>
          <a:lstStyle/>
          <a:p>
            <a:r>
              <a:rPr lang="en-US"/>
              <a:t>18.05.2023</a:t>
            </a:r>
            <a:endParaRPr lang="en-US" dirty="0"/>
          </a:p>
        </p:txBody>
      </p:sp>
      <p:sp>
        <p:nvSpPr>
          <p:cNvPr id="3" name="Slide Number Placeholder 2">
            <a:extLst>
              <a:ext uri="{FF2B5EF4-FFF2-40B4-BE49-F238E27FC236}">
                <a16:creationId xmlns:a16="http://schemas.microsoft.com/office/drawing/2014/main" id="{44B3A5D6-2B51-4558-8B15-802A592D1C54}"/>
              </a:ext>
            </a:extLst>
          </p:cNvPr>
          <p:cNvSpPr>
            <a:spLocks noGrp="1"/>
          </p:cNvSpPr>
          <p:nvPr>
            <p:ph type="sldNum" sz="quarter" idx="29"/>
          </p:nvPr>
        </p:nvSpPr>
        <p:spPr/>
        <p:txBody>
          <a:bodyPr/>
          <a:lstStyle/>
          <a:p>
            <a:fld id="{4F8685C5-1F9E-4A4F-824A-C1C3EC2AD74D}" type="slidenum">
              <a:rPr lang="en-US" smtClean="0"/>
              <a:pPr/>
              <a:t>‹#›</a:t>
            </a:fld>
            <a:endParaRPr lang="en-US" dirty="0"/>
          </a:p>
        </p:txBody>
      </p:sp>
      <p:sp>
        <p:nvSpPr>
          <p:cNvPr id="9" name="Content Placeholder 9">
            <a:extLst>
              <a:ext uri="{FF2B5EF4-FFF2-40B4-BE49-F238E27FC236}">
                <a16:creationId xmlns:a16="http://schemas.microsoft.com/office/drawing/2014/main" id="{8354E589-92EB-4E2B-8771-5CCF4EE5FF27}"/>
              </a:ext>
            </a:extLst>
          </p:cNvPr>
          <p:cNvSpPr>
            <a:spLocks noGrp="1"/>
          </p:cNvSpPr>
          <p:nvPr>
            <p:ph sz="quarter" idx="30" hasCustomPrompt="1"/>
          </p:nvPr>
        </p:nvSpPr>
        <p:spPr>
          <a:xfrm>
            <a:off x="623887" y="3988594"/>
            <a:ext cx="5299200" cy="1996281"/>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2">
            <a:extLst>
              <a:ext uri="{FF2B5EF4-FFF2-40B4-BE49-F238E27FC236}">
                <a16:creationId xmlns:a16="http://schemas.microsoft.com/office/drawing/2014/main" id="{4FB15F8D-C8EB-41DD-ABA1-13E476C3AA13}"/>
              </a:ext>
            </a:extLst>
          </p:cNvPr>
          <p:cNvSpPr>
            <a:spLocks noGrp="1"/>
          </p:cNvSpPr>
          <p:nvPr>
            <p:ph sz="quarter" idx="31" hasCustomPrompt="1"/>
          </p:nvPr>
        </p:nvSpPr>
        <p:spPr>
          <a:xfrm>
            <a:off x="6255052" y="3988594"/>
            <a:ext cx="5313061" cy="1996281"/>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4037881"/>
      </p:ext>
    </p:extLst>
  </p:cSld>
  <p:clrMapOvr>
    <a:masterClrMapping/>
  </p:clrMapOvr>
  <p:hf hdr="0"/>
  <p:extLst>
    <p:ext uri="{DCECCB84-F9BA-43D5-87BE-67443E8EF086}">
      <p15:sldGuideLst xmlns:p15="http://schemas.microsoft.com/office/powerpoint/2012/main">
        <p15:guide id="1" pos="3732">
          <p15:clr>
            <a:srgbClr val="FBAE40"/>
          </p15:clr>
        </p15:guide>
        <p15:guide id="10" pos="393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sclaimer" preserve="1" userDrawn="1">
  <p:cSld name="Disclaimer">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34F14BA4-6817-46AD-AA92-B88A21EAA68B}"/>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14" name="TextBox 13">
            <a:extLst>
              <a:ext uri="{FF2B5EF4-FFF2-40B4-BE49-F238E27FC236}">
                <a16:creationId xmlns:a16="http://schemas.microsoft.com/office/drawing/2014/main" id="{CA127596-7FAF-46A3-ACD4-7E4AF99B518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10" name="Title 9">
            <a:extLst>
              <a:ext uri="{FF2B5EF4-FFF2-40B4-BE49-F238E27FC236}">
                <a16:creationId xmlns:a16="http://schemas.microsoft.com/office/drawing/2014/main" id="{37E85BA0-8DA3-4798-9FF0-B99F56AEB71C}"/>
              </a:ext>
            </a:extLst>
          </p:cNvPr>
          <p:cNvSpPr>
            <a:spLocks noGrp="1"/>
          </p:cNvSpPr>
          <p:nvPr>
            <p:ph type="title" hasCustomPrompt="1"/>
          </p:nvPr>
        </p:nvSpPr>
        <p:spPr/>
        <p:txBody>
          <a:bodyPr vert="horz"/>
          <a:lstStyle/>
          <a:p>
            <a:r>
              <a:rPr lang="en-US"/>
              <a:t>Click to edit headline in color</a:t>
            </a:r>
            <a:endParaRPr lang="en-US" dirty="0"/>
          </a:p>
        </p:txBody>
      </p:sp>
      <p:sp>
        <p:nvSpPr>
          <p:cNvPr id="3" name="Text Placeholder 2">
            <a:extLst>
              <a:ext uri="{FF2B5EF4-FFF2-40B4-BE49-F238E27FC236}">
                <a16:creationId xmlns:a16="http://schemas.microsoft.com/office/drawing/2014/main" id="{931D2E9C-DA17-4E46-9990-B2994C2C1CE2}"/>
              </a:ext>
            </a:extLst>
          </p:cNvPr>
          <p:cNvSpPr>
            <a:spLocks noGrp="1"/>
          </p:cNvSpPr>
          <p:nvPr>
            <p:ph type="body" sz="quarter" idx="20"/>
          </p:nvPr>
        </p:nvSpPr>
        <p:spPr>
          <a:xfrm>
            <a:off x="623888" y="1665287"/>
            <a:ext cx="10944225" cy="4319587"/>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9EB8CB69-8CFB-44B0-9E13-9177D3BF94F2}"/>
              </a:ext>
            </a:extLst>
          </p:cNvPr>
          <p:cNvSpPr>
            <a:spLocks noGrp="1"/>
          </p:cNvSpPr>
          <p:nvPr>
            <p:ph type="ftr" sz="quarter" idx="21"/>
          </p:nvPr>
        </p:nvSpPr>
        <p:spPr/>
        <p:txBody>
          <a:bodyPr/>
          <a:lstStyle/>
          <a:p>
            <a:r>
              <a:rPr lang="en-US"/>
              <a:t>18.05.2023</a:t>
            </a:r>
            <a:endParaRPr lang="en-US" dirty="0"/>
          </a:p>
        </p:txBody>
      </p:sp>
      <p:sp>
        <p:nvSpPr>
          <p:cNvPr id="4" name="Slide Number Placeholder 3">
            <a:extLst>
              <a:ext uri="{FF2B5EF4-FFF2-40B4-BE49-F238E27FC236}">
                <a16:creationId xmlns:a16="http://schemas.microsoft.com/office/drawing/2014/main" id="{4DE9914F-23F2-4180-BB2F-3291626A545B}"/>
              </a:ext>
            </a:extLst>
          </p:cNvPr>
          <p:cNvSpPr>
            <a:spLocks noGrp="1"/>
          </p:cNvSpPr>
          <p:nvPr>
            <p:ph type="sldNum" sz="quarter" idx="22"/>
          </p:nvPr>
        </p:nvSpPr>
        <p:spPr/>
        <p:txBody>
          <a:bodyPr/>
          <a:lstStyle/>
          <a:p>
            <a:fld id="{097B1F73-E136-413A-A757-DC5B1DE2F5ED}" type="slidenum">
              <a:rPr lang="en-US" smtClean="0"/>
              <a:pPr/>
              <a:t>‹#›</a:t>
            </a:fld>
            <a:endParaRPr lang="en-US" dirty="0"/>
          </a:p>
        </p:txBody>
      </p:sp>
    </p:spTree>
    <p:extLst>
      <p:ext uri="{BB962C8B-B14F-4D97-AF65-F5344CB8AC3E}">
        <p14:creationId xmlns:p14="http://schemas.microsoft.com/office/powerpoint/2010/main" val="549166496"/>
      </p:ext>
    </p:extLst>
  </p:cSld>
  <p:clrMapOvr>
    <a:masterClrMapping/>
  </p:clrMapOvr>
  <p:hf hdr="0"/>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reserve="1" userDrawn="1">
  <p:cSld name="Blank">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34F14BA4-6817-46AD-AA92-B88A21EAA68B}"/>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14" name="TextBox 13">
            <a:extLst>
              <a:ext uri="{FF2B5EF4-FFF2-40B4-BE49-F238E27FC236}">
                <a16:creationId xmlns:a16="http://schemas.microsoft.com/office/drawing/2014/main" id="{CA127596-7FAF-46A3-ACD4-7E4AF99B518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3" name="Title 2">
            <a:extLst>
              <a:ext uri="{FF2B5EF4-FFF2-40B4-BE49-F238E27FC236}">
                <a16:creationId xmlns:a16="http://schemas.microsoft.com/office/drawing/2014/main" id="{EF2FC6F3-3BE5-43EA-AC97-DEDB6161D60B}"/>
              </a:ext>
            </a:extLst>
          </p:cNvPr>
          <p:cNvSpPr>
            <a:spLocks noGrp="1"/>
          </p:cNvSpPr>
          <p:nvPr>
            <p:ph type="title" hasCustomPrompt="1"/>
          </p:nvPr>
        </p:nvSpPr>
        <p:spPr/>
        <p:txBody>
          <a:bodyPr vert="horz"/>
          <a:lstStyle>
            <a:lvl1pPr>
              <a:defRPr/>
            </a:lvl1pPr>
          </a:lstStyle>
          <a:p>
            <a:r>
              <a:rPr lang="en-US"/>
              <a:t>Click to edit headline in color</a:t>
            </a:r>
            <a:endParaRPr lang="en-US" dirty="0"/>
          </a:p>
        </p:txBody>
      </p:sp>
      <p:sp>
        <p:nvSpPr>
          <p:cNvPr id="2" name="Footer Placeholder 1">
            <a:extLst>
              <a:ext uri="{FF2B5EF4-FFF2-40B4-BE49-F238E27FC236}">
                <a16:creationId xmlns:a16="http://schemas.microsoft.com/office/drawing/2014/main" id="{7C1CC0CF-AD92-4A67-8244-CAD4C8184206}"/>
              </a:ext>
            </a:extLst>
          </p:cNvPr>
          <p:cNvSpPr>
            <a:spLocks noGrp="1"/>
          </p:cNvSpPr>
          <p:nvPr>
            <p:ph type="ftr" sz="quarter" idx="16"/>
          </p:nvPr>
        </p:nvSpPr>
        <p:spPr/>
        <p:txBody>
          <a:bodyPr/>
          <a:lstStyle/>
          <a:p>
            <a:r>
              <a:rPr lang="en-US"/>
              <a:t>18.05.2023</a:t>
            </a:r>
            <a:endParaRPr lang="en-US" dirty="0"/>
          </a:p>
        </p:txBody>
      </p:sp>
      <p:sp>
        <p:nvSpPr>
          <p:cNvPr id="4" name="Slide Number Placeholder 3">
            <a:extLst>
              <a:ext uri="{FF2B5EF4-FFF2-40B4-BE49-F238E27FC236}">
                <a16:creationId xmlns:a16="http://schemas.microsoft.com/office/drawing/2014/main" id="{1AD733C5-EB3F-4326-B8C2-9BBD8EBE3FFC}"/>
              </a:ext>
            </a:extLst>
          </p:cNvPr>
          <p:cNvSpPr>
            <a:spLocks noGrp="1"/>
          </p:cNvSpPr>
          <p:nvPr>
            <p:ph type="sldNum" sz="quarter" idx="17"/>
          </p:nvPr>
        </p:nvSpPr>
        <p:spPr/>
        <p:txBody>
          <a:bodyPr/>
          <a:lstStyle/>
          <a:p>
            <a:fld id="{B8FFB695-180E-42C3-A81A-B9DB81CC2C48}" type="slidenum">
              <a:rPr lang="en-US" smtClean="0"/>
              <a:pPr/>
              <a:t>‹#›</a:t>
            </a:fld>
            <a:endParaRPr lang="en-US" dirty="0"/>
          </a:p>
        </p:txBody>
      </p:sp>
    </p:spTree>
    <p:extLst>
      <p:ext uri="{BB962C8B-B14F-4D97-AF65-F5344CB8AC3E}">
        <p14:creationId xmlns:p14="http://schemas.microsoft.com/office/powerpoint/2010/main" val="2882435109"/>
      </p:ext>
    </p:extLst>
  </p:cSld>
  <p:clrMapOvr>
    <a:masterClrMapping/>
  </p:clrMapOvr>
  <p:hf hdr="0"/>
  <p:extLst>
    <p:ext uri="{DCECCB84-F9BA-43D5-87BE-67443E8EF086}">
      <p15:sldGuideLst xmlns:p15="http://schemas.microsoft.com/office/powerpoint/2012/main">
        <p15:guide id="1" pos="3758">
          <p15:clr>
            <a:srgbClr val="FBAE40"/>
          </p15:clr>
        </p15:guide>
        <p15:guide id="10" pos="39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hank you Slide" preserve="1" userDrawn="1">
  <p:cSld name="Thank you Slid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07CB2F2-93E0-42ED-A313-1E3ACC87539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957792"/>
            <a:ext cx="12192000" cy="4768850"/>
          </a:xfrm>
          <a:prstGeom prst="rect">
            <a:avLst/>
          </a:prstGeom>
        </p:spPr>
      </p:pic>
      <p:sp>
        <p:nvSpPr>
          <p:cNvPr id="12" name="Text Placeholder 10"/>
          <p:cNvSpPr>
            <a:spLocks noGrp="1"/>
          </p:cNvSpPr>
          <p:nvPr>
            <p:ph type="body" sz="quarter" idx="14" hasCustomPrompt="1"/>
          </p:nvPr>
        </p:nvSpPr>
        <p:spPr bwMode="white">
          <a:xfrm>
            <a:off x="623888" y="4685094"/>
            <a:ext cx="4845094" cy="848497"/>
          </a:xfrm>
        </p:spPr>
        <p:txBody>
          <a:bodyPr lIns="0" tIns="0" rIns="0" bIns="0">
            <a:noAutofit/>
          </a:bodyPr>
          <a:lstStyle>
            <a:lvl1pPr marL="0" indent="0">
              <a:spcAft>
                <a:spcPts val="0"/>
              </a:spcAft>
              <a:buNone/>
              <a:defRPr sz="1800" baseline="0">
                <a:solidFill>
                  <a:schemeClr val="bg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a:t>Click to add contact information</a:t>
            </a:r>
            <a:endParaRPr lang="en-US" dirty="0"/>
          </a:p>
        </p:txBody>
      </p:sp>
      <p:sp>
        <p:nvSpPr>
          <p:cNvPr id="14" name="Rectangle 13">
            <a:extLst>
              <a:ext uri="{FF2B5EF4-FFF2-40B4-BE49-F238E27FC236}">
                <a16:creationId xmlns:a16="http://schemas.microsoft.com/office/drawing/2014/main" id="{865E95A0-2769-904E-98E7-F052743C6FA2}"/>
              </a:ext>
            </a:extLst>
          </p:cNvPr>
          <p:cNvSpPr/>
          <p:nvPr userDrawn="1"/>
        </p:nvSpPr>
        <p:spPr>
          <a:xfrm>
            <a:off x="8797718" y="5720148"/>
            <a:ext cx="2840655" cy="338554"/>
          </a:xfrm>
          <a:prstGeom prst="rect">
            <a:avLst/>
          </a:prstGeom>
        </p:spPr>
        <p:txBody>
          <a:bodyPr wrap="square" lIns="0" tIns="0" rIns="0" bIns="0" anchor="b">
            <a:spAutoFit/>
          </a:bodyPr>
          <a:lstStyle/>
          <a:p>
            <a:pPr algn="l"/>
            <a:r>
              <a:rPr lang="en-US" sz="2200" i="1" noProof="0">
                <a:ln>
                  <a:noFill/>
                </a:ln>
                <a:solidFill>
                  <a:srgbClr val="006AB3"/>
                </a:solidFill>
              </a:rPr>
              <a:t>Humidity for a better life</a:t>
            </a:r>
            <a:endParaRPr lang="en-US" sz="2200" i="1" noProof="0" dirty="0">
              <a:ln>
                <a:noFill/>
              </a:ln>
              <a:solidFill>
                <a:srgbClr val="006AB3"/>
              </a:solidFill>
            </a:endParaRPr>
          </a:p>
        </p:txBody>
      </p:sp>
      <p:sp>
        <p:nvSpPr>
          <p:cNvPr id="5" name="Text Placeholder 4">
            <a:extLst>
              <a:ext uri="{FF2B5EF4-FFF2-40B4-BE49-F238E27FC236}">
                <a16:creationId xmlns:a16="http://schemas.microsoft.com/office/drawing/2014/main" id="{41435D4C-E21D-4F3E-BE19-2D2EAF91E996}"/>
              </a:ext>
            </a:extLst>
          </p:cNvPr>
          <p:cNvSpPr>
            <a:spLocks noGrp="1"/>
          </p:cNvSpPr>
          <p:nvPr>
            <p:ph type="body" sz="quarter" idx="15" hasCustomPrompt="1"/>
          </p:nvPr>
        </p:nvSpPr>
        <p:spPr bwMode="white">
          <a:xfrm>
            <a:off x="623887" y="4368866"/>
            <a:ext cx="4845094" cy="271984"/>
          </a:xfrm>
        </p:spPr>
        <p:txBody>
          <a:bodyPr tIns="0" anchor="b"/>
          <a:lstStyle>
            <a:lvl1pPr marL="0" indent="0">
              <a:spcBef>
                <a:spcPts val="1000"/>
              </a:spcBef>
              <a:spcAft>
                <a:spcPts val="0"/>
              </a:spcAft>
              <a:buNone/>
              <a:defRPr sz="1800" b="1">
                <a:solidFill>
                  <a:schemeClr val="bg2"/>
                </a:solidFill>
              </a:defRPr>
            </a:lvl1pPr>
          </a:lstStyle>
          <a:p>
            <a:pPr lvl="0"/>
            <a:r>
              <a:rPr lang="en-US"/>
              <a:t>Click to add contact title</a:t>
            </a:r>
            <a:endParaRPr lang="en-US" dirty="0"/>
          </a:p>
        </p:txBody>
      </p:sp>
      <p:sp>
        <p:nvSpPr>
          <p:cNvPr id="11" name="Slide Number Placeholder 10">
            <a:extLst>
              <a:ext uri="{FF2B5EF4-FFF2-40B4-BE49-F238E27FC236}">
                <a16:creationId xmlns:a16="http://schemas.microsoft.com/office/drawing/2014/main" id="{2E23C8D5-6E93-4776-A098-C59E26204968}"/>
              </a:ext>
            </a:extLst>
          </p:cNvPr>
          <p:cNvSpPr>
            <a:spLocks noGrp="1"/>
          </p:cNvSpPr>
          <p:nvPr>
            <p:ph type="sldNum" sz="quarter" idx="18"/>
          </p:nvPr>
        </p:nvSpPr>
        <p:spPr/>
        <p:txBody>
          <a:bodyPr/>
          <a:lstStyle/>
          <a:p>
            <a:fld id="{5F0FF568-EE27-4381-B8A6-FDD7055C4393}" type="slidenum">
              <a:rPr lang="en-US" smtClean="0"/>
              <a:pPr/>
              <a:t>‹#›</a:t>
            </a:fld>
            <a:endParaRPr lang="en-US" dirty="0"/>
          </a:p>
        </p:txBody>
      </p:sp>
      <p:sp>
        <p:nvSpPr>
          <p:cNvPr id="2" name="Title 1">
            <a:extLst>
              <a:ext uri="{FF2B5EF4-FFF2-40B4-BE49-F238E27FC236}">
                <a16:creationId xmlns:a16="http://schemas.microsoft.com/office/drawing/2014/main" id="{9095F55F-98E4-40DF-8830-836AD9FB952D}"/>
              </a:ext>
            </a:extLst>
          </p:cNvPr>
          <p:cNvSpPr>
            <a:spLocks noGrp="1"/>
          </p:cNvSpPr>
          <p:nvPr>
            <p:ph type="title" hasCustomPrompt="1"/>
          </p:nvPr>
        </p:nvSpPr>
        <p:spPr bwMode="white">
          <a:xfrm>
            <a:off x="623889" y="3017839"/>
            <a:ext cx="7597620" cy="514501"/>
          </a:xfrm>
        </p:spPr>
        <p:txBody>
          <a:bodyPr vert="horz"/>
          <a:lstStyle>
            <a:lvl1pPr>
              <a:lnSpc>
                <a:spcPct val="90000"/>
              </a:lnSpc>
              <a:spcAft>
                <a:spcPts val="800"/>
              </a:spcAft>
              <a:defRPr sz="3800">
                <a:solidFill>
                  <a:schemeClr val="bg2"/>
                </a:solidFill>
              </a:defRPr>
            </a:lvl1pPr>
          </a:lstStyle>
          <a:p>
            <a:r>
              <a:rPr lang="en-US"/>
              <a:t>Thank you for working as a team.</a:t>
            </a:r>
            <a:endParaRPr lang="en-US" dirty="0"/>
          </a:p>
        </p:txBody>
      </p:sp>
      <p:pic>
        <p:nvPicPr>
          <p:cNvPr id="7" name="Picture 6">
            <a:extLst>
              <a:ext uri="{FF2B5EF4-FFF2-40B4-BE49-F238E27FC236}">
                <a16:creationId xmlns:a16="http://schemas.microsoft.com/office/drawing/2014/main" id="{BDD05ADB-4FE9-1383-2C9B-27637D0F8C65}"/>
              </a:ext>
            </a:extLst>
          </p:cNvPr>
          <p:cNvPicPr>
            <a:picLocks noChangeAspect="1"/>
          </p:cNvPicPr>
          <p:nvPr userDrawn="1">
            <p:custDataLst>
              <p:tags r:id="rId2"/>
            </p:custDataLst>
          </p:nvPr>
        </p:nvPicPr>
        <p:blipFill>
          <a:blip r:embed="rId6">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616061214"/>
      </p:ext>
    </p:extLst>
  </p:cSld>
  <p:clrMapOvr>
    <a:masterClrMapping/>
  </p:clrMapOvr>
  <p:hf hdr="0"/>
  <p:extLst>
    <p:ext uri="{DCECCB84-F9BA-43D5-87BE-67443E8EF086}">
      <p15:sldGuideLst xmlns:p15="http://schemas.microsoft.com/office/powerpoint/2012/main">
        <p15:guide id="3" orient="horz" pos="272">
          <p15:clr>
            <a:srgbClr val="FBAE40"/>
          </p15:clr>
        </p15:guide>
        <p15:guide id="8" pos="5654">
          <p15:clr>
            <a:srgbClr val="FBAE40"/>
          </p15:clr>
        </p15:guide>
        <p15:guide id="9" orient="horz" pos="104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hank you Slide with Image" preserve="1" userDrawn="1">
  <p:cSld name="Thank you Slide with Imag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B04982F-F52C-44E4-9847-91BBC6D10BA0}"/>
              </a:ext>
            </a:extLst>
          </p:cNvPr>
          <p:cNvSpPr/>
          <p:nvPr userDrawn="1"/>
        </p:nvSpPr>
        <p:spPr>
          <a:xfrm>
            <a:off x="2" y="1041399"/>
            <a:ext cx="12191999" cy="5816600"/>
          </a:xfrm>
          <a:custGeom>
            <a:avLst/>
            <a:gdLst>
              <a:gd name="connsiteX0" fmla="*/ 12064999 w 12191999"/>
              <a:gd name="connsiteY0" fmla="*/ 0 h 5816600"/>
              <a:gd name="connsiteX1" fmla="*/ 12191999 w 12191999"/>
              <a:gd name="connsiteY1" fmla="*/ 0 h 5816600"/>
              <a:gd name="connsiteX2" fmla="*/ 12191999 w 12191999"/>
              <a:gd name="connsiteY2" fmla="*/ 758523 h 5816600"/>
              <a:gd name="connsiteX3" fmla="*/ 12191999 w 12191999"/>
              <a:gd name="connsiteY3" fmla="*/ 931779 h 5816600"/>
              <a:gd name="connsiteX4" fmla="*/ 12191999 w 12191999"/>
              <a:gd name="connsiteY4" fmla="*/ 5261912 h 5816600"/>
              <a:gd name="connsiteX5" fmla="*/ 12191999 w 12191999"/>
              <a:gd name="connsiteY5" fmla="*/ 5816600 h 5816600"/>
              <a:gd name="connsiteX6" fmla="*/ 12128499 w 12191999"/>
              <a:gd name="connsiteY6" fmla="*/ 5816600 h 5816600"/>
              <a:gd name="connsiteX7" fmla="*/ 11391899 w 12191999"/>
              <a:gd name="connsiteY7" fmla="*/ 5816600 h 5816600"/>
              <a:gd name="connsiteX8" fmla="*/ 7141944 w 12191999"/>
              <a:gd name="connsiteY8" fmla="*/ 5816600 h 5816600"/>
              <a:gd name="connsiteX9" fmla="*/ 0 w 12191999"/>
              <a:gd name="connsiteY9" fmla="*/ 5816600 h 5816600"/>
              <a:gd name="connsiteX10" fmla="*/ 0 w 12191999"/>
              <a:gd name="connsiteY10" fmla="*/ 931779 h 5816600"/>
              <a:gd name="connsiteX11" fmla="*/ 7141944 w 12191999"/>
              <a:gd name="connsiteY11" fmla="*/ 931779 h 5816600"/>
              <a:gd name="connsiteX12" fmla="*/ 7141944 w 12191999"/>
              <a:gd name="connsiteY12" fmla="*/ 758523 h 5816600"/>
              <a:gd name="connsiteX13" fmla="*/ 7754470 w 12191999"/>
              <a:gd name="connsiteY13" fmla="*/ 758523 h 5816600"/>
              <a:gd name="connsiteX14" fmla="*/ 7754470 w 12191999"/>
              <a:gd name="connsiteY14" fmla="*/ 692171 h 5816600"/>
              <a:gd name="connsiteX15" fmla="*/ 10903987 w 12191999"/>
              <a:gd name="connsiteY15" fmla="*/ 60324 h 5816600"/>
              <a:gd name="connsiteX16" fmla="*/ 11391899 w 12191999"/>
              <a:gd name="connsiteY16" fmla="*/ 60324 h 5816600"/>
              <a:gd name="connsiteX17" fmla="*/ 11391899 w 12191999"/>
              <a:gd name="connsiteY17" fmla="*/ 31749 h 5816600"/>
              <a:gd name="connsiteX18" fmla="*/ 12064999 w 12191999"/>
              <a:gd name="connsiteY18" fmla="*/ 31749 h 581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1999" h="5816600">
                <a:moveTo>
                  <a:pt x="12064999" y="0"/>
                </a:moveTo>
                <a:lnTo>
                  <a:pt x="12191999" y="0"/>
                </a:lnTo>
                <a:lnTo>
                  <a:pt x="12191999" y="758523"/>
                </a:lnTo>
                <a:lnTo>
                  <a:pt x="12191999" y="931779"/>
                </a:lnTo>
                <a:lnTo>
                  <a:pt x="12191999" y="5261912"/>
                </a:lnTo>
                <a:lnTo>
                  <a:pt x="12191999" y="5816600"/>
                </a:lnTo>
                <a:lnTo>
                  <a:pt x="12128499" y="5816600"/>
                </a:lnTo>
                <a:lnTo>
                  <a:pt x="11391899" y="5816600"/>
                </a:lnTo>
                <a:lnTo>
                  <a:pt x="7141944" y="5816600"/>
                </a:lnTo>
                <a:lnTo>
                  <a:pt x="0" y="5816600"/>
                </a:lnTo>
                <a:lnTo>
                  <a:pt x="0" y="931779"/>
                </a:lnTo>
                <a:lnTo>
                  <a:pt x="7141944" y="931779"/>
                </a:lnTo>
                <a:lnTo>
                  <a:pt x="7141944" y="758523"/>
                </a:lnTo>
                <a:lnTo>
                  <a:pt x="7754470" y="758523"/>
                </a:lnTo>
                <a:lnTo>
                  <a:pt x="7754470" y="692171"/>
                </a:lnTo>
                <a:lnTo>
                  <a:pt x="10903987" y="60324"/>
                </a:lnTo>
                <a:lnTo>
                  <a:pt x="11391899" y="60324"/>
                </a:lnTo>
                <a:lnTo>
                  <a:pt x="11391899" y="31749"/>
                </a:lnTo>
                <a:lnTo>
                  <a:pt x="12064999" y="317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Picture Placeholder 37">
            <a:extLst>
              <a:ext uri="{FF2B5EF4-FFF2-40B4-BE49-F238E27FC236}">
                <a16:creationId xmlns:a16="http://schemas.microsoft.com/office/drawing/2014/main" id="{1BF19413-AAD0-47B5-9438-0FCE844ABB45}"/>
              </a:ext>
            </a:extLst>
          </p:cNvPr>
          <p:cNvSpPr>
            <a:spLocks noGrp="1"/>
          </p:cNvSpPr>
          <p:nvPr userDrawn="1">
            <p:ph type="pic" sz="quarter" idx="19"/>
          </p:nvPr>
        </p:nvSpPr>
        <p:spPr bwMode="gray">
          <a:xfrm>
            <a:off x="0" y="824892"/>
            <a:ext cx="12192000" cy="6033108"/>
          </a:xfrm>
          <a:custGeom>
            <a:avLst/>
            <a:gdLst>
              <a:gd name="connsiteX0" fmla="*/ 0 w 12192890"/>
              <a:gd name="connsiteY0" fmla="*/ 0 h 6033108"/>
              <a:gd name="connsiteX1" fmla="*/ 889 w 12192890"/>
              <a:gd name="connsiteY1" fmla="*/ 0 h 6033108"/>
              <a:gd name="connsiteX2" fmla="*/ 889 w 12192890"/>
              <a:gd name="connsiteY2" fmla="*/ 394404 h 6033108"/>
              <a:gd name="connsiteX3" fmla="*/ 889 w 12192890"/>
              <a:gd name="connsiteY3" fmla="*/ 1486000 h 6033108"/>
              <a:gd name="connsiteX4" fmla="*/ 889 w 12192890"/>
              <a:gd name="connsiteY4" fmla="*/ 1899579 h 6033108"/>
              <a:gd name="connsiteX5" fmla="*/ 2027301 w 12192890"/>
              <a:gd name="connsiteY5" fmla="*/ 1998179 h 6033108"/>
              <a:gd name="connsiteX6" fmla="*/ 6104827 w 12192890"/>
              <a:gd name="connsiteY6" fmla="*/ 1463206 h 6033108"/>
              <a:gd name="connsiteX7" fmla="*/ 6150483 w 12192890"/>
              <a:gd name="connsiteY7" fmla="*/ 1451524 h 6033108"/>
              <a:gd name="connsiteX8" fmla="*/ 11738858 w 12192890"/>
              <a:gd name="connsiteY8" fmla="*/ 279475 h 6033108"/>
              <a:gd name="connsiteX9" fmla="*/ 12192889 w 12192890"/>
              <a:gd name="connsiteY9" fmla="*/ 262315 h 6033108"/>
              <a:gd name="connsiteX10" fmla="*/ 12192889 w 12192890"/>
              <a:gd name="connsiteY10" fmla="*/ 5025046 h 6033108"/>
              <a:gd name="connsiteX11" fmla="*/ 12192890 w 12192890"/>
              <a:gd name="connsiteY11" fmla="*/ 5025046 h 6033108"/>
              <a:gd name="connsiteX12" fmla="*/ 12192890 w 12192890"/>
              <a:gd name="connsiteY12" fmla="*/ 6033108 h 6033108"/>
              <a:gd name="connsiteX13" fmla="*/ 890 w 12192890"/>
              <a:gd name="connsiteY13" fmla="*/ 6033108 h 6033108"/>
              <a:gd name="connsiteX14" fmla="*/ 890 w 12192890"/>
              <a:gd name="connsiteY14" fmla="*/ 5433033 h 6033108"/>
              <a:gd name="connsiteX15" fmla="*/ 0 w 12192890"/>
              <a:gd name="connsiteY15" fmla="*/ 5433033 h 603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890" h="6033108">
                <a:moveTo>
                  <a:pt x="0" y="0"/>
                </a:moveTo>
                <a:lnTo>
                  <a:pt x="889" y="0"/>
                </a:lnTo>
                <a:lnTo>
                  <a:pt x="889" y="394404"/>
                </a:lnTo>
                <a:lnTo>
                  <a:pt x="889" y="1486000"/>
                </a:lnTo>
                <a:lnTo>
                  <a:pt x="889" y="1899579"/>
                </a:lnTo>
                <a:cubicBezTo>
                  <a:pt x="889" y="1899579"/>
                  <a:pt x="1045210" y="1998179"/>
                  <a:pt x="2027301" y="1998179"/>
                </a:cubicBezTo>
                <a:cubicBezTo>
                  <a:pt x="3651314" y="1998179"/>
                  <a:pt x="4927411" y="1761740"/>
                  <a:pt x="6104827" y="1463206"/>
                </a:cubicBezTo>
                <a:lnTo>
                  <a:pt x="6150483" y="1451524"/>
                </a:lnTo>
                <a:cubicBezTo>
                  <a:pt x="7940767" y="994272"/>
                  <a:pt x="9509593" y="398184"/>
                  <a:pt x="11738858" y="279475"/>
                </a:cubicBezTo>
                <a:lnTo>
                  <a:pt x="12192889" y="262315"/>
                </a:lnTo>
                <a:lnTo>
                  <a:pt x="12192889" y="5025046"/>
                </a:lnTo>
                <a:lnTo>
                  <a:pt x="12192890" y="5025046"/>
                </a:lnTo>
                <a:lnTo>
                  <a:pt x="12192890" y="6033108"/>
                </a:lnTo>
                <a:lnTo>
                  <a:pt x="890" y="6033108"/>
                </a:lnTo>
                <a:lnTo>
                  <a:pt x="890" y="5433033"/>
                </a:lnTo>
                <a:lnTo>
                  <a:pt x="0" y="5433033"/>
                </a:lnTo>
                <a:close/>
              </a:path>
            </a:pathLst>
          </a:custGeom>
          <a:solidFill>
            <a:schemeClr val="bg1">
              <a:lumMod val="65000"/>
            </a:schemeClr>
          </a:solidFill>
        </p:spPr>
        <p:txBody>
          <a:bodyPr wrap="square" bIns="72000" anchor="b">
            <a:noAutofit/>
          </a:bodyPr>
          <a:lstStyle>
            <a:lvl1pPr marL="0" indent="0" algn="ctr">
              <a:buNone/>
              <a:defRPr>
                <a:solidFill>
                  <a:schemeClr val="bg1"/>
                </a:solidFill>
              </a:defRPr>
            </a:lvl1pPr>
          </a:lstStyle>
          <a:p>
            <a:r>
              <a:rPr lang="en-US" dirty="0"/>
              <a:t>Click icon to </a:t>
            </a:r>
            <a:r>
              <a:rPr lang="en-US"/>
              <a:t>add picture</a:t>
            </a:r>
            <a:endParaRPr lang="en-US" dirty="0"/>
          </a:p>
        </p:txBody>
      </p:sp>
      <p:sp>
        <p:nvSpPr>
          <p:cNvPr id="17" name="Rectangle 16">
            <a:extLst>
              <a:ext uri="{FF2B5EF4-FFF2-40B4-BE49-F238E27FC236}">
                <a16:creationId xmlns:a16="http://schemas.microsoft.com/office/drawing/2014/main" id="{F02B7BD8-8150-B144-9667-4F5D3C1D8D7A}"/>
              </a:ext>
            </a:extLst>
          </p:cNvPr>
          <p:cNvSpPr/>
          <p:nvPr userDrawn="1">
            <p:custDataLst>
              <p:tags r:id="rId2"/>
            </p:custDataLst>
          </p:nvPr>
        </p:nvSpPr>
        <p:spPr bwMode="white">
          <a:xfrm>
            <a:off x="8801552" y="5720148"/>
            <a:ext cx="2840655" cy="338554"/>
          </a:xfrm>
          <a:prstGeom prst="rect">
            <a:avLst/>
          </a:prstGeom>
        </p:spPr>
        <p:txBody>
          <a:bodyPr wrap="square" lIns="0" tIns="0" rIns="0" bIns="0" anchor="b">
            <a:spAutoFit/>
          </a:bodyPr>
          <a:lstStyle/>
          <a:p>
            <a:pPr algn="l"/>
            <a:r>
              <a:rPr lang="en-US" sz="2200" i="1" noProof="0">
                <a:ln>
                  <a:noFill/>
                </a:ln>
                <a:solidFill>
                  <a:schemeClr val="bg1"/>
                </a:solidFill>
              </a:rPr>
              <a:t>Humidity for a better life</a:t>
            </a:r>
            <a:endParaRPr lang="en-US" sz="2200" i="1" noProof="0" dirty="0">
              <a:ln>
                <a:noFill/>
              </a:ln>
              <a:solidFill>
                <a:schemeClr val="bg1"/>
              </a:solidFill>
            </a:endParaRPr>
          </a:p>
        </p:txBody>
      </p:sp>
      <p:sp>
        <p:nvSpPr>
          <p:cNvPr id="56" name="Text Placeholder 10"/>
          <p:cNvSpPr>
            <a:spLocks noGrp="1"/>
          </p:cNvSpPr>
          <p:nvPr userDrawn="1">
            <p:ph type="body" sz="quarter" idx="14" hasCustomPrompt="1"/>
          </p:nvPr>
        </p:nvSpPr>
        <p:spPr bwMode="white">
          <a:xfrm>
            <a:off x="623888" y="4685094"/>
            <a:ext cx="4845094" cy="848497"/>
          </a:xfrm>
        </p:spPr>
        <p:txBody>
          <a:bodyPr lIns="0" tIns="0" rIns="0" bIns="0">
            <a:noAutofit/>
          </a:bodyPr>
          <a:lstStyle>
            <a:lvl1pPr marL="0" indent="0">
              <a:spcAft>
                <a:spcPts val="0"/>
              </a:spcAft>
              <a:buNone/>
              <a:defRPr sz="1800" baseline="0">
                <a:solidFill>
                  <a:schemeClr val="bg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a:t>Click to add contact information</a:t>
            </a:r>
            <a:endParaRPr lang="en-US" dirty="0"/>
          </a:p>
        </p:txBody>
      </p:sp>
      <p:sp>
        <p:nvSpPr>
          <p:cNvPr id="7" name="Slide Number Placeholder 6">
            <a:extLst>
              <a:ext uri="{FF2B5EF4-FFF2-40B4-BE49-F238E27FC236}">
                <a16:creationId xmlns:a16="http://schemas.microsoft.com/office/drawing/2014/main" id="{CCD7A0AC-82E9-41DE-8189-0E5396C3197A}"/>
              </a:ext>
            </a:extLst>
          </p:cNvPr>
          <p:cNvSpPr>
            <a:spLocks noGrp="1"/>
          </p:cNvSpPr>
          <p:nvPr userDrawn="1">
            <p:ph type="sldNum" sz="quarter" idx="17"/>
          </p:nvPr>
        </p:nvSpPr>
        <p:spPr bwMode="white"/>
        <p:txBody>
          <a:bodyPr/>
          <a:lstStyle>
            <a:lvl1pPr>
              <a:defRPr>
                <a:solidFill>
                  <a:schemeClr val="bg2"/>
                </a:solidFill>
              </a:defRPr>
            </a:lvl1pPr>
          </a:lstStyle>
          <a:p>
            <a:fld id="{8FAC4529-52BE-4CBE-BED3-47AB365A5FE8}" type="slidenum">
              <a:rPr lang="en-US" smtClean="0"/>
              <a:pPr/>
              <a:t>‹#›</a:t>
            </a:fld>
            <a:endParaRPr lang="en-US" dirty="0"/>
          </a:p>
        </p:txBody>
      </p:sp>
      <p:sp>
        <p:nvSpPr>
          <p:cNvPr id="26" name="Text Placeholder 4">
            <a:extLst>
              <a:ext uri="{FF2B5EF4-FFF2-40B4-BE49-F238E27FC236}">
                <a16:creationId xmlns:a16="http://schemas.microsoft.com/office/drawing/2014/main" id="{60AF22BA-D87C-43CC-8F07-93BAA9D9A21B}"/>
              </a:ext>
            </a:extLst>
          </p:cNvPr>
          <p:cNvSpPr>
            <a:spLocks noGrp="1"/>
          </p:cNvSpPr>
          <p:nvPr userDrawn="1">
            <p:ph type="body" sz="quarter" idx="15" hasCustomPrompt="1"/>
          </p:nvPr>
        </p:nvSpPr>
        <p:spPr bwMode="white">
          <a:xfrm>
            <a:off x="623887" y="4368866"/>
            <a:ext cx="4845094" cy="271984"/>
          </a:xfrm>
        </p:spPr>
        <p:txBody>
          <a:bodyPr tIns="0" anchor="b"/>
          <a:lstStyle>
            <a:lvl1pPr marL="0" indent="0">
              <a:spcBef>
                <a:spcPts val="1000"/>
              </a:spcBef>
              <a:spcAft>
                <a:spcPts val="0"/>
              </a:spcAft>
              <a:buNone/>
              <a:defRPr sz="1800" b="1">
                <a:solidFill>
                  <a:schemeClr val="bg2"/>
                </a:solidFill>
              </a:defRPr>
            </a:lvl1pPr>
          </a:lstStyle>
          <a:p>
            <a:pPr lvl="0"/>
            <a:r>
              <a:rPr lang="en-US"/>
              <a:t>Click to add contact title</a:t>
            </a:r>
            <a:endParaRPr lang="en-US" dirty="0"/>
          </a:p>
        </p:txBody>
      </p:sp>
      <p:pic>
        <p:nvPicPr>
          <p:cNvPr id="31" name="Graphic 30">
            <a:extLst>
              <a:ext uri="{FF2B5EF4-FFF2-40B4-BE49-F238E27FC236}">
                <a16:creationId xmlns:a16="http://schemas.microsoft.com/office/drawing/2014/main" id="{0A1DE9A2-33AB-4C02-8F3D-B9E2E5CA7D4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431800"/>
            <a:ext cx="12192000" cy="2393950"/>
          </a:xfrm>
          <a:prstGeom prst="rect">
            <a:avLst/>
          </a:prstGeom>
        </p:spPr>
      </p:pic>
      <p:sp>
        <p:nvSpPr>
          <p:cNvPr id="2" name="Title 1">
            <a:extLst>
              <a:ext uri="{FF2B5EF4-FFF2-40B4-BE49-F238E27FC236}">
                <a16:creationId xmlns:a16="http://schemas.microsoft.com/office/drawing/2014/main" id="{345D2BE7-4E10-457A-8F83-4C39186C9BB9}"/>
              </a:ext>
            </a:extLst>
          </p:cNvPr>
          <p:cNvSpPr>
            <a:spLocks noGrp="1"/>
          </p:cNvSpPr>
          <p:nvPr userDrawn="1">
            <p:ph type="title" hasCustomPrompt="1"/>
          </p:nvPr>
        </p:nvSpPr>
        <p:spPr bwMode="white">
          <a:xfrm>
            <a:off x="623888" y="3017839"/>
            <a:ext cx="8351837" cy="514501"/>
          </a:xfrm>
        </p:spPr>
        <p:txBody>
          <a:bodyPr vert="horz"/>
          <a:lstStyle>
            <a:lvl1pPr>
              <a:lnSpc>
                <a:spcPct val="90000"/>
              </a:lnSpc>
              <a:spcAft>
                <a:spcPts val="800"/>
              </a:spcAft>
              <a:defRPr sz="3800">
                <a:solidFill>
                  <a:schemeClr val="bg2"/>
                </a:solidFill>
              </a:defRPr>
            </a:lvl1pPr>
          </a:lstStyle>
          <a:p>
            <a:r>
              <a:rPr lang="en-US"/>
              <a:t>Thank you for working as a team.</a:t>
            </a:r>
            <a:endParaRPr lang="en-US" dirty="0"/>
          </a:p>
        </p:txBody>
      </p:sp>
      <p:pic>
        <p:nvPicPr>
          <p:cNvPr id="5" name="Picture 4">
            <a:extLst>
              <a:ext uri="{FF2B5EF4-FFF2-40B4-BE49-F238E27FC236}">
                <a16:creationId xmlns:a16="http://schemas.microsoft.com/office/drawing/2014/main" id="{497855E5-D012-EC6D-0091-B5BF72E7B1C9}"/>
              </a:ext>
            </a:extLst>
          </p:cNvPr>
          <p:cNvPicPr>
            <a:picLocks noChangeAspect="1"/>
          </p:cNvPicPr>
          <p:nvPr userDrawn="1">
            <p:custDataLst>
              <p:tags r:id="rId3"/>
            </p:custDataLst>
          </p:nvPr>
        </p:nvPicPr>
        <p:blipFill>
          <a:blip r:embed="rId7">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3460333755"/>
      </p:ext>
    </p:extLst>
  </p:cSld>
  <p:clrMapOvr>
    <a:masterClrMapping/>
  </p:clrMapOvr>
  <p:hf hdr="0"/>
  <p:extLst>
    <p:ext uri="{DCECCB84-F9BA-43D5-87BE-67443E8EF086}">
      <p15:sldGuideLst xmlns:p15="http://schemas.microsoft.com/office/powerpoint/2012/main">
        <p15:guide id="3" orient="horz" pos="272">
          <p15:clr>
            <a:srgbClr val="FBAE40"/>
          </p15:clr>
        </p15:guide>
        <p15:guide id="8" pos="565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Blank" preserve="1" userDrawn="1">
  <p:cSld name="Title Slide Blank">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481791E7-44DD-7A48-B802-7F816B4E886C}"/>
              </a:ext>
            </a:extLst>
          </p:cNvPr>
          <p:cNvSpPr/>
          <p:nvPr userDrawn="1"/>
        </p:nvSpPr>
        <p:spPr bwMode="white">
          <a:xfrm>
            <a:off x="0" y="27137"/>
            <a:ext cx="12192000" cy="2226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ext Placeholder 10">
            <a:extLst>
              <a:ext uri="{FF2B5EF4-FFF2-40B4-BE49-F238E27FC236}">
                <a16:creationId xmlns:a16="http://schemas.microsoft.com/office/drawing/2014/main" id="{FAA8B699-7C22-4B48-9D01-C3F62673BCBD}"/>
              </a:ext>
            </a:extLst>
          </p:cNvPr>
          <p:cNvSpPr>
            <a:spLocks noGrp="1"/>
          </p:cNvSpPr>
          <p:nvPr>
            <p:ph type="body" sz="quarter" idx="11" hasCustomPrompt="1"/>
          </p:nvPr>
        </p:nvSpPr>
        <p:spPr>
          <a:xfrm>
            <a:off x="623888" y="1118969"/>
            <a:ext cx="8339137" cy="249299"/>
          </a:xfrm>
        </p:spPr>
        <p:txBody>
          <a:bodyPr lIns="0" tIns="0" rIns="0" bIns="0">
            <a:noAutofit/>
          </a:bodyPr>
          <a:lstStyle>
            <a:lvl1pPr marL="0" indent="0">
              <a:spcBef>
                <a:spcPts val="200"/>
              </a:spcBef>
              <a:buNone/>
              <a:defRPr sz="1800" b="1" baseline="0">
                <a:solidFill>
                  <a:schemeClr val="tx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a:t>Click to add text</a:t>
            </a:r>
            <a:endParaRPr lang="en-US" dirty="0"/>
          </a:p>
        </p:txBody>
      </p:sp>
      <p:sp>
        <p:nvSpPr>
          <p:cNvPr id="144" name="Text Placeholder 10">
            <a:extLst>
              <a:ext uri="{FF2B5EF4-FFF2-40B4-BE49-F238E27FC236}">
                <a16:creationId xmlns:a16="http://schemas.microsoft.com/office/drawing/2014/main" id="{07E61089-0F11-2E41-8BA0-05B2C90C9771}"/>
              </a:ext>
            </a:extLst>
          </p:cNvPr>
          <p:cNvSpPr>
            <a:spLocks noGrp="1"/>
          </p:cNvSpPr>
          <p:nvPr>
            <p:ph type="body" sz="quarter" idx="14" hasCustomPrompt="1"/>
          </p:nvPr>
        </p:nvSpPr>
        <p:spPr>
          <a:xfrm>
            <a:off x="623893" y="1390954"/>
            <a:ext cx="8347982" cy="249299"/>
          </a:xfrm>
        </p:spPr>
        <p:txBody>
          <a:bodyPr lIns="0" tIns="0" rIns="0" bIns="0">
            <a:noAutofit/>
          </a:bodyPr>
          <a:lstStyle>
            <a:lvl1pPr marL="0" indent="0">
              <a:spcBef>
                <a:spcPts val="200"/>
              </a:spcBef>
              <a:buNone/>
              <a:defRPr sz="1800" baseline="0">
                <a:solidFill>
                  <a:schemeClr val="tx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a:t>Click to add text</a:t>
            </a:r>
            <a:endParaRPr lang="en-US" dirty="0"/>
          </a:p>
        </p:txBody>
      </p:sp>
      <p:sp>
        <p:nvSpPr>
          <p:cNvPr id="2" name="Title 1">
            <a:extLst>
              <a:ext uri="{FF2B5EF4-FFF2-40B4-BE49-F238E27FC236}">
                <a16:creationId xmlns:a16="http://schemas.microsoft.com/office/drawing/2014/main" id="{95BB54A8-2532-4AC3-BC6D-1799C48AA5CB}"/>
              </a:ext>
            </a:extLst>
          </p:cNvPr>
          <p:cNvSpPr>
            <a:spLocks noGrp="1"/>
          </p:cNvSpPr>
          <p:nvPr>
            <p:ph type="title" hasCustomPrompt="1"/>
          </p:nvPr>
        </p:nvSpPr>
        <p:spPr>
          <a:xfrm>
            <a:off x="623888" y="354527"/>
            <a:ext cx="8339136" cy="687170"/>
          </a:xfrm>
        </p:spPr>
        <p:txBody>
          <a:bodyPr vert="horz">
            <a:noAutofit/>
          </a:bodyPr>
          <a:lstStyle>
            <a:lvl1pPr>
              <a:lnSpc>
                <a:spcPct val="90000"/>
              </a:lnSpc>
              <a:defRPr sz="4800"/>
            </a:lvl1pPr>
          </a:lstStyle>
          <a:p>
            <a:r>
              <a:rPr lang="en-US"/>
              <a:t>Title Headline</a:t>
            </a:r>
            <a:endParaRPr lang="en-US" dirty="0"/>
          </a:p>
        </p:txBody>
      </p:sp>
      <p:pic>
        <p:nvPicPr>
          <p:cNvPr id="21" name="Graphic 20">
            <a:extLst>
              <a:ext uri="{FF2B5EF4-FFF2-40B4-BE49-F238E27FC236}">
                <a16:creationId xmlns:a16="http://schemas.microsoft.com/office/drawing/2014/main" id="{470F70B2-C275-44AA-BB72-A373241C3548}"/>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630667"/>
            <a:ext cx="12192000" cy="2393950"/>
          </a:xfrm>
          <a:prstGeom prst="rect">
            <a:avLst/>
          </a:prstGeom>
        </p:spPr>
      </p:pic>
      <p:sp>
        <p:nvSpPr>
          <p:cNvPr id="23" name="Rectangle 22">
            <a:extLst>
              <a:ext uri="{FF2B5EF4-FFF2-40B4-BE49-F238E27FC236}">
                <a16:creationId xmlns:a16="http://schemas.microsoft.com/office/drawing/2014/main" id="{708E712D-2235-4E43-9C7A-BE2AC5796B9A}"/>
              </a:ext>
            </a:extLst>
          </p:cNvPr>
          <p:cNvSpPr/>
          <p:nvPr userDrawn="1"/>
        </p:nvSpPr>
        <p:spPr>
          <a:xfrm>
            <a:off x="8795421" y="1789319"/>
            <a:ext cx="2788383" cy="307777"/>
          </a:xfrm>
          <a:prstGeom prst="rect">
            <a:avLst/>
          </a:prstGeom>
        </p:spPr>
        <p:txBody>
          <a:bodyPr wrap="square" lIns="0" tIns="0" rIns="0" bIns="0" anchor="b">
            <a:spAutoFit/>
          </a:bodyPr>
          <a:lstStyle/>
          <a:p>
            <a:pPr algn="r"/>
            <a:r>
              <a:rPr lang="en-US" sz="2000" i="1" noProof="0">
                <a:solidFill>
                  <a:srgbClr val="0069B3"/>
                </a:solidFill>
              </a:rPr>
              <a:t>Humidity for a better life</a:t>
            </a:r>
            <a:endParaRPr lang="en-US" sz="2000" i="1" noProof="0" dirty="0">
              <a:solidFill>
                <a:srgbClr val="0069B3"/>
              </a:solidFill>
            </a:endParaRPr>
          </a:p>
        </p:txBody>
      </p:sp>
      <p:pic>
        <p:nvPicPr>
          <p:cNvPr id="5" name="Picture 4">
            <a:extLst>
              <a:ext uri="{FF2B5EF4-FFF2-40B4-BE49-F238E27FC236}">
                <a16:creationId xmlns:a16="http://schemas.microsoft.com/office/drawing/2014/main" id="{CB00F7B4-7564-7485-3143-9A3EFA006442}"/>
              </a:ext>
            </a:extLst>
          </p:cNvPr>
          <p:cNvPicPr>
            <a:picLocks noChangeAspect="1"/>
          </p:cNvPicPr>
          <p:nvPr userDrawn="1">
            <p:custDataLst>
              <p:tags r:id="rId2"/>
            </p:custDataLst>
          </p:nvPr>
        </p:nvPicPr>
        <p:blipFill>
          <a:blip r:embed="rId6">
            <a:extLst>
              <a:ext uri="{28A0092B-C50C-407E-A947-70E740481C1C}">
                <a14:useLocalDpi xmlns:a14="http://schemas.microsoft.com/office/drawing/2010/main" val="0"/>
              </a:ext>
            </a:extLst>
          </a:blip>
          <a:stretch>
            <a:fillRect/>
          </a:stretch>
        </p:blipFill>
        <p:spPr bwMode="gray">
          <a:xfrm>
            <a:off x="9291829" y="421181"/>
            <a:ext cx="2448000" cy="473280"/>
          </a:xfrm>
          <a:prstGeom prst="rect">
            <a:avLst/>
          </a:prstGeom>
        </p:spPr>
      </p:pic>
    </p:spTree>
    <p:extLst>
      <p:ext uri="{BB962C8B-B14F-4D97-AF65-F5344CB8AC3E}">
        <p14:creationId xmlns:p14="http://schemas.microsoft.com/office/powerpoint/2010/main" val="1089177863"/>
      </p:ext>
    </p:extLst>
  </p:cSld>
  <p:clrMapOvr>
    <a:masterClrMapping/>
  </p:clrMapOvr>
  <p:hf hdr="0"/>
  <p:extLst>
    <p:ext uri="{DCECCB84-F9BA-43D5-87BE-67443E8EF086}">
      <p15:sldGuideLst xmlns:p15="http://schemas.microsoft.com/office/powerpoint/2012/main">
        <p15:guide id="1" pos="564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hapter with Image" preserve="1" userDrawn="1">
  <p:cSld name="Chapter with Image">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C7AFF423-FD6A-4C92-874B-50B5D41EEF5E}"/>
              </a:ext>
            </a:extLst>
          </p:cNvPr>
          <p:cNvSpPr/>
          <p:nvPr userDrawn="1"/>
        </p:nvSpPr>
        <p:spPr>
          <a:xfrm rot="21356661">
            <a:off x="5937286" y="1468029"/>
            <a:ext cx="6412693" cy="5077841"/>
          </a:xfrm>
          <a:custGeom>
            <a:avLst/>
            <a:gdLst>
              <a:gd name="connsiteX0" fmla="*/ 1178376 w 6412693"/>
              <a:gd name="connsiteY0" fmla="*/ 47589 h 5077841"/>
              <a:gd name="connsiteX1" fmla="*/ 1178375 w 6412693"/>
              <a:gd name="connsiteY1" fmla="*/ 47591 h 5077841"/>
              <a:gd name="connsiteX2" fmla="*/ 6412693 w 6412693"/>
              <a:gd name="connsiteY2" fmla="*/ 418720 h 5077841"/>
              <a:gd name="connsiteX3" fmla="*/ 6110108 w 6412693"/>
              <a:gd name="connsiteY3" fmla="*/ 4686318 h 5077841"/>
              <a:gd name="connsiteX4" fmla="*/ 6110110 w 6412693"/>
              <a:gd name="connsiteY4" fmla="*/ 4686318 h 5077841"/>
              <a:gd name="connsiteX5" fmla="*/ 6083282 w 6412693"/>
              <a:gd name="connsiteY5" fmla="*/ 5064697 h 5077841"/>
              <a:gd name="connsiteX6" fmla="*/ 6082751 w 6412693"/>
              <a:gd name="connsiteY6" fmla="*/ 5072187 h 5077841"/>
              <a:gd name="connsiteX7" fmla="*/ 6082350 w 6412693"/>
              <a:gd name="connsiteY7" fmla="*/ 5077841 h 5077841"/>
              <a:gd name="connsiteX8" fmla="*/ 3877380 w 6412693"/>
              <a:gd name="connsiteY8" fmla="*/ 4904176 h 5077841"/>
              <a:gd name="connsiteX9" fmla="*/ 1864008 w 6412693"/>
              <a:gd name="connsiteY9" fmla="*/ 4814229 h 5077841"/>
              <a:gd name="connsiteX10" fmla="*/ 842608 w 6412693"/>
              <a:gd name="connsiteY10" fmla="*/ 4783186 h 5077841"/>
              <a:gd name="connsiteX11" fmla="*/ 842098 w 6412693"/>
              <a:gd name="connsiteY11" fmla="*/ 4790384 h 5077841"/>
              <a:gd name="connsiteX12" fmla="*/ 664046 w 6412693"/>
              <a:gd name="connsiteY12" fmla="*/ 4777759 h 5077841"/>
              <a:gd name="connsiteX13" fmla="*/ 32123 w 6412693"/>
              <a:gd name="connsiteY13" fmla="*/ 4758554 h 5077841"/>
              <a:gd name="connsiteX14" fmla="*/ 32123 w 6412693"/>
              <a:gd name="connsiteY14" fmla="*/ 4757558 h 5077841"/>
              <a:gd name="connsiteX15" fmla="*/ 0 w 6412693"/>
              <a:gd name="connsiteY15" fmla="*/ 4756724 h 5077841"/>
              <a:gd name="connsiteX16" fmla="*/ 2294 w 6412693"/>
              <a:gd name="connsiteY16" fmla="*/ 4668428 h 5077841"/>
              <a:gd name="connsiteX17" fmla="*/ 32123 w 6412693"/>
              <a:gd name="connsiteY17" fmla="*/ 4669203 h 5077841"/>
              <a:gd name="connsiteX18" fmla="*/ 32123 w 6412693"/>
              <a:gd name="connsiteY18" fmla="*/ 4584722 h 5077841"/>
              <a:gd name="connsiteX19" fmla="*/ 182108 w 6412693"/>
              <a:gd name="connsiteY19" fmla="*/ 4584722 h 5077841"/>
              <a:gd name="connsiteX20" fmla="*/ 183789 w 6412693"/>
              <a:gd name="connsiteY20" fmla="*/ 4561015 h 5077841"/>
              <a:gd name="connsiteX21" fmla="*/ 507178 w 6412693"/>
              <a:gd name="connsiteY21" fmla="*/ 2 h 5077841"/>
              <a:gd name="connsiteX22" fmla="*/ 507179 w 6412693"/>
              <a:gd name="connsiteY22" fmla="*/ 0 h 5077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12693" h="5077841">
                <a:moveTo>
                  <a:pt x="1178376" y="47589"/>
                </a:moveTo>
                <a:lnTo>
                  <a:pt x="1178375" y="47591"/>
                </a:lnTo>
                <a:lnTo>
                  <a:pt x="6412693" y="418720"/>
                </a:lnTo>
                <a:lnTo>
                  <a:pt x="6110108" y="4686318"/>
                </a:lnTo>
                <a:lnTo>
                  <a:pt x="6110110" y="4686318"/>
                </a:lnTo>
                <a:lnTo>
                  <a:pt x="6083282" y="5064697"/>
                </a:lnTo>
                <a:lnTo>
                  <a:pt x="6082751" y="5072187"/>
                </a:lnTo>
                <a:lnTo>
                  <a:pt x="6082350" y="5077841"/>
                </a:lnTo>
                <a:lnTo>
                  <a:pt x="3877380" y="4904176"/>
                </a:lnTo>
                <a:lnTo>
                  <a:pt x="1864008" y="4814229"/>
                </a:lnTo>
                <a:lnTo>
                  <a:pt x="842608" y="4783186"/>
                </a:lnTo>
                <a:lnTo>
                  <a:pt x="842098" y="4790384"/>
                </a:lnTo>
                <a:lnTo>
                  <a:pt x="664046" y="4777759"/>
                </a:lnTo>
                <a:lnTo>
                  <a:pt x="32123" y="4758554"/>
                </a:lnTo>
                <a:lnTo>
                  <a:pt x="32123" y="4757558"/>
                </a:lnTo>
                <a:lnTo>
                  <a:pt x="0" y="4756724"/>
                </a:lnTo>
                <a:lnTo>
                  <a:pt x="2294" y="4668428"/>
                </a:lnTo>
                <a:lnTo>
                  <a:pt x="32123" y="4669203"/>
                </a:lnTo>
                <a:lnTo>
                  <a:pt x="32123" y="4584722"/>
                </a:lnTo>
                <a:lnTo>
                  <a:pt x="182108" y="4584722"/>
                </a:lnTo>
                <a:lnTo>
                  <a:pt x="183789" y="4561015"/>
                </a:lnTo>
                <a:lnTo>
                  <a:pt x="507178" y="2"/>
                </a:lnTo>
                <a:lnTo>
                  <a:pt x="50717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7F7CD530-3C5C-4B56-ABBF-B9B51606BEA1}"/>
              </a:ext>
            </a:extLst>
          </p:cNvPr>
          <p:cNvSpPr/>
          <p:nvPr userDrawn="1"/>
        </p:nvSpPr>
        <p:spPr>
          <a:xfrm rot="21445476">
            <a:off x="4979236" y="1634540"/>
            <a:ext cx="1692767" cy="4817401"/>
          </a:xfrm>
          <a:custGeom>
            <a:avLst/>
            <a:gdLst>
              <a:gd name="connsiteX0" fmla="*/ 216299 w 1692767"/>
              <a:gd name="connsiteY0" fmla="*/ 0 h 4817401"/>
              <a:gd name="connsiteX1" fmla="*/ 1692767 w 1692767"/>
              <a:gd name="connsiteY1" fmla="*/ 66410 h 4817401"/>
              <a:gd name="connsiteX2" fmla="*/ 1479454 w 1692767"/>
              <a:gd name="connsiteY2" fmla="*/ 4808858 h 4817401"/>
              <a:gd name="connsiteX3" fmla="*/ 1118881 w 1692767"/>
              <a:gd name="connsiteY3" fmla="*/ 4792640 h 4817401"/>
              <a:gd name="connsiteX4" fmla="*/ 1119573 w 1692767"/>
              <a:gd name="connsiteY4" fmla="*/ 4812154 h 4817401"/>
              <a:gd name="connsiteX5" fmla="*/ 971553 w 1692767"/>
              <a:gd name="connsiteY5" fmla="*/ 4817401 h 4817401"/>
              <a:gd name="connsiteX6" fmla="*/ 971516 w 1692767"/>
              <a:gd name="connsiteY6" fmla="*/ 4816357 h 4817401"/>
              <a:gd name="connsiteX7" fmla="*/ 889257 w 1692767"/>
              <a:gd name="connsiteY7" fmla="*/ 4812657 h 4817401"/>
              <a:gd name="connsiteX8" fmla="*/ 889257 w 1692767"/>
              <a:gd name="connsiteY8" fmla="*/ 4814049 h 4817401"/>
              <a:gd name="connsiteX9" fmla="*/ 741144 w 1692767"/>
              <a:gd name="connsiteY9" fmla="*/ 4814048 h 4817401"/>
              <a:gd name="connsiteX10" fmla="*/ 741144 w 1692767"/>
              <a:gd name="connsiteY10" fmla="*/ 4811934 h 4817401"/>
              <a:gd name="connsiteX11" fmla="*/ 641126 w 1692767"/>
              <a:gd name="connsiteY11" fmla="*/ 4811934 h 4817401"/>
              <a:gd name="connsiteX12" fmla="*/ 641126 w 1692767"/>
              <a:gd name="connsiteY12" fmla="*/ 4809001 h 4817401"/>
              <a:gd name="connsiteX13" fmla="*/ 525612 w 1692767"/>
              <a:gd name="connsiteY13" fmla="*/ 4809000 h 4817401"/>
              <a:gd name="connsiteX14" fmla="*/ 525439 w 1692767"/>
              <a:gd name="connsiteY14" fmla="*/ 4812838 h 4817401"/>
              <a:gd name="connsiteX15" fmla="*/ 304172 w 1692767"/>
              <a:gd name="connsiteY15" fmla="*/ 4802885 h 4817401"/>
              <a:gd name="connsiteX16" fmla="*/ 167917 w 1692767"/>
              <a:gd name="connsiteY16" fmla="*/ 4802886 h 4817401"/>
              <a:gd name="connsiteX17" fmla="*/ 167312 w 1692767"/>
              <a:gd name="connsiteY17" fmla="*/ 4816340 h 4817401"/>
              <a:gd name="connsiteX18" fmla="*/ 0 w 1692767"/>
              <a:gd name="connsiteY18" fmla="*/ 4808814 h 4817401"/>
              <a:gd name="connsiteX19" fmla="*/ 2986 w 1692767"/>
              <a:gd name="connsiteY19" fmla="*/ 4742448 h 4817401"/>
              <a:gd name="connsiteX20" fmla="*/ 3969 w 1692767"/>
              <a:gd name="connsiteY20" fmla="*/ 4720579 h 481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2767" h="4817401">
                <a:moveTo>
                  <a:pt x="216299" y="0"/>
                </a:moveTo>
                <a:lnTo>
                  <a:pt x="1692767" y="66410"/>
                </a:lnTo>
                <a:lnTo>
                  <a:pt x="1479454" y="4808858"/>
                </a:lnTo>
                <a:lnTo>
                  <a:pt x="1118881" y="4792640"/>
                </a:lnTo>
                <a:lnTo>
                  <a:pt x="1119573" y="4812154"/>
                </a:lnTo>
                <a:lnTo>
                  <a:pt x="971553" y="4817401"/>
                </a:lnTo>
                <a:lnTo>
                  <a:pt x="971516" y="4816357"/>
                </a:lnTo>
                <a:lnTo>
                  <a:pt x="889257" y="4812657"/>
                </a:lnTo>
                <a:lnTo>
                  <a:pt x="889257" y="4814049"/>
                </a:lnTo>
                <a:lnTo>
                  <a:pt x="741144" y="4814048"/>
                </a:lnTo>
                <a:lnTo>
                  <a:pt x="741144" y="4811934"/>
                </a:lnTo>
                <a:lnTo>
                  <a:pt x="641126" y="4811934"/>
                </a:lnTo>
                <a:lnTo>
                  <a:pt x="641126" y="4809001"/>
                </a:lnTo>
                <a:lnTo>
                  <a:pt x="525612" y="4809000"/>
                </a:lnTo>
                <a:lnTo>
                  <a:pt x="525439" y="4812838"/>
                </a:lnTo>
                <a:lnTo>
                  <a:pt x="304172" y="4802885"/>
                </a:lnTo>
                <a:lnTo>
                  <a:pt x="167917" y="4802886"/>
                </a:lnTo>
                <a:lnTo>
                  <a:pt x="167312" y="4816340"/>
                </a:lnTo>
                <a:lnTo>
                  <a:pt x="0" y="4808814"/>
                </a:lnTo>
                <a:lnTo>
                  <a:pt x="2986" y="4742448"/>
                </a:lnTo>
                <a:lnTo>
                  <a:pt x="3969" y="472057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Picture Placeholder 26">
            <a:extLst>
              <a:ext uri="{FF2B5EF4-FFF2-40B4-BE49-F238E27FC236}">
                <a16:creationId xmlns:a16="http://schemas.microsoft.com/office/drawing/2014/main" id="{C2C2D4E5-4025-4B47-89E4-7533D0D19F02}"/>
              </a:ext>
            </a:extLst>
          </p:cNvPr>
          <p:cNvSpPr>
            <a:spLocks noGrp="1"/>
          </p:cNvSpPr>
          <p:nvPr userDrawn="1">
            <p:ph type="pic" sz="quarter" idx="13"/>
          </p:nvPr>
        </p:nvSpPr>
        <p:spPr bwMode="gray">
          <a:xfrm>
            <a:off x="5087938" y="0"/>
            <a:ext cx="7104062" cy="6458184"/>
          </a:xfrm>
          <a:custGeom>
            <a:avLst/>
            <a:gdLst>
              <a:gd name="connsiteX0" fmla="*/ 0 w 7104062"/>
              <a:gd name="connsiteY0" fmla="*/ 0 h 6458184"/>
              <a:gd name="connsiteX1" fmla="*/ 7104062 w 7104062"/>
              <a:gd name="connsiteY1" fmla="*/ 0 h 6458184"/>
              <a:gd name="connsiteX2" fmla="*/ 7104062 w 7104062"/>
              <a:gd name="connsiteY2" fmla="*/ 6327521 h 6458184"/>
              <a:gd name="connsiteX3" fmla="*/ 6672349 w 7104062"/>
              <a:gd name="connsiteY3" fmla="*/ 6318780 h 6458184"/>
              <a:gd name="connsiteX4" fmla="*/ 6586474 w 7104062"/>
              <a:gd name="connsiteY4" fmla="*/ 6317583 h 6458184"/>
              <a:gd name="connsiteX5" fmla="*/ 6523333 w 7104062"/>
              <a:gd name="connsiteY5" fmla="*/ 6316371 h 6458184"/>
              <a:gd name="connsiteX6" fmla="*/ 6426548 w 7104062"/>
              <a:gd name="connsiteY6" fmla="*/ 6315354 h 6458184"/>
              <a:gd name="connsiteX7" fmla="*/ 6217205 w 7104062"/>
              <a:gd name="connsiteY7" fmla="*/ 6312437 h 6458184"/>
              <a:gd name="connsiteX8" fmla="*/ 6010664 w 7104062"/>
              <a:gd name="connsiteY8" fmla="*/ 6310988 h 6458184"/>
              <a:gd name="connsiteX9" fmla="*/ 5899801 w 7104062"/>
              <a:gd name="connsiteY9" fmla="*/ 6309825 h 6458184"/>
              <a:gd name="connsiteX10" fmla="*/ 5836925 w 7104062"/>
              <a:gd name="connsiteY10" fmla="*/ 6309770 h 6458184"/>
              <a:gd name="connsiteX11" fmla="*/ 5736694 w 7104062"/>
              <a:gd name="connsiteY11" fmla="*/ 6309066 h 6458184"/>
              <a:gd name="connsiteX12" fmla="*/ 5228969 w 7104062"/>
              <a:gd name="connsiteY12" fmla="*/ 6309238 h 6458184"/>
              <a:gd name="connsiteX13" fmla="*/ 5228884 w 7104062"/>
              <a:gd name="connsiteY13" fmla="*/ 6309238 h 6458184"/>
              <a:gd name="connsiteX14" fmla="*/ 4874224 w 7104062"/>
              <a:gd name="connsiteY14" fmla="*/ 6311602 h 6458184"/>
              <a:gd name="connsiteX15" fmla="*/ 4822901 w 7104062"/>
              <a:gd name="connsiteY15" fmla="*/ 6312210 h 6458184"/>
              <a:gd name="connsiteX16" fmla="*/ 4783463 w 7104062"/>
              <a:gd name="connsiteY16" fmla="*/ 6312499 h 6458184"/>
              <a:gd name="connsiteX17" fmla="*/ 4692745 w 7104062"/>
              <a:gd name="connsiteY17" fmla="*/ 6313752 h 6458184"/>
              <a:gd name="connsiteX18" fmla="*/ 4505999 w 7104062"/>
              <a:gd name="connsiteY18" fmla="*/ 6315964 h 6458184"/>
              <a:gd name="connsiteX19" fmla="*/ 4393395 w 7104062"/>
              <a:gd name="connsiteY19" fmla="*/ 6317887 h 6458184"/>
              <a:gd name="connsiteX20" fmla="*/ 4316621 w 7104062"/>
              <a:gd name="connsiteY20" fmla="*/ 6318948 h 6458184"/>
              <a:gd name="connsiteX21" fmla="*/ 4240509 w 7104062"/>
              <a:gd name="connsiteY21" fmla="*/ 6320498 h 6458184"/>
              <a:gd name="connsiteX22" fmla="*/ 4123636 w 7104062"/>
              <a:gd name="connsiteY22" fmla="*/ 6322493 h 6458184"/>
              <a:gd name="connsiteX23" fmla="*/ 3927510 w 7104062"/>
              <a:gd name="connsiteY23" fmla="*/ 6326872 h 6458184"/>
              <a:gd name="connsiteX24" fmla="*/ 3827242 w 7104062"/>
              <a:gd name="connsiteY24" fmla="*/ 6328914 h 6458184"/>
              <a:gd name="connsiteX25" fmla="*/ 3784518 w 7104062"/>
              <a:gd name="connsiteY25" fmla="*/ 6330065 h 6458184"/>
              <a:gd name="connsiteX26" fmla="*/ 3726562 w 7104062"/>
              <a:gd name="connsiteY26" fmla="*/ 6331359 h 6458184"/>
              <a:gd name="connsiteX27" fmla="*/ 2885990 w 7104062"/>
              <a:gd name="connsiteY27" fmla="*/ 6356775 h 6458184"/>
              <a:gd name="connsiteX28" fmla="*/ 2823633 w 7104062"/>
              <a:gd name="connsiteY28" fmla="*/ 6359144 h 6458184"/>
              <a:gd name="connsiteX29" fmla="*/ 2776393 w 7104062"/>
              <a:gd name="connsiteY29" fmla="*/ 6360724 h 6458184"/>
              <a:gd name="connsiteX30" fmla="*/ 2666072 w 7104062"/>
              <a:gd name="connsiteY30" fmla="*/ 6365128 h 6458184"/>
              <a:gd name="connsiteX31" fmla="*/ 2441347 w 7104062"/>
              <a:gd name="connsiteY31" fmla="*/ 6373665 h 6458184"/>
              <a:gd name="connsiteX32" fmla="*/ 2304840 w 7104062"/>
              <a:gd name="connsiteY32" fmla="*/ 6379550 h 6458184"/>
              <a:gd name="connsiteX33" fmla="*/ 2212685 w 7104062"/>
              <a:gd name="connsiteY33" fmla="*/ 6383229 h 6458184"/>
              <a:gd name="connsiteX34" fmla="*/ 2120179 w 7104062"/>
              <a:gd name="connsiteY34" fmla="*/ 6387511 h 6458184"/>
              <a:gd name="connsiteX35" fmla="*/ 1979700 w 7104062"/>
              <a:gd name="connsiteY35" fmla="*/ 6393568 h 6458184"/>
              <a:gd name="connsiteX36" fmla="*/ 1742418 w 7104062"/>
              <a:gd name="connsiteY36" fmla="*/ 6404998 h 6458184"/>
              <a:gd name="connsiteX37" fmla="*/ 1621964 w 7104062"/>
              <a:gd name="connsiteY37" fmla="*/ 6410574 h 6458184"/>
              <a:gd name="connsiteX38" fmla="*/ 1570100 w 7104062"/>
              <a:gd name="connsiteY38" fmla="*/ 6413300 h 6458184"/>
              <a:gd name="connsiteX39" fmla="*/ 1500479 w 7104062"/>
              <a:gd name="connsiteY39" fmla="*/ 6416653 h 6458184"/>
              <a:gd name="connsiteX40" fmla="*/ 1027084 w 7104062"/>
              <a:gd name="connsiteY40" fmla="*/ 6441818 h 6458184"/>
              <a:gd name="connsiteX41" fmla="*/ 984099 w 7104062"/>
              <a:gd name="connsiteY41" fmla="*/ 6442046 h 6458184"/>
              <a:gd name="connsiteX42" fmla="*/ 988378 w 7104062"/>
              <a:gd name="connsiteY42" fmla="*/ 6441757 h 6458184"/>
              <a:gd name="connsiteX43" fmla="*/ 1028700 w 7104062"/>
              <a:gd name="connsiteY43" fmla="*/ 6438964 h 6458184"/>
              <a:gd name="connsiteX44" fmla="*/ 106388 w 7104062"/>
              <a:gd name="connsiteY44" fmla="*/ 6457258 h 6458184"/>
              <a:gd name="connsiteX45" fmla="*/ 105154 w 7104062"/>
              <a:gd name="connsiteY45" fmla="*/ 6457269 h 6458184"/>
              <a:gd name="connsiteX46" fmla="*/ 0 w 7104062"/>
              <a:gd name="connsiteY46" fmla="*/ 6458184 h 645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104062" h="6458184">
                <a:moveTo>
                  <a:pt x="0" y="0"/>
                </a:moveTo>
                <a:lnTo>
                  <a:pt x="7104062" y="0"/>
                </a:lnTo>
                <a:lnTo>
                  <a:pt x="7104062" y="6327521"/>
                </a:lnTo>
                <a:cubicBezTo>
                  <a:pt x="6963848" y="6324271"/>
                  <a:pt x="6820051" y="6321325"/>
                  <a:pt x="6672349" y="6318780"/>
                </a:cubicBezTo>
                <a:lnTo>
                  <a:pt x="6586474" y="6317583"/>
                </a:lnTo>
                <a:lnTo>
                  <a:pt x="6523333" y="6316371"/>
                </a:lnTo>
                <a:lnTo>
                  <a:pt x="6426548" y="6315354"/>
                </a:lnTo>
                <a:lnTo>
                  <a:pt x="6217205" y="6312437"/>
                </a:lnTo>
                <a:lnTo>
                  <a:pt x="6010664" y="6310988"/>
                </a:lnTo>
                <a:lnTo>
                  <a:pt x="5899801" y="6309825"/>
                </a:lnTo>
                <a:lnTo>
                  <a:pt x="5836925" y="6309770"/>
                </a:lnTo>
                <a:lnTo>
                  <a:pt x="5736694" y="6309066"/>
                </a:lnTo>
                <a:lnTo>
                  <a:pt x="5228969" y="6309238"/>
                </a:lnTo>
                <a:lnTo>
                  <a:pt x="5228884" y="6309238"/>
                </a:lnTo>
                <a:cubicBezTo>
                  <a:pt x="5112861" y="6309712"/>
                  <a:pt x="4994673" y="6310491"/>
                  <a:pt x="4874224" y="6311602"/>
                </a:cubicBezTo>
                <a:lnTo>
                  <a:pt x="4822901" y="6312210"/>
                </a:lnTo>
                <a:lnTo>
                  <a:pt x="4783463" y="6312499"/>
                </a:lnTo>
                <a:lnTo>
                  <a:pt x="4692745" y="6313752"/>
                </a:lnTo>
                <a:lnTo>
                  <a:pt x="4505999" y="6315964"/>
                </a:lnTo>
                <a:lnTo>
                  <a:pt x="4393395" y="6317887"/>
                </a:lnTo>
                <a:lnTo>
                  <a:pt x="4316621" y="6318948"/>
                </a:lnTo>
                <a:lnTo>
                  <a:pt x="4240509" y="6320498"/>
                </a:lnTo>
                <a:lnTo>
                  <a:pt x="4123636" y="6322493"/>
                </a:lnTo>
                <a:lnTo>
                  <a:pt x="3927510" y="6326872"/>
                </a:lnTo>
                <a:lnTo>
                  <a:pt x="3827242" y="6328914"/>
                </a:lnTo>
                <a:lnTo>
                  <a:pt x="3784518" y="6330065"/>
                </a:lnTo>
                <a:lnTo>
                  <a:pt x="3726562" y="6331359"/>
                </a:lnTo>
                <a:cubicBezTo>
                  <a:pt x="3456815" y="6338085"/>
                  <a:pt x="3176879" y="6346482"/>
                  <a:pt x="2885990" y="6356775"/>
                </a:cubicBezTo>
                <a:lnTo>
                  <a:pt x="2823633" y="6359144"/>
                </a:lnTo>
                <a:lnTo>
                  <a:pt x="2776393" y="6360724"/>
                </a:lnTo>
                <a:lnTo>
                  <a:pt x="2666072" y="6365128"/>
                </a:lnTo>
                <a:lnTo>
                  <a:pt x="2441347" y="6373665"/>
                </a:lnTo>
                <a:lnTo>
                  <a:pt x="2304840" y="6379550"/>
                </a:lnTo>
                <a:lnTo>
                  <a:pt x="2212685" y="6383229"/>
                </a:lnTo>
                <a:lnTo>
                  <a:pt x="2120179" y="6387511"/>
                </a:lnTo>
                <a:lnTo>
                  <a:pt x="1979700" y="6393568"/>
                </a:lnTo>
                <a:lnTo>
                  <a:pt x="1742418" y="6404998"/>
                </a:lnTo>
                <a:lnTo>
                  <a:pt x="1621964" y="6410574"/>
                </a:lnTo>
                <a:lnTo>
                  <a:pt x="1570100" y="6413300"/>
                </a:lnTo>
                <a:lnTo>
                  <a:pt x="1500479" y="6416653"/>
                </a:lnTo>
                <a:lnTo>
                  <a:pt x="1027084" y="6441818"/>
                </a:lnTo>
                <a:lnTo>
                  <a:pt x="984099" y="6442046"/>
                </a:lnTo>
                <a:lnTo>
                  <a:pt x="988378" y="6441757"/>
                </a:lnTo>
                <a:lnTo>
                  <a:pt x="1028700" y="6438964"/>
                </a:lnTo>
                <a:cubicBezTo>
                  <a:pt x="705390" y="6447124"/>
                  <a:pt x="398998" y="6453451"/>
                  <a:pt x="106388" y="6457258"/>
                </a:cubicBezTo>
                <a:lnTo>
                  <a:pt x="105154" y="6457269"/>
                </a:lnTo>
                <a:lnTo>
                  <a:pt x="0" y="6458184"/>
                </a:lnTo>
                <a:close/>
              </a:path>
            </a:pathLst>
          </a:custGeom>
          <a:solidFill>
            <a:schemeClr val="bg1">
              <a:lumMod val="65000"/>
            </a:schemeClr>
          </a:solidFill>
        </p:spPr>
        <p:txBody>
          <a:bodyPr wrap="square">
            <a:noAutofit/>
          </a:bodyPr>
          <a:lstStyle>
            <a:lvl1pPr marL="0" indent="0" algn="ctr">
              <a:buNone/>
              <a:defRPr>
                <a:solidFill>
                  <a:schemeClr val="bg1"/>
                </a:solidFill>
              </a:defRPr>
            </a:lvl1pPr>
          </a:lstStyle>
          <a:p>
            <a:r>
              <a:rPr lang="en-US" dirty="0"/>
              <a:t>Click icon to </a:t>
            </a:r>
            <a:r>
              <a:rPr lang="en-US"/>
              <a:t>add picture</a:t>
            </a:r>
            <a:endParaRPr lang="en-US" dirty="0"/>
          </a:p>
        </p:txBody>
      </p:sp>
      <p:sp>
        <p:nvSpPr>
          <p:cNvPr id="26" name="TextBox 25">
            <a:extLst>
              <a:ext uri="{FF2B5EF4-FFF2-40B4-BE49-F238E27FC236}">
                <a16:creationId xmlns:a16="http://schemas.microsoft.com/office/drawing/2014/main" id="{7E7C1D9B-FAC0-E043-BEAD-462C77E07257}"/>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2" name="Title 1">
            <a:extLst>
              <a:ext uri="{FF2B5EF4-FFF2-40B4-BE49-F238E27FC236}">
                <a16:creationId xmlns:a16="http://schemas.microsoft.com/office/drawing/2014/main" id="{1AF5060F-3A57-4907-868B-A7D2F3B35A30}"/>
              </a:ext>
            </a:extLst>
          </p:cNvPr>
          <p:cNvSpPr>
            <a:spLocks noGrp="1"/>
          </p:cNvSpPr>
          <p:nvPr userDrawn="1">
            <p:ph type="title" hasCustomPrompt="1"/>
          </p:nvPr>
        </p:nvSpPr>
        <p:spPr>
          <a:xfrm>
            <a:off x="623888" y="2403567"/>
            <a:ext cx="4231141" cy="1128774"/>
          </a:xfrm>
        </p:spPr>
        <p:txBody>
          <a:bodyPr vert="horz" bIns="0" anchor="b">
            <a:noAutofit/>
          </a:bodyPr>
          <a:lstStyle>
            <a:lvl1pPr>
              <a:lnSpc>
                <a:spcPct val="90000"/>
              </a:lnSpc>
              <a:spcBef>
                <a:spcPts val="1000"/>
              </a:spcBef>
              <a:spcAft>
                <a:spcPts val="0"/>
              </a:spcAft>
              <a:defRPr sz="3800"/>
            </a:lvl1pPr>
          </a:lstStyle>
          <a:p>
            <a:r>
              <a:rPr lang="en-US"/>
              <a:t>Chapter Title</a:t>
            </a:r>
            <a:endParaRPr lang="en-US" dirty="0"/>
          </a:p>
        </p:txBody>
      </p:sp>
      <p:sp>
        <p:nvSpPr>
          <p:cNvPr id="23" name="Subtitle 2">
            <a:extLst>
              <a:ext uri="{FF2B5EF4-FFF2-40B4-BE49-F238E27FC236}">
                <a16:creationId xmlns:a16="http://schemas.microsoft.com/office/drawing/2014/main" id="{F86F7E22-9F9D-41E3-99F2-E44EB53A25D9}"/>
              </a:ext>
            </a:extLst>
          </p:cNvPr>
          <p:cNvSpPr>
            <a:spLocks noGrp="1"/>
          </p:cNvSpPr>
          <p:nvPr userDrawn="1">
            <p:ph type="subTitle" idx="1" hasCustomPrompt="1"/>
          </p:nvPr>
        </p:nvSpPr>
        <p:spPr>
          <a:xfrm>
            <a:off x="623889" y="3532188"/>
            <a:ext cx="4231122" cy="714135"/>
          </a:xfrm>
        </p:spPr>
        <p:txBody>
          <a:bodyPr>
            <a:noAutofit/>
          </a:bodyPr>
          <a:lstStyle>
            <a:lvl1pPr marL="0" indent="0" algn="l">
              <a:spcAft>
                <a:spcPts val="600"/>
              </a:spcAft>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Subheadline</a:t>
            </a:r>
            <a:endParaRPr lang="en-US" dirty="0"/>
          </a:p>
        </p:txBody>
      </p:sp>
      <p:sp>
        <p:nvSpPr>
          <p:cNvPr id="6" name="Footer Placeholder 5">
            <a:extLst>
              <a:ext uri="{FF2B5EF4-FFF2-40B4-BE49-F238E27FC236}">
                <a16:creationId xmlns:a16="http://schemas.microsoft.com/office/drawing/2014/main" id="{DF85BE43-658A-4D34-B05D-AFCB9DC2A0A4}"/>
              </a:ext>
            </a:extLst>
          </p:cNvPr>
          <p:cNvSpPr>
            <a:spLocks noGrp="1"/>
          </p:cNvSpPr>
          <p:nvPr userDrawn="1">
            <p:ph type="ftr" sz="quarter" idx="14"/>
          </p:nvPr>
        </p:nvSpPr>
        <p:spPr/>
        <p:txBody>
          <a:bodyPr/>
          <a:lstStyle/>
          <a:p>
            <a:r>
              <a:rPr lang="en-US"/>
              <a:t>18.05.2023</a:t>
            </a:r>
            <a:endParaRPr lang="en-US" dirty="0"/>
          </a:p>
        </p:txBody>
      </p:sp>
      <p:sp>
        <p:nvSpPr>
          <p:cNvPr id="7" name="Slide Number Placeholder 6">
            <a:extLst>
              <a:ext uri="{FF2B5EF4-FFF2-40B4-BE49-F238E27FC236}">
                <a16:creationId xmlns:a16="http://schemas.microsoft.com/office/drawing/2014/main" id="{538BDA62-3DBF-4D90-8BE4-4FAB996874E3}"/>
              </a:ext>
            </a:extLst>
          </p:cNvPr>
          <p:cNvSpPr>
            <a:spLocks noGrp="1"/>
          </p:cNvSpPr>
          <p:nvPr userDrawn="1">
            <p:ph type="sldNum" sz="quarter" idx="15"/>
          </p:nvPr>
        </p:nvSpPr>
        <p:spPr/>
        <p:txBody>
          <a:bodyPr/>
          <a:lstStyle/>
          <a:p>
            <a:fld id="{D2FA7DE0-33E2-40DA-9B21-5525256B5AD2}" type="slidenum">
              <a:rPr lang="en-US" smtClean="0"/>
              <a:pPr/>
              <a:t>‹#›</a:t>
            </a:fld>
            <a:endParaRPr lang="en-US" dirty="0"/>
          </a:p>
        </p:txBody>
      </p:sp>
      <p:pic>
        <p:nvPicPr>
          <p:cNvPr id="5" name="Picture 4">
            <a:extLst>
              <a:ext uri="{FF2B5EF4-FFF2-40B4-BE49-F238E27FC236}">
                <a16:creationId xmlns:a16="http://schemas.microsoft.com/office/drawing/2014/main" id="{9FE9BE60-224B-EB85-4550-9BBD81A82BF0}"/>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3044953086"/>
      </p:ext>
    </p:extLst>
  </p:cSld>
  <p:clrMapOvr>
    <a:masterClrMapping/>
  </p:clrMapOvr>
  <p:hf hdr="0"/>
  <p:extLst>
    <p:ext uri="{DCECCB84-F9BA-43D5-87BE-67443E8EF086}">
      <p15:sldGuideLst xmlns:p15="http://schemas.microsoft.com/office/powerpoint/2012/main">
        <p15:guide id="1" pos="320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hapter with Image White Logo" preserve="1" userDrawn="1">
  <p:cSld name="Chapter with Image White Logo">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D36E8A96-32CA-4A43-A98A-67F304A17A0C}"/>
              </a:ext>
            </a:extLst>
          </p:cNvPr>
          <p:cNvSpPr/>
          <p:nvPr userDrawn="1"/>
        </p:nvSpPr>
        <p:spPr>
          <a:xfrm rot="21356661">
            <a:off x="5937286" y="1468029"/>
            <a:ext cx="6412693" cy="5077841"/>
          </a:xfrm>
          <a:custGeom>
            <a:avLst/>
            <a:gdLst>
              <a:gd name="connsiteX0" fmla="*/ 1178376 w 6412693"/>
              <a:gd name="connsiteY0" fmla="*/ 47589 h 5077841"/>
              <a:gd name="connsiteX1" fmla="*/ 1178375 w 6412693"/>
              <a:gd name="connsiteY1" fmla="*/ 47591 h 5077841"/>
              <a:gd name="connsiteX2" fmla="*/ 6412693 w 6412693"/>
              <a:gd name="connsiteY2" fmla="*/ 418720 h 5077841"/>
              <a:gd name="connsiteX3" fmla="*/ 6110108 w 6412693"/>
              <a:gd name="connsiteY3" fmla="*/ 4686318 h 5077841"/>
              <a:gd name="connsiteX4" fmla="*/ 6110110 w 6412693"/>
              <a:gd name="connsiteY4" fmla="*/ 4686318 h 5077841"/>
              <a:gd name="connsiteX5" fmla="*/ 6083282 w 6412693"/>
              <a:gd name="connsiteY5" fmla="*/ 5064697 h 5077841"/>
              <a:gd name="connsiteX6" fmla="*/ 6082751 w 6412693"/>
              <a:gd name="connsiteY6" fmla="*/ 5072187 h 5077841"/>
              <a:gd name="connsiteX7" fmla="*/ 6082350 w 6412693"/>
              <a:gd name="connsiteY7" fmla="*/ 5077841 h 5077841"/>
              <a:gd name="connsiteX8" fmla="*/ 3877380 w 6412693"/>
              <a:gd name="connsiteY8" fmla="*/ 4904176 h 5077841"/>
              <a:gd name="connsiteX9" fmla="*/ 1864008 w 6412693"/>
              <a:gd name="connsiteY9" fmla="*/ 4814229 h 5077841"/>
              <a:gd name="connsiteX10" fmla="*/ 842608 w 6412693"/>
              <a:gd name="connsiteY10" fmla="*/ 4783186 h 5077841"/>
              <a:gd name="connsiteX11" fmla="*/ 842098 w 6412693"/>
              <a:gd name="connsiteY11" fmla="*/ 4790384 h 5077841"/>
              <a:gd name="connsiteX12" fmla="*/ 664046 w 6412693"/>
              <a:gd name="connsiteY12" fmla="*/ 4777759 h 5077841"/>
              <a:gd name="connsiteX13" fmla="*/ 32123 w 6412693"/>
              <a:gd name="connsiteY13" fmla="*/ 4758554 h 5077841"/>
              <a:gd name="connsiteX14" fmla="*/ 32123 w 6412693"/>
              <a:gd name="connsiteY14" fmla="*/ 4757558 h 5077841"/>
              <a:gd name="connsiteX15" fmla="*/ 0 w 6412693"/>
              <a:gd name="connsiteY15" fmla="*/ 4756724 h 5077841"/>
              <a:gd name="connsiteX16" fmla="*/ 2294 w 6412693"/>
              <a:gd name="connsiteY16" fmla="*/ 4668428 h 5077841"/>
              <a:gd name="connsiteX17" fmla="*/ 32123 w 6412693"/>
              <a:gd name="connsiteY17" fmla="*/ 4669203 h 5077841"/>
              <a:gd name="connsiteX18" fmla="*/ 32123 w 6412693"/>
              <a:gd name="connsiteY18" fmla="*/ 4584722 h 5077841"/>
              <a:gd name="connsiteX19" fmla="*/ 182108 w 6412693"/>
              <a:gd name="connsiteY19" fmla="*/ 4584722 h 5077841"/>
              <a:gd name="connsiteX20" fmla="*/ 183789 w 6412693"/>
              <a:gd name="connsiteY20" fmla="*/ 4561015 h 5077841"/>
              <a:gd name="connsiteX21" fmla="*/ 507178 w 6412693"/>
              <a:gd name="connsiteY21" fmla="*/ 2 h 5077841"/>
              <a:gd name="connsiteX22" fmla="*/ 507179 w 6412693"/>
              <a:gd name="connsiteY22" fmla="*/ 0 h 5077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12693" h="5077841">
                <a:moveTo>
                  <a:pt x="1178376" y="47589"/>
                </a:moveTo>
                <a:lnTo>
                  <a:pt x="1178375" y="47591"/>
                </a:lnTo>
                <a:lnTo>
                  <a:pt x="6412693" y="418720"/>
                </a:lnTo>
                <a:lnTo>
                  <a:pt x="6110108" y="4686318"/>
                </a:lnTo>
                <a:lnTo>
                  <a:pt x="6110110" y="4686318"/>
                </a:lnTo>
                <a:lnTo>
                  <a:pt x="6083282" y="5064697"/>
                </a:lnTo>
                <a:lnTo>
                  <a:pt x="6082751" y="5072187"/>
                </a:lnTo>
                <a:lnTo>
                  <a:pt x="6082350" y="5077841"/>
                </a:lnTo>
                <a:lnTo>
                  <a:pt x="3877380" y="4904176"/>
                </a:lnTo>
                <a:lnTo>
                  <a:pt x="1864008" y="4814229"/>
                </a:lnTo>
                <a:lnTo>
                  <a:pt x="842608" y="4783186"/>
                </a:lnTo>
                <a:lnTo>
                  <a:pt x="842098" y="4790384"/>
                </a:lnTo>
                <a:lnTo>
                  <a:pt x="664046" y="4777759"/>
                </a:lnTo>
                <a:lnTo>
                  <a:pt x="32123" y="4758554"/>
                </a:lnTo>
                <a:lnTo>
                  <a:pt x="32123" y="4757558"/>
                </a:lnTo>
                <a:lnTo>
                  <a:pt x="0" y="4756724"/>
                </a:lnTo>
                <a:lnTo>
                  <a:pt x="2294" y="4668428"/>
                </a:lnTo>
                <a:lnTo>
                  <a:pt x="32123" y="4669203"/>
                </a:lnTo>
                <a:lnTo>
                  <a:pt x="32123" y="4584722"/>
                </a:lnTo>
                <a:lnTo>
                  <a:pt x="182108" y="4584722"/>
                </a:lnTo>
                <a:lnTo>
                  <a:pt x="183789" y="4561015"/>
                </a:lnTo>
                <a:lnTo>
                  <a:pt x="507178" y="2"/>
                </a:lnTo>
                <a:lnTo>
                  <a:pt x="50717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EAD0DB41-E0F6-41E6-AD3D-324B57ED5043}"/>
              </a:ext>
            </a:extLst>
          </p:cNvPr>
          <p:cNvSpPr/>
          <p:nvPr userDrawn="1"/>
        </p:nvSpPr>
        <p:spPr>
          <a:xfrm rot="21445476">
            <a:off x="4979236" y="1634540"/>
            <a:ext cx="1692767" cy="4817401"/>
          </a:xfrm>
          <a:custGeom>
            <a:avLst/>
            <a:gdLst>
              <a:gd name="connsiteX0" fmla="*/ 216299 w 1692767"/>
              <a:gd name="connsiteY0" fmla="*/ 0 h 4817401"/>
              <a:gd name="connsiteX1" fmla="*/ 1692767 w 1692767"/>
              <a:gd name="connsiteY1" fmla="*/ 66410 h 4817401"/>
              <a:gd name="connsiteX2" fmla="*/ 1479454 w 1692767"/>
              <a:gd name="connsiteY2" fmla="*/ 4808858 h 4817401"/>
              <a:gd name="connsiteX3" fmla="*/ 1118881 w 1692767"/>
              <a:gd name="connsiteY3" fmla="*/ 4792640 h 4817401"/>
              <a:gd name="connsiteX4" fmla="*/ 1119573 w 1692767"/>
              <a:gd name="connsiteY4" fmla="*/ 4812154 h 4817401"/>
              <a:gd name="connsiteX5" fmla="*/ 971553 w 1692767"/>
              <a:gd name="connsiteY5" fmla="*/ 4817401 h 4817401"/>
              <a:gd name="connsiteX6" fmla="*/ 971516 w 1692767"/>
              <a:gd name="connsiteY6" fmla="*/ 4816357 h 4817401"/>
              <a:gd name="connsiteX7" fmla="*/ 889257 w 1692767"/>
              <a:gd name="connsiteY7" fmla="*/ 4812657 h 4817401"/>
              <a:gd name="connsiteX8" fmla="*/ 889257 w 1692767"/>
              <a:gd name="connsiteY8" fmla="*/ 4814049 h 4817401"/>
              <a:gd name="connsiteX9" fmla="*/ 741144 w 1692767"/>
              <a:gd name="connsiteY9" fmla="*/ 4814048 h 4817401"/>
              <a:gd name="connsiteX10" fmla="*/ 741144 w 1692767"/>
              <a:gd name="connsiteY10" fmla="*/ 4811934 h 4817401"/>
              <a:gd name="connsiteX11" fmla="*/ 641126 w 1692767"/>
              <a:gd name="connsiteY11" fmla="*/ 4811934 h 4817401"/>
              <a:gd name="connsiteX12" fmla="*/ 641126 w 1692767"/>
              <a:gd name="connsiteY12" fmla="*/ 4809001 h 4817401"/>
              <a:gd name="connsiteX13" fmla="*/ 525612 w 1692767"/>
              <a:gd name="connsiteY13" fmla="*/ 4809000 h 4817401"/>
              <a:gd name="connsiteX14" fmla="*/ 525439 w 1692767"/>
              <a:gd name="connsiteY14" fmla="*/ 4812838 h 4817401"/>
              <a:gd name="connsiteX15" fmla="*/ 304172 w 1692767"/>
              <a:gd name="connsiteY15" fmla="*/ 4802885 h 4817401"/>
              <a:gd name="connsiteX16" fmla="*/ 167917 w 1692767"/>
              <a:gd name="connsiteY16" fmla="*/ 4802886 h 4817401"/>
              <a:gd name="connsiteX17" fmla="*/ 167312 w 1692767"/>
              <a:gd name="connsiteY17" fmla="*/ 4816340 h 4817401"/>
              <a:gd name="connsiteX18" fmla="*/ 0 w 1692767"/>
              <a:gd name="connsiteY18" fmla="*/ 4808814 h 4817401"/>
              <a:gd name="connsiteX19" fmla="*/ 2986 w 1692767"/>
              <a:gd name="connsiteY19" fmla="*/ 4742448 h 4817401"/>
              <a:gd name="connsiteX20" fmla="*/ 3969 w 1692767"/>
              <a:gd name="connsiteY20" fmla="*/ 4720579 h 481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2767" h="4817401">
                <a:moveTo>
                  <a:pt x="216299" y="0"/>
                </a:moveTo>
                <a:lnTo>
                  <a:pt x="1692767" y="66410"/>
                </a:lnTo>
                <a:lnTo>
                  <a:pt x="1479454" y="4808858"/>
                </a:lnTo>
                <a:lnTo>
                  <a:pt x="1118881" y="4792640"/>
                </a:lnTo>
                <a:lnTo>
                  <a:pt x="1119573" y="4812154"/>
                </a:lnTo>
                <a:lnTo>
                  <a:pt x="971553" y="4817401"/>
                </a:lnTo>
                <a:lnTo>
                  <a:pt x="971516" y="4816357"/>
                </a:lnTo>
                <a:lnTo>
                  <a:pt x="889257" y="4812657"/>
                </a:lnTo>
                <a:lnTo>
                  <a:pt x="889257" y="4814049"/>
                </a:lnTo>
                <a:lnTo>
                  <a:pt x="741144" y="4814048"/>
                </a:lnTo>
                <a:lnTo>
                  <a:pt x="741144" y="4811934"/>
                </a:lnTo>
                <a:lnTo>
                  <a:pt x="641126" y="4811934"/>
                </a:lnTo>
                <a:lnTo>
                  <a:pt x="641126" y="4809001"/>
                </a:lnTo>
                <a:lnTo>
                  <a:pt x="525612" y="4809000"/>
                </a:lnTo>
                <a:lnTo>
                  <a:pt x="525439" y="4812838"/>
                </a:lnTo>
                <a:lnTo>
                  <a:pt x="304172" y="4802885"/>
                </a:lnTo>
                <a:lnTo>
                  <a:pt x="167917" y="4802886"/>
                </a:lnTo>
                <a:lnTo>
                  <a:pt x="167312" y="4816340"/>
                </a:lnTo>
                <a:lnTo>
                  <a:pt x="0" y="4808814"/>
                </a:lnTo>
                <a:lnTo>
                  <a:pt x="2986" y="4742448"/>
                </a:lnTo>
                <a:lnTo>
                  <a:pt x="3969" y="472057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2" name="Graphic 11">
            <a:extLst>
              <a:ext uri="{FF2B5EF4-FFF2-40B4-BE49-F238E27FC236}">
                <a16:creationId xmlns:a16="http://schemas.microsoft.com/office/drawing/2014/main" id="{2BAE8707-D952-4C69-84E2-851A8FB5C8D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5930900"/>
            <a:ext cx="12192000" cy="927100"/>
          </a:xfrm>
          <a:prstGeom prst="rect">
            <a:avLst/>
          </a:prstGeom>
        </p:spPr>
      </p:pic>
      <p:sp>
        <p:nvSpPr>
          <p:cNvPr id="28" name="Picture Placeholder 27">
            <a:extLst>
              <a:ext uri="{FF2B5EF4-FFF2-40B4-BE49-F238E27FC236}">
                <a16:creationId xmlns:a16="http://schemas.microsoft.com/office/drawing/2014/main" id="{B06CB938-2572-4A98-95A1-FC46199145A7}"/>
              </a:ext>
            </a:extLst>
          </p:cNvPr>
          <p:cNvSpPr>
            <a:spLocks noGrp="1"/>
          </p:cNvSpPr>
          <p:nvPr userDrawn="1">
            <p:ph type="pic" sz="quarter" idx="13"/>
          </p:nvPr>
        </p:nvSpPr>
        <p:spPr bwMode="gray">
          <a:xfrm>
            <a:off x="5087938" y="0"/>
            <a:ext cx="7104062" cy="6458184"/>
          </a:xfrm>
          <a:custGeom>
            <a:avLst/>
            <a:gdLst>
              <a:gd name="connsiteX0" fmla="*/ 0 w 7104062"/>
              <a:gd name="connsiteY0" fmla="*/ 0 h 6458184"/>
              <a:gd name="connsiteX1" fmla="*/ 7104062 w 7104062"/>
              <a:gd name="connsiteY1" fmla="*/ 0 h 6458184"/>
              <a:gd name="connsiteX2" fmla="*/ 7104062 w 7104062"/>
              <a:gd name="connsiteY2" fmla="*/ 6327521 h 6458184"/>
              <a:gd name="connsiteX3" fmla="*/ 6672349 w 7104062"/>
              <a:gd name="connsiteY3" fmla="*/ 6318780 h 6458184"/>
              <a:gd name="connsiteX4" fmla="*/ 6586474 w 7104062"/>
              <a:gd name="connsiteY4" fmla="*/ 6317583 h 6458184"/>
              <a:gd name="connsiteX5" fmla="*/ 6523333 w 7104062"/>
              <a:gd name="connsiteY5" fmla="*/ 6316371 h 6458184"/>
              <a:gd name="connsiteX6" fmla="*/ 6426548 w 7104062"/>
              <a:gd name="connsiteY6" fmla="*/ 6315354 h 6458184"/>
              <a:gd name="connsiteX7" fmla="*/ 6217205 w 7104062"/>
              <a:gd name="connsiteY7" fmla="*/ 6312437 h 6458184"/>
              <a:gd name="connsiteX8" fmla="*/ 6010664 w 7104062"/>
              <a:gd name="connsiteY8" fmla="*/ 6310988 h 6458184"/>
              <a:gd name="connsiteX9" fmla="*/ 5899801 w 7104062"/>
              <a:gd name="connsiteY9" fmla="*/ 6309825 h 6458184"/>
              <a:gd name="connsiteX10" fmla="*/ 5836925 w 7104062"/>
              <a:gd name="connsiteY10" fmla="*/ 6309770 h 6458184"/>
              <a:gd name="connsiteX11" fmla="*/ 5736694 w 7104062"/>
              <a:gd name="connsiteY11" fmla="*/ 6309066 h 6458184"/>
              <a:gd name="connsiteX12" fmla="*/ 5228969 w 7104062"/>
              <a:gd name="connsiteY12" fmla="*/ 6309238 h 6458184"/>
              <a:gd name="connsiteX13" fmla="*/ 5228884 w 7104062"/>
              <a:gd name="connsiteY13" fmla="*/ 6309238 h 6458184"/>
              <a:gd name="connsiteX14" fmla="*/ 4874224 w 7104062"/>
              <a:gd name="connsiteY14" fmla="*/ 6311602 h 6458184"/>
              <a:gd name="connsiteX15" fmla="*/ 4822901 w 7104062"/>
              <a:gd name="connsiteY15" fmla="*/ 6312210 h 6458184"/>
              <a:gd name="connsiteX16" fmla="*/ 4783463 w 7104062"/>
              <a:gd name="connsiteY16" fmla="*/ 6312499 h 6458184"/>
              <a:gd name="connsiteX17" fmla="*/ 4692745 w 7104062"/>
              <a:gd name="connsiteY17" fmla="*/ 6313752 h 6458184"/>
              <a:gd name="connsiteX18" fmla="*/ 4505999 w 7104062"/>
              <a:gd name="connsiteY18" fmla="*/ 6315964 h 6458184"/>
              <a:gd name="connsiteX19" fmla="*/ 4393395 w 7104062"/>
              <a:gd name="connsiteY19" fmla="*/ 6317887 h 6458184"/>
              <a:gd name="connsiteX20" fmla="*/ 4316621 w 7104062"/>
              <a:gd name="connsiteY20" fmla="*/ 6318948 h 6458184"/>
              <a:gd name="connsiteX21" fmla="*/ 4240509 w 7104062"/>
              <a:gd name="connsiteY21" fmla="*/ 6320498 h 6458184"/>
              <a:gd name="connsiteX22" fmla="*/ 4123636 w 7104062"/>
              <a:gd name="connsiteY22" fmla="*/ 6322493 h 6458184"/>
              <a:gd name="connsiteX23" fmla="*/ 3927510 w 7104062"/>
              <a:gd name="connsiteY23" fmla="*/ 6326872 h 6458184"/>
              <a:gd name="connsiteX24" fmla="*/ 3827242 w 7104062"/>
              <a:gd name="connsiteY24" fmla="*/ 6328914 h 6458184"/>
              <a:gd name="connsiteX25" fmla="*/ 3784518 w 7104062"/>
              <a:gd name="connsiteY25" fmla="*/ 6330065 h 6458184"/>
              <a:gd name="connsiteX26" fmla="*/ 3726562 w 7104062"/>
              <a:gd name="connsiteY26" fmla="*/ 6331359 h 6458184"/>
              <a:gd name="connsiteX27" fmla="*/ 2885990 w 7104062"/>
              <a:gd name="connsiteY27" fmla="*/ 6356775 h 6458184"/>
              <a:gd name="connsiteX28" fmla="*/ 2823633 w 7104062"/>
              <a:gd name="connsiteY28" fmla="*/ 6359144 h 6458184"/>
              <a:gd name="connsiteX29" fmla="*/ 2776393 w 7104062"/>
              <a:gd name="connsiteY29" fmla="*/ 6360724 h 6458184"/>
              <a:gd name="connsiteX30" fmla="*/ 2666072 w 7104062"/>
              <a:gd name="connsiteY30" fmla="*/ 6365128 h 6458184"/>
              <a:gd name="connsiteX31" fmla="*/ 2441347 w 7104062"/>
              <a:gd name="connsiteY31" fmla="*/ 6373665 h 6458184"/>
              <a:gd name="connsiteX32" fmla="*/ 2304840 w 7104062"/>
              <a:gd name="connsiteY32" fmla="*/ 6379550 h 6458184"/>
              <a:gd name="connsiteX33" fmla="*/ 2212685 w 7104062"/>
              <a:gd name="connsiteY33" fmla="*/ 6383229 h 6458184"/>
              <a:gd name="connsiteX34" fmla="*/ 2120179 w 7104062"/>
              <a:gd name="connsiteY34" fmla="*/ 6387511 h 6458184"/>
              <a:gd name="connsiteX35" fmla="*/ 1979700 w 7104062"/>
              <a:gd name="connsiteY35" fmla="*/ 6393568 h 6458184"/>
              <a:gd name="connsiteX36" fmla="*/ 1742418 w 7104062"/>
              <a:gd name="connsiteY36" fmla="*/ 6404998 h 6458184"/>
              <a:gd name="connsiteX37" fmla="*/ 1621964 w 7104062"/>
              <a:gd name="connsiteY37" fmla="*/ 6410574 h 6458184"/>
              <a:gd name="connsiteX38" fmla="*/ 1570100 w 7104062"/>
              <a:gd name="connsiteY38" fmla="*/ 6413300 h 6458184"/>
              <a:gd name="connsiteX39" fmla="*/ 1500479 w 7104062"/>
              <a:gd name="connsiteY39" fmla="*/ 6416653 h 6458184"/>
              <a:gd name="connsiteX40" fmla="*/ 1027084 w 7104062"/>
              <a:gd name="connsiteY40" fmla="*/ 6441818 h 6458184"/>
              <a:gd name="connsiteX41" fmla="*/ 984099 w 7104062"/>
              <a:gd name="connsiteY41" fmla="*/ 6442046 h 6458184"/>
              <a:gd name="connsiteX42" fmla="*/ 988378 w 7104062"/>
              <a:gd name="connsiteY42" fmla="*/ 6441757 h 6458184"/>
              <a:gd name="connsiteX43" fmla="*/ 1028700 w 7104062"/>
              <a:gd name="connsiteY43" fmla="*/ 6438964 h 6458184"/>
              <a:gd name="connsiteX44" fmla="*/ 106388 w 7104062"/>
              <a:gd name="connsiteY44" fmla="*/ 6457258 h 6458184"/>
              <a:gd name="connsiteX45" fmla="*/ 105154 w 7104062"/>
              <a:gd name="connsiteY45" fmla="*/ 6457269 h 6458184"/>
              <a:gd name="connsiteX46" fmla="*/ 0 w 7104062"/>
              <a:gd name="connsiteY46" fmla="*/ 6458184 h 645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104062" h="6458184">
                <a:moveTo>
                  <a:pt x="0" y="0"/>
                </a:moveTo>
                <a:lnTo>
                  <a:pt x="7104062" y="0"/>
                </a:lnTo>
                <a:lnTo>
                  <a:pt x="7104062" y="6327521"/>
                </a:lnTo>
                <a:cubicBezTo>
                  <a:pt x="6963848" y="6324271"/>
                  <a:pt x="6820051" y="6321325"/>
                  <a:pt x="6672349" y="6318780"/>
                </a:cubicBezTo>
                <a:lnTo>
                  <a:pt x="6586474" y="6317583"/>
                </a:lnTo>
                <a:lnTo>
                  <a:pt x="6523333" y="6316371"/>
                </a:lnTo>
                <a:lnTo>
                  <a:pt x="6426548" y="6315354"/>
                </a:lnTo>
                <a:lnTo>
                  <a:pt x="6217205" y="6312437"/>
                </a:lnTo>
                <a:lnTo>
                  <a:pt x="6010664" y="6310988"/>
                </a:lnTo>
                <a:lnTo>
                  <a:pt x="5899801" y="6309825"/>
                </a:lnTo>
                <a:lnTo>
                  <a:pt x="5836925" y="6309770"/>
                </a:lnTo>
                <a:lnTo>
                  <a:pt x="5736694" y="6309066"/>
                </a:lnTo>
                <a:lnTo>
                  <a:pt x="5228969" y="6309238"/>
                </a:lnTo>
                <a:lnTo>
                  <a:pt x="5228884" y="6309238"/>
                </a:lnTo>
                <a:cubicBezTo>
                  <a:pt x="5112861" y="6309712"/>
                  <a:pt x="4994673" y="6310491"/>
                  <a:pt x="4874224" y="6311602"/>
                </a:cubicBezTo>
                <a:lnTo>
                  <a:pt x="4822901" y="6312210"/>
                </a:lnTo>
                <a:lnTo>
                  <a:pt x="4783463" y="6312499"/>
                </a:lnTo>
                <a:lnTo>
                  <a:pt x="4692745" y="6313752"/>
                </a:lnTo>
                <a:lnTo>
                  <a:pt x="4505999" y="6315964"/>
                </a:lnTo>
                <a:lnTo>
                  <a:pt x="4393395" y="6317887"/>
                </a:lnTo>
                <a:lnTo>
                  <a:pt x="4316621" y="6318948"/>
                </a:lnTo>
                <a:lnTo>
                  <a:pt x="4240509" y="6320498"/>
                </a:lnTo>
                <a:lnTo>
                  <a:pt x="4123636" y="6322493"/>
                </a:lnTo>
                <a:lnTo>
                  <a:pt x="3927510" y="6326872"/>
                </a:lnTo>
                <a:lnTo>
                  <a:pt x="3827242" y="6328914"/>
                </a:lnTo>
                <a:lnTo>
                  <a:pt x="3784518" y="6330065"/>
                </a:lnTo>
                <a:lnTo>
                  <a:pt x="3726562" y="6331359"/>
                </a:lnTo>
                <a:cubicBezTo>
                  <a:pt x="3456815" y="6338085"/>
                  <a:pt x="3176879" y="6346482"/>
                  <a:pt x="2885990" y="6356775"/>
                </a:cubicBezTo>
                <a:lnTo>
                  <a:pt x="2823633" y="6359144"/>
                </a:lnTo>
                <a:lnTo>
                  <a:pt x="2776393" y="6360724"/>
                </a:lnTo>
                <a:lnTo>
                  <a:pt x="2666072" y="6365128"/>
                </a:lnTo>
                <a:lnTo>
                  <a:pt x="2441347" y="6373665"/>
                </a:lnTo>
                <a:lnTo>
                  <a:pt x="2304840" y="6379550"/>
                </a:lnTo>
                <a:lnTo>
                  <a:pt x="2212685" y="6383229"/>
                </a:lnTo>
                <a:lnTo>
                  <a:pt x="2120179" y="6387511"/>
                </a:lnTo>
                <a:lnTo>
                  <a:pt x="1979700" y="6393568"/>
                </a:lnTo>
                <a:lnTo>
                  <a:pt x="1742418" y="6404998"/>
                </a:lnTo>
                <a:lnTo>
                  <a:pt x="1621964" y="6410574"/>
                </a:lnTo>
                <a:lnTo>
                  <a:pt x="1570100" y="6413300"/>
                </a:lnTo>
                <a:lnTo>
                  <a:pt x="1500479" y="6416653"/>
                </a:lnTo>
                <a:lnTo>
                  <a:pt x="1027084" y="6441818"/>
                </a:lnTo>
                <a:lnTo>
                  <a:pt x="984099" y="6442046"/>
                </a:lnTo>
                <a:lnTo>
                  <a:pt x="988378" y="6441757"/>
                </a:lnTo>
                <a:lnTo>
                  <a:pt x="1028700" y="6438964"/>
                </a:lnTo>
                <a:cubicBezTo>
                  <a:pt x="705390" y="6447124"/>
                  <a:pt x="398998" y="6453451"/>
                  <a:pt x="106388" y="6457258"/>
                </a:cubicBezTo>
                <a:lnTo>
                  <a:pt x="105154" y="6457269"/>
                </a:lnTo>
                <a:lnTo>
                  <a:pt x="0" y="6458184"/>
                </a:lnTo>
                <a:close/>
              </a:path>
            </a:pathLst>
          </a:custGeom>
          <a:solidFill>
            <a:schemeClr val="bg1">
              <a:lumMod val="65000"/>
            </a:schemeClr>
          </a:solidFill>
        </p:spPr>
        <p:txBody>
          <a:bodyPr wrap="square">
            <a:noAutofit/>
          </a:bodyPr>
          <a:lstStyle>
            <a:lvl1pPr marL="0" indent="0" algn="ctr">
              <a:buNone/>
              <a:defRPr>
                <a:solidFill>
                  <a:schemeClr val="bg1"/>
                </a:solidFill>
              </a:defRPr>
            </a:lvl1pPr>
          </a:lstStyle>
          <a:p>
            <a:r>
              <a:rPr lang="en-US" dirty="0"/>
              <a:t>Click icon to </a:t>
            </a:r>
            <a:r>
              <a:rPr lang="en-US"/>
              <a:t>add picture</a:t>
            </a:r>
            <a:endParaRPr lang="en-US" dirty="0"/>
          </a:p>
        </p:txBody>
      </p:sp>
      <p:sp>
        <p:nvSpPr>
          <p:cNvPr id="26" name="TextBox 25">
            <a:extLst>
              <a:ext uri="{FF2B5EF4-FFF2-40B4-BE49-F238E27FC236}">
                <a16:creationId xmlns:a16="http://schemas.microsoft.com/office/drawing/2014/main" id="{7E7C1D9B-FAC0-E043-BEAD-462C77E07257}"/>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2" name="Title 1">
            <a:extLst>
              <a:ext uri="{FF2B5EF4-FFF2-40B4-BE49-F238E27FC236}">
                <a16:creationId xmlns:a16="http://schemas.microsoft.com/office/drawing/2014/main" id="{1AF5060F-3A57-4907-868B-A7D2F3B35A30}"/>
              </a:ext>
            </a:extLst>
          </p:cNvPr>
          <p:cNvSpPr>
            <a:spLocks noGrp="1"/>
          </p:cNvSpPr>
          <p:nvPr userDrawn="1">
            <p:ph type="title" hasCustomPrompt="1"/>
          </p:nvPr>
        </p:nvSpPr>
        <p:spPr>
          <a:xfrm>
            <a:off x="623888" y="2403567"/>
            <a:ext cx="4231141" cy="1128774"/>
          </a:xfrm>
        </p:spPr>
        <p:txBody>
          <a:bodyPr vert="horz" bIns="0" anchor="b">
            <a:noAutofit/>
          </a:bodyPr>
          <a:lstStyle>
            <a:lvl1pPr>
              <a:lnSpc>
                <a:spcPct val="90000"/>
              </a:lnSpc>
              <a:spcBef>
                <a:spcPts val="1000"/>
              </a:spcBef>
              <a:spcAft>
                <a:spcPts val="0"/>
              </a:spcAft>
              <a:defRPr sz="3800"/>
            </a:lvl1pPr>
          </a:lstStyle>
          <a:p>
            <a:r>
              <a:rPr lang="en-US"/>
              <a:t>Chapter Title</a:t>
            </a:r>
            <a:endParaRPr lang="en-US" dirty="0"/>
          </a:p>
        </p:txBody>
      </p:sp>
      <p:sp>
        <p:nvSpPr>
          <p:cNvPr id="23" name="Subtitle 2">
            <a:extLst>
              <a:ext uri="{FF2B5EF4-FFF2-40B4-BE49-F238E27FC236}">
                <a16:creationId xmlns:a16="http://schemas.microsoft.com/office/drawing/2014/main" id="{F86F7E22-9F9D-41E3-99F2-E44EB53A25D9}"/>
              </a:ext>
            </a:extLst>
          </p:cNvPr>
          <p:cNvSpPr>
            <a:spLocks noGrp="1"/>
          </p:cNvSpPr>
          <p:nvPr userDrawn="1">
            <p:ph type="subTitle" idx="1" hasCustomPrompt="1"/>
          </p:nvPr>
        </p:nvSpPr>
        <p:spPr>
          <a:xfrm>
            <a:off x="623889" y="3532188"/>
            <a:ext cx="4231122" cy="714135"/>
          </a:xfrm>
        </p:spPr>
        <p:txBody>
          <a:bodyPr>
            <a:noAutofit/>
          </a:bodyPr>
          <a:lstStyle>
            <a:lvl1pPr marL="0" indent="0" algn="l">
              <a:spcAft>
                <a:spcPts val="600"/>
              </a:spcAft>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Subheadline</a:t>
            </a:r>
            <a:endParaRPr lang="en-US" dirty="0"/>
          </a:p>
        </p:txBody>
      </p:sp>
      <p:sp>
        <p:nvSpPr>
          <p:cNvPr id="6" name="Footer Placeholder 5">
            <a:extLst>
              <a:ext uri="{FF2B5EF4-FFF2-40B4-BE49-F238E27FC236}">
                <a16:creationId xmlns:a16="http://schemas.microsoft.com/office/drawing/2014/main" id="{DF85BE43-658A-4D34-B05D-AFCB9DC2A0A4}"/>
              </a:ext>
            </a:extLst>
          </p:cNvPr>
          <p:cNvSpPr>
            <a:spLocks noGrp="1"/>
          </p:cNvSpPr>
          <p:nvPr userDrawn="1">
            <p:ph type="ftr" sz="quarter" idx="14"/>
          </p:nvPr>
        </p:nvSpPr>
        <p:spPr/>
        <p:txBody>
          <a:bodyPr/>
          <a:lstStyle/>
          <a:p>
            <a:r>
              <a:rPr lang="en-US"/>
              <a:t>18.05.2023</a:t>
            </a:r>
            <a:endParaRPr lang="en-US" dirty="0"/>
          </a:p>
        </p:txBody>
      </p:sp>
      <p:sp>
        <p:nvSpPr>
          <p:cNvPr id="7" name="Slide Number Placeholder 6">
            <a:extLst>
              <a:ext uri="{FF2B5EF4-FFF2-40B4-BE49-F238E27FC236}">
                <a16:creationId xmlns:a16="http://schemas.microsoft.com/office/drawing/2014/main" id="{538BDA62-3DBF-4D90-8BE4-4FAB996874E3}"/>
              </a:ext>
            </a:extLst>
          </p:cNvPr>
          <p:cNvSpPr>
            <a:spLocks noGrp="1"/>
          </p:cNvSpPr>
          <p:nvPr userDrawn="1">
            <p:ph type="sldNum" sz="quarter" idx="15"/>
          </p:nvPr>
        </p:nvSpPr>
        <p:spPr/>
        <p:txBody>
          <a:bodyPr/>
          <a:lstStyle/>
          <a:p>
            <a:fld id="{B236E9AD-EC82-4364-B884-EBEB87A3EB8F}" type="slidenum">
              <a:rPr lang="en-US" smtClean="0"/>
              <a:pPr/>
              <a:t>‹#›</a:t>
            </a:fld>
            <a:endParaRPr lang="en-US" dirty="0"/>
          </a:p>
        </p:txBody>
      </p:sp>
      <p:pic>
        <p:nvPicPr>
          <p:cNvPr id="5" name="Picture 4">
            <a:extLst>
              <a:ext uri="{FF2B5EF4-FFF2-40B4-BE49-F238E27FC236}">
                <a16:creationId xmlns:a16="http://schemas.microsoft.com/office/drawing/2014/main" id="{7B8D15FE-C2BE-B63E-217E-861B33ACE7F3}"/>
              </a:ext>
            </a:extLst>
          </p:cNvPr>
          <p:cNvPicPr>
            <a:picLocks noChangeAspect="1"/>
          </p:cNvPicPr>
          <p:nvPr userDrawn="1">
            <p:custDataLst>
              <p:tags r:id="rId2"/>
            </p:custDataLst>
          </p:nvPr>
        </p:nvPicPr>
        <p:blipFill>
          <a:blip r:embed="rId6">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2893587045"/>
      </p:ext>
    </p:extLst>
  </p:cSld>
  <p:clrMapOvr>
    <a:masterClrMapping/>
  </p:clrMapOvr>
  <p:hf hdr="0"/>
  <p:extLst>
    <p:ext uri="{DCECCB84-F9BA-43D5-87BE-67443E8EF086}">
      <p15:sldGuideLst xmlns:p15="http://schemas.microsoft.com/office/powerpoint/2012/main">
        <p15:guide id="1" pos="320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genda" preserve="1" userDrawn="1">
  <p:cSld name="Agenda">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34F14BA4-6817-46AD-AA92-B88A21EAA68B}"/>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14" name="TextBox 13">
            <a:extLst>
              <a:ext uri="{FF2B5EF4-FFF2-40B4-BE49-F238E27FC236}">
                <a16:creationId xmlns:a16="http://schemas.microsoft.com/office/drawing/2014/main" id="{CA127596-7FAF-46A3-ACD4-7E4AF99B518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10" name="Title 9">
            <a:extLst>
              <a:ext uri="{FF2B5EF4-FFF2-40B4-BE49-F238E27FC236}">
                <a16:creationId xmlns:a16="http://schemas.microsoft.com/office/drawing/2014/main" id="{37E85BA0-8DA3-4798-9FF0-B99F56AEB71C}"/>
              </a:ext>
            </a:extLst>
          </p:cNvPr>
          <p:cNvSpPr>
            <a:spLocks noGrp="1"/>
          </p:cNvSpPr>
          <p:nvPr>
            <p:ph type="title" hasCustomPrompt="1"/>
          </p:nvPr>
        </p:nvSpPr>
        <p:spPr/>
        <p:txBody>
          <a:bodyPr vert="horz"/>
          <a:lstStyle>
            <a:lvl1pPr>
              <a:defRPr/>
            </a:lvl1pPr>
          </a:lstStyle>
          <a:p>
            <a:r>
              <a:rPr lang="en-US"/>
              <a:t>Click to enter agenda title</a:t>
            </a:r>
            <a:endParaRPr lang="en-US" dirty="0"/>
          </a:p>
        </p:txBody>
      </p:sp>
      <p:sp>
        <p:nvSpPr>
          <p:cNvPr id="3" name="Text Placeholder 2">
            <a:extLst>
              <a:ext uri="{FF2B5EF4-FFF2-40B4-BE49-F238E27FC236}">
                <a16:creationId xmlns:a16="http://schemas.microsoft.com/office/drawing/2014/main" id="{DF798C52-0661-426C-9600-09447FEB3A28}"/>
              </a:ext>
            </a:extLst>
          </p:cNvPr>
          <p:cNvSpPr>
            <a:spLocks noGrp="1"/>
          </p:cNvSpPr>
          <p:nvPr>
            <p:ph type="body" sz="quarter" idx="20" hasCustomPrompt="1"/>
          </p:nvPr>
        </p:nvSpPr>
        <p:spPr>
          <a:xfrm>
            <a:off x="623888" y="1665287"/>
            <a:ext cx="10944225" cy="4319587"/>
          </a:xfrm>
        </p:spPr>
        <p:txBody>
          <a:bodyPr/>
          <a:lstStyle>
            <a:lvl1pPr>
              <a:tabLst>
                <a:tab pos="10939463" algn="r"/>
              </a:tabLst>
              <a:defRPr sz="2400"/>
            </a:lvl1pPr>
            <a:lvl2pPr>
              <a:tabLst>
                <a:tab pos="10939463" algn="r"/>
              </a:tabLst>
              <a:defRPr sz="2400"/>
            </a:lvl2pPr>
            <a:lvl3pPr>
              <a:tabLst>
                <a:tab pos="10939463" algn="r"/>
              </a:tabLst>
              <a:defRPr sz="2400"/>
            </a:lvl3pPr>
            <a:lvl4pPr>
              <a:tabLst>
                <a:tab pos="10939463" algn="r"/>
              </a:tabLst>
              <a:defRPr sz="2400"/>
            </a:lvl4pPr>
            <a:lvl5pPr>
              <a:tabLst>
                <a:tab pos="10939463" algn="r"/>
              </a:tabLst>
              <a:defRPr sz="2400"/>
            </a:lvl5pPr>
          </a:lstStyle>
          <a:p>
            <a:pPr lvl="0"/>
            <a:r>
              <a:rPr lang="en-US" dirty="0"/>
              <a:t>Insert agenda topics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C29A2636-4AA7-47D4-B400-0DFC6182CF1A}"/>
              </a:ext>
            </a:extLst>
          </p:cNvPr>
          <p:cNvSpPr>
            <a:spLocks noGrp="1"/>
          </p:cNvSpPr>
          <p:nvPr>
            <p:ph type="ftr" sz="quarter" idx="21"/>
          </p:nvPr>
        </p:nvSpPr>
        <p:spPr/>
        <p:txBody>
          <a:bodyPr/>
          <a:lstStyle/>
          <a:p>
            <a:r>
              <a:rPr lang="en-US"/>
              <a:t>18.05.2023</a:t>
            </a:r>
            <a:endParaRPr lang="en-US" dirty="0"/>
          </a:p>
        </p:txBody>
      </p:sp>
      <p:sp>
        <p:nvSpPr>
          <p:cNvPr id="4" name="Slide Number Placeholder 3">
            <a:extLst>
              <a:ext uri="{FF2B5EF4-FFF2-40B4-BE49-F238E27FC236}">
                <a16:creationId xmlns:a16="http://schemas.microsoft.com/office/drawing/2014/main" id="{AC00F173-5C2B-460F-A623-F2567CAF368E}"/>
              </a:ext>
            </a:extLst>
          </p:cNvPr>
          <p:cNvSpPr>
            <a:spLocks noGrp="1"/>
          </p:cNvSpPr>
          <p:nvPr>
            <p:ph type="sldNum" sz="quarter" idx="22"/>
          </p:nvPr>
        </p:nvSpPr>
        <p:spPr/>
        <p:txBody>
          <a:bodyPr/>
          <a:lstStyle/>
          <a:p>
            <a:fld id="{0A19EE1F-EFD0-487C-B0B2-8D4D14132478}" type="slidenum">
              <a:rPr lang="en-US" smtClean="0"/>
              <a:pPr/>
              <a:t>‹#›</a:t>
            </a:fld>
            <a:endParaRPr lang="en-US" dirty="0"/>
          </a:p>
        </p:txBody>
      </p:sp>
    </p:spTree>
    <p:extLst>
      <p:ext uri="{BB962C8B-B14F-4D97-AF65-F5344CB8AC3E}">
        <p14:creationId xmlns:p14="http://schemas.microsoft.com/office/powerpoint/2010/main" val="3114859261"/>
      </p:ext>
    </p:extLst>
  </p:cSld>
  <p:clrMapOvr>
    <a:masterClrMapping/>
  </p:clrMapOvr>
  <p:hf hdr="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34F14BA4-6817-46AD-AA92-B88A21EAA68B}"/>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14" name="TextBox 13">
            <a:extLst>
              <a:ext uri="{FF2B5EF4-FFF2-40B4-BE49-F238E27FC236}">
                <a16:creationId xmlns:a16="http://schemas.microsoft.com/office/drawing/2014/main" id="{CA127596-7FAF-46A3-ACD4-7E4AF99B518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4" name="Content Placeholder 3">
            <a:extLst>
              <a:ext uri="{FF2B5EF4-FFF2-40B4-BE49-F238E27FC236}">
                <a16:creationId xmlns:a16="http://schemas.microsoft.com/office/drawing/2014/main" id="{03865F91-2CED-4148-BF8E-CCC9E6C9FFF9}"/>
              </a:ext>
            </a:extLst>
          </p:cNvPr>
          <p:cNvSpPr>
            <a:spLocks noGrp="1"/>
          </p:cNvSpPr>
          <p:nvPr>
            <p:ph sz="quarter" idx="20" hasCustomPrompt="1"/>
          </p:nvPr>
        </p:nvSpPr>
        <p:spPr>
          <a:xfrm>
            <a:off x="623888" y="1665287"/>
            <a:ext cx="10944225" cy="4319587"/>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0" name="Title 9">
            <a:extLst>
              <a:ext uri="{FF2B5EF4-FFF2-40B4-BE49-F238E27FC236}">
                <a16:creationId xmlns:a16="http://schemas.microsoft.com/office/drawing/2014/main" id="{37E85BA0-8DA3-4798-9FF0-B99F56AEB71C}"/>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AF9B160A-521B-495E-835E-6FCBAE63DEF4}"/>
              </a:ext>
            </a:extLst>
          </p:cNvPr>
          <p:cNvSpPr>
            <a:spLocks noGrp="1"/>
          </p:cNvSpPr>
          <p:nvPr>
            <p:ph type="ftr" sz="quarter" idx="21"/>
          </p:nvPr>
        </p:nvSpPr>
        <p:spPr/>
        <p:txBody>
          <a:bodyPr/>
          <a:lstStyle/>
          <a:p>
            <a:r>
              <a:rPr lang="en-US"/>
              <a:t>18.05.2023</a:t>
            </a:r>
            <a:endParaRPr lang="en-US" dirty="0"/>
          </a:p>
        </p:txBody>
      </p:sp>
      <p:sp>
        <p:nvSpPr>
          <p:cNvPr id="3" name="Slide Number Placeholder 2">
            <a:extLst>
              <a:ext uri="{FF2B5EF4-FFF2-40B4-BE49-F238E27FC236}">
                <a16:creationId xmlns:a16="http://schemas.microsoft.com/office/drawing/2014/main" id="{9AB94D8C-D600-4D8B-9F53-37F4E0660F00}"/>
              </a:ext>
            </a:extLst>
          </p:cNvPr>
          <p:cNvSpPr>
            <a:spLocks noGrp="1"/>
          </p:cNvSpPr>
          <p:nvPr>
            <p:ph type="sldNum" sz="quarter" idx="22"/>
          </p:nvPr>
        </p:nvSpPr>
        <p:spPr/>
        <p:txBody>
          <a:bodyPr/>
          <a:lstStyle/>
          <a:p>
            <a:fld id="{10F3CF79-0BD9-448F-AB19-B447AF4D1241}" type="slidenum">
              <a:rPr lang="en-US" smtClean="0"/>
              <a:pPr/>
              <a:t>‹#›</a:t>
            </a:fld>
            <a:endParaRPr lang="en-US" dirty="0"/>
          </a:p>
        </p:txBody>
      </p:sp>
    </p:spTree>
    <p:extLst>
      <p:ext uri="{BB962C8B-B14F-4D97-AF65-F5344CB8AC3E}">
        <p14:creationId xmlns:p14="http://schemas.microsoft.com/office/powerpoint/2010/main" val="1202436796"/>
      </p:ext>
    </p:extLst>
  </p:cSld>
  <p:clrMapOvr>
    <a:masterClrMapping/>
  </p:clrMapOvr>
  <p:hf hdr="0"/>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and Image" preserve="1" userDrawn="1">
  <p:cSld name="Content and Image">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A7BB32D7-30F1-40C2-8B62-5C665068ED11}"/>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8" name="Picture Placeholder 7">
            <a:extLst>
              <a:ext uri="{FF2B5EF4-FFF2-40B4-BE49-F238E27FC236}">
                <a16:creationId xmlns:a16="http://schemas.microsoft.com/office/drawing/2014/main" id="{ECABA465-5676-4248-8114-5124831825F1}"/>
              </a:ext>
            </a:extLst>
          </p:cNvPr>
          <p:cNvSpPr>
            <a:spLocks noGrp="1"/>
          </p:cNvSpPr>
          <p:nvPr>
            <p:ph type="pic" sz="quarter" idx="17" hasCustomPrompt="1"/>
          </p:nvPr>
        </p:nvSpPr>
        <p:spPr bwMode="gray">
          <a:xfrm>
            <a:off x="7447443" y="1662735"/>
            <a:ext cx="4120670" cy="4321985"/>
          </a:xfrm>
          <a:solidFill>
            <a:schemeClr val="bg1">
              <a:lumMod val="65000"/>
            </a:schemeClr>
          </a:solidFill>
        </p:spPr>
        <p:txBody>
          <a:bodyPr lIns="72000"/>
          <a:lstStyle>
            <a:lvl1pPr marL="0" indent="0" algn="ctr">
              <a:buNone/>
              <a:defRPr>
                <a:solidFill>
                  <a:schemeClr val="bg1"/>
                </a:solidFill>
              </a:defRPr>
            </a:lvl1pPr>
          </a:lstStyle>
          <a:p>
            <a:r>
              <a:rPr lang="en-US"/>
              <a:t>Insert picture</a:t>
            </a:r>
            <a:endParaRPr lang="en-US" dirty="0"/>
          </a:p>
        </p:txBody>
      </p:sp>
      <p:sp>
        <p:nvSpPr>
          <p:cNvPr id="21" name="TextBox 20">
            <a:extLst>
              <a:ext uri="{FF2B5EF4-FFF2-40B4-BE49-F238E27FC236}">
                <a16:creationId xmlns:a16="http://schemas.microsoft.com/office/drawing/2014/main" id="{45DD859A-80FF-4681-B009-69E7109A9062}"/>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4" name="Content Placeholder 3">
            <a:extLst>
              <a:ext uri="{FF2B5EF4-FFF2-40B4-BE49-F238E27FC236}">
                <a16:creationId xmlns:a16="http://schemas.microsoft.com/office/drawing/2014/main" id="{12B72096-D230-4E2B-95F8-15BC44E147DE}"/>
              </a:ext>
            </a:extLst>
          </p:cNvPr>
          <p:cNvSpPr>
            <a:spLocks noGrp="1"/>
          </p:cNvSpPr>
          <p:nvPr>
            <p:ph sz="quarter" idx="21" hasCustomPrompt="1"/>
          </p:nvPr>
        </p:nvSpPr>
        <p:spPr>
          <a:xfrm>
            <a:off x="623889" y="1665287"/>
            <a:ext cx="6572249" cy="4319587"/>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5" name="Title 4">
            <a:extLst>
              <a:ext uri="{FF2B5EF4-FFF2-40B4-BE49-F238E27FC236}">
                <a16:creationId xmlns:a16="http://schemas.microsoft.com/office/drawing/2014/main" id="{18B9F3A4-465F-4AE0-8818-C5337259E6D4}"/>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45090D46-621F-43EC-985D-0C80886844E7}"/>
              </a:ext>
            </a:extLst>
          </p:cNvPr>
          <p:cNvSpPr>
            <a:spLocks noGrp="1"/>
          </p:cNvSpPr>
          <p:nvPr>
            <p:ph type="ftr" sz="quarter" idx="22"/>
          </p:nvPr>
        </p:nvSpPr>
        <p:spPr/>
        <p:txBody>
          <a:bodyPr/>
          <a:lstStyle/>
          <a:p>
            <a:r>
              <a:rPr lang="en-US"/>
              <a:t>18.05.2023</a:t>
            </a:r>
            <a:endParaRPr lang="en-US" dirty="0"/>
          </a:p>
        </p:txBody>
      </p:sp>
      <p:sp>
        <p:nvSpPr>
          <p:cNvPr id="3" name="Slide Number Placeholder 2">
            <a:extLst>
              <a:ext uri="{FF2B5EF4-FFF2-40B4-BE49-F238E27FC236}">
                <a16:creationId xmlns:a16="http://schemas.microsoft.com/office/drawing/2014/main" id="{A8A8EF36-624B-4A56-89E7-34456CF41430}"/>
              </a:ext>
            </a:extLst>
          </p:cNvPr>
          <p:cNvSpPr>
            <a:spLocks noGrp="1"/>
          </p:cNvSpPr>
          <p:nvPr>
            <p:ph type="sldNum" sz="quarter" idx="23"/>
          </p:nvPr>
        </p:nvSpPr>
        <p:spPr/>
        <p:txBody>
          <a:bodyPr/>
          <a:lstStyle/>
          <a:p>
            <a:fld id="{8746399B-1A04-4A6F-AF47-D71BC89184EA}" type="slidenum">
              <a:rPr lang="en-US" smtClean="0"/>
              <a:pPr/>
              <a:t>‹#›</a:t>
            </a:fld>
            <a:endParaRPr lang="en-US" dirty="0"/>
          </a:p>
        </p:txBody>
      </p:sp>
    </p:spTree>
    <p:extLst>
      <p:ext uri="{BB962C8B-B14F-4D97-AF65-F5344CB8AC3E}">
        <p14:creationId xmlns:p14="http://schemas.microsoft.com/office/powerpoint/2010/main" val="458445846"/>
      </p:ext>
    </p:extLst>
  </p:cSld>
  <p:clrMapOvr>
    <a:masterClrMapping/>
  </p:clrMapOvr>
  <p:hf hdr="0"/>
  <p:extLst>
    <p:ext uri="{DCECCB84-F9BA-43D5-87BE-67443E8EF086}">
      <p15:sldGuideLst xmlns:p15="http://schemas.microsoft.com/office/powerpoint/2012/main">
        <p15:guide id="1" pos="4533" userDrawn="1">
          <p15:clr>
            <a:srgbClr val="FBAE40"/>
          </p15:clr>
        </p15:guide>
        <p15:guide id="10" pos="469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and Image small" preserve="1" userDrawn="1">
  <p:cSld name="Content and Image small">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A7BB32D7-30F1-40C2-8B62-5C665068ED11}"/>
              </a:ext>
            </a:extLst>
          </p:cNvPr>
          <p:cNvSpPr>
            <a:spLocks noGrp="1"/>
          </p:cNvSpPr>
          <p:nvPr>
            <p:ph type="subTitle" idx="15" hasCustomPrompt="1"/>
          </p:nvPr>
        </p:nvSpPr>
        <p:spPr>
          <a:xfrm>
            <a:off x="623887" y="787751"/>
            <a:ext cx="8964613" cy="39846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8" name="Picture Placeholder 7">
            <a:extLst>
              <a:ext uri="{FF2B5EF4-FFF2-40B4-BE49-F238E27FC236}">
                <a16:creationId xmlns:a16="http://schemas.microsoft.com/office/drawing/2014/main" id="{ECABA465-5676-4248-8114-5124831825F1}"/>
              </a:ext>
            </a:extLst>
          </p:cNvPr>
          <p:cNvSpPr>
            <a:spLocks noGrp="1"/>
          </p:cNvSpPr>
          <p:nvPr>
            <p:ph type="pic" sz="quarter" idx="17" hasCustomPrompt="1"/>
          </p:nvPr>
        </p:nvSpPr>
        <p:spPr bwMode="gray">
          <a:xfrm>
            <a:off x="8759825" y="1662889"/>
            <a:ext cx="2824163" cy="4321985"/>
          </a:xfrm>
          <a:solidFill>
            <a:schemeClr val="bg1">
              <a:lumMod val="65000"/>
            </a:schemeClr>
          </a:solidFill>
        </p:spPr>
        <p:txBody>
          <a:bodyPr lIns="72000"/>
          <a:lstStyle>
            <a:lvl1pPr marL="0" indent="0" algn="ctr">
              <a:buNone/>
              <a:defRPr>
                <a:solidFill>
                  <a:schemeClr val="bg1"/>
                </a:solidFill>
              </a:defRPr>
            </a:lvl1pPr>
          </a:lstStyle>
          <a:p>
            <a:r>
              <a:rPr lang="en-US"/>
              <a:t>Insert picture</a:t>
            </a:r>
            <a:endParaRPr lang="en-US" dirty="0"/>
          </a:p>
        </p:txBody>
      </p:sp>
      <p:sp>
        <p:nvSpPr>
          <p:cNvPr id="21" name="TextBox 20">
            <a:extLst>
              <a:ext uri="{FF2B5EF4-FFF2-40B4-BE49-F238E27FC236}">
                <a16:creationId xmlns:a16="http://schemas.microsoft.com/office/drawing/2014/main" id="{45DD859A-80FF-4681-B009-69E7109A9062}"/>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4" name="Content Placeholder 3">
            <a:extLst>
              <a:ext uri="{FF2B5EF4-FFF2-40B4-BE49-F238E27FC236}">
                <a16:creationId xmlns:a16="http://schemas.microsoft.com/office/drawing/2014/main" id="{12B72096-D230-4E2B-95F8-15BC44E147DE}"/>
              </a:ext>
            </a:extLst>
          </p:cNvPr>
          <p:cNvSpPr>
            <a:spLocks noGrp="1"/>
          </p:cNvSpPr>
          <p:nvPr>
            <p:ph sz="quarter" idx="21" hasCustomPrompt="1"/>
          </p:nvPr>
        </p:nvSpPr>
        <p:spPr>
          <a:xfrm>
            <a:off x="623889" y="1665287"/>
            <a:ext cx="7885111" cy="4319587"/>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18B9F3A4-465F-4AE0-8818-C5337259E6D4}"/>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3D60FB97-7CB8-4851-AE99-5FA22E9741F8}"/>
              </a:ext>
            </a:extLst>
          </p:cNvPr>
          <p:cNvSpPr>
            <a:spLocks noGrp="1"/>
          </p:cNvSpPr>
          <p:nvPr>
            <p:ph type="ftr" sz="quarter" idx="22"/>
          </p:nvPr>
        </p:nvSpPr>
        <p:spPr/>
        <p:txBody>
          <a:bodyPr/>
          <a:lstStyle/>
          <a:p>
            <a:r>
              <a:rPr lang="en-US"/>
              <a:t>18.05.2023</a:t>
            </a:r>
            <a:endParaRPr lang="en-US" dirty="0"/>
          </a:p>
        </p:txBody>
      </p:sp>
      <p:sp>
        <p:nvSpPr>
          <p:cNvPr id="3" name="Slide Number Placeholder 2">
            <a:extLst>
              <a:ext uri="{FF2B5EF4-FFF2-40B4-BE49-F238E27FC236}">
                <a16:creationId xmlns:a16="http://schemas.microsoft.com/office/drawing/2014/main" id="{FFAF99ED-3D60-4938-815A-8069E83CD2D0}"/>
              </a:ext>
            </a:extLst>
          </p:cNvPr>
          <p:cNvSpPr>
            <a:spLocks noGrp="1"/>
          </p:cNvSpPr>
          <p:nvPr>
            <p:ph type="sldNum" sz="quarter" idx="23"/>
          </p:nvPr>
        </p:nvSpPr>
        <p:spPr/>
        <p:txBody>
          <a:bodyPr/>
          <a:lstStyle/>
          <a:p>
            <a:fld id="{F500FED4-C07B-4055-9233-BDB01B893E33}" type="slidenum">
              <a:rPr lang="en-US" smtClean="0"/>
              <a:pPr/>
              <a:t>‹#›</a:t>
            </a:fld>
            <a:endParaRPr lang="en-US" dirty="0"/>
          </a:p>
        </p:txBody>
      </p:sp>
    </p:spTree>
    <p:extLst>
      <p:ext uri="{BB962C8B-B14F-4D97-AF65-F5344CB8AC3E}">
        <p14:creationId xmlns:p14="http://schemas.microsoft.com/office/powerpoint/2010/main" val="2725719402"/>
      </p:ext>
    </p:extLst>
  </p:cSld>
  <p:clrMapOvr>
    <a:masterClrMapping/>
  </p:clrMapOvr>
  <p:hf hdr="0"/>
  <p:extLst>
    <p:ext uri="{DCECCB84-F9BA-43D5-87BE-67443E8EF086}">
      <p15:sldGuideLst xmlns:p15="http://schemas.microsoft.com/office/powerpoint/2012/main">
        <p15:guide id="1" pos="5360">
          <p15:clr>
            <a:srgbClr val="FBAE40"/>
          </p15:clr>
        </p15:guide>
        <p15:guide id="10" pos="551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with Title" preserve="1" userDrawn="1">
  <p:cSld name="Two Content with Title">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A3E30882-9D8C-4F6C-A732-2A67C2A594F8}"/>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23" name="TextBox 22">
            <a:extLst>
              <a:ext uri="{FF2B5EF4-FFF2-40B4-BE49-F238E27FC236}">
                <a16:creationId xmlns:a16="http://schemas.microsoft.com/office/drawing/2014/main" id="{46C8C623-9AED-45B8-9D5A-AB7F5EB0C71C}"/>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5" name="Text Placeholder 4">
            <a:extLst>
              <a:ext uri="{FF2B5EF4-FFF2-40B4-BE49-F238E27FC236}">
                <a16:creationId xmlns:a16="http://schemas.microsoft.com/office/drawing/2014/main" id="{08E8EC0B-BAE6-4703-ACCA-6D064D11DCC2}"/>
              </a:ext>
            </a:extLst>
          </p:cNvPr>
          <p:cNvSpPr>
            <a:spLocks noGrp="1"/>
          </p:cNvSpPr>
          <p:nvPr>
            <p:ph type="body" sz="quarter" idx="24" hasCustomPrompt="1"/>
          </p:nvPr>
        </p:nvSpPr>
        <p:spPr>
          <a:xfrm>
            <a:off x="623888" y="1665288"/>
            <a:ext cx="5299049" cy="774063"/>
          </a:xfrm>
        </p:spPr>
        <p:txBody>
          <a:bodyPr bIns="36000" anchor="b"/>
          <a:lstStyle>
            <a:lvl1pPr marL="0" indent="0">
              <a:lnSpc>
                <a:spcPct val="100000"/>
              </a:lnSpc>
              <a:spcAft>
                <a:spcPts val="600"/>
              </a:spcAft>
              <a:buNone/>
              <a:defRPr sz="1800" b="1">
                <a:solidFill>
                  <a:schemeClr val="accent1"/>
                </a:solidFill>
              </a:defRPr>
            </a:lvl1pPr>
          </a:lstStyle>
          <a:p>
            <a:pPr lvl="0"/>
            <a:r>
              <a:rPr lang="en-US"/>
              <a:t>Insert content here</a:t>
            </a:r>
            <a:endParaRPr lang="en-US" dirty="0"/>
          </a:p>
        </p:txBody>
      </p:sp>
      <p:sp>
        <p:nvSpPr>
          <p:cNvPr id="14" name="Text Placeholder 4">
            <a:extLst>
              <a:ext uri="{FF2B5EF4-FFF2-40B4-BE49-F238E27FC236}">
                <a16:creationId xmlns:a16="http://schemas.microsoft.com/office/drawing/2014/main" id="{EDD68DA8-C87D-427F-90B5-8785845516AF}"/>
              </a:ext>
            </a:extLst>
          </p:cNvPr>
          <p:cNvSpPr>
            <a:spLocks noGrp="1"/>
          </p:cNvSpPr>
          <p:nvPr>
            <p:ph type="body" sz="quarter" idx="25" hasCustomPrompt="1"/>
          </p:nvPr>
        </p:nvSpPr>
        <p:spPr>
          <a:xfrm>
            <a:off x="6255053" y="1665288"/>
            <a:ext cx="5299049" cy="774063"/>
          </a:xfrm>
        </p:spPr>
        <p:txBody>
          <a:bodyPr bIns="36000" anchor="b"/>
          <a:lstStyle>
            <a:lvl1pPr marL="0" indent="0">
              <a:lnSpc>
                <a:spcPct val="100000"/>
              </a:lnSpc>
              <a:spcAft>
                <a:spcPts val="600"/>
              </a:spcAft>
              <a:buNone/>
              <a:defRPr sz="1800" b="1">
                <a:solidFill>
                  <a:schemeClr val="accent1"/>
                </a:solidFill>
              </a:defRPr>
            </a:lvl1pPr>
          </a:lstStyle>
          <a:p>
            <a:pPr lvl="0"/>
            <a:r>
              <a:rPr lang="en-US"/>
              <a:t>Insert content here</a:t>
            </a:r>
            <a:endParaRPr lang="en-US" dirty="0"/>
          </a:p>
        </p:txBody>
      </p:sp>
      <p:sp>
        <p:nvSpPr>
          <p:cNvPr id="10" name="Content Placeholder 9">
            <a:extLst>
              <a:ext uri="{FF2B5EF4-FFF2-40B4-BE49-F238E27FC236}">
                <a16:creationId xmlns:a16="http://schemas.microsoft.com/office/drawing/2014/main" id="{E960BC3F-C0E0-41A4-AE03-FBC1FAEC287F}"/>
              </a:ext>
            </a:extLst>
          </p:cNvPr>
          <p:cNvSpPr>
            <a:spLocks noGrp="1"/>
          </p:cNvSpPr>
          <p:nvPr>
            <p:ph sz="quarter" idx="26" hasCustomPrompt="1"/>
          </p:nvPr>
        </p:nvSpPr>
        <p:spPr>
          <a:xfrm>
            <a:off x="623887" y="2485189"/>
            <a:ext cx="5299200" cy="3499685"/>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3" name="Content Placeholder 12">
            <a:extLst>
              <a:ext uri="{FF2B5EF4-FFF2-40B4-BE49-F238E27FC236}">
                <a16:creationId xmlns:a16="http://schemas.microsoft.com/office/drawing/2014/main" id="{54760D73-BC2C-40D9-8CF5-CC7E8C7BCDCB}"/>
              </a:ext>
            </a:extLst>
          </p:cNvPr>
          <p:cNvSpPr>
            <a:spLocks noGrp="1"/>
          </p:cNvSpPr>
          <p:nvPr>
            <p:ph sz="quarter" idx="27" hasCustomPrompt="1"/>
          </p:nvPr>
        </p:nvSpPr>
        <p:spPr>
          <a:xfrm>
            <a:off x="6255052" y="2485190"/>
            <a:ext cx="5313061" cy="3499684"/>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5" name="Title 14">
            <a:extLst>
              <a:ext uri="{FF2B5EF4-FFF2-40B4-BE49-F238E27FC236}">
                <a16:creationId xmlns:a16="http://schemas.microsoft.com/office/drawing/2014/main" id="{B57A2DF6-C837-4DB7-A0DB-A5BA4E010F61}"/>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772AC2AA-7F24-4A9B-9F60-9E2C74D47E0A}"/>
              </a:ext>
            </a:extLst>
          </p:cNvPr>
          <p:cNvSpPr>
            <a:spLocks noGrp="1"/>
          </p:cNvSpPr>
          <p:nvPr>
            <p:ph type="ftr" sz="quarter" idx="28"/>
          </p:nvPr>
        </p:nvSpPr>
        <p:spPr/>
        <p:txBody>
          <a:bodyPr/>
          <a:lstStyle/>
          <a:p>
            <a:r>
              <a:rPr lang="en-US"/>
              <a:t>18.05.2023</a:t>
            </a:r>
            <a:endParaRPr lang="en-US" dirty="0"/>
          </a:p>
        </p:txBody>
      </p:sp>
      <p:sp>
        <p:nvSpPr>
          <p:cNvPr id="3" name="Slide Number Placeholder 2">
            <a:extLst>
              <a:ext uri="{FF2B5EF4-FFF2-40B4-BE49-F238E27FC236}">
                <a16:creationId xmlns:a16="http://schemas.microsoft.com/office/drawing/2014/main" id="{3B6FC87A-07B8-457A-95FD-75B0EE998B0D}"/>
              </a:ext>
            </a:extLst>
          </p:cNvPr>
          <p:cNvSpPr>
            <a:spLocks noGrp="1"/>
          </p:cNvSpPr>
          <p:nvPr>
            <p:ph type="sldNum" sz="quarter" idx="29"/>
          </p:nvPr>
        </p:nvSpPr>
        <p:spPr/>
        <p:txBody>
          <a:bodyPr/>
          <a:lstStyle/>
          <a:p>
            <a:fld id="{1011C5E7-C1F4-4BA4-AA56-06DDB21A2E24}" type="slidenum">
              <a:rPr lang="en-US" smtClean="0"/>
              <a:pPr/>
              <a:t>‹#›</a:t>
            </a:fld>
            <a:endParaRPr lang="en-US" dirty="0"/>
          </a:p>
        </p:txBody>
      </p:sp>
    </p:spTree>
    <p:extLst>
      <p:ext uri="{BB962C8B-B14F-4D97-AF65-F5344CB8AC3E}">
        <p14:creationId xmlns:p14="http://schemas.microsoft.com/office/powerpoint/2010/main" val="2461071279"/>
      </p:ext>
    </p:extLst>
  </p:cSld>
  <p:clrMapOvr>
    <a:masterClrMapping/>
  </p:clrMapOvr>
  <p:hf hdr="0"/>
  <p:extLst>
    <p:ext uri="{DCECCB84-F9BA-43D5-87BE-67443E8EF086}">
      <p15:sldGuideLst xmlns:p15="http://schemas.microsoft.com/office/powerpoint/2012/main">
        <p15:guide id="1" pos="3732" userDrawn="1">
          <p15:clr>
            <a:srgbClr val="FBAE40"/>
          </p15:clr>
        </p15:guide>
        <p15:guide id="10" pos="39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D71D12E-DC1B-4054-99C0-2DD8C7F5F7EF}"/>
              </a:ext>
            </a:extLst>
          </p:cNvPr>
          <p:cNvPicPr>
            <a:picLocks noChangeAspect="1"/>
          </p:cNvPicPr>
          <p:nvPr userDrawn="1"/>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0" y="5930900"/>
            <a:ext cx="12192000" cy="927100"/>
          </a:xfrm>
          <a:prstGeom prst="rect">
            <a:avLst/>
          </a:prstGeom>
        </p:spPr>
      </p:pic>
      <p:sp>
        <p:nvSpPr>
          <p:cNvPr id="2" name="Title Placeholder 1"/>
          <p:cNvSpPr>
            <a:spLocks noGrp="1"/>
          </p:cNvSpPr>
          <p:nvPr>
            <p:ph type="title"/>
          </p:nvPr>
        </p:nvSpPr>
        <p:spPr>
          <a:xfrm>
            <a:off x="623888" y="350069"/>
            <a:ext cx="8964613" cy="467239"/>
          </a:xfrm>
          <a:prstGeom prst="rect">
            <a:avLst/>
          </a:prstGeom>
        </p:spPr>
        <p:txBody>
          <a:bodyPr vert="horz" lIns="0" tIns="0" rIns="0" bIns="36000" rtlCol="0" anchor="t">
            <a:noAutofit/>
          </a:bodyPr>
          <a:lstStyle/>
          <a:p>
            <a:endParaRPr lang="en-US" dirty="0"/>
          </a:p>
        </p:txBody>
      </p:sp>
      <p:sp>
        <p:nvSpPr>
          <p:cNvPr id="3" name="Text Placeholder 2"/>
          <p:cNvSpPr>
            <a:spLocks noGrp="1"/>
          </p:cNvSpPr>
          <p:nvPr>
            <p:ph type="body" idx="1"/>
          </p:nvPr>
        </p:nvSpPr>
        <p:spPr>
          <a:xfrm>
            <a:off x="623888" y="1665287"/>
            <a:ext cx="10944225" cy="4319587"/>
          </a:xfrm>
          <a:prstGeom prst="rect">
            <a:avLst/>
          </a:prstGeom>
        </p:spPr>
        <p:txBody>
          <a:bodyPr vert="horz" lIns="0" tIns="72000" rIns="0" bIns="0" rtlCol="0">
            <a:noAutofit/>
          </a:body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Nineth level</a:t>
            </a:r>
            <a:endParaRPr lang="en-US" dirty="0"/>
          </a:p>
        </p:txBody>
      </p:sp>
      <p:sp>
        <p:nvSpPr>
          <p:cNvPr id="5" name="Footer Placeholder 4"/>
          <p:cNvSpPr>
            <a:spLocks noGrp="1"/>
          </p:cNvSpPr>
          <p:nvPr>
            <p:ph type="ftr" sz="quarter" idx="3"/>
          </p:nvPr>
        </p:nvSpPr>
        <p:spPr>
          <a:xfrm>
            <a:off x="5355771" y="6576681"/>
            <a:ext cx="5690848" cy="137325"/>
          </a:xfrm>
          <a:prstGeom prst="rect">
            <a:avLst/>
          </a:prstGeom>
        </p:spPr>
        <p:txBody>
          <a:bodyPr vert="horz" lIns="0" tIns="0" rIns="0" bIns="0" rtlCol="0" anchor="t"/>
          <a:lstStyle>
            <a:lvl1pPr algn="r">
              <a:defRPr sz="900">
                <a:solidFill>
                  <a:schemeClr val="tx1"/>
                </a:solidFill>
              </a:defRPr>
            </a:lvl1pPr>
          </a:lstStyle>
          <a:p>
            <a:r>
              <a:rPr lang="en-US"/>
              <a:t>18.05.2023</a:t>
            </a:r>
            <a:endParaRPr lang="en-US" dirty="0"/>
          </a:p>
        </p:txBody>
      </p:sp>
      <p:sp>
        <p:nvSpPr>
          <p:cNvPr id="6" name="Slide Number Placeholder 5"/>
          <p:cNvSpPr>
            <a:spLocks noGrp="1"/>
          </p:cNvSpPr>
          <p:nvPr>
            <p:ph type="sldNum" sz="quarter" idx="4"/>
          </p:nvPr>
        </p:nvSpPr>
        <p:spPr>
          <a:xfrm>
            <a:off x="11208544" y="6576681"/>
            <a:ext cx="359569" cy="137325"/>
          </a:xfrm>
          <a:prstGeom prst="rect">
            <a:avLst/>
          </a:prstGeom>
        </p:spPr>
        <p:txBody>
          <a:bodyPr vert="horz" lIns="0" tIns="0" rIns="0" bIns="0" rtlCol="0" anchor="t"/>
          <a:lstStyle>
            <a:lvl1pPr algn="r">
              <a:defRPr sz="900">
                <a:solidFill>
                  <a:schemeClr val="tx1"/>
                </a:solidFill>
              </a:defRPr>
            </a:lvl1pPr>
          </a:lstStyle>
          <a:p>
            <a:fld id="{1A623FB0-46B8-4A8C-B1A5-41EA40DDEB10}" type="slidenum">
              <a:rPr lang="en-US" smtClean="0"/>
              <a:pPr/>
              <a:t>‹#›</a:t>
            </a:fld>
            <a:endParaRPr lang="en-US" dirty="0"/>
          </a:p>
        </p:txBody>
      </p:sp>
      <p:pic>
        <p:nvPicPr>
          <p:cNvPr id="8" name="Picture 7">
            <a:extLst>
              <a:ext uri="{FF2B5EF4-FFF2-40B4-BE49-F238E27FC236}">
                <a16:creationId xmlns:a16="http://schemas.microsoft.com/office/drawing/2014/main" id="{DF767AE8-2346-632D-136A-B7F7E67FE9A3}"/>
              </a:ext>
            </a:extLst>
          </p:cNvPr>
          <p:cNvPicPr>
            <a:picLocks noChangeAspect="1"/>
          </p:cNvPicPr>
          <p:nvPr userDrawn="1">
            <p:custDataLst>
              <p:tags r:id="rId20"/>
            </p:custDataLst>
          </p:nvPr>
        </p:nvPicPr>
        <p:blipFill>
          <a:blip r:embed="rId23">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2083679555"/>
      </p:ext>
    </p:extLst>
  </p:cSld>
  <p:clrMap bg1="lt1" tx1="dk1" bg2="lt2" tx2="dk2" accent1="accent1" accent2="accent2" accent3="accent3" accent4="accent4" accent5="accent5" accent6="accent6" hlink="hlink" folHlink="folHlink"/>
  <p:sldLayoutIdLst>
    <p:sldLayoutId id="2147483699" r:id="rId1"/>
    <p:sldLayoutId id="2147483806" r:id="rId2"/>
    <p:sldLayoutId id="2147483762" r:id="rId3"/>
    <p:sldLayoutId id="2147483809" r:id="rId4"/>
    <p:sldLayoutId id="2147483807" r:id="rId5"/>
    <p:sldLayoutId id="2147483792" r:id="rId6"/>
    <p:sldLayoutId id="2147483793" r:id="rId7"/>
    <p:sldLayoutId id="2147483811" r:id="rId8"/>
    <p:sldLayoutId id="2147483805" r:id="rId9"/>
    <p:sldLayoutId id="2147483794" r:id="rId10"/>
    <p:sldLayoutId id="2147483795" r:id="rId11"/>
    <p:sldLayoutId id="2147483796" r:id="rId12"/>
    <p:sldLayoutId id="2147483812" r:id="rId13"/>
    <p:sldLayoutId id="2147483810" r:id="rId14"/>
    <p:sldLayoutId id="2147483808" r:id="rId15"/>
    <p:sldLayoutId id="2147483797" r:id="rId16"/>
    <p:sldLayoutId id="2147483803" r:id="rId17"/>
    <p:sldLayoutId id="2147483804" r:id="rId18"/>
  </p:sldLayoutIdLst>
  <p:hf hdr="0"/>
  <p:txStyles>
    <p:titleStyle>
      <a:lvl1pPr algn="l" defTabSz="914400" rtl="0" eaLnBrk="1" latinLnBrk="0" hangingPunct="1">
        <a:lnSpc>
          <a:spcPct val="100000"/>
        </a:lnSpc>
        <a:spcBef>
          <a:spcPts val="300"/>
        </a:spcBef>
        <a:spcAft>
          <a:spcPts val="600"/>
        </a:spcAft>
        <a:buNone/>
        <a:defRPr sz="2800" kern="1200">
          <a:solidFill>
            <a:schemeClr val="accent1"/>
          </a:solidFill>
          <a:latin typeface="+mj-lt"/>
          <a:ea typeface="+mj-ea"/>
          <a:cs typeface="+mj-cs"/>
        </a:defRPr>
      </a:lvl1pPr>
    </p:titleStyle>
    <p:bodyStyle>
      <a:lvl1pPr marL="216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080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5pPr>
      <a:lvl6pPr marL="1296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6pPr>
      <a:lvl7pPr marL="1512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7pPr>
      <a:lvl8pPr marL="1728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8pPr>
      <a:lvl9pPr marL="1944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userDrawn="1">
          <p15:clr>
            <a:srgbClr val="F26B43"/>
          </p15:clr>
        </p15:guide>
        <p15:guide id="2" pos="7287" userDrawn="1">
          <p15:clr>
            <a:srgbClr val="F26B43"/>
          </p15:clr>
        </p15:guide>
        <p15:guide id="3" orient="horz" pos="1049" userDrawn="1">
          <p15:clr>
            <a:srgbClr val="F26B43"/>
          </p15:clr>
        </p15:guide>
        <p15:guide id="4" orient="horz" pos="3770" userDrawn="1">
          <p15:clr>
            <a:srgbClr val="F26B43"/>
          </p15:clr>
        </p15:guide>
        <p15:guide id="5" orient="horz" pos="27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3.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8.jpg"/><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3.wdp"/><Relationship Id="rId18" Type="http://schemas.openxmlformats.org/officeDocument/2006/relationships/image" Target="../media/image47.jpg"/><Relationship Id="rId3" Type="http://schemas.openxmlformats.org/officeDocument/2006/relationships/image" Target="../media/image35.jpeg"/><Relationship Id="rId21" Type="http://schemas.openxmlformats.org/officeDocument/2006/relationships/image" Target="../media/image50.png"/><Relationship Id="rId7" Type="http://schemas.openxmlformats.org/officeDocument/2006/relationships/image" Target="../media/image39.png"/><Relationship Id="rId12" Type="http://schemas.openxmlformats.org/officeDocument/2006/relationships/image" Target="../media/image43.png"/><Relationship Id="rId17" Type="http://schemas.openxmlformats.org/officeDocument/2006/relationships/image" Target="../media/image46.png"/><Relationship Id="rId2" Type="http://schemas.openxmlformats.org/officeDocument/2006/relationships/notesSlide" Target="../notesSlides/notesSlide12.xml"/><Relationship Id="rId16" Type="http://schemas.microsoft.com/office/2007/relationships/hdphoto" Target="../media/hdphoto4.wdp"/><Relationship Id="rId20"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image" Target="../media/image38.png"/><Relationship Id="rId11" Type="http://schemas.openxmlformats.org/officeDocument/2006/relationships/image" Target="../media/image42.jpeg"/><Relationship Id="rId5" Type="http://schemas.openxmlformats.org/officeDocument/2006/relationships/image" Target="../media/image37.jpeg"/><Relationship Id="rId15" Type="http://schemas.openxmlformats.org/officeDocument/2006/relationships/image" Target="../media/image45.png"/><Relationship Id="rId10" Type="http://schemas.openxmlformats.org/officeDocument/2006/relationships/image" Target="../media/image41.jpeg"/><Relationship Id="rId19" Type="http://schemas.openxmlformats.org/officeDocument/2006/relationships/image" Target="../media/image48.png"/><Relationship Id="rId4" Type="http://schemas.openxmlformats.org/officeDocument/2006/relationships/image" Target="../media/image36.png"/><Relationship Id="rId9" Type="http://schemas.microsoft.com/office/2007/relationships/hdphoto" Target="../media/hdphoto2.wdp"/><Relationship Id="rId14" Type="http://schemas.openxmlformats.org/officeDocument/2006/relationships/image" Target="../media/image44.jpeg"/><Relationship Id="rId22"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3.png"/><Relationship Id="rId2" Type="http://schemas.openxmlformats.org/officeDocument/2006/relationships/image" Target="../media/image42.jpeg"/><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44.jpe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55.sv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tiff"/><Relationship Id="rId1" Type="http://schemas.openxmlformats.org/officeDocument/2006/relationships/slideLayout" Target="../slideLayouts/slideLayout5.xml"/><Relationship Id="rId5" Type="http://schemas.openxmlformats.org/officeDocument/2006/relationships/image" Target="../media/image58.jpe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0.ti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61.emf"/></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65.JPG"/><Relationship Id="rId5" Type="http://schemas.microsoft.com/office/2007/relationships/hdphoto" Target="../media/hdphoto6.wdp"/><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microsoft.com/office/2007/relationships/hdphoto" Target="../media/hdphoto7.wdp"/><Relationship Id="rId5" Type="http://schemas.openxmlformats.org/officeDocument/2006/relationships/image" Target="../media/image68.png"/><Relationship Id="rId4" Type="http://schemas.openxmlformats.org/officeDocument/2006/relationships/image" Target="../media/image67.png"/><Relationship Id="rId9"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71.sv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6.xml"/><Relationship Id="rId4" Type="http://schemas.openxmlformats.org/officeDocument/2006/relationships/image" Target="../media/image74.jpe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3.png"/><Relationship Id="rId5" Type="http://schemas.openxmlformats.org/officeDocument/2006/relationships/image" Target="../media/image78.jp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tags" Target="../tags/tag20.xml"/><Relationship Id="rId7" Type="http://schemas.openxmlformats.org/officeDocument/2006/relationships/image" Target="../media/image79.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notesSlide" Target="../notesSlides/notesSlide22.xml"/><Relationship Id="rId11" Type="http://schemas.openxmlformats.org/officeDocument/2006/relationships/image" Target="../media/image83.emf"/><Relationship Id="rId5" Type="http://schemas.openxmlformats.org/officeDocument/2006/relationships/slideLayout" Target="../slideLayouts/slideLayout6.xml"/><Relationship Id="rId10" Type="http://schemas.openxmlformats.org/officeDocument/2006/relationships/image" Target="../media/image82.emf"/><Relationship Id="rId4" Type="http://schemas.openxmlformats.org/officeDocument/2006/relationships/tags" Target="../tags/tag21.xml"/><Relationship Id="rId9" Type="http://schemas.openxmlformats.org/officeDocument/2006/relationships/image" Target="../media/image81.emf"/></Relationships>
</file>

<file path=ppt/slides/_rels/slide3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7.sv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85.png"/><Relationship Id="rId4" Type="http://schemas.microsoft.com/office/2007/relationships/hdphoto" Target="../media/hdphoto8.wdp"/><Relationship Id="rId9" Type="http://schemas.microsoft.com/office/2007/relationships/hdphoto" Target="../media/hdphoto9.wdp"/></Relationships>
</file>

<file path=ppt/slides/_rels/slide3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3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95.svg"/><Relationship Id="rId4" Type="http://schemas.openxmlformats.org/officeDocument/2006/relationships/image" Target="../media/image94.png"/><Relationship Id="rId9" Type="http://schemas.openxmlformats.org/officeDocument/2006/relationships/image" Target="../media/image99.svg"/></Relationships>
</file>

<file path=ppt/slides/_rels/slide3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svg"/><Relationship Id="rId7" Type="http://schemas.openxmlformats.org/officeDocument/2006/relationships/image" Target="../media/image105.svg"/><Relationship Id="rId2" Type="http://schemas.openxmlformats.org/officeDocument/2006/relationships/image" Target="../media/image100.png"/><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 Id="rId9" Type="http://schemas.openxmlformats.org/officeDocument/2006/relationships/image" Target="../media/image107.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11.xml"/><Relationship Id="rId5" Type="http://schemas.openxmlformats.org/officeDocument/2006/relationships/image" Target="../media/image14.emf"/><Relationship Id="rId4" Type="http://schemas.openxmlformats.org/officeDocument/2006/relationships/image" Target="../media/image13.emf"/></Relationships>
</file>

<file path=ppt/slides/_rels/slide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109.png"/></Relationships>
</file>

<file path=ppt/slides/_rels/slide41.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113.svg"/><Relationship Id="rId5" Type="http://schemas.openxmlformats.org/officeDocument/2006/relationships/image" Target="../media/image112.png"/><Relationship Id="rId10" Type="http://schemas.openxmlformats.org/officeDocument/2006/relationships/image" Target="../media/image117.svg"/><Relationship Id="rId4" Type="http://schemas.openxmlformats.org/officeDocument/2006/relationships/image" Target="../media/image111.svg"/><Relationship Id="rId9" Type="http://schemas.openxmlformats.org/officeDocument/2006/relationships/image" Target="../media/image116.png"/></Relationships>
</file>

<file path=ppt/slides/_rels/slide42.xml.rels><?xml version="1.0" encoding="UTF-8" standalone="yes"?>
<Relationships xmlns="http://schemas.openxmlformats.org/package/2006/relationships"><Relationship Id="rId8" Type="http://schemas.openxmlformats.org/officeDocument/2006/relationships/image" Target="../media/image123.sv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121.svg"/><Relationship Id="rId5" Type="http://schemas.openxmlformats.org/officeDocument/2006/relationships/image" Target="../media/image120.png"/><Relationship Id="rId10" Type="http://schemas.openxmlformats.org/officeDocument/2006/relationships/image" Target="../media/image125.svg"/><Relationship Id="rId4" Type="http://schemas.openxmlformats.org/officeDocument/2006/relationships/image" Target="../media/image119.svg"/><Relationship Id="rId9" Type="http://schemas.openxmlformats.org/officeDocument/2006/relationships/image" Target="../media/image124.png"/></Relationships>
</file>

<file path=ppt/slides/_rels/slide43.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129.svg"/><Relationship Id="rId5" Type="http://schemas.openxmlformats.org/officeDocument/2006/relationships/image" Target="../media/image128.png"/><Relationship Id="rId10" Type="http://schemas.openxmlformats.org/officeDocument/2006/relationships/image" Target="../media/image133.svg"/><Relationship Id="rId4" Type="http://schemas.openxmlformats.org/officeDocument/2006/relationships/image" Target="../media/image127.svg"/><Relationship Id="rId9" Type="http://schemas.openxmlformats.org/officeDocument/2006/relationships/image" Target="../media/image13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6.png"/><Relationship Id="rId4" Type="http://schemas.openxmlformats.org/officeDocument/2006/relationships/image" Target="../media/image134.jpeg"/></Relationships>
</file>

<file path=ppt/slides/_rels/slide45.xml.rels><?xml version="1.0" encoding="UTF-8" standalone="yes"?>
<Relationships xmlns="http://schemas.openxmlformats.org/package/2006/relationships"><Relationship Id="rId3" Type="http://schemas.openxmlformats.org/officeDocument/2006/relationships/image" Target="../media/image136.svg"/><Relationship Id="rId7" Type="http://schemas.openxmlformats.org/officeDocument/2006/relationships/image" Target="../media/image140.svg"/><Relationship Id="rId2" Type="http://schemas.openxmlformats.org/officeDocument/2006/relationships/image" Target="../media/image135.png"/><Relationship Id="rId1" Type="http://schemas.openxmlformats.org/officeDocument/2006/relationships/slideLayout" Target="../slideLayouts/slideLayout6.xml"/><Relationship Id="rId6" Type="http://schemas.openxmlformats.org/officeDocument/2006/relationships/image" Target="../media/image139.png"/><Relationship Id="rId5" Type="http://schemas.openxmlformats.org/officeDocument/2006/relationships/image" Target="../media/image138.svg"/><Relationship Id="rId4" Type="http://schemas.openxmlformats.org/officeDocument/2006/relationships/image" Target="../media/image1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21.png"/><Relationship Id="rId10" Type="http://schemas.openxmlformats.org/officeDocument/2006/relationships/image" Target="../media/image25.svg"/><Relationship Id="rId4" Type="http://schemas.openxmlformats.org/officeDocument/2006/relationships/image" Target="../media/image20.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FCDE99B-7E4A-BB0D-8319-CABE12432D24}"/>
              </a:ext>
            </a:extLst>
          </p:cNvPr>
          <p:cNvPicPr>
            <a:picLocks noGrp="1" noChangeAspect="1"/>
          </p:cNvPicPr>
          <p:nvPr>
            <p:ph type="pic" sz="quarter" idx="15"/>
            <p:custDataLst>
              <p:tags r:id="rId1"/>
            </p:custDataLst>
          </p:nvPr>
        </p:nvPicPr>
        <p:blipFill>
          <a:blip r:embed="rId4">
            <a:extLst>
              <a:ext uri="{28A0092B-C50C-407E-A947-70E740481C1C}">
                <a14:useLocalDpi xmlns:a14="http://schemas.microsoft.com/office/drawing/2010/main" val="0"/>
              </a:ext>
            </a:extLst>
          </a:blip>
          <a:srcRect l="69" r="69"/>
          <a:stretch>
            <a:fillRect/>
          </a:stretch>
        </p:blipFill>
        <p:spPr/>
      </p:pic>
      <p:sp>
        <p:nvSpPr>
          <p:cNvPr id="7" name="Text Placeholder 6">
            <a:extLst>
              <a:ext uri="{FF2B5EF4-FFF2-40B4-BE49-F238E27FC236}">
                <a16:creationId xmlns:a16="http://schemas.microsoft.com/office/drawing/2014/main" id="{467124F0-AB54-42DE-AEEB-2A1AA7A14B29}"/>
              </a:ext>
            </a:extLst>
          </p:cNvPr>
          <p:cNvSpPr>
            <a:spLocks noGrp="1"/>
          </p:cNvSpPr>
          <p:nvPr>
            <p:ph type="body" sz="quarter" idx="11"/>
          </p:nvPr>
        </p:nvSpPr>
        <p:spPr/>
        <p:txBody>
          <a:bodyPr/>
          <a:lstStyle/>
          <a:p>
            <a:r>
              <a:rPr lang="en-US" dirty="0"/>
              <a:t>Condair Ltd.</a:t>
            </a:r>
          </a:p>
        </p:txBody>
      </p:sp>
      <p:sp>
        <p:nvSpPr>
          <p:cNvPr id="13" name="Text Placeholder 12">
            <a:extLst>
              <a:ext uri="{FF2B5EF4-FFF2-40B4-BE49-F238E27FC236}">
                <a16:creationId xmlns:a16="http://schemas.microsoft.com/office/drawing/2014/main" id="{0CA91E94-B88A-4E5B-BCAF-63BBBD877282}"/>
              </a:ext>
            </a:extLst>
          </p:cNvPr>
          <p:cNvSpPr>
            <a:spLocks noGrp="1"/>
          </p:cNvSpPr>
          <p:nvPr>
            <p:ph type="body" sz="quarter" idx="14"/>
          </p:nvPr>
        </p:nvSpPr>
        <p:spPr/>
        <p:txBody>
          <a:bodyPr/>
          <a:lstStyle/>
          <a:p>
            <a:r>
              <a:rPr lang="en-US" dirty="0"/>
              <a:t>www.Condair.com</a:t>
            </a:r>
          </a:p>
        </p:txBody>
      </p:sp>
      <p:sp>
        <p:nvSpPr>
          <p:cNvPr id="5" name="Title 4">
            <a:extLst>
              <a:ext uri="{FF2B5EF4-FFF2-40B4-BE49-F238E27FC236}">
                <a16:creationId xmlns:a16="http://schemas.microsoft.com/office/drawing/2014/main" id="{4C7F897F-2EFF-43ED-8F66-B221B83A9157}"/>
              </a:ext>
            </a:extLst>
          </p:cNvPr>
          <p:cNvSpPr>
            <a:spLocks noGrp="1"/>
          </p:cNvSpPr>
          <p:nvPr>
            <p:ph type="title"/>
          </p:nvPr>
        </p:nvSpPr>
        <p:spPr/>
        <p:txBody>
          <a:bodyPr vert="horz"/>
          <a:lstStyle/>
          <a:p>
            <a:r>
              <a:rPr lang="en-US" dirty="0"/>
              <a:t>Adiabatic Humidification</a:t>
            </a:r>
          </a:p>
        </p:txBody>
      </p:sp>
    </p:spTree>
    <p:extLst>
      <p:ext uri="{BB962C8B-B14F-4D97-AF65-F5344CB8AC3E}">
        <p14:creationId xmlns:p14="http://schemas.microsoft.com/office/powerpoint/2010/main" val="3483999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934FD03-D4B1-B8E6-1ACD-75C3AF4BAC01}"/>
              </a:ext>
            </a:extLst>
          </p:cNvPr>
          <p:cNvGrpSpPr/>
          <p:nvPr/>
        </p:nvGrpSpPr>
        <p:grpSpPr>
          <a:xfrm>
            <a:off x="-2" y="0"/>
            <a:ext cx="12192002" cy="5943600"/>
            <a:chOff x="-2" y="0"/>
            <a:chExt cx="12192002" cy="5943600"/>
          </a:xfrm>
        </p:grpSpPr>
        <p:pic>
          <p:nvPicPr>
            <p:cNvPr id="8" name="Picture 7" descr="Man and boy sitting in window reading">
              <a:extLst>
                <a:ext uri="{FF2B5EF4-FFF2-40B4-BE49-F238E27FC236}">
                  <a16:creationId xmlns:a16="http://schemas.microsoft.com/office/drawing/2014/main" id="{7FC32D1D-C42D-A5D0-C177-40D807F6422A}"/>
                </a:ext>
              </a:extLst>
            </p:cNvPr>
            <p:cNvPicPr>
              <a:picLocks noChangeAspect="1"/>
            </p:cNvPicPr>
            <p:nvPr/>
          </p:nvPicPr>
          <p:blipFill rotWithShape="1">
            <a:blip r:embed="rId3">
              <a:extLst>
                <a:ext uri="{28A0092B-C50C-407E-A947-70E740481C1C}">
                  <a14:useLocalDpi xmlns:a14="http://schemas.microsoft.com/office/drawing/2010/main" val="0"/>
                </a:ext>
              </a:extLst>
            </a:blip>
            <a:srcRect t="27497" r="14063"/>
            <a:stretch/>
          </p:blipFill>
          <p:spPr>
            <a:xfrm>
              <a:off x="-2" y="0"/>
              <a:ext cx="12192001" cy="5793575"/>
            </a:xfrm>
            <a:prstGeom prst="rect">
              <a:avLst/>
            </a:prstGeom>
          </p:spPr>
        </p:pic>
        <p:sp>
          <p:nvSpPr>
            <p:cNvPr id="9" name="Rectangle 8">
              <a:extLst>
                <a:ext uri="{FF2B5EF4-FFF2-40B4-BE49-F238E27FC236}">
                  <a16:creationId xmlns:a16="http://schemas.microsoft.com/office/drawing/2014/main" id="{AFAC0358-DAD1-609A-66CE-327E77ADE84A}"/>
                </a:ext>
              </a:extLst>
            </p:cNvPr>
            <p:cNvSpPr/>
            <p:nvPr/>
          </p:nvSpPr>
          <p:spPr>
            <a:xfrm>
              <a:off x="0" y="5295900"/>
              <a:ext cx="12192000" cy="647700"/>
            </a:xfrm>
            <a:prstGeom prst="rect">
              <a:avLst/>
            </a:prstGeom>
            <a:gradFill>
              <a:gsLst>
                <a:gs pos="40000">
                  <a:srgbClr val="F7FCFF">
                    <a:alpha val="50000"/>
                  </a:srgbClr>
                </a:gs>
                <a:gs pos="80000">
                  <a:schemeClr val="accent1">
                    <a:lumMod val="5000"/>
                    <a:lumOff val="95000"/>
                  </a:schemeClr>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Footer Placeholder 4">
            <a:extLst>
              <a:ext uri="{FF2B5EF4-FFF2-40B4-BE49-F238E27FC236}">
                <a16:creationId xmlns:a16="http://schemas.microsoft.com/office/drawing/2014/main" id="{96F9B844-CE30-5BD8-16DB-98EF47BD7B39}"/>
              </a:ext>
            </a:extLst>
          </p:cNvPr>
          <p:cNvSpPr txBox="1">
            <a:spLocks/>
          </p:cNvSpPr>
          <p:nvPr/>
        </p:nvSpPr>
        <p:spPr>
          <a:xfrm>
            <a:off x="5355771" y="6576681"/>
            <a:ext cx="5690848" cy="137325"/>
          </a:xfrm>
          <a:prstGeom prst="rect">
            <a:avLst/>
          </a:prstGeom>
        </p:spPr>
        <p:txBody>
          <a:bodyPr vert="horz" lIns="0" tIns="0" rIns="0" bIns="0" rtlCol="0" anchor="t"/>
          <a:lstStyle>
            <a:defPPr>
              <a:defRPr lang="en-US"/>
            </a:defPPr>
            <a:lvl1pPr algn="r">
              <a:defRPr kumimoji="0" sz="900" b="0" i="0" u="none" strike="noStrike" cap="none" spc="0" normalizeH="0" baseline="0">
                <a:ln>
                  <a:noFill/>
                </a:ln>
                <a:solidFill>
                  <a:srgbClr val="000000"/>
                </a:solidFill>
                <a:effectLst/>
                <a:uLnTx/>
                <a:uFillTx/>
                <a:latin typeface="Calibri"/>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dirty="0"/>
              <a:t>2024</a:t>
            </a:r>
          </a:p>
        </p:txBody>
      </p:sp>
      <p:sp>
        <p:nvSpPr>
          <p:cNvPr id="17" name="Slide Number Placeholder 4">
            <a:extLst>
              <a:ext uri="{FF2B5EF4-FFF2-40B4-BE49-F238E27FC236}">
                <a16:creationId xmlns:a16="http://schemas.microsoft.com/office/drawing/2014/main" id="{861D222A-CD53-5329-5360-F324BF66C207}"/>
              </a:ext>
            </a:extLst>
          </p:cNvPr>
          <p:cNvSpPr txBox="1">
            <a:spLocks/>
          </p:cNvSpPr>
          <p:nvPr/>
        </p:nvSpPr>
        <p:spPr>
          <a:xfrm>
            <a:off x="11208544" y="6576681"/>
            <a:ext cx="359569" cy="137325"/>
          </a:xfrm>
          <a:prstGeom prst="rect">
            <a:avLst/>
          </a:prstGeom>
        </p:spPr>
        <p:txBody>
          <a:bodyPr vert="horz" lIns="0" tIns="0" rIns="0" bIns="0" rtlCol="0" anchor="t"/>
          <a:lstStyle>
            <a:defPPr>
              <a:defRPr lang="en-US"/>
            </a:defPPr>
            <a:lvl1pPr algn="r">
              <a:defRPr sz="900"/>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23CC98E1-4712-4259-8232-BDFECE44C2BE}" type="slidenum">
              <a:rPr lang="en-US" dirty="0" smtClean="0"/>
              <a:pPr/>
              <a:t>10</a:t>
            </a:fld>
            <a:endParaRPr lang="en-US"/>
          </a:p>
        </p:txBody>
      </p:sp>
      <p:sp>
        <p:nvSpPr>
          <p:cNvPr id="2" name="Rectangle 1">
            <a:extLst>
              <a:ext uri="{FF2B5EF4-FFF2-40B4-BE49-F238E27FC236}">
                <a16:creationId xmlns:a16="http://schemas.microsoft.com/office/drawing/2014/main" id="{AC77A9A8-C1BC-5E1C-11EB-D14EA842F9B6}"/>
              </a:ext>
            </a:extLst>
          </p:cNvPr>
          <p:cNvSpPr/>
          <p:nvPr/>
        </p:nvSpPr>
        <p:spPr>
          <a:xfrm>
            <a:off x="1625600" y="914400"/>
            <a:ext cx="7924800" cy="1310475"/>
          </a:xfrm>
          <a:prstGeom prst="rect">
            <a:avLst/>
          </a:prstGeom>
          <a:solidFill>
            <a:srgbClr val="016AB3">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Does anyone know the ideal range for indoor rh% for human health/wellness?</a:t>
            </a:r>
          </a:p>
        </p:txBody>
      </p:sp>
    </p:spTree>
    <p:extLst>
      <p:ext uri="{BB962C8B-B14F-4D97-AF65-F5344CB8AC3E}">
        <p14:creationId xmlns:p14="http://schemas.microsoft.com/office/powerpoint/2010/main" val="38402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Untertitel 1034">
            <a:extLst>
              <a:ext uri="{FF2B5EF4-FFF2-40B4-BE49-F238E27FC236}">
                <a16:creationId xmlns:a16="http://schemas.microsoft.com/office/drawing/2014/main" id="{F757652C-1E61-4E9E-8438-EA1D3F02D7D5}"/>
              </a:ext>
            </a:extLst>
          </p:cNvPr>
          <p:cNvSpPr>
            <a:spLocks noGrp="1"/>
          </p:cNvSpPr>
          <p:nvPr>
            <p:ph type="subTitle" idx="15"/>
          </p:nvPr>
        </p:nvSpPr>
        <p:spPr/>
        <p:txBody>
          <a:bodyPr/>
          <a:lstStyle/>
          <a:p>
            <a:r>
              <a:rPr lang="en-US" sz="2400" dirty="0">
                <a:latin typeface="Calibri" panose="020F0502020204030204" pitchFamily="34" charset="0"/>
              </a:rPr>
              <a:t>What Does ASHRAE Say?</a:t>
            </a:r>
            <a:endParaRPr lang="en-US" dirty="0"/>
          </a:p>
        </p:txBody>
      </p:sp>
      <p:sp>
        <p:nvSpPr>
          <p:cNvPr id="4" name="Titel 3">
            <a:extLst>
              <a:ext uri="{FF2B5EF4-FFF2-40B4-BE49-F238E27FC236}">
                <a16:creationId xmlns:a16="http://schemas.microsoft.com/office/drawing/2014/main" id="{869563C6-A5EF-E3BB-E2A7-8EC1DF4F9619}"/>
              </a:ext>
            </a:extLst>
          </p:cNvPr>
          <p:cNvSpPr>
            <a:spLocks noGrp="1"/>
          </p:cNvSpPr>
          <p:nvPr>
            <p:ph type="title"/>
          </p:nvPr>
        </p:nvSpPr>
        <p:spPr/>
        <p:txBody>
          <a:bodyPr/>
          <a:lstStyle/>
          <a:p>
            <a:r>
              <a:rPr lang="en-US" dirty="0"/>
              <a:t>Introduction to Humidity</a:t>
            </a:r>
          </a:p>
        </p:txBody>
      </p:sp>
      <p:sp>
        <p:nvSpPr>
          <p:cNvPr id="16" name="Footer Placeholder 4">
            <a:extLst>
              <a:ext uri="{FF2B5EF4-FFF2-40B4-BE49-F238E27FC236}">
                <a16:creationId xmlns:a16="http://schemas.microsoft.com/office/drawing/2014/main" id="{96F9B844-CE30-5BD8-16DB-98EF47BD7B39}"/>
              </a:ext>
            </a:extLst>
          </p:cNvPr>
          <p:cNvSpPr txBox="1">
            <a:spLocks/>
          </p:cNvSpPr>
          <p:nvPr/>
        </p:nvSpPr>
        <p:spPr>
          <a:xfrm>
            <a:off x="5355771" y="6576681"/>
            <a:ext cx="5690848" cy="137325"/>
          </a:xfrm>
          <a:prstGeom prst="rect">
            <a:avLst/>
          </a:prstGeom>
        </p:spPr>
        <p:txBody>
          <a:bodyPr vert="horz" lIns="0" tIns="0" rIns="0" bIns="0" rtlCol="0" anchor="t"/>
          <a:lstStyle>
            <a:defPPr>
              <a:defRPr lang="en-US"/>
            </a:defPPr>
            <a:lvl1pPr algn="r">
              <a:defRPr kumimoji="0" sz="900" b="0" i="0" u="none" strike="noStrike" cap="none" spc="0" normalizeH="0" baseline="0">
                <a:ln>
                  <a:noFill/>
                </a:ln>
                <a:solidFill>
                  <a:srgbClr val="000000"/>
                </a:solidFill>
                <a:effectLst/>
                <a:uLnTx/>
                <a:uFillTx/>
                <a:latin typeface="Calibri"/>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dirty="0"/>
              <a:t>2024</a:t>
            </a:r>
          </a:p>
        </p:txBody>
      </p:sp>
      <p:sp>
        <p:nvSpPr>
          <p:cNvPr id="17" name="Slide Number Placeholder 4">
            <a:extLst>
              <a:ext uri="{FF2B5EF4-FFF2-40B4-BE49-F238E27FC236}">
                <a16:creationId xmlns:a16="http://schemas.microsoft.com/office/drawing/2014/main" id="{861D222A-CD53-5329-5360-F324BF66C207}"/>
              </a:ext>
            </a:extLst>
          </p:cNvPr>
          <p:cNvSpPr txBox="1">
            <a:spLocks/>
          </p:cNvSpPr>
          <p:nvPr/>
        </p:nvSpPr>
        <p:spPr>
          <a:xfrm>
            <a:off x="11208544" y="6576681"/>
            <a:ext cx="359569" cy="137325"/>
          </a:xfrm>
          <a:prstGeom prst="rect">
            <a:avLst/>
          </a:prstGeom>
        </p:spPr>
        <p:txBody>
          <a:bodyPr vert="horz" lIns="0" tIns="0" rIns="0" bIns="0" rtlCol="0" anchor="t"/>
          <a:lstStyle>
            <a:defPPr>
              <a:defRPr lang="en-US"/>
            </a:defPPr>
            <a:lvl1pPr algn="r">
              <a:defRPr sz="900"/>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23CC98E1-4712-4259-8232-BDFECE44C2BE}" type="slidenum">
              <a:rPr lang="en-US" dirty="0" smtClean="0"/>
              <a:pPr/>
              <a:t>11</a:t>
            </a:fld>
            <a:endParaRPr lang="en-US"/>
          </a:p>
        </p:txBody>
      </p:sp>
      <p:sp>
        <p:nvSpPr>
          <p:cNvPr id="2" name="Content Placeholder 5">
            <a:extLst>
              <a:ext uri="{FF2B5EF4-FFF2-40B4-BE49-F238E27FC236}">
                <a16:creationId xmlns:a16="http://schemas.microsoft.com/office/drawing/2014/main" id="{A01B14F9-9CF8-E55F-7C11-3FA6C514CFBA}"/>
              </a:ext>
            </a:extLst>
          </p:cNvPr>
          <p:cNvSpPr txBox="1">
            <a:spLocks/>
          </p:cNvSpPr>
          <p:nvPr/>
        </p:nvSpPr>
        <p:spPr>
          <a:xfrm>
            <a:off x="5876137" y="3350678"/>
            <a:ext cx="5767782" cy="25421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Wingdings" pitchFamily="2" charset="2"/>
              <a:buChar char="Ø"/>
              <a:defRPr sz="2400" b="1" kern="1200">
                <a:solidFill>
                  <a:srgbClr val="D47706"/>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rgbClr val="0079C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0079C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9C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9C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solidFill>
                  <a:schemeClr val="tx1">
                    <a:lumMod val="85000"/>
                    <a:lumOff val="15000"/>
                  </a:schemeClr>
                </a:solidFill>
              </a:rPr>
              <a:t>ASHRAE Standard 55</a:t>
            </a:r>
          </a:p>
          <a:p>
            <a:pPr marL="171450" lvl="1" indent="0">
              <a:buNone/>
            </a:pPr>
            <a:r>
              <a:rPr lang="en-US" sz="1600" dirty="0">
                <a:solidFill>
                  <a:schemeClr val="tx1">
                    <a:lumMod val="85000"/>
                    <a:lumOff val="15000"/>
                  </a:schemeClr>
                </a:solidFill>
              </a:rPr>
              <a:t>“There are no established lower-level humidity limits for thermal comfort, consequently, this standard does not specify a minimum humidity level.  </a:t>
            </a:r>
            <a:br>
              <a:rPr lang="en-US" sz="1600" dirty="0">
                <a:solidFill>
                  <a:schemeClr val="tx1">
                    <a:lumMod val="85000"/>
                    <a:lumOff val="15000"/>
                  </a:schemeClr>
                </a:solidFill>
              </a:rPr>
            </a:br>
            <a:br>
              <a:rPr lang="en-US" sz="1600" dirty="0">
                <a:solidFill>
                  <a:schemeClr val="tx1">
                    <a:lumMod val="85000"/>
                    <a:lumOff val="15000"/>
                  </a:schemeClr>
                </a:solidFill>
              </a:rPr>
            </a:br>
            <a:r>
              <a:rPr lang="en-US" sz="1600" dirty="0">
                <a:solidFill>
                  <a:schemeClr val="tx1">
                    <a:lumMod val="85000"/>
                    <a:lumOff val="15000"/>
                  </a:schemeClr>
                </a:solidFill>
              </a:rPr>
              <a:t>NOTE: Non-thermal comfort factors such as skin drying, irritation of mucous membranes, dryness of the eyes, and static electricity generation  may place limits of the acceptability of very low humidity environments.”</a:t>
            </a:r>
          </a:p>
        </p:txBody>
      </p:sp>
      <p:sp>
        <p:nvSpPr>
          <p:cNvPr id="3" name="Content Placeholder 5">
            <a:extLst>
              <a:ext uri="{FF2B5EF4-FFF2-40B4-BE49-F238E27FC236}">
                <a16:creationId xmlns:a16="http://schemas.microsoft.com/office/drawing/2014/main" id="{CC6ECE26-1ED4-7334-C151-55347D284988}"/>
              </a:ext>
            </a:extLst>
          </p:cNvPr>
          <p:cNvSpPr txBox="1">
            <a:spLocks/>
          </p:cNvSpPr>
          <p:nvPr/>
        </p:nvSpPr>
        <p:spPr>
          <a:xfrm>
            <a:off x="5876136" y="1623896"/>
            <a:ext cx="3505199" cy="1548917"/>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Wingdings" pitchFamily="2" charset="2"/>
              <a:buChar char="Ø"/>
              <a:defRPr sz="2400" b="1" kern="1200">
                <a:solidFill>
                  <a:srgbClr val="D47706"/>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rgbClr val="0079C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0079C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9C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9C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solidFill>
                  <a:schemeClr val="tx1">
                    <a:lumMod val="85000"/>
                    <a:lumOff val="15000"/>
                  </a:schemeClr>
                </a:solidFill>
              </a:rPr>
              <a:t>The Sterling Chart</a:t>
            </a:r>
            <a:br>
              <a:rPr lang="en-US" sz="1800" dirty="0">
                <a:solidFill>
                  <a:schemeClr val="tx1">
                    <a:lumMod val="85000"/>
                    <a:lumOff val="15000"/>
                  </a:schemeClr>
                </a:solidFill>
              </a:rPr>
            </a:br>
            <a:endParaRPr lang="en-US" sz="1800" dirty="0">
              <a:solidFill>
                <a:schemeClr val="tx1">
                  <a:lumMod val="85000"/>
                  <a:lumOff val="15000"/>
                </a:schemeClr>
              </a:solidFill>
            </a:endParaRPr>
          </a:p>
          <a:p>
            <a:pPr marL="401638" lvl="1" indent="-230188">
              <a:buFont typeface="Arial" pitchFamily="34" charset="0"/>
              <a:buChar char="•"/>
            </a:pPr>
            <a:r>
              <a:rPr lang="en-US" sz="1800" dirty="0">
                <a:solidFill>
                  <a:schemeClr val="tx1">
                    <a:lumMod val="85000"/>
                    <a:lumOff val="15000"/>
                  </a:schemeClr>
                </a:solidFill>
              </a:rPr>
              <a:t>Common design reference</a:t>
            </a:r>
            <a:br>
              <a:rPr lang="en-US" sz="1800" dirty="0">
                <a:solidFill>
                  <a:schemeClr val="tx1">
                    <a:lumMod val="85000"/>
                    <a:lumOff val="15000"/>
                  </a:schemeClr>
                </a:solidFill>
              </a:rPr>
            </a:br>
            <a:endParaRPr lang="en-US" sz="1800" dirty="0">
              <a:solidFill>
                <a:schemeClr val="tx1">
                  <a:lumMod val="85000"/>
                  <a:lumOff val="15000"/>
                </a:schemeClr>
              </a:solidFill>
            </a:endParaRPr>
          </a:p>
          <a:p>
            <a:pPr marL="401638" lvl="1" indent="-230188">
              <a:buFont typeface="Arial" pitchFamily="34" charset="0"/>
              <a:buChar char="•"/>
            </a:pPr>
            <a:r>
              <a:rPr lang="en-US" sz="1800" dirty="0">
                <a:solidFill>
                  <a:schemeClr val="tx1">
                    <a:lumMod val="85000"/>
                    <a:lumOff val="15000"/>
                  </a:schemeClr>
                </a:solidFill>
              </a:rPr>
              <a:t>Optimal mid-range 40 - 60%</a:t>
            </a:r>
          </a:p>
        </p:txBody>
      </p:sp>
      <p:pic>
        <p:nvPicPr>
          <p:cNvPr id="5" name="Picture 2" descr="Humidification for health – is it worth the energy">
            <a:extLst>
              <a:ext uri="{FF2B5EF4-FFF2-40B4-BE49-F238E27FC236}">
                <a16:creationId xmlns:a16="http://schemas.microsoft.com/office/drawing/2014/main" id="{1F24C31F-E320-2485-A9AD-2C329CD6EF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863" y="1702375"/>
            <a:ext cx="5012769" cy="3620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466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F04B01D-BF6F-244C-0BB1-166F604EEDEB}"/>
              </a:ext>
            </a:extLst>
          </p:cNvPr>
          <p:cNvSpPr>
            <a:spLocks noGrp="1"/>
          </p:cNvSpPr>
          <p:nvPr>
            <p:ph type="subTitle" idx="15"/>
          </p:nvPr>
        </p:nvSpPr>
        <p:spPr>
          <a:xfrm>
            <a:off x="623887" y="787751"/>
            <a:ext cx="8964613" cy="405683"/>
          </a:xfrm>
        </p:spPr>
        <p:txBody>
          <a:bodyPr/>
          <a:lstStyle/>
          <a:p>
            <a:r>
              <a:rPr lang="en-US" dirty="0">
                <a:latin typeface="Calibri" panose="020F0502020204030204" pitchFamily="34" charset="0"/>
              </a:rPr>
              <a:t>Summary</a:t>
            </a:r>
          </a:p>
        </p:txBody>
      </p:sp>
      <p:sp>
        <p:nvSpPr>
          <p:cNvPr id="4" name="Title 1"/>
          <p:cNvSpPr>
            <a:spLocks noGrp="1"/>
          </p:cNvSpPr>
          <p:nvPr>
            <p:ph type="title"/>
          </p:nvPr>
        </p:nvSpPr>
        <p:spPr>
          <a:xfrm>
            <a:off x="623888" y="350069"/>
            <a:ext cx="8964613" cy="467239"/>
          </a:xfrm>
        </p:spPr>
        <p:txBody>
          <a:bodyPr>
            <a:normAutofit/>
          </a:bodyPr>
          <a:lstStyle>
            <a:lvl1pPr>
              <a:defRPr lang="en-US" sz="2475" b="1" smtClean="0">
                <a:solidFill>
                  <a:schemeClr val="bg1"/>
                </a:solidFill>
              </a:defRPr>
            </a:lvl1pPr>
          </a:lstStyle>
          <a:p>
            <a:r>
              <a:rPr lang="en-US" sz="2800" b="0" dirty="0">
                <a:solidFill>
                  <a:schemeClr val="accent1"/>
                </a:solidFill>
                <a:latin typeface="Calibri" panose="020F0502020204030204" pitchFamily="34" charset="0"/>
              </a:rPr>
              <a:t>Introduction to Humidity</a:t>
            </a:r>
          </a:p>
        </p:txBody>
      </p:sp>
      <p:sp>
        <p:nvSpPr>
          <p:cNvPr id="19" name="TextBox 18"/>
          <p:cNvSpPr txBox="1"/>
          <p:nvPr/>
        </p:nvSpPr>
        <p:spPr>
          <a:xfrm>
            <a:off x="720538" y="1631116"/>
            <a:ext cx="5079751" cy="3447098"/>
          </a:xfrm>
          <a:prstGeom prst="rect">
            <a:avLst/>
          </a:prstGeom>
          <a:noFill/>
        </p:spPr>
        <p:txBody>
          <a:bodyPr wrap="square" rtlCol="0">
            <a:spAutoFit/>
          </a:bodyPr>
          <a:lstStyle/>
          <a:p>
            <a:pPr marL="342900" indent="-342900">
              <a:spcAft>
                <a:spcPts val="600"/>
              </a:spcAft>
              <a:buAutoNum type="arabicPeriod"/>
            </a:pPr>
            <a:r>
              <a:rPr lang="en-US" dirty="0">
                <a:cs typeface="Arial" panose="020B0604020202020204" pitchFamily="34" charset="0"/>
              </a:rPr>
              <a:t>Buildings dry out when outside is colder than target levels</a:t>
            </a:r>
            <a:br>
              <a:rPr lang="en-US" dirty="0">
                <a:cs typeface="Arial" panose="020B0604020202020204" pitchFamily="34" charset="0"/>
              </a:rPr>
            </a:br>
            <a:endParaRPr lang="en-US" dirty="0">
              <a:cs typeface="Arial" panose="020B0604020202020204" pitchFamily="34" charset="0"/>
            </a:endParaRPr>
          </a:p>
          <a:p>
            <a:pPr marL="342900" indent="-342900">
              <a:spcAft>
                <a:spcPts val="600"/>
              </a:spcAft>
              <a:buAutoNum type="arabicPeriod"/>
            </a:pPr>
            <a:r>
              <a:rPr lang="en-US" dirty="0">
                <a:cs typeface="Arial" panose="020B0604020202020204" pitchFamily="34" charset="0"/>
              </a:rPr>
              <a:t>Humidity affects processes</a:t>
            </a:r>
            <a:br>
              <a:rPr lang="en-US" dirty="0">
                <a:cs typeface="Arial" panose="020B0604020202020204" pitchFamily="34" charset="0"/>
              </a:rPr>
            </a:br>
            <a:endParaRPr lang="en-US" dirty="0">
              <a:cs typeface="Arial" panose="020B0604020202020204" pitchFamily="34" charset="0"/>
            </a:endParaRPr>
          </a:p>
          <a:p>
            <a:pPr marL="342900" indent="-342900">
              <a:spcAft>
                <a:spcPts val="600"/>
              </a:spcAft>
              <a:buAutoNum type="arabicPeriod"/>
            </a:pPr>
            <a:r>
              <a:rPr lang="en-US" dirty="0">
                <a:cs typeface="Arial" panose="020B0604020202020204" pitchFamily="34" charset="0"/>
              </a:rPr>
              <a:t>Humidity affects occupant health</a:t>
            </a:r>
            <a:br>
              <a:rPr lang="en-US" dirty="0">
                <a:cs typeface="Arial" panose="020B0604020202020204" pitchFamily="34" charset="0"/>
              </a:rPr>
            </a:br>
            <a:endParaRPr lang="en-US" dirty="0">
              <a:cs typeface="Arial" panose="020B0604020202020204" pitchFamily="34" charset="0"/>
            </a:endParaRPr>
          </a:p>
          <a:p>
            <a:pPr marL="342900" indent="-342900">
              <a:spcAft>
                <a:spcPts val="600"/>
              </a:spcAft>
              <a:buAutoNum type="arabicPeriod"/>
            </a:pPr>
            <a:r>
              <a:rPr lang="en-US" dirty="0">
                <a:cs typeface="Arial" panose="020B0604020202020204" pitchFamily="34" charset="0"/>
              </a:rPr>
              <a:t>Optimum indoor range for occupants: 40 – 60% RH (and 20°</a:t>
            </a:r>
            <a:r>
              <a:rPr lang="en-US" baseline="30000" dirty="0">
                <a:cs typeface="Arial" panose="020B0604020202020204" pitchFamily="34" charset="0"/>
              </a:rPr>
              <a:t>C</a:t>
            </a:r>
            <a:r>
              <a:rPr lang="en-US" dirty="0">
                <a:cs typeface="Arial" panose="020B0604020202020204" pitchFamily="34" charset="0"/>
              </a:rPr>
              <a:t> – 23°</a:t>
            </a:r>
            <a:r>
              <a:rPr lang="en-US" baseline="30000" dirty="0">
                <a:cs typeface="Arial" panose="020B0604020202020204" pitchFamily="34" charset="0"/>
              </a:rPr>
              <a:t>C</a:t>
            </a:r>
            <a:r>
              <a:rPr lang="en-US" dirty="0">
                <a:cs typeface="Arial" panose="020B0604020202020204" pitchFamily="34" charset="0"/>
              </a:rPr>
              <a:t>, &lt;1000 ppm)</a:t>
            </a:r>
            <a:br>
              <a:rPr lang="en-US" dirty="0">
                <a:cs typeface="Arial" panose="020B0604020202020204" pitchFamily="34" charset="0"/>
              </a:rPr>
            </a:br>
            <a:endParaRPr lang="en-US" dirty="0">
              <a:cs typeface="Arial" panose="020B0604020202020204" pitchFamily="34" charset="0"/>
            </a:endParaRPr>
          </a:p>
          <a:p>
            <a:pPr marL="342900" indent="-342900">
              <a:spcAft>
                <a:spcPts val="600"/>
              </a:spcAft>
              <a:buAutoNum type="arabicPeriod"/>
            </a:pPr>
            <a:r>
              <a:rPr lang="en-US" dirty="0">
                <a:cs typeface="Arial" panose="020B0604020202020204" pitchFamily="34" charset="0"/>
              </a:rPr>
              <a:t>Planning for humidity helps achieve great results</a:t>
            </a:r>
          </a:p>
        </p:txBody>
      </p:sp>
      <p:pic>
        <p:nvPicPr>
          <p:cNvPr id="2050" name="Picture 2" descr="Humidification for health – is it worth the energy">
            <a:extLst>
              <a:ext uri="{FF2B5EF4-FFF2-40B4-BE49-F238E27FC236}">
                <a16:creationId xmlns:a16="http://schemas.microsoft.com/office/drawing/2014/main" id="{59E65A1A-4C6B-0776-8A36-E3AD193A5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55" y="1631116"/>
            <a:ext cx="5598199" cy="4043144"/>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4">
            <a:extLst>
              <a:ext uri="{FF2B5EF4-FFF2-40B4-BE49-F238E27FC236}">
                <a16:creationId xmlns:a16="http://schemas.microsoft.com/office/drawing/2014/main" id="{42924D75-3274-9A57-DEEE-C0790619874A}"/>
              </a:ext>
            </a:extLst>
          </p:cNvPr>
          <p:cNvSpPr txBox="1">
            <a:spLocks/>
          </p:cNvSpPr>
          <p:nvPr/>
        </p:nvSpPr>
        <p:spPr>
          <a:xfrm>
            <a:off x="5355771" y="6576681"/>
            <a:ext cx="5690848" cy="137325"/>
          </a:xfrm>
          <a:prstGeom prst="rect">
            <a:avLst/>
          </a:prstGeom>
        </p:spPr>
        <p:txBody>
          <a:bodyPr vert="horz" lIns="0" tIns="0" rIns="0" bIns="0" rtlCol="0" anchor="t"/>
          <a:lstStyle>
            <a:defPPr>
              <a:defRPr lang="en-US"/>
            </a:defPPr>
            <a:lvl1pPr algn="r">
              <a:defRPr kumimoji="0" sz="900" b="0" i="0" u="none" strike="noStrike" cap="none" spc="0" normalizeH="0" baseline="0">
                <a:ln>
                  <a:noFill/>
                </a:ln>
                <a:solidFill>
                  <a:srgbClr val="000000"/>
                </a:solidFill>
                <a:effectLst/>
                <a:uLnTx/>
                <a:uFillTx/>
                <a:latin typeface="Calibri"/>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dirty="0"/>
              <a:t>2024</a:t>
            </a:r>
          </a:p>
        </p:txBody>
      </p:sp>
      <p:sp>
        <p:nvSpPr>
          <p:cNvPr id="5" name="Slide Number Placeholder 4">
            <a:extLst>
              <a:ext uri="{FF2B5EF4-FFF2-40B4-BE49-F238E27FC236}">
                <a16:creationId xmlns:a16="http://schemas.microsoft.com/office/drawing/2014/main" id="{F356F4B4-7C79-733C-F375-2B5BFCAD2324}"/>
              </a:ext>
            </a:extLst>
          </p:cNvPr>
          <p:cNvSpPr txBox="1">
            <a:spLocks/>
          </p:cNvSpPr>
          <p:nvPr/>
        </p:nvSpPr>
        <p:spPr>
          <a:xfrm>
            <a:off x="11208544" y="6576681"/>
            <a:ext cx="359569" cy="137325"/>
          </a:xfrm>
          <a:prstGeom prst="rect">
            <a:avLst/>
          </a:prstGeom>
        </p:spPr>
        <p:txBody>
          <a:bodyPr vert="horz" lIns="0" tIns="0" rIns="0" bIns="0" rtlCol="0" anchor="t"/>
          <a:lstStyle>
            <a:defPPr>
              <a:defRPr lang="en-US"/>
            </a:defPPr>
            <a:lvl1pPr algn="r">
              <a:defRPr sz="900"/>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23CC98E1-4712-4259-8232-BDFECE44C2BE}" type="slidenum">
              <a:rPr lang="en-US" dirty="0" smtClean="0"/>
              <a:pPr/>
              <a:t>12</a:t>
            </a:fld>
            <a:endParaRPr lang="en-US"/>
          </a:p>
        </p:txBody>
      </p:sp>
    </p:spTree>
    <p:extLst>
      <p:ext uri="{BB962C8B-B14F-4D97-AF65-F5344CB8AC3E}">
        <p14:creationId xmlns:p14="http://schemas.microsoft.com/office/powerpoint/2010/main" val="2559049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Placeholder 50">
            <a:extLst>
              <a:ext uri="{FF2B5EF4-FFF2-40B4-BE49-F238E27FC236}">
                <a16:creationId xmlns:a16="http://schemas.microsoft.com/office/drawing/2014/main" id="{A259F411-297C-2010-8ED7-ECD15F0AA69C}"/>
              </a:ext>
            </a:extLst>
          </p:cNvPr>
          <p:cNvPicPr>
            <a:picLocks noGrp="1" noChangeAspect="1"/>
          </p:cNvPicPr>
          <p:nvPr>
            <p:ph type="pic" sz="quarter" idx="13"/>
            <p:custDataLst>
              <p:tags r:id="rId1"/>
            </p:custDataLst>
          </p:nvPr>
        </p:nvPicPr>
        <p:blipFill>
          <a:blip r:embed="rId6">
            <a:extLst>
              <a:ext uri="{28A0092B-C50C-407E-A947-70E740481C1C}">
                <a14:useLocalDpi xmlns:a14="http://schemas.microsoft.com/office/drawing/2010/main" val="0"/>
              </a:ext>
            </a:extLst>
          </a:blip>
          <a:srcRect t="22" b="22"/>
          <a:stretch>
            <a:fillRect/>
          </a:stretch>
        </p:blipFill>
        <p:spPr/>
      </p:pic>
      <p:sp>
        <p:nvSpPr>
          <p:cNvPr id="13" name="Title 12">
            <a:extLst>
              <a:ext uri="{FF2B5EF4-FFF2-40B4-BE49-F238E27FC236}">
                <a16:creationId xmlns:a16="http://schemas.microsoft.com/office/drawing/2014/main" id="{3735C05F-9142-4452-B2F5-70644FC3E656}"/>
              </a:ext>
            </a:extLst>
          </p:cNvPr>
          <p:cNvSpPr>
            <a:spLocks noGrp="1"/>
          </p:cNvSpPr>
          <p:nvPr>
            <p:ph type="title"/>
          </p:nvPr>
        </p:nvSpPr>
        <p:spPr/>
        <p:txBody>
          <a:bodyPr vert="horz"/>
          <a:lstStyle/>
          <a:p>
            <a:r>
              <a:rPr lang="en-US" dirty="0"/>
              <a:t>2</a:t>
            </a:r>
          </a:p>
        </p:txBody>
      </p:sp>
      <p:sp>
        <p:nvSpPr>
          <p:cNvPr id="14" name="Subtitle 13">
            <a:extLst>
              <a:ext uri="{FF2B5EF4-FFF2-40B4-BE49-F238E27FC236}">
                <a16:creationId xmlns:a16="http://schemas.microsoft.com/office/drawing/2014/main" id="{1F8CFA22-377E-49EA-8AEF-6BFBDC321C9E}"/>
              </a:ext>
            </a:extLst>
          </p:cNvPr>
          <p:cNvSpPr>
            <a:spLocks noGrp="1"/>
          </p:cNvSpPr>
          <p:nvPr>
            <p:ph type="subTitle" idx="1"/>
          </p:nvPr>
        </p:nvSpPr>
        <p:spPr/>
        <p:txBody>
          <a:bodyPr/>
          <a:lstStyle/>
          <a:p>
            <a:r>
              <a:rPr lang="en-US" dirty="0"/>
              <a:t>Product Overview</a:t>
            </a:r>
          </a:p>
        </p:txBody>
      </p:sp>
      <p:sp>
        <p:nvSpPr>
          <p:cNvPr id="2" name="Footer Placeholder 1">
            <a:extLst>
              <a:ext uri="{FF2B5EF4-FFF2-40B4-BE49-F238E27FC236}">
                <a16:creationId xmlns:a16="http://schemas.microsoft.com/office/drawing/2014/main" id="{1A2EEA66-8EF1-73B9-7EA4-17581E41EF1C}"/>
              </a:ext>
            </a:extLst>
          </p:cNvPr>
          <p:cNvSpPr>
            <a:spLocks noGrp="1"/>
          </p:cNvSpPr>
          <p:nvPr>
            <p:ph type="ftr" sz="quarter" idx="14"/>
          </p:nvPr>
        </p:nvSpPr>
        <p:spPr/>
        <p:txBody>
          <a:bodyPr/>
          <a:lstStyle/>
          <a:p>
            <a:r>
              <a:rPr lang="en-US" dirty="0"/>
              <a:t>2024</a:t>
            </a:r>
          </a:p>
        </p:txBody>
      </p:sp>
      <p:sp>
        <p:nvSpPr>
          <p:cNvPr id="3" name="Slide Number Placeholder 2">
            <a:extLst>
              <a:ext uri="{FF2B5EF4-FFF2-40B4-BE49-F238E27FC236}">
                <a16:creationId xmlns:a16="http://schemas.microsoft.com/office/drawing/2014/main" id="{5ABAE865-43E8-1E41-C856-0052BA92C86C}"/>
              </a:ext>
            </a:extLst>
          </p:cNvPr>
          <p:cNvSpPr>
            <a:spLocks noGrp="1"/>
          </p:cNvSpPr>
          <p:nvPr>
            <p:ph type="sldNum" sz="quarter" idx="15"/>
          </p:nvPr>
        </p:nvSpPr>
        <p:spPr/>
        <p:txBody>
          <a:bodyPr/>
          <a:lstStyle/>
          <a:p>
            <a:fld id="{7F426309-942D-4845-80F7-0BF1A965FB56}" type="slidenum">
              <a:rPr lang="en-US" smtClean="0"/>
              <a:pPr/>
              <a:t>13</a:t>
            </a:fld>
            <a:endParaRPr lang="en-US" dirty="0"/>
          </a:p>
        </p:txBody>
      </p:sp>
      <p:pic>
        <p:nvPicPr>
          <p:cNvPr id="53" name="Picture 52">
            <a:extLst>
              <a:ext uri="{FF2B5EF4-FFF2-40B4-BE49-F238E27FC236}">
                <a16:creationId xmlns:a16="http://schemas.microsoft.com/office/drawing/2014/main" id="{72ACC6F6-F938-5872-28BD-6A7D08280E43}"/>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pic>
        <p:nvPicPr>
          <p:cNvPr id="55" name="Picture 54">
            <a:extLst>
              <a:ext uri="{FF2B5EF4-FFF2-40B4-BE49-F238E27FC236}">
                <a16:creationId xmlns:a16="http://schemas.microsoft.com/office/drawing/2014/main" id="{56DCF569-27F4-2F27-BCCF-FB4E782DDE3C}"/>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3908513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16">
            <a:extLst>
              <a:ext uri="{FF2B5EF4-FFF2-40B4-BE49-F238E27FC236}">
                <a16:creationId xmlns:a16="http://schemas.microsoft.com/office/drawing/2014/main" id="{EFA54636-E609-4D19-B1F9-BAB58BB90388}"/>
              </a:ext>
            </a:extLst>
          </p:cNvPr>
          <p:cNvSpPr>
            <a:spLocks noGrp="1"/>
          </p:cNvSpPr>
          <p:nvPr>
            <p:ph type="subTitle" idx="15"/>
          </p:nvPr>
        </p:nvSpPr>
        <p:spPr/>
        <p:txBody>
          <a:bodyPr/>
          <a:lstStyle/>
          <a:p>
            <a:r>
              <a:rPr lang="en-US" dirty="0"/>
              <a:t>Types of Humidification</a:t>
            </a:r>
          </a:p>
        </p:txBody>
      </p:sp>
      <p:sp>
        <p:nvSpPr>
          <p:cNvPr id="11" name="Title 10">
            <a:extLst>
              <a:ext uri="{FF2B5EF4-FFF2-40B4-BE49-F238E27FC236}">
                <a16:creationId xmlns:a16="http://schemas.microsoft.com/office/drawing/2014/main" id="{9A6301BD-F8EE-44E4-8251-E57B7F28F836}"/>
              </a:ext>
            </a:extLst>
          </p:cNvPr>
          <p:cNvSpPr>
            <a:spLocks noGrp="1"/>
          </p:cNvSpPr>
          <p:nvPr>
            <p:ph type="title"/>
          </p:nvPr>
        </p:nvSpPr>
        <p:spPr>
          <a:xfrm>
            <a:off x="623888" y="350069"/>
            <a:ext cx="8964613" cy="467239"/>
          </a:xfrm>
        </p:spPr>
        <p:txBody>
          <a:bodyPr/>
          <a:lstStyle/>
          <a:p>
            <a:r>
              <a:rPr lang="en-US" dirty="0"/>
              <a:t>Product Overview</a:t>
            </a:r>
          </a:p>
        </p:txBody>
      </p:sp>
      <p:sp>
        <p:nvSpPr>
          <p:cNvPr id="2" name="Footer Placeholder 1">
            <a:extLst>
              <a:ext uri="{FF2B5EF4-FFF2-40B4-BE49-F238E27FC236}">
                <a16:creationId xmlns:a16="http://schemas.microsoft.com/office/drawing/2014/main" id="{CC78D4D3-C12A-5CF7-A929-934F591F0516}"/>
              </a:ext>
            </a:extLst>
          </p:cNvPr>
          <p:cNvSpPr>
            <a:spLocks noGrp="1"/>
          </p:cNvSpPr>
          <p:nvPr>
            <p:ph type="ftr" sz="quarter" idx="21"/>
          </p:nvPr>
        </p:nvSpPr>
        <p:spPr/>
        <p:txBody>
          <a:bodyPr/>
          <a:lstStyle/>
          <a:p>
            <a:r>
              <a:rPr lang="en-US" dirty="0"/>
              <a:t>2024</a:t>
            </a:r>
          </a:p>
        </p:txBody>
      </p:sp>
      <p:sp>
        <p:nvSpPr>
          <p:cNvPr id="4" name="Slide Number Placeholder 3">
            <a:extLst>
              <a:ext uri="{FF2B5EF4-FFF2-40B4-BE49-F238E27FC236}">
                <a16:creationId xmlns:a16="http://schemas.microsoft.com/office/drawing/2014/main" id="{0C627E0E-A54B-D368-1B13-6434DD23B02D}"/>
              </a:ext>
            </a:extLst>
          </p:cNvPr>
          <p:cNvSpPr>
            <a:spLocks noGrp="1"/>
          </p:cNvSpPr>
          <p:nvPr>
            <p:ph type="sldNum" sz="quarter" idx="22"/>
          </p:nvPr>
        </p:nvSpPr>
        <p:spPr/>
        <p:txBody>
          <a:bodyPr/>
          <a:lstStyle/>
          <a:p>
            <a:fld id="{E4133612-739D-40FE-919B-BB53B61D53E5}" type="slidenum">
              <a:rPr lang="en-US" smtClean="0"/>
              <a:pPr/>
              <a:t>14</a:t>
            </a:fld>
            <a:endParaRPr lang="en-US" dirty="0"/>
          </a:p>
        </p:txBody>
      </p:sp>
      <p:cxnSp>
        <p:nvCxnSpPr>
          <p:cNvPr id="38" name="Straight Connector 37">
            <a:extLst>
              <a:ext uri="{FF2B5EF4-FFF2-40B4-BE49-F238E27FC236}">
                <a16:creationId xmlns:a16="http://schemas.microsoft.com/office/drawing/2014/main" id="{E5BAF519-5DD7-72B9-C47A-7B0FCE63B43C}"/>
              </a:ext>
            </a:extLst>
          </p:cNvPr>
          <p:cNvCxnSpPr>
            <a:cxnSpLocks/>
          </p:cNvCxnSpPr>
          <p:nvPr/>
        </p:nvCxnSpPr>
        <p:spPr>
          <a:xfrm flipV="1">
            <a:off x="722391" y="5018322"/>
            <a:ext cx="10220713" cy="63542"/>
          </a:xfrm>
          <a:prstGeom prst="line">
            <a:avLst/>
          </a:prstGeom>
          <a:ln w="0">
            <a:solidFill>
              <a:schemeClr val="accent2">
                <a:lumMod val="40000"/>
                <a:lumOff val="60000"/>
                <a:alpha val="8000"/>
              </a:schemeClr>
            </a:solidFill>
          </a:ln>
          <a:effectLst>
            <a:glow rad="635000">
              <a:srgbClr val="FFB7B7">
                <a:alpha val="25000"/>
              </a:srgbClr>
            </a:glow>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B9D057B-D2A4-62E8-6B57-93228A08E485}"/>
              </a:ext>
            </a:extLst>
          </p:cNvPr>
          <p:cNvCxnSpPr>
            <a:cxnSpLocks/>
          </p:cNvCxnSpPr>
          <p:nvPr/>
        </p:nvCxnSpPr>
        <p:spPr>
          <a:xfrm>
            <a:off x="722391" y="2944377"/>
            <a:ext cx="1600588" cy="0"/>
          </a:xfrm>
          <a:prstGeom prst="line">
            <a:avLst/>
          </a:prstGeom>
          <a:ln w="0">
            <a:solidFill>
              <a:schemeClr val="accent2">
                <a:lumMod val="40000"/>
                <a:lumOff val="60000"/>
                <a:alpha val="8000"/>
              </a:schemeClr>
            </a:solidFill>
          </a:ln>
          <a:effectLst>
            <a:glow rad="635000">
              <a:srgbClr val="8BB3DB">
                <a:alpha val="28000"/>
              </a:srgbClr>
            </a:glow>
          </a:effectLst>
        </p:spPr>
        <p:style>
          <a:lnRef idx="1">
            <a:schemeClr val="accent1"/>
          </a:lnRef>
          <a:fillRef idx="0">
            <a:schemeClr val="accent1"/>
          </a:fillRef>
          <a:effectRef idx="0">
            <a:schemeClr val="accent1"/>
          </a:effectRef>
          <a:fontRef idx="minor">
            <a:schemeClr val="tx1"/>
          </a:fontRef>
        </p:style>
      </p:cxnSp>
      <p:sp>
        <p:nvSpPr>
          <p:cNvPr id="40" name="Right Bracket 39">
            <a:extLst>
              <a:ext uri="{FF2B5EF4-FFF2-40B4-BE49-F238E27FC236}">
                <a16:creationId xmlns:a16="http://schemas.microsoft.com/office/drawing/2014/main" id="{78DC339C-9BA0-9796-87A2-92A2AECA363F}"/>
              </a:ext>
            </a:extLst>
          </p:cNvPr>
          <p:cNvSpPr/>
          <p:nvPr/>
        </p:nvSpPr>
        <p:spPr>
          <a:xfrm flipH="1">
            <a:off x="2673649" y="2205905"/>
            <a:ext cx="8155155" cy="1372157"/>
          </a:xfrm>
          <a:prstGeom prst="rightBracket">
            <a:avLst>
              <a:gd name="adj" fmla="val 0"/>
            </a:avLst>
          </a:prstGeom>
          <a:ln w="0">
            <a:solidFill>
              <a:schemeClr val="accent2">
                <a:lumMod val="40000"/>
                <a:lumOff val="60000"/>
                <a:alpha val="8000"/>
              </a:schemeClr>
            </a:solidFill>
          </a:ln>
          <a:effectLst>
            <a:glow rad="635000">
              <a:srgbClr val="8BB3DB">
                <a:alpha val="28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ubtitle 13">
            <a:extLst>
              <a:ext uri="{FF2B5EF4-FFF2-40B4-BE49-F238E27FC236}">
                <a16:creationId xmlns:a16="http://schemas.microsoft.com/office/drawing/2014/main" id="{4C3AA413-9BEC-656C-0970-701BF2340764}"/>
              </a:ext>
            </a:extLst>
          </p:cNvPr>
          <p:cNvSpPr txBox="1">
            <a:spLocks/>
          </p:cNvSpPr>
          <p:nvPr/>
        </p:nvSpPr>
        <p:spPr>
          <a:xfrm>
            <a:off x="623887" y="836791"/>
            <a:ext cx="8964613" cy="405683"/>
          </a:xfrm>
          <a:prstGeom prst="rect">
            <a:avLst/>
          </a:prstGeom>
        </p:spPr>
        <p:txBody>
          <a:bodyPr vert="horz" lIns="0" tIns="0" rIns="0" bIns="36000" rtlCol="0">
            <a:noAutofit/>
          </a:bodyPr>
          <a:lstStyle>
            <a:lvl1pPr marL="0" indent="0" algn="l" defTabSz="914400" rtl="0" eaLnBrk="1" latinLnBrk="0" hangingPunct="1">
              <a:lnSpc>
                <a:spcPct val="100000"/>
              </a:lnSpc>
              <a:spcBef>
                <a:spcPts val="30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300"/>
              </a:spcBef>
              <a:spcAft>
                <a:spcPts val="800"/>
              </a:spcAft>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300"/>
              </a:spcBef>
              <a:spcAft>
                <a:spcPts val="800"/>
              </a:spcAft>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300"/>
              </a:spcBef>
              <a:spcAft>
                <a:spcPts val="800"/>
              </a:spcAft>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300"/>
              </a:spcBef>
              <a:spcAft>
                <a:spcPts val="800"/>
              </a:spcAft>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300"/>
              </a:spcBef>
              <a:spcAft>
                <a:spcPts val="800"/>
              </a:spcAft>
              <a:buClr>
                <a:schemeClr val="accent1"/>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300"/>
              </a:spcBef>
              <a:spcAft>
                <a:spcPts val="800"/>
              </a:spcAft>
              <a:buClr>
                <a:schemeClr val="accent1"/>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300"/>
              </a:spcBef>
              <a:spcAft>
                <a:spcPts val="800"/>
              </a:spcAft>
              <a:buClr>
                <a:schemeClr val="accent1"/>
              </a:buClr>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300"/>
              </a:spcBef>
              <a:spcAft>
                <a:spcPts val="800"/>
              </a:spcAft>
              <a:buClr>
                <a:schemeClr val="accent1"/>
              </a:buClr>
              <a:buFont typeface="Arial" panose="020B0604020202020204" pitchFamily="34" charset="0"/>
              <a:buNone/>
              <a:defRPr sz="1600" kern="1200">
                <a:solidFill>
                  <a:schemeClr val="tx1"/>
                </a:solidFill>
                <a:latin typeface="+mn-lt"/>
                <a:ea typeface="+mn-ea"/>
                <a:cs typeface="+mn-cs"/>
              </a:defRPr>
            </a:lvl9pPr>
          </a:lstStyle>
          <a:p>
            <a:endParaRPr lang="en-US" dirty="0"/>
          </a:p>
        </p:txBody>
      </p:sp>
      <p:pic>
        <p:nvPicPr>
          <p:cNvPr id="42" name="Picture 8" descr="Vaporization">
            <a:extLst>
              <a:ext uri="{FF2B5EF4-FFF2-40B4-BE49-F238E27FC236}">
                <a16:creationId xmlns:a16="http://schemas.microsoft.com/office/drawing/2014/main" id="{6DB5BA56-64DC-A968-9436-9AD3714FD6B0}"/>
              </a:ext>
            </a:extLst>
          </p:cNvPr>
          <p:cNvPicPr>
            <a:picLocks noChangeAspect="1" noChangeArrowheads="1"/>
          </p:cNvPicPr>
          <p:nvPr/>
        </p:nvPicPr>
        <p:blipFill>
          <a:blip r:embed="rId3"/>
          <a:srcRect/>
          <a:stretch>
            <a:fillRect/>
          </a:stretch>
        </p:blipFill>
        <p:spPr bwMode="auto">
          <a:xfrm>
            <a:off x="7549497" y="4337952"/>
            <a:ext cx="1642116" cy="1287028"/>
          </a:xfrm>
          <a:prstGeom prst="rect">
            <a:avLst/>
          </a:prstGeom>
          <a:ln>
            <a:noFill/>
          </a:ln>
          <a:effectLst>
            <a:outerShdw blurRad="190500" algn="tl" rotWithShape="0">
              <a:srgbClr val="000000">
                <a:alpha val="70000"/>
              </a:srgbClr>
            </a:outerShdw>
          </a:effectLst>
        </p:spPr>
      </p:pic>
      <p:pic>
        <p:nvPicPr>
          <p:cNvPr id="43" name="Picture 9" descr="Atomization">
            <a:extLst>
              <a:ext uri="{FF2B5EF4-FFF2-40B4-BE49-F238E27FC236}">
                <a16:creationId xmlns:a16="http://schemas.microsoft.com/office/drawing/2014/main" id="{B1BDBE8C-6C07-A626-03A4-89849A52215D}"/>
              </a:ext>
            </a:extLst>
          </p:cNvPr>
          <p:cNvPicPr>
            <a:picLocks noChangeAspect="1" noChangeArrowheads="1"/>
          </p:cNvPicPr>
          <p:nvPr/>
        </p:nvPicPr>
        <p:blipFill>
          <a:blip r:embed="rId4"/>
          <a:srcRect/>
          <a:stretch>
            <a:fillRect/>
          </a:stretch>
        </p:blipFill>
        <p:spPr bwMode="auto">
          <a:xfrm>
            <a:off x="7549497" y="1505189"/>
            <a:ext cx="1642116" cy="1287028"/>
          </a:xfrm>
          <a:prstGeom prst="rect">
            <a:avLst/>
          </a:prstGeom>
          <a:ln>
            <a:noFill/>
          </a:ln>
          <a:effectLst>
            <a:outerShdw blurRad="190500" algn="tl" rotWithShape="0">
              <a:srgbClr val="000000">
                <a:alpha val="70000"/>
              </a:srgbClr>
            </a:outerShdw>
          </a:effectLst>
        </p:spPr>
      </p:pic>
      <p:pic>
        <p:nvPicPr>
          <p:cNvPr id="44" name="Picture 10" descr="Evaporation">
            <a:extLst>
              <a:ext uri="{FF2B5EF4-FFF2-40B4-BE49-F238E27FC236}">
                <a16:creationId xmlns:a16="http://schemas.microsoft.com/office/drawing/2014/main" id="{D79BD465-E9B2-5D57-C41B-EF570F738A3F}"/>
              </a:ext>
            </a:extLst>
          </p:cNvPr>
          <p:cNvPicPr>
            <a:picLocks noChangeAspect="1" noChangeArrowheads="1"/>
          </p:cNvPicPr>
          <p:nvPr/>
        </p:nvPicPr>
        <p:blipFill>
          <a:blip r:embed="rId5"/>
          <a:srcRect/>
          <a:stretch>
            <a:fillRect/>
          </a:stretch>
        </p:blipFill>
        <p:spPr bwMode="auto">
          <a:xfrm>
            <a:off x="7549497" y="2919130"/>
            <a:ext cx="1642116" cy="1287028"/>
          </a:xfrm>
          <a:prstGeom prst="rect">
            <a:avLst/>
          </a:prstGeom>
          <a:ln>
            <a:noFill/>
          </a:ln>
          <a:effectLst>
            <a:outerShdw blurRad="190500" algn="tl" rotWithShape="0">
              <a:srgbClr val="000000">
                <a:alpha val="70000"/>
              </a:srgbClr>
            </a:outerShdw>
          </a:effectLst>
        </p:spPr>
      </p:pic>
      <p:sp>
        <p:nvSpPr>
          <p:cNvPr id="45" name="Text Box 11">
            <a:extLst>
              <a:ext uri="{FF2B5EF4-FFF2-40B4-BE49-F238E27FC236}">
                <a16:creationId xmlns:a16="http://schemas.microsoft.com/office/drawing/2014/main" id="{5FE00DBA-D575-3667-816D-1F7A4356E0CD}"/>
              </a:ext>
            </a:extLst>
          </p:cNvPr>
          <p:cNvSpPr txBox="1">
            <a:spLocks noChangeArrowheads="1"/>
          </p:cNvSpPr>
          <p:nvPr/>
        </p:nvSpPr>
        <p:spPr bwMode="auto">
          <a:xfrm>
            <a:off x="2868299" y="1987445"/>
            <a:ext cx="4846245" cy="47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0000"/>
              </a:spcBef>
              <a:spcAft>
                <a:spcPct val="30000"/>
              </a:spcAft>
              <a:buSzPct val="95000"/>
              <a:buFont typeface="Wingdings" pitchFamily="2" charset="2"/>
              <a:defRPr>
                <a:solidFill>
                  <a:schemeClr val="tx1"/>
                </a:solidFill>
                <a:latin typeface="Arial" pitchFamily="34" charset="0"/>
                <a:cs typeface="Arial" pitchFamily="34" charset="0"/>
              </a:defRPr>
            </a:lvl1pPr>
            <a:lvl2pPr marL="742950" indent="-285750" eaLnBrk="0" hangingPunct="0">
              <a:spcBef>
                <a:spcPct val="20000"/>
              </a:spcBef>
              <a:buSzPct val="95000"/>
              <a:buFont typeface="Wingdings" pitchFamily="2" charset="2"/>
              <a:buChar char="§"/>
              <a:defRPr>
                <a:solidFill>
                  <a:schemeClr val="tx1"/>
                </a:solidFill>
                <a:latin typeface="TheSans B3 Light"/>
                <a:cs typeface="Arial" pitchFamily="34" charset="0"/>
              </a:defRPr>
            </a:lvl2pPr>
            <a:lvl3pPr marL="1143000" indent="-228600" eaLnBrk="0" hangingPunct="0">
              <a:spcBef>
                <a:spcPct val="20000"/>
              </a:spcBef>
              <a:defRPr>
                <a:solidFill>
                  <a:schemeClr val="tx1"/>
                </a:solidFill>
                <a:latin typeface="TheSans B3 Light"/>
                <a:cs typeface="Arial" pitchFamily="34" charset="0"/>
              </a:defRPr>
            </a:lvl3pPr>
            <a:lvl4pPr marL="1600200" indent="-228600" eaLnBrk="0" hangingPunct="0">
              <a:spcBef>
                <a:spcPct val="20000"/>
              </a:spcBef>
              <a:defRPr>
                <a:solidFill>
                  <a:schemeClr val="tx1"/>
                </a:solidFill>
                <a:latin typeface="TheSans B3 Light"/>
                <a:cs typeface="Arial" pitchFamily="34" charset="0"/>
              </a:defRPr>
            </a:lvl4pPr>
            <a:lvl5pPr marL="2057400" indent="-228600" eaLnBrk="0" hangingPunct="0">
              <a:spcBef>
                <a:spcPct val="20000"/>
              </a:spcBef>
              <a:defRPr>
                <a:solidFill>
                  <a:schemeClr val="tx1"/>
                </a:solidFill>
                <a:latin typeface="TheSans B3 Light"/>
                <a:cs typeface="Arial" pitchFamily="34" charset="0"/>
              </a:defRPr>
            </a:lvl5pPr>
            <a:lvl6pPr marL="2514600" indent="-228600" eaLnBrk="0" fontAlgn="base" hangingPunct="0">
              <a:spcBef>
                <a:spcPct val="20000"/>
              </a:spcBef>
              <a:spcAft>
                <a:spcPct val="0"/>
              </a:spcAft>
              <a:defRPr>
                <a:solidFill>
                  <a:schemeClr val="tx1"/>
                </a:solidFill>
                <a:latin typeface="TheSans B3 Light"/>
                <a:cs typeface="Arial" pitchFamily="34" charset="0"/>
              </a:defRPr>
            </a:lvl6pPr>
            <a:lvl7pPr marL="2971800" indent="-228600" eaLnBrk="0" fontAlgn="base" hangingPunct="0">
              <a:spcBef>
                <a:spcPct val="20000"/>
              </a:spcBef>
              <a:spcAft>
                <a:spcPct val="0"/>
              </a:spcAft>
              <a:defRPr>
                <a:solidFill>
                  <a:schemeClr val="tx1"/>
                </a:solidFill>
                <a:latin typeface="TheSans B3 Light"/>
                <a:cs typeface="Arial" pitchFamily="34" charset="0"/>
              </a:defRPr>
            </a:lvl7pPr>
            <a:lvl8pPr marL="3429000" indent="-228600" eaLnBrk="0" fontAlgn="base" hangingPunct="0">
              <a:spcBef>
                <a:spcPct val="20000"/>
              </a:spcBef>
              <a:spcAft>
                <a:spcPct val="0"/>
              </a:spcAft>
              <a:defRPr>
                <a:solidFill>
                  <a:schemeClr val="tx1"/>
                </a:solidFill>
                <a:latin typeface="TheSans B3 Light"/>
                <a:cs typeface="Arial" pitchFamily="34" charset="0"/>
              </a:defRPr>
            </a:lvl8pPr>
            <a:lvl9pPr marL="3886200" indent="-228600" eaLnBrk="0" fontAlgn="base" hangingPunct="0">
              <a:spcBef>
                <a:spcPct val="20000"/>
              </a:spcBef>
              <a:spcAft>
                <a:spcPct val="0"/>
              </a:spcAft>
              <a:defRPr>
                <a:solidFill>
                  <a:schemeClr val="tx1"/>
                </a:solidFill>
                <a:latin typeface="TheSans B3 Light"/>
                <a:cs typeface="Arial" pitchFamily="34" charset="0"/>
              </a:defRPr>
            </a:lvl9pPr>
          </a:lstStyle>
          <a:p>
            <a:pPr eaLnBrk="1" hangingPunct="1">
              <a:spcBef>
                <a:spcPct val="50000"/>
              </a:spcBef>
              <a:spcAft>
                <a:spcPct val="0"/>
              </a:spcAft>
              <a:buSzTx/>
              <a:buFontTx/>
              <a:buNone/>
            </a:pPr>
            <a:r>
              <a:rPr lang="de-CH" altLang="en-US" sz="2400" dirty="0">
                <a:solidFill>
                  <a:schemeClr val="accent1"/>
                </a:solidFill>
                <a:latin typeface="+mj-lt"/>
              </a:rPr>
              <a:t>Atomization</a:t>
            </a:r>
            <a:r>
              <a:rPr lang="de-CH" altLang="en-US" sz="2400" dirty="0">
                <a:latin typeface="+mj-lt"/>
              </a:rPr>
              <a:t> </a:t>
            </a:r>
          </a:p>
        </p:txBody>
      </p:sp>
      <p:sp>
        <p:nvSpPr>
          <p:cNvPr id="46" name="Text Box 12">
            <a:extLst>
              <a:ext uri="{FF2B5EF4-FFF2-40B4-BE49-F238E27FC236}">
                <a16:creationId xmlns:a16="http://schemas.microsoft.com/office/drawing/2014/main" id="{83FD88A3-6C93-36EC-DBA0-D7857BB9945B}"/>
              </a:ext>
            </a:extLst>
          </p:cNvPr>
          <p:cNvSpPr txBox="1">
            <a:spLocks noChangeArrowheads="1"/>
          </p:cNvSpPr>
          <p:nvPr/>
        </p:nvSpPr>
        <p:spPr bwMode="auto">
          <a:xfrm>
            <a:off x="2868299" y="4781581"/>
            <a:ext cx="4846245" cy="47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0000"/>
              </a:spcBef>
              <a:spcAft>
                <a:spcPct val="30000"/>
              </a:spcAft>
              <a:buSzPct val="95000"/>
              <a:buFont typeface="Wingdings" pitchFamily="2" charset="2"/>
              <a:defRPr>
                <a:solidFill>
                  <a:schemeClr val="tx1"/>
                </a:solidFill>
                <a:latin typeface="Arial" pitchFamily="34" charset="0"/>
                <a:cs typeface="Arial" pitchFamily="34" charset="0"/>
              </a:defRPr>
            </a:lvl1pPr>
            <a:lvl2pPr marL="742950" indent="-285750" eaLnBrk="0" hangingPunct="0">
              <a:spcBef>
                <a:spcPct val="20000"/>
              </a:spcBef>
              <a:buSzPct val="95000"/>
              <a:buFont typeface="Wingdings" pitchFamily="2" charset="2"/>
              <a:buChar char="§"/>
              <a:defRPr>
                <a:solidFill>
                  <a:schemeClr val="tx1"/>
                </a:solidFill>
                <a:latin typeface="TheSans B3 Light"/>
                <a:cs typeface="Arial" pitchFamily="34" charset="0"/>
              </a:defRPr>
            </a:lvl2pPr>
            <a:lvl3pPr marL="1143000" indent="-228600" eaLnBrk="0" hangingPunct="0">
              <a:spcBef>
                <a:spcPct val="20000"/>
              </a:spcBef>
              <a:defRPr>
                <a:solidFill>
                  <a:schemeClr val="tx1"/>
                </a:solidFill>
                <a:latin typeface="TheSans B3 Light"/>
                <a:cs typeface="Arial" pitchFamily="34" charset="0"/>
              </a:defRPr>
            </a:lvl3pPr>
            <a:lvl4pPr marL="1600200" indent="-228600" eaLnBrk="0" hangingPunct="0">
              <a:spcBef>
                <a:spcPct val="20000"/>
              </a:spcBef>
              <a:defRPr>
                <a:solidFill>
                  <a:schemeClr val="tx1"/>
                </a:solidFill>
                <a:latin typeface="TheSans B3 Light"/>
                <a:cs typeface="Arial" pitchFamily="34" charset="0"/>
              </a:defRPr>
            </a:lvl4pPr>
            <a:lvl5pPr marL="2057400" indent="-228600" eaLnBrk="0" hangingPunct="0">
              <a:spcBef>
                <a:spcPct val="20000"/>
              </a:spcBef>
              <a:defRPr>
                <a:solidFill>
                  <a:schemeClr val="tx1"/>
                </a:solidFill>
                <a:latin typeface="TheSans B3 Light"/>
                <a:cs typeface="Arial" pitchFamily="34" charset="0"/>
              </a:defRPr>
            </a:lvl5pPr>
            <a:lvl6pPr marL="2514600" indent="-228600" eaLnBrk="0" fontAlgn="base" hangingPunct="0">
              <a:spcBef>
                <a:spcPct val="20000"/>
              </a:spcBef>
              <a:spcAft>
                <a:spcPct val="0"/>
              </a:spcAft>
              <a:defRPr>
                <a:solidFill>
                  <a:schemeClr val="tx1"/>
                </a:solidFill>
                <a:latin typeface="TheSans B3 Light"/>
                <a:cs typeface="Arial" pitchFamily="34" charset="0"/>
              </a:defRPr>
            </a:lvl6pPr>
            <a:lvl7pPr marL="2971800" indent="-228600" eaLnBrk="0" fontAlgn="base" hangingPunct="0">
              <a:spcBef>
                <a:spcPct val="20000"/>
              </a:spcBef>
              <a:spcAft>
                <a:spcPct val="0"/>
              </a:spcAft>
              <a:defRPr>
                <a:solidFill>
                  <a:schemeClr val="tx1"/>
                </a:solidFill>
                <a:latin typeface="TheSans B3 Light"/>
                <a:cs typeface="Arial" pitchFamily="34" charset="0"/>
              </a:defRPr>
            </a:lvl7pPr>
            <a:lvl8pPr marL="3429000" indent="-228600" eaLnBrk="0" fontAlgn="base" hangingPunct="0">
              <a:spcBef>
                <a:spcPct val="20000"/>
              </a:spcBef>
              <a:spcAft>
                <a:spcPct val="0"/>
              </a:spcAft>
              <a:defRPr>
                <a:solidFill>
                  <a:schemeClr val="tx1"/>
                </a:solidFill>
                <a:latin typeface="TheSans B3 Light"/>
                <a:cs typeface="Arial" pitchFamily="34" charset="0"/>
              </a:defRPr>
            </a:lvl8pPr>
            <a:lvl9pPr marL="3886200" indent="-228600" eaLnBrk="0" fontAlgn="base" hangingPunct="0">
              <a:spcBef>
                <a:spcPct val="20000"/>
              </a:spcBef>
              <a:spcAft>
                <a:spcPct val="0"/>
              </a:spcAft>
              <a:defRPr>
                <a:solidFill>
                  <a:schemeClr val="tx1"/>
                </a:solidFill>
                <a:latin typeface="TheSans B3 Light"/>
                <a:cs typeface="Arial" pitchFamily="34" charset="0"/>
              </a:defRPr>
            </a:lvl9pPr>
          </a:lstStyle>
          <a:p>
            <a:pPr eaLnBrk="1" hangingPunct="1">
              <a:spcBef>
                <a:spcPct val="50000"/>
              </a:spcBef>
              <a:spcAft>
                <a:spcPct val="0"/>
              </a:spcAft>
              <a:buSzTx/>
              <a:buFontTx/>
              <a:buNone/>
            </a:pPr>
            <a:r>
              <a:rPr lang="de-CH" altLang="en-US" sz="2400" dirty="0">
                <a:solidFill>
                  <a:srgbClr val="C00000"/>
                </a:solidFill>
                <a:latin typeface="+mj-lt"/>
              </a:rPr>
              <a:t>Vaporization </a:t>
            </a:r>
          </a:p>
        </p:txBody>
      </p:sp>
      <p:sp>
        <p:nvSpPr>
          <p:cNvPr id="47" name="Text Box 13">
            <a:extLst>
              <a:ext uri="{FF2B5EF4-FFF2-40B4-BE49-F238E27FC236}">
                <a16:creationId xmlns:a16="http://schemas.microsoft.com/office/drawing/2014/main" id="{E6036542-BD82-96DD-4FE8-FFF705FBB92C}"/>
              </a:ext>
            </a:extLst>
          </p:cNvPr>
          <p:cNvSpPr txBox="1">
            <a:spLocks noChangeArrowheads="1"/>
          </p:cNvSpPr>
          <p:nvPr/>
        </p:nvSpPr>
        <p:spPr bwMode="auto">
          <a:xfrm>
            <a:off x="2868299" y="3343180"/>
            <a:ext cx="4846245" cy="473483"/>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30000"/>
              </a:spcBef>
              <a:spcAft>
                <a:spcPct val="30000"/>
              </a:spcAft>
              <a:buSzPct val="95000"/>
              <a:buFont typeface="Wingdings" pitchFamily="2" charset="2"/>
              <a:defRPr>
                <a:solidFill>
                  <a:schemeClr val="tx1"/>
                </a:solidFill>
                <a:latin typeface="Arial" pitchFamily="34" charset="0"/>
                <a:cs typeface="Arial" pitchFamily="34" charset="0"/>
              </a:defRPr>
            </a:lvl1pPr>
            <a:lvl2pPr marL="742950" indent="-285750" eaLnBrk="0" hangingPunct="0">
              <a:spcBef>
                <a:spcPct val="20000"/>
              </a:spcBef>
              <a:buSzPct val="95000"/>
              <a:buFont typeface="Wingdings" pitchFamily="2" charset="2"/>
              <a:buChar char="§"/>
              <a:defRPr>
                <a:solidFill>
                  <a:schemeClr val="tx1"/>
                </a:solidFill>
                <a:latin typeface="TheSans B3 Light"/>
                <a:cs typeface="Arial" pitchFamily="34" charset="0"/>
              </a:defRPr>
            </a:lvl2pPr>
            <a:lvl3pPr marL="1143000" indent="-228600" eaLnBrk="0" hangingPunct="0">
              <a:spcBef>
                <a:spcPct val="20000"/>
              </a:spcBef>
              <a:defRPr>
                <a:solidFill>
                  <a:schemeClr val="tx1"/>
                </a:solidFill>
                <a:latin typeface="TheSans B3 Light"/>
                <a:cs typeface="Arial" pitchFamily="34" charset="0"/>
              </a:defRPr>
            </a:lvl3pPr>
            <a:lvl4pPr marL="1600200" indent="-228600" eaLnBrk="0" hangingPunct="0">
              <a:spcBef>
                <a:spcPct val="20000"/>
              </a:spcBef>
              <a:defRPr>
                <a:solidFill>
                  <a:schemeClr val="tx1"/>
                </a:solidFill>
                <a:latin typeface="TheSans B3 Light"/>
                <a:cs typeface="Arial" pitchFamily="34" charset="0"/>
              </a:defRPr>
            </a:lvl4pPr>
            <a:lvl5pPr marL="2057400" indent="-228600" eaLnBrk="0" hangingPunct="0">
              <a:spcBef>
                <a:spcPct val="20000"/>
              </a:spcBef>
              <a:defRPr>
                <a:solidFill>
                  <a:schemeClr val="tx1"/>
                </a:solidFill>
                <a:latin typeface="TheSans B3 Light"/>
                <a:cs typeface="Arial" pitchFamily="34" charset="0"/>
              </a:defRPr>
            </a:lvl5pPr>
            <a:lvl6pPr marL="2514600" indent="-228600" eaLnBrk="0" fontAlgn="base" hangingPunct="0">
              <a:spcBef>
                <a:spcPct val="20000"/>
              </a:spcBef>
              <a:spcAft>
                <a:spcPct val="0"/>
              </a:spcAft>
              <a:defRPr>
                <a:solidFill>
                  <a:schemeClr val="tx1"/>
                </a:solidFill>
                <a:latin typeface="TheSans B3 Light"/>
                <a:cs typeface="Arial" pitchFamily="34" charset="0"/>
              </a:defRPr>
            </a:lvl6pPr>
            <a:lvl7pPr marL="2971800" indent="-228600" eaLnBrk="0" fontAlgn="base" hangingPunct="0">
              <a:spcBef>
                <a:spcPct val="20000"/>
              </a:spcBef>
              <a:spcAft>
                <a:spcPct val="0"/>
              </a:spcAft>
              <a:defRPr>
                <a:solidFill>
                  <a:schemeClr val="tx1"/>
                </a:solidFill>
                <a:latin typeface="TheSans B3 Light"/>
                <a:cs typeface="Arial" pitchFamily="34" charset="0"/>
              </a:defRPr>
            </a:lvl7pPr>
            <a:lvl8pPr marL="3429000" indent="-228600" eaLnBrk="0" fontAlgn="base" hangingPunct="0">
              <a:spcBef>
                <a:spcPct val="20000"/>
              </a:spcBef>
              <a:spcAft>
                <a:spcPct val="0"/>
              </a:spcAft>
              <a:defRPr>
                <a:solidFill>
                  <a:schemeClr val="tx1"/>
                </a:solidFill>
                <a:latin typeface="TheSans B3 Light"/>
                <a:cs typeface="Arial" pitchFamily="34" charset="0"/>
              </a:defRPr>
            </a:lvl8pPr>
            <a:lvl9pPr marL="3886200" indent="-228600" eaLnBrk="0" fontAlgn="base" hangingPunct="0">
              <a:spcBef>
                <a:spcPct val="20000"/>
              </a:spcBef>
              <a:spcAft>
                <a:spcPct val="0"/>
              </a:spcAft>
              <a:defRPr>
                <a:solidFill>
                  <a:schemeClr val="tx1"/>
                </a:solidFill>
                <a:latin typeface="TheSans B3 Light"/>
                <a:cs typeface="Arial" pitchFamily="34" charset="0"/>
              </a:defRPr>
            </a:lvl9pPr>
          </a:lstStyle>
          <a:p>
            <a:pPr eaLnBrk="1" hangingPunct="1">
              <a:spcBef>
                <a:spcPct val="50000"/>
              </a:spcBef>
              <a:spcAft>
                <a:spcPct val="0"/>
              </a:spcAft>
              <a:buSzTx/>
              <a:buFontTx/>
              <a:buNone/>
            </a:pPr>
            <a:r>
              <a:rPr lang="de-CH" altLang="en-US" sz="2400" dirty="0">
                <a:solidFill>
                  <a:schemeClr val="accent1"/>
                </a:solidFill>
                <a:latin typeface="+mj-lt"/>
              </a:rPr>
              <a:t>Evaporation</a:t>
            </a:r>
            <a:r>
              <a:rPr lang="de-CH" altLang="en-US" sz="2400" dirty="0">
                <a:latin typeface="+mj-lt"/>
              </a:rPr>
              <a:t> </a:t>
            </a:r>
          </a:p>
        </p:txBody>
      </p:sp>
      <p:sp>
        <p:nvSpPr>
          <p:cNvPr id="48" name="Text Box 16">
            <a:extLst>
              <a:ext uri="{FF2B5EF4-FFF2-40B4-BE49-F238E27FC236}">
                <a16:creationId xmlns:a16="http://schemas.microsoft.com/office/drawing/2014/main" id="{E32F3304-980D-7E6F-4D38-8615EA36694D}"/>
              </a:ext>
            </a:extLst>
          </p:cNvPr>
          <p:cNvSpPr txBox="1">
            <a:spLocks noChangeArrowheads="1"/>
          </p:cNvSpPr>
          <p:nvPr/>
        </p:nvSpPr>
        <p:spPr bwMode="auto">
          <a:xfrm>
            <a:off x="870392" y="2667815"/>
            <a:ext cx="2191624" cy="473483"/>
          </a:xfrm>
          <a:prstGeom prst="rect">
            <a:avLst/>
          </a:prstGeom>
          <a:noFill/>
          <a:ln w="9525">
            <a:noFill/>
            <a:miter lim="800000"/>
            <a:headEnd/>
            <a:tailEnd/>
          </a:ln>
          <a:effectLst/>
        </p:spPr>
        <p:txBody>
          <a:bodyPr>
            <a:spAutoFit/>
          </a:bodyPr>
          <a:lstStyle>
            <a:lvl1pPr eaLnBrk="0" hangingPunct="0">
              <a:spcBef>
                <a:spcPct val="30000"/>
              </a:spcBef>
              <a:spcAft>
                <a:spcPct val="30000"/>
              </a:spcAft>
              <a:buSzPct val="95000"/>
              <a:buFont typeface="Wingdings" pitchFamily="2" charset="2"/>
              <a:defRPr>
                <a:solidFill>
                  <a:schemeClr val="tx1"/>
                </a:solidFill>
                <a:latin typeface="Arial" pitchFamily="34" charset="0"/>
                <a:cs typeface="Arial" pitchFamily="34" charset="0"/>
              </a:defRPr>
            </a:lvl1pPr>
            <a:lvl2pPr marL="742950" indent="-285750" eaLnBrk="0" hangingPunct="0">
              <a:spcBef>
                <a:spcPct val="20000"/>
              </a:spcBef>
              <a:buSzPct val="95000"/>
              <a:buFont typeface="Wingdings" pitchFamily="2" charset="2"/>
              <a:buChar char="§"/>
              <a:defRPr>
                <a:solidFill>
                  <a:schemeClr val="tx1"/>
                </a:solidFill>
                <a:latin typeface="TheSans B3 Light"/>
                <a:cs typeface="Arial" pitchFamily="34" charset="0"/>
              </a:defRPr>
            </a:lvl2pPr>
            <a:lvl3pPr marL="1143000" indent="-228600" eaLnBrk="0" hangingPunct="0">
              <a:spcBef>
                <a:spcPct val="20000"/>
              </a:spcBef>
              <a:defRPr>
                <a:solidFill>
                  <a:schemeClr val="tx1"/>
                </a:solidFill>
                <a:latin typeface="TheSans B3 Light"/>
                <a:cs typeface="Arial" pitchFamily="34" charset="0"/>
              </a:defRPr>
            </a:lvl3pPr>
            <a:lvl4pPr marL="1600200" indent="-228600" eaLnBrk="0" hangingPunct="0">
              <a:spcBef>
                <a:spcPct val="20000"/>
              </a:spcBef>
              <a:defRPr>
                <a:solidFill>
                  <a:schemeClr val="tx1"/>
                </a:solidFill>
                <a:latin typeface="TheSans B3 Light"/>
                <a:cs typeface="Arial" pitchFamily="34" charset="0"/>
              </a:defRPr>
            </a:lvl4pPr>
            <a:lvl5pPr marL="2057400" indent="-228600" eaLnBrk="0" hangingPunct="0">
              <a:spcBef>
                <a:spcPct val="20000"/>
              </a:spcBef>
              <a:defRPr>
                <a:solidFill>
                  <a:schemeClr val="tx1"/>
                </a:solidFill>
                <a:latin typeface="TheSans B3 Light"/>
                <a:cs typeface="Arial" pitchFamily="34" charset="0"/>
              </a:defRPr>
            </a:lvl5pPr>
            <a:lvl6pPr marL="2514600" indent="-228600" eaLnBrk="0" fontAlgn="base" hangingPunct="0">
              <a:spcBef>
                <a:spcPct val="20000"/>
              </a:spcBef>
              <a:spcAft>
                <a:spcPct val="0"/>
              </a:spcAft>
              <a:defRPr>
                <a:solidFill>
                  <a:schemeClr val="tx1"/>
                </a:solidFill>
                <a:latin typeface="TheSans B3 Light"/>
                <a:cs typeface="Arial" pitchFamily="34" charset="0"/>
              </a:defRPr>
            </a:lvl6pPr>
            <a:lvl7pPr marL="2971800" indent="-228600" eaLnBrk="0" fontAlgn="base" hangingPunct="0">
              <a:spcBef>
                <a:spcPct val="20000"/>
              </a:spcBef>
              <a:spcAft>
                <a:spcPct val="0"/>
              </a:spcAft>
              <a:defRPr>
                <a:solidFill>
                  <a:schemeClr val="tx1"/>
                </a:solidFill>
                <a:latin typeface="TheSans B3 Light"/>
                <a:cs typeface="Arial" pitchFamily="34" charset="0"/>
              </a:defRPr>
            </a:lvl7pPr>
            <a:lvl8pPr marL="3429000" indent="-228600" eaLnBrk="0" fontAlgn="base" hangingPunct="0">
              <a:spcBef>
                <a:spcPct val="20000"/>
              </a:spcBef>
              <a:spcAft>
                <a:spcPct val="0"/>
              </a:spcAft>
              <a:defRPr>
                <a:solidFill>
                  <a:schemeClr val="tx1"/>
                </a:solidFill>
                <a:latin typeface="TheSans B3 Light"/>
                <a:cs typeface="Arial" pitchFamily="34" charset="0"/>
              </a:defRPr>
            </a:lvl8pPr>
            <a:lvl9pPr marL="3886200" indent="-228600" eaLnBrk="0" fontAlgn="base" hangingPunct="0">
              <a:spcBef>
                <a:spcPct val="20000"/>
              </a:spcBef>
              <a:spcAft>
                <a:spcPct val="0"/>
              </a:spcAft>
              <a:defRPr>
                <a:solidFill>
                  <a:schemeClr val="tx1"/>
                </a:solidFill>
                <a:latin typeface="TheSans B3 Light"/>
                <a:cs typeface="Arial" pitchFamily="34" charset="0"/>
              </a:defRPr>
            </a:lvl9pPr>
          </a:lstStyle>
          <a:p>
            <a:pPr eaLnBrk="1" hangingPunct="1">
              <a:spcBef>
                <a:spcPct val="50000"/>
              </a:spcBef>
              <a:spcAft>
                <a:spcPct val="0"/>
              </a:spcAft>
              <a:buSzTx/>
              <a:buFontTx/>
              <a:buNone/>
            </a:pPr>
            <a:r>
              <a:rPr lang="de-CH" altLang="en-US" sz="2400" dirty="0">
                <a:solidFill>
                  <a:schemeClr val="accent1"/>
                </a:solidFill>
                <a:latin typeface="+mj-lt"/>
              </a:rPr>
              <a:t>Adiabatic</a:t>
            </a:r>
          </a:p>
        </p:txBody>
      </p:sp>
      <p:sp>
        <p:nvSpPr>
          <p:cNvPr id="49" name="Text Box 17">
            <a:extLst>
              <a:ext uri="{FF2B5EF4-FFF2-40B4-BE49-F238E27FC236}">
                <a16:creationId xmlns:a16="http://schemas.microsoft.com/office/drawing/2014/main" id="{9BFEB4FF-7480-3D68-8FC8-69F6E2CCC9DB}"/>
              </a:ext>
            </a:extLst>
          </p:cNvPr>
          <p:cNvSpPr txBox="1">
            <a:spLocks noChangeArrowheads="1"/>
          </p:cNvSpPr>
          <p:nvPr/>
        </p:nvSpPr>
        <p:spPr bwMode="auto">
          <a:xfrm>
            <a:off x="822791" y="4781581"/>
            <a:ext cx="2191624" cy="47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0000"/>
              </a:spcBef>
              <a:spcAft>
                <a:spcPct val="30000"/>
              </a:spcAft>
              <a:buSzPct val="95000"/>
              <a:buFont typeface="Wingdings" pitchFamily="2" charset="2"/>
              <a:defRPr>
                <a:solidFill>
                  <a:schemeClr val="tx1"/>
                </a:solidFill>
                <a:latin typeface="Arial" pitchFamily="34" charset="0"/>
                <a:cs typeface="Arial" pitchFamily="34" charset="0"/>
              </a:defRPr>
            </a:lvl1pPr>
            <a:lvl2pPr marL="742950" indent="-285750" eaLnBrk="0" hangingPunct="0">
              <a:spcBef>
                <a:spcPct val="20000"/>
              </a:spcBef>
              <a:buSzPct val="95000"/>
              <a:buFont typeface="Wingdings" pitchFamily="2" charset="2"/>
              <a:buChar char="§"/>
              <a:defRPr>
                <a:solidFill>
                  <a:schemeClr val="tx1"/>
                </a:solidFill>
                <a:latin typeface="TheSans B3 Light"/>
                <a:cs typeface="Arial" pitchFamily="34" charset="0"/>
              </a:defRPr>
            </a:lvl2pPr>
            <a:lvl3pPr marL="1143000" indent="-228600" eaLnBrk="0" hangingPunct="0">
              <a:spcBef>
                <a:spcPct val="20000"/>
              </a:spcBef>
              <a:defRPr>
                <a:solidFill>
                  <a:schemeClr val="tx1"/>
                </a:solidFill>
                <a:latin typeface="TheSans B3 Light"/>
                <a:cs typeface="Arial" pitchFamily="34" charset="0"/>
              </a:defRPr>
            </a:lvl3pPr>
            <a:lvl4pPr marL="1600200" indent="-228600" eaLnBrk="0" hangingPunct="0">
              <a:spcBef>
                <a:spcPct val="20000"/>
              </a:spcBef>
              <a:defRPr>
                <a:solidFill>
                  <a:schemeClr val="tx1"/>
                </a:solidFill>
                <a:latin typeface="TheSans B3 Light"/>
                <a:cs typeface="Arial" pitchFamily="34" charset="0"/>
              </a:defRPr>
            </a:lvl4pPr>
            <a:lvl5pPr marL="2057400" indent="-228600" eaLnBrk="0" hangingPunct="0">
              <a:spcBef>
                <a:spcPct val="20000"/>
              </a:spcBef>
              <a:defRPr>
                <a:solidFill>
                  <a:schemeClr val="tx1"/>
                </a:solidFill>
                <a:latin typeface="TheSans B3 Light"/>
                <a:cs typeface="Arial" pitchFamily="34" charset="0"/>
              </a:defRPr>
            </a:lvl5pPr>
            <a:lvl6pPr marL="2514600" indent="-228600" eaLnBrk="0" fontAlgn="base" hangingPunct="0">
              <a:spcBef>
                <a:spcPct val="20000"/>
              </a:spcBef>
              <a:spcAft>
                <a:spcPct val="0"/>
              </a:spcAft>
              <a:defRPr>
                <a:solidFill>
                  <a:schemeClr val="tx1"/>
                </a:solidFill>
                <a:latin typeface="TheSans B3 Light"/>
                <a:cs typeface="Arial" pitchFamily="34" charset="0"/>
              </a:defRPr>
            </a:lvl6pPr>
            <a:lvl7pPr marL="2971800" indent="-228600" eaLnBrk="0" fontAlgn="base" hangingPunct="0">
              <a:spcBef>
                <a:spcPct val="20000"/>
              </a:spcBef>
              <a:spcAft>
                <a:spcPct val="0"/>
              </a:spcAft>
              <a:defRPr>
                <a:solidFill>
                  <a:schemeClr val="tx1"/>
                </a:solidFill>
                <a:latin typeface="TheSans B3 Light"/>
                <a:cs typeface="Arial" pitchFamily="34" charset="0"/>
              </a:defRPr>
            </a:lvl7pPr>
            <a:lvl8pPr marL="3429000" indent="-228600" eaLnBrk="0" fontAlgn="base" hangingPunct="0">
              <a:spcBef>
                <a:spcPct val="20000"/>
              </a:spcBef>
              <a:spcAft>
                <a:spcPct val="0"/>
              </a:spcAft>
              <a:defRPr>
                <a:solidFill>
                  <a:schemeClr val="tx1"/>
                </a:solidFill>
                <a:latin typeface="TheSans B3 Light"/>
                <a:cs typeface="Arial" pitchFamily="34" charset="0"/>
              </a:defRPr>
            </a:lvl8pPr>
            <a:lvl9pPr marL="3886200" indent="-228600" eaLnBrk="0" fontAlgn="base" hangingPunct="0">
              <a:spcBef>
                <a:spcPct val="20000"/>
              </a:spcBef>
              <a:spcAft>
                <a:spcPct val="0"/>
              </a:spcAft>
              <a:defRPr>
                <a:solidFill>
                  <a:schemeClr val="tx1"/>
                </a:solidFill>
                <a:latin typeface="TheSans B3 Light"/>
                <a:cs typeface="Arial" pitchFamily="34" charset="0"/>
              </a:defRPr>
            </a:lvl9pPr>
          </a:lstStyle>
          <a:p>
            <a:pPr eaLnBrk="1" hangingPunct="1">
              <a:spcBef>
                <a:spcPct val="50000"/>
              </a:spcBef>
              <a:spcAft>
                <a:spcPct val="0"/>
              </a:spcAft>
              <a:buSzTx/>
              <a:buFontTx/>
              <a:buNone/>
            </a:pPr>
            <a:r>
              <a:rPr lang="de-CH" altLang="en-US" sz="2400" dirty="0">
                <a:solidFill>
                  <a:srgbClr val="C00000"/>
                </a:solidFill>
                <a:latin typeface="+mj-lt"/>
              </a:rPr>
              <a:t>Isothermal</a:t>
            </a:r>
          </a:p>
        </p:txBody>
      </p:sp>
      <p:pic>
        <p:nvPicPr>
          <p:cNvPr id="50" name="Picture 49">
            <a:extLst>
              <a:ext uri="{FF2B5EF4-FFF2-40B4-BE49-F238E27FC236}">
                <a16:creationId xmlns:a16="http://schemas.microsoft.com/office/drawing/2014/main" id="{F0B3ED7C-CABA-8998-B4A4-37B792BB2BD4}"/>
              </a:ext>
            </a:extLst>
          </p:cNvPr>
          <p:cNvPicPr>
            <a:picLocks noChangeAspect="1"/>
          </p:cNvPicPr>
          <p:nvPr/>
        </p:nvPicPr>
        <p:blipFill rotWithShape="1">
          <a:blip r:embed="rId6"/>
          <a:srcRect t="2490" b="2490"/>
          <a:stretch/>
        </p:blipFill>
        <p:spPr>
          <a:xfrm>
            <a:off x="5447357" y="4333071"/>
            <a:ext cx="1950358" cy="1291909"/>
          </a:xfrm>
          <a:prstGeom prst="rect">
            <a:avLst/>
          </a:prstGeom>
        </p:spPr>
      </p:pic>
      <p:pic>
        <p:nvPicPr>
          <p:cNvPr id="51" name="Picture 50">
            <a:extLst>
              <a:ext uri="{FF2B5EF4-FFF2-40B4-BE49-F238E27FC236}">
                <a16:creationId xmlns:a16="http://schemas.microsoft.com/office/drawing/2014/main" id="{E4840669-BB44-9775-9096-2C1EF191298D}"/>
              </a:ext>
            </a:extLst>
          </p:cNvPr>
          <p:cNvPicPr>
            <a:picLocks noChangeAspect="1"/>
          </p:cNvPicPr>
          <p:nvPr/>
        </p:nvPicPr>
        <p:blipFill>
          <a:blip r:embed="rId7"/>
          <a:stretch>
            <a:fillRect/>
          </a:stretch>
        </p:blipFill>
        <p:spPr>
          <a:xfrm>
            <a:off x="5447357" y="1490963"/>
            <a:ext cx="1939705" cy="1301254"/>
          </a:xfrm>
          <a:prstGeom prst="rect">
            <a:avLst/>
          </a:prstGeom>
        </p:spPr>
      </p:pic>
      <p:pic>
        <p:nvPicPr>
          <p:cNvPr id="52" name="Picture 2" descr="Evaporation | National Geographic Society">
            <a:extLst>
              <a:ext uri="{FF2B5EF4-FFF2-40B4-BE49-F238E27FC236}">
                <a16:creationId xmlns:a16="http://schemas.microsoft.com/office/drawing/2014/main" id="{F55E5F92-2E0F-0DAE-3500-DBACA4F458EE}"/>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 b="5377"/>
          <a:stretch/>
        </p:blipFill>
        <p:spPr bwMode="auto">
          <a:xfrm>
            <a:off x="5447357" y="2919130"/>
            <a:ext cx="1932648" cy="1287028"/>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E0C2BAA7-3728-2499-2FE4-31A3A646C534}"/>
              </a:ext>
            </a:extLst>
          </p:cNvPr>
          <p:cNvSpPr/>
          <p:nvPr/>
        </p:nvSpPr>
        <p:spPr>
          <a:xfrm>
            <a:off x="9361105" y="4440416"/>
            <a:ext cx="2345723" cy="1077218"/>
          </a:xfrm>
          <a:prstGeom prst="rect">
            <a:avLst/>
          </a:prstGeom>
        </p:spPr>
        <p:txBody>
          <a:bodyPr wrap="square">
            <a:spAutoFit/>
          </a:bodyPr>
          <a:lstStyle/>
          <a:p>
            <a:r>
              <a:rPr lang="en-US" sz="1600" dirty="0">
                <a:solidFill>
                  <a:srgbClr val="C00000"/>
                </a:solidFill>
                <a:latin typeface="+mj-lt"/>
              </a:rPr>
              <a:t>Gas Steam</a:t>
            </a:r>
          </a:p>
          <a:p>
            <a:r>
              <a:rPr lang="en-US" sz="1600" dirty="0">
                <a:solidFill>
                  <a:srgbClr val="C00000"/>
                </a:solidFill>
                <a:latin typeface="+mj-lt"/>
              </a:rPr>
              <a:t>Electric Steam</a:t>
            </a:r>
          </a:p>
          <a:p>
            <a:r>
              <a:rPr lang="en-US" sz="1600" dirty="0">
                <a:solidFill>
                  <a:srgbClr val="C00000"/>
                </a:solidFill>
                <a:latin typeface="+mj-lt"/>
              </a:rPr>
              <a:t>Resistive Element</a:t>
            </a:r>
          </a:p>
          <a:p>
            <a:r>
              <a:rPr lang="en-US" sz="1600" dirty="0">
                <a:solidFill>
                  <a:srgbClr val="C00000"/>
                </a:solidFill>
                <a:latin typeface="+mj-lt"/>
              </a:rPr>
              <a:t>Live Steam</a:t>
            </a:r>
          </a:p>
        </p:txBody>
      </p:sp>
      <p:sp>
        <p:nvSpPr>
          <p:cNvPr id="54" name="Rectangle 53">
            <a:extLst>
              <a:ext uri="{FF2B5EF4-FFF2-40B4-BE49-F238E27FC236}">
                <a16:creationId xmlns:a16="http://schemas.microsoft.com/office/drawing/2014/main" id="{CBCD5CE5-C648-3DD3-5507-E249BFC66405}"/>
              </a:ext>
            </a:extLst>
          </p:cNvPr>
          <p:cNvSpPr/>
          <p:nvPr/>
        </p:nvSpPr>
        <p:spPr>
          <a:xfrm>
            <a:off x="9361105" y="1873504"/>
            <a:ext cx="2830895" cy="2062103"/>
          </a:xfrm>
          <a:prstGeom prst="rect">
            <a:avLst/>
          </a:prstGeom>
        </p:spPr>
        <p:txBody>
          <a:bodyPr wrap="square">
            <a:spAutoFit/>
          </a:bodyPr>
          <a:lstStyle/>
          <a:p>
            <a:r>
              <a:rPr lang="en-US" sz="1600" dirty="0">
                <a:solidFill>
                  <a:srgbClr val="016AB3"/>
                </a:solidFill>
                <a:latin typeface="+mj-lt"/>
              </a:rPr>
              <a:t>High Pressure</a:t>
            </a:r>
          </a:p>
          <a:p>
            <a:r>
              <a:rPr lang="en-US" sz="1600" dirty="0">
                <a:solidFill>
                  <a:srgbClr val="016AB3"/>
                </a:solidFill>
                <a:latin typeface="+mj-lt"/>
              </a:rPr>
              <a:t>Nozzles</a:t>
            </a:r>
          </a:p>
          <a:p>
            <a:r>
              <a:rPr lang="en-US" sz="1600" dirty="0">
                <a:solidFill>
                  <a:srgbClr val="016AB3"/>
                </a:solidFill>
                <a:latin typeface="+mj-lt"/>
              </a:rPr>
              <a:t>Ultrasonic</a:t>
            </a:r>
          </a:p>
          <a:p>
            <a:endParaRPr lang="en-US" sz="1600" dirty="0">
              <a:solidFill>
                <a:srgbClr val="016AB3"/>
              </a:solidFill>
              <a:latin typeface="+mj-lt"/>
            </a:endParaRPr>
          </a:p>
          <a:p>
            <a:r>
              <a:rPr lang="en-US" sz="1600" dirty="0">
                <a:solidFill>
                  <a:srgbClr val="016AB3"/>
                </a:solidFill>
                <a:latin typeface="+mj-lt"/>
              </a:rPr>
              <a:t>Hybrid</a:t>
            </a:r>
          </a:p>
          <a:p>
            <a:endParaRPr lang="en-US" sz="1600" dirty="0">
              <a:solidFill>
                <a:srgbClr val="016AB3"/>
              </a:solidFill>
              <a:latin typeface="+mj-lt"/>
            </a:endParaRPr>
          </a:p>
          <a:p>
            <a:r>
              <a:rPr lang="en-US" sz="1600" dirty="0">
                <a:solidFill>
                  <a:srgbClr val="016AB3"/>
                </a:solidFill>
                <a:latin typeface="+mj-lt"/>
              </a:rPr>
              <a:t>Evaporative Media</a:t>
            </a:r>
          </a:p>
          <a:p>
            <a:endParaRPr lang="en-US" sz="1600" dirty="0">
              <a:solidFill>
                <a:srgbClr val="016AB3"/>
              </a:solidFill>
              <a:latin typeface="+mj-lt"/>
            </a:endParaRPr>
          </a:p>
        </p:txBody>
      </p:sp>
    </p:spTree>
    <p:extLst>
      <p:ext uri="{BB962C8B-B14F-4D97-AF65-F5344CB8AC3E}">
        <p14:creationId xmlns:p14="http://schemas.microsoft.com/office/powerpoint/2010/main" val="1090782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A6301BD-F8EE-44E4-8251-E57B7F28F836}"/>
              </a:ext>
            </a:extLst>
          </p:cNvPr>
          <p:cNvSpPr>
            <a:spLocks noGrp="1"/>
          </p:cNvSpPr>
          <p:nvPr>
            <p:ph type="title"/>
          </p:nvPr>
        </p:nvSpPr>
        <p:spPr>
          <a:xfrm>
            <a:off x="623888" y="350069"/>
            <a:ext cx="8964613" cy="467239"/>
          </a:xfrm>
        </p:spPr>
        <p:txBody>
          <a:bodyPr/>
          <a:lstStyle/>
          <a:p>
            <a:r>
              <a:rPr lang="en-US" dirty="0"/>
              <a:t>Product Overview</a:t>
            </a:r>
          </a:p>
        </p:txBody>
      </p:sp>
      <p:sp>
        <p:nvSpPr>
          <p:cNvPr id="2" name="Footer Placeholder 1">
            <a:extLst>
              <a:ext uri="{FF2B5EF4-FFF2-40B4-BE49-F238E27FC236}">
                <a16:creationId xmlns:a16="http://schemas.microsoft.com/office/drawing/2014/main" id="{23205485-5FF1-46DF-AF67-E29250AF50C0}"/>
              </a:ext>
            </a:extLst>
          </p:cNvPr>
          <p:cNvSpPr>
            <a:spLocks noGrp="1"/>
          </p:cNvSpPr>
          <p:nvPr>
            <p:ph type="ftr" sz="quarter" idx="21"/>
          </p:nvPr>
        </p:nvSpPr>
        <p:spPr/>
        <p:txBody>
          <a:bodyPr/>
          <a:lstStyle/>
          <a:p>
            <a:r>
              <a:rPr lang="en-US" dirty="0"/>
              <a:t>2024</a:t>
            </a:r>
          </a:p>
        </p:txBody>
      </p:sp>
      <p:sp>
        <p:nvSpPr>
          <p:cNvPr id="4" name="Slide Number Placeholder 3">
            <a:extLst>
              <a:ext uri="{FF2B5EF4-FFF2-40B4-BE49-F238E27FC236}">
                <a16:creationId xmlns:a16="http://schemas.microsoft.com/office/drawing/2014/main" id="{BB1438AA-B4C7-4BA2-A660-9645F3BF7212}"/>
              </a:ext>
            </a:extLst>
          </p:cNvPr>
          <p:cNvSpPr>
            <a:spLocks noGrp="1"/>
          </p:cNvSpPr>
          <p:nvPr>
            <p:ph type="sldNum" sz="quarter" idx="22"/>
          </p:nvPr>
        </p:nvSpPr>
        <p:spPr/>
        <p:txBody>
          <a:bodyPr/>
          <a:lstStyle/>
          <a:p>
            <a:fld id="{E4133612-739D-40FE-919B-BB53B61D53E5}" type="slidenum">
              <a:rPr lang="en-US" smtClean="0"/>
              <a:pPr/>
              <a:t>15</a:t>
            </a:fld>
            <a:endParaRPr lang="en-US" dirty="0"/>
          </a:p>
        </p:txBody>
      </p:sp>
      <p:sp>
        <p:nvSpPr>
          <p:cNvPr id="16" name="Rechteck 12">
            <a:extLst>
              <a:ext uri="{FF2B5EF4-FFF2-40B4-BE49-F238E27FC236}">
                <a16:creationId xmlns:a16="http://schemas.microsoft.com/office/drawing/2014/main" id="{9D755C3B-5A21-2ABC-6A41-2500F5BAA3F0}"/>
              </a:ext>
            </a:extLst>
          </p:cNvPr>
          <p:cNvSpPr>
            <a:spLocks noChangeArrowheads="1"/>
          </p:cNvSpPr>
          <p:nvPr/>
        </p:nvSpPr>
        <p:spPr bwMode="auto">
          <a:xfrm>
            <a:off x="276729" y="1041947"/>
            <a:ext cx="11638542" cy="394746"/>
          </a:xfrm>
          <a:prstGeom prst="rect">
            <a:avLst/>
          </a:prstGeom>
          <a:solidFill>
            <a:srgbClr val="006AB3"/>
          </a:solidFill>
          <a:ln w="9525" algn="ctr">
            <a:solidFill>
              <a:srgbClr val="006AB3"/>
            </a:solidFill>
            <a:round/>
            <a:headEnd/>
            <a:tailEnd/>
          </a:ln>
        </p:spPr>
        <p:txBody>
          <a:bodyPr anchor="ctr"/>
          <a:lstStyle/>
          <a:p>
            <a:pPr algn="ctr"/>
            <a:r>
              <a:rPr lang="en-US" sz="2000" dirty="0">
                <a:solidFill>
                  <a:prstClr val="white"/>
                </a:solidFill>
                <a:latin typeface="TheSansB HT5 Plain" pitchFamily="34" charset="0"/>
              </a:rPr>
              <a:t>Condair Products Portfolio</a:t>
            </a:r>
          </a:p>
        </p:txBody>
      </p:sp>
      <p:sp>
        <p:nvSpPr>
          <p:cNvPr id="33" name="Rechteck 18">
            <a:extLst>
              <a:ext uri="{FF2B5EF4-FFF2-40B4-BE49-F238E27FC236}">
                <a16:creationId xmlns:a16="http://schemas.microsoft.com/office/drawing/2014/main" id="{210D3324-FB7F-B18A-2FC0-73E195A439F0}"/>
              </a:ext>
            </a:extLst>
          </p:cNvPr>
          <p:cNvSpPr>
            <a:spLocks noChangeArrowheads="1"/>
          </p:cNvSpPr>
          <p:nvPr/>
        </p:nvSpPr>
        <p:spPr bwMode="auto">
          <a:xfrm>
            <a:off x="6823256" y="1883800"/>
            <a:ext cx="983472" cy="1744392"/>
          </a:xfrm>
          <a:prstGeom prst="rect">
            <a:avLst/>
          </a:prstGeom>
          <a:noFill/>
          <a:ln w="3175" algn="ctr">
            <a:solidFill>
              <a:schemeClr val="accent4"/>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en-US" dirty="0">
              <a:solidFill>
                <a:prstClr val="black"/>
              </a:solidFill>
              <a:latin typeface="Calibri"/>
            </a:endParaRPr>
          </a:p>
        </p:txBody>
      </p:sp>
      <p:sp>
        <p:nvSpPr>
          <p:cNvPr id="34" name="Rechteck 18">
            <a:extLst>
              <a:ext uri="{FF2B5EF4-FFF2-40B4-BE49-F238E27FC236}">
                <a16:creationId xmlns:a16="http://schemas.microsoft.com/office/drawing/2014/main" id="{572E57BC-4CD1-0728-998E-34B38FF2D9CF}"/>
              </a:ext>
            </a:extLst>
          </p:cNvPr>
          <p:cNvSpPr>
            <a:spLocks noChangeArrowheads="1"/>
          </p:cNvSpPr>
          <p:nvPr/>
        </p:nvSpPr>
        <p:spPr bwMode="auto">
          <a:xfrm>
            <a:off x="7849620" y="1871344"/>
            <a:ext cx="983472" cy="1744392"/>
          </a:xfrm>
          <a:prstGeom prst="rect">
            <a:avLst/>
          </a:prstGeom>
          <a:noFill/>
          <a:ln w="3175" algn="ctr">
            <a:solidFill>
              <a:schemeClr val="accent4"/>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en-US" dirty="0">
              <a:solidFill>
                <a:prstClr val="black"/>
              </a:solidFill>
              <a:latin typeface="Calibri"/>
            </a:endParaRPr>
          </a:p>
        </p:txBody>
      </p:sp>
      <p:sp>
        <p:nvSpPr>
          <p:cNvPr id="35" name="Rechteck 18">
            <a:extLst>
              <a:ext uri="{FF2B5EF4-FFF2-40B4-BE49-F238E27FC236}">
                <a16:creationId xmlns:a16="http://schemas.microsoft.com/office/drawing/2014/main" id="{64594A4C-BE4B-E009-FEA1-4BB1BD07B528}"/>
              </a:ext>
            </a:extLst>
          </p:cNvPr>
          <p:cNvSpPr>
            <a:spLocks noChangeArrowheads="1"/>
          </p:cNvSpPr>
          <p:nvPr/>
        </p:nvSpPr>
        <p:spPr bwMode="auto">
          <a:xfrm>
            <a:off x="8875982" y="1871343"/>
            <a:ext cx="983472" cy="1744392"/>
          </a:xfrm>
          <a:prstGeom prst="rect">
            <a:avLst/>
          </a:prstGeom>
          <a:noFill/>
          <a:ln w="3175" algn="ctr">
            <a:solidFill>
              <a:schemeClr val="accent4"/>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en-US" dirty="0">
              <a:solidFill>
                <a:prstClr val="black"/>
              </a:solidFill>
              <a:latin typeface="Calibri"/>
            </a:endParaRPr>
          </a:p>
        </p:txBody>
      </p:sp>
      <p:sp>
        <p:nvSpPr>
          <p:cNvPr id="36" name="Rechteck 18">
            <a:extLst>
              <a:ext uri="{FF2B5EF4-FFF2-40B4-BE49-F238E27FC236}">
                <a16:creationId xmlns:a16="http://schemas.microsoft.com/office/drawing/2014/main" id="{382FEF2F-F2C4-574D-0003-754BADD11352}"/>
              </a:ext>
            </a:extLst>
          </p:cNvPr>
          <p:cNvSpPr>
            <a:spLocks noChangeArrowheads="1"/>
          </p:cNvSpPr>
          <p:nvPr/>
        </p:nvSpPr>
        <p:spPr bwMode="auto">
          <a:xfrm>
            <a:off x="9902344" y="1875270"/>
            <a:ext cx="983472" cy="1744392"/>
          </a:xfrm>
          <a:prstGeom prst="rect">
            <a:avLst/>
          </a:prstGeom>
          <a:noFill/>
          <a:ln w="3175" algn="ctr">
            <a:solidFill>
              <a:schemeClr val="accent4"/>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en-US" dirty="0">
              <a:solidFill>
                <a:prstClr val="black"/>
              </a:solidFill>
              <a:latin typeface="Calibri"/>
            </a:endParaRPr>
          </a:p>
        </p:txBody>
      </p:sp>
      <p:sp>
        <p:nvSpPr>
          <p:cNvPr id="37" name="Rechteck 18">
            <a:extLst>
              <a:ext uri="{FF2B5EF4-FFF2-40B4-BE49-F238E27FC236}">
                <a16:creationId xmlns:a16="http://schemas.microsoft.com/office/drawing/2014/main" id="{385E95E4-3EE6-13DC-D7A6-B7F935202C9E}"/>
              </a:ext>
            </a:extLst>
          </p:cNvPr>
          <p:cNvSpPr>
            <a:spLocks noChangeArrowheads="1"/>
          </p:cNvSpPr>
          <p:nvPr/>
        </p:nvSpPr>
        <p:spPr bwMode="auto">
          <a:xfrm>
            <a:off x="10937139" y="1870858"/>
            <a:ext cx="983472" cy="1744392"/>
          </a:xfrm>
          <a:prstGeom prst="rect">
            <a:avLst/>
          </a:prstGeom>
          <a:noFill/>
          <a:ln w="3175" algn="ctr">
            <a:solidFill>
              <a:schemeClr val="accent4"/>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en-US" dirty="0">
              <a:solidFill>
                <a:prstClr val="black"/>
              </a:solidFill>
              <a:latin typeface="Calibri"/>
            </a:endParaRPr>
          </a:p>
        </p:txBody>
      </p:sp>
      <p:sp>
        <p:nvSpPr>
          <p:cNvPr id="38" name="Rechteck 12">
            <a:extLst>
              <a:ext uri="{FF2B5EF4-FFF2-40B4-BE49-F238E27FC236}">
                <a16:creationId xmlns:a16="http://schemas.microsoft.com/office/drawing/2014/main" id="{836D4D27-5634-39C1-2991-46BFABCB8B70}"/>
              </a:ext>
            </a:extLst>
          </p:cNvPr>
          <p:cNvSpPr>
            <a:spLocks noChangeArrowheads="1"/>
          </p:cNvSpPr>
          <p:nvPr/>
        </p:nvSpPr>
        <p:spPr bwMode="auto">
          <a:xfrm>
            <a:off x="6823255" y="1497553"/>
            <a:ext cx="5097353" cy="312931"/>
          </a:xfrm>
          <a:prstGeom prst="rect">
            <a:avLst/>
          </a:prstGeom>
          <a:solidFill>
            <a:schemeClr val="accent4"/>
          </a:solidFill>
          <a:ln w="9525" algn="ctr">
            <a:solidFill>
              <a:schemeClr val="accent4"/>
            </a:solidFill>
            <a:round/>
            <a:headEnd/>
            <a:tailEnd/>
          </a:ln>
        </p:spPr>
        <p:txBody>
          <a:bodyPr anchor="ctr"/>
          <a:lstStyle/>
          <a:p>
            <a:pPr algn="ctr"/>
            <a:r>
              <a:rPr lang="en-US" sz="1200" dirty="0">
                <a:solidFill>
                  <a:prstClr val="white"/>
                </a:solidFill>
                <a:latin typeface="TheSansB HT5 Plain" pitchFamily="34" charset="0"/>
              </a:rPr>
              <a:t>Adiabatic</a:t>
            </a:r>
          </a:p>
        </p:txBody>
      </p:sp>
      <p:sp>
        <p:nvSpPr>
          <p:cNvPr id="40" name="Rechteck 12">
            <a:extLst>
              <a:ext uri="{FF2B5EF4-FFF2-40B4-BE49-F238E27FC236}">
                <a16:creationId xmlns:a16="http://schemas.microsoft.com/office/drawing/2014/main" id="{A034566E-95AB-9A80-CE70-8501192419FE}"/>
              </a:ext>
            </a:extLst>
          </p:cNvPr>
          <p:cNvSpPr>
            <a:spLocks noChangeArrowheads="1"/>
          </p:cNvSpPr>
          <p:nvPr/>
        </p:nvSpPr>
        <p:spPr bwMode="auto">
          <a:xfrm>
            <a:off x="7858051" y="1875751"/>
            <a:ext cx="973706" cy="270898"/>
          </a:xfrm>
          <a:prstGeom prst="rect">
            <a:avLst/>
          </a:prstGeom>
          <a:solidFill>
            <a:schemeClr val="accent4"/>
          </a:solidFill>
          <a:ln w="9525" algn="ctr">
            <a:solidFill>
              <a:schemeClr val="accent4"/>
            </a:solidFill>
            <a:round/>
            <a:headEnd/>
            <a:tailEnd/>
          </a:ln>
        </p:spPr>
        <p:txBody>
          <a:bodyPr anchor="ctr"/>
          <a:lstStyle/>
          <a:p>
            <a:pPr algn="ctr"/>
            <a:r>
              <a:rPr lang="en-US" sz="1200" dirty="0">
                <a:solidFill>
                  <a:prstClr val="white"/>
                </a:solidFill>
                <a:latin typeface="TheSansB HT5 Plain" pitchFamily="34" charset="0"/>
              </a:rPr>
              <a:t>US</a:t>
            </a:r>
          </a:p>
        </p:txBody>
      </p:sp>
      <p:sp>
        <p:nvSpPr>
          <p:cNvPr id="41" name="Rechteck 12">
            <a:extLst>
              <a:ext uri="{FF2B5EF4-FFF2-40B4-BE49-F238E27FC236}">
                <a16:creationId xmlns:a16="http://schemas.microsoft.com/office/drawing/2014/main" id="{426A7F7C-1E65-1188-0070-9BF088C52390}"/>
              </a:ext>
            </a:extLst>
          </p:cNvPr>
          <p:cNvSpPr>
            <a:spLocks noChangeArrowheads="1"/>
          </p:cNvSpPr>
          <p:nvPr/>
        </p:nvSpPr>
        <p:spPr bwMode="auto">
          <a:xfrm>
            <a:off x="8881885" y="1875509"/>
            <a:ext cx="973706" cy="270898"/>
          </a:xfrm>
          <a:prstGeom prst="rect">
            <a:avLst/>
          </a:prstGeom>
          <a:solidFill>
            <a:schemeClr val="accent4"/>
          </a:solidFill>
          <a:ln w="9525" algn="ctr">
            <a:solidFill>
              <a:schemeClr val="accent4"/>
            </a:solidFill>
            <a:round/>
            <a:headEnd/>
            <a:tailEnd/>
          </a:ln>
        </p:spPr>
        <p:txBody>
          <a:bodyPr anchor="ctr"/>
          <a:lstStyle/>
          <a:p>
            <a:pPr algn="ctr"/>
            <a:r>
              <a:rPr lang="en-US" sz="1200" dirty="0">
                <a:solidFill>
                  <a:prstClr val="white"/>
                </a:solidFill>
                <a:latin typeface="TheSansB HT5 Plain" pitchFamily="34" charset="0"/>
              </a:rPr>
              <a:t>DL</a:t>
            </a:r>
          </a:p>
        </p:txBody>
      </p:sp>
      <p:sp>
        <p:nvSpPr>
          <p:cNvPr id="42" name="Rechteck 12">
            <a:extLst>
              <a:ext uri="{FF2B5EF4-FFF2-40B4-BE49-F238E27FC236}">
                <a16:creationId xmlns:a16="http://schemas.microsoft.com/office/drawing/2014/main" id="{D04EC9A7-6055-EEB2-9375-C9C241A99F55}"/>
              </a:ext>
            </a:extLst>
          </p:cNvPr>
          <p:cNvSpPr>
            <a:spLocks noChangeArrowheads="1"/>
          </p:cNvSpPr>
          <p:nvPr/>
        </p:nvSpPr>
        <p:spPr bwMode="auto">
          <a:xfrm>
            <a:off x="6828428" y="1884781"/>
            <a:ext cx="973706" cy="270898"/>
          </a:xfrm>
          <a:prstGeom prst="rect">
            <a:avLst/>
          </a:prstGeom>
          <a:solidFill>
            <a:schemeClr val="accent4"/>
          </a:solidFill>
          <a:ln w="9525" algn="ctr">
            <a:solidFill>
              <a:schemeClr val="accent4"/>
            </a:solidFill>
            <a:round/>
            <a:headEnd/>
            <a:tailEnd/>
          </a:ln>
        </p:spPr>
        <p:txBody>
          <a:bodyPr anchor="ctr"/>
          <a:lstStyle/>
          <a:p>
            <a:pPr algn="ctr"/>
            <a:r>
              <a:rPr lang="en-US" sz="1200" dirty="0">
                <a:solidFill>
                  <a:prstClr val="white"/>
                </a:solidFill>
                <a:latin typeface="TheSansB HT5 Plain" pitchFamily="34" charset="0"/>
              </a:rPr>
              <a:t>ME/ MC</a:t>
            </a:r>
          </a:p>
        </p:txBody>
      </p:sp>
      <p:sp>
        <p:nvSpPr>
          <p:cNvPr id="43" name="Rechteck 12">
            <a:extLst>
              <a:ext uri="{FF2B5EF4-FFF2-40B4-BE49-F238E27FC236}">
                <a16:creationId xmlns:a16="http://schemas.microsoft.com/office/drawing/2014/main" id="{8CB8C3B8-DD59-7A3D-5B81-093A7DE265C0}"/>
              </a:ext>
            </a:extLst>
          </p:cNvPr>
          <p:cNvSpPr>
            <a:spLocks noChangeArrowheads="1"/>
          </p:cNvSpPr>
          <p:nvPr/>
        </p:nvSpPr>
        <p:spPr bwMode="auto">
          <a:xfrm>
            <a:off x="9907827" y="1882488"/>
            <a:ext cx="973706" cy="270898"/>
          </a:xfrm>
          <a:prstGeom prst="rect">
            <a:avLst/>
          </a:prstGeom>
          <a:solidFill>
            <a:schemeClr val="accent4"/>
          </a:solidFill>
          <a:ln w="9525" algn="ctr">
            <a:solidFill>
              <a:schemeClr val="accent4"/>
            </a:solidFill>
            <a:round/>
            <a:headEnd/>
            <a:tailEnd/>
          </a:ln>
        </p:spPr>
        <p:txBody>
          <a:bodyPr anchor="ctr"/>
          <a:lstStyle/>
          <a:p>
            <a:pPr algn="ctr"/>
            <a:r>
              <a:rPr lang="en-US" sz="1200" dirty="0">
                <a:solidFill>
                  <a:prstClr val="white"/>
                </a:solidFill>
                <a:latin typeface="TheSansB HT5 Plain" pitchFamily="34" charset="0"/>
              </a:rPr>
              <a:t>HP</a:t>
            </a:r>
          </a:p>
        </p:txBody>
      </p:sp>
      <p:sp>
        <p:nvSpPr>
          <p:cNvPr id="44" name="Rechteck 12">
            <a:extLst>
              <a:ext uri="{FF2B5EF4-FFF2-40B4-BE49-F238E27FC236}">
                <a16:creationId xmlns:a16="http://schemas.microsoft.com/office/drawing/2014/main" id="{3DF1C744-CD5F-6254-689E-0599D9C92409}"/>
              </a:ext>
            </a:extLst>
          </p:cNvPr>
          <p:cNvSpPr>
            <a:spLocks noChangeArrowheads="1"/>
          </p:cNvSpPr>
          <p:nvPr/>
        </p:nvSpPr>
        <p:spPr bwMode="auto">
          <a:xfrm>
            <a:off x="10941565" y="1875419"/>
            <a:ext cx="973706" cy="270898"/>
          </a:xfrm>
          <a:prstGeom prst="rect">
            <a:avLst/>
          </a:prstGeom>
          <a:solidFill>
            <a:schemeClr val="accent4"/>
          </a:solidFill>
          <a:ln w="9525" algn="ctr">
            <a:solidFill>
              <a:schemeClr val="accent4"/>
            </a:solidFill>
            <a:round/>
            <a:headEnd/>
            <a:tailEnd/>
          </a:ln>
        </p:spPr>
        <p:txBody>
          <a:bodyPr anchor="ctr"/>
          <a:lstStyle/>
          <a:p>
            <a:pPr algn="ctr"/>
            <a:r>
              <a:rPr lang="en-US" sz="1200" dirty="0">
                <a:solidFill>
                  <a:prstClr val="white"/>
                </a:solidFill>
                <a:latin typeface="TheSansB HT5 Plain" pitchFamily="34" charset="0"/>
              </a:rPr>
              <a:t>ML/ DRS</a:t>
            </a:r>
          </a:p>
        </p:txBody>
      </p:sp>
      <p:pic>
        <p:nvPicPr>
          <p:cNvPr id="45" name="Picture 1" descr="L:\Photos\Photos - Humidifiers\Condair ME\Condair ME.jpg">
            <a:extLst>
              <a:ext uri="{FF2B5EF4-FFF2-40B4-BE49-F238E27FC236}">
                <a16:creationId xmlns:a16="http://schemas.microsoft.com/office/drawing/2014/main" id="{ECF3E291-FAF6-31AF-19FB-984996319A67}"/>
              </a:ext>
            </a:extLst>
          </p:cNvPr>
          <p:cNvPicPr>
            <a:picLocks noChangeAspect="1" noChangeArrowheads="1"/>
          </p:cNvPicPr>
          <p:nvPr/>
        </p:nvPicPr>
        <p:blipFill>
          <a:blip r:embed="rId3" cstate="print"/>
          <a:srcRect l="14156" t="18344" r="13315" b="18716"/>
          <a:stretch>
            <a:fillRect/>
          </a:stretch>
        </p:blipFill>
        <p:spPr bwMode="auto">
          <a:xfrm>
            <a:off x="6833022" y="2469452"/>
            <a:ext cx="973706" cy="844966"/>
          </a:xfrm>
          <a:prstGeom prst="rect">
            <a:avLst/>
          </a:prstGeom>
          <a:noFill/>
        </p:spPr>
      </p:pic>
      <p:pic>
        <p:nvPicPr>
          <p:cNvPr id="46" name="Picture 45">
            <a:extLst>
              <a:ext uri="{FF2B5EF4-FFF2-40B4-BE49-F238E27FC236}">
                <a16:creationId xmlns:a16="http://schemas.microsoft.com/office/drawing/2014/main" id="{A7B5D46A-AD0E-D8EF-C3F0-DE48262283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8139" y="2166624"/>
            <a:ext cx="860073" cy="1400558"/>
          </a:xfrm>
          <a:prstGeom prst="rect">
            <a:avLst/>
          </a:prstGeom>
        </p:spPr>
      </p:pic>
      <p:pic>
        <p:nvPicPr>
          <p:cNvPr id="47" name="Picture 46">
            <a:extLst>
              <a:ext uri="{FF2B5EF4-FFF2-40B4-BE49-F238E27FC236}">
                <a16:creationId xmlns:a16="http://schemas.microsoft.com/office/drawing/2014/main" id="{0EB88AA6-9BAF-A902-C822-540186A2AE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24499" y="2529602"/>
            <a:ext cx="899762" cy="746984"/>
          </a:xfrm>
          <a:prstGeom prst="rect">
            <a:avLst/>
          </a:prstGeom>
        </p:spPr>
      </p:pic>
      <p:pic>
        <p:nvPicPr>
          <p:cNvPr id="48" name="Picture 47">
            <a:extLst>
              <a:ext uri="{FF2B5EF4-FFF2-40B4-BE49-F238E27FC236}">
                <a16:creationId xmlns:a16="http://schemas.microsoft.com/office/drawing/2014/main" id="{F101CF87-34F9-AC3F-0F0D-7C4791695616}"/>
              </a:ext>
            </a:extLst>
          </p:cNvPr>
          <p:cNvPicPr>
            <a:picLocks noChangeAspect="1"/>
          </p:cNvPicPr>
          <p:nvPr/>
        </p:nvPicPr>
        <p:blipFill>
          <a:blip r:embed="rId6"/>
          <a:stretch>
            <a:fillRect/>
          </a:stretch>
        </p:blipFill>
        <p:spPr>
          <a:xfrm>
            <a:off x="9939367" y="2575308"/>
            <a:ext cx="909426" cy="764562"/>
          </a:xfrm>
          <a:prstGeom prst="rect">
            <a:avLst/>
          </a:prstGeom>
        </p:spPr>
      </p:pic>
      <p:pic>
        <p:nvPicPr>
          <p:cNvPr id="49" name="Picture 48">
            <a:extLst>
              <a:ext uri="{FF2B5EF4-FFF2-40B4-BE49-F238E27FC236}">
                <a16:creationId xmlns:a16="http://schemas.microsoft.com/office/drawing/2014/main" id="{DF73C248-159B-B700-A384-7529C71398FF}"/>
              </a:ext>
            </a:extLst>
          </p:cNvPr>
          <p:cNvPicPr>
            <a:picLocks noChangeAspect="1"/>
          </p:cNvPicPr>
          <p:nvPr/>
        </p:nvPicPr>
        <p:blipFill>
          <a:blip r:embed="rId7"/>
          <a:stretch>
            <a:fillRect/>
          </a:stretch>
        </p:blipFill>
        <p:spPr>
          <a:xfrm>
            <a:off x="11026788" y="2281844"/>
            <a:ext cx="830641" cy="1183379"/>
          </a:xfrm>
          <a:prstGeom prst="rect">
            <a:avLst/>
          </a:prstGeom>
        </p:spPr>
      </p:pic>
      <p:sp>
        <p:nvSpPr>
          <p:cNvPr id="52" name="Rechteck 18">
            <a:extLst>
              <a:ext uri="{FF2B5EF4-FFF2-40B4-BE49-F238E27FC236}">
                <a16:creationId xmlns:a16="http://schemas.microsoft.com/office/drawing/2014/main" id="{A1E3FCB5-F4EB-EAB1-2B61-578CCE757BEE}"/>
              </a:ext>
            </a:extLst>
          </p:cNvPr>
          <p:cNvSpPr>
            <a:spLocks noChangeArrowheads="1"/>
          </p:cNvSpPr>
          <p:nvPr/>
        </p:nvSpPr>
        <p:spPr bwMode="auto">
          <a:xfrm>
            <a:off x="9883638" y="3680521"/>
            <a:ext cx="983472" cy="1737360"/>
          </a:xfrm>
          <a:prstGeom prst="rect">
            <a:avLst/>
          </a:prstGeom>
          <a:noFill/>
          <a:ln w="3175" algn="ctr">
            <a:solidFill>
              <a:schemeClr val="accent4"/>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en-US" dirty="0">
              <a:solidFill>
                <a:prstClr val="black"/>
              </a:solidFill>
              <a:latin typeface="Calibri"/>
            </a:endParaRPr>
          </a:p>
        </p:txBody>
      </p:sp>
      <p:sp>
        <p:nvSpPr>
          <p:cNvPr id="54" name="Rechteck 12">
            <a:extLst>
              <a:ext uri="{FF2B5EF4-FFF2-40B4-BE49-F238E27FC236}">
                <a16:creationId xmlns:a16="http://schemas.microsoft.com/office/drawing/2014/main" id="{66EDE7F5-ADB3-15A1-7EC3-76E3027804FE}"/>
              </a:ext>
            </a:extLst>
          </p:cNvPr>
          <p:cNvSpPr>
            <a:spLocks noChangeArrowheads="1"/>
          </p:cNvSpPr>
          <p:nvPr/>
        </p:nvSpPr>
        <p:spPr bwMode="auto">
          <a:xfrm>
            <a:off x="9888064" y="3685082"/>
            <a:ext cx="973706" cy="270898"/>
          </a:xfrm>
          <a:prstGeom prst="rect">
            <a:avLst/>
          </a:prstGeom>
          <a:solidFill>
            <a:schemeClr val="accent4"/>
          </a:solidFill>
          <a:ln w="9525" algn="ctr">
            <a:solidFill>
              <a:schemeClr val="accent4"/>
            </a:solidFill>
            <a:round/>
            <a:headEnd/>
            <a:tailEnd/>
          </a:ln>
        </p:spPr>
        <p:txBody>
          <a:bodyPr anchor="ctr"/>
          <a:lstStyle/>
          <a:p>
            <a:pPr algn="ctr"/>
            <a:r>
              <a:rPr lang="en-US" sz="1200" dirty="0">
                <a:solidFill>
                  <a:prstClr val="white"/>
                </a:solidFill>
                <a:latin typeface="TheSansB HT5 Plain" pitchFamily="34" charset="0"/>
              </a:rPr>
              <a:t>B500</a:t>
            </a:r>
          </a:p>
        </p:txBody>
      </p:sp>
      <p:pic>
        <p:nvPicPr>
          <p:cNvPr id="58" name="Picture 2">
            <a:extLst>
              <a:ext uri="{FF2B5EF4-FFF2-40B4-BE49-F238E27FC236}">
                <a16:creationId xmlns:a16="http://schemas.microsoft.com/office/drawing/2014/main" id="{A6B96B8B-6204-D5CC-A310-3A54F6DC0B0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3773" y1="77654" x2="23773" y2="77654"/>
                        <a14:foregroundMark x1="32506" y1="88099" x2="33333" y2="89555"/>
                        <a14:foregroundMark x1="72803" y1="74872" x2="74886" y2="76798"/>
                      </a14:backgroundRemoval>
                    </a14:imgEffect>
                  </a14:imgLayer>
                </a14:imgProps>
              </a:ext>
              <a:ext uri="{28A0092B-C50C-407E-A947-70E740481C1C}">
                <a14:useLocalDpi xmlns:a14="http://schemas.microsoft.com/office/drawing/2010/main" val="0"/>
              </a:ext>
            </a:extLst>
          </a:blip>
          <a:srcRect/>
          <a:stretch>
            <a:fillRect/>
          </a:stretch>
        </p:blipFill>
        <p:spPr bwMode="auto">
          <a:xfrm>
            <a:off x="9828032" y="4303871"/>
            <a:ext cx="1053501" cy="702334"/>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3" name="Rechteck 18">
            <a:extLst>
              <a:ext uri="{FF2B5EF4-FFF2-40B4-BE49-F238E27FC236}">
                <a16:creationId xmlns:a16="http://schemas.microsoft.com/office/drawing/2014/main" id="{4BF064D5-86AC-3FAF-9C3D-D84E1931F772}"/>
              </a:ext>
            </a:extLst>
          </p:cNvPr>
          <p:cNvSpPr>
            <a:spLocks noChangeArrowheads="1"/>
          </p:cNvSpPr>
          <p:nvPr/>
        </p:nvSpPr>
        <p:spPr bwMode="auto">
          <a:xfrm>
            <a:off x="1374347" y="1888504"/>
            <a:ext cx="1033396" cy="1740040"/>
          </a:xfrm>
          <a:prstGeom prst="rect">
            <a:avLst/>
          </a:prstGeom>
          <a:noFill/>
          <a:ln w="3175" algn="ctr">
            <a:solidFill>
              <a:srgbClr val="5F8AC7"/>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en-US" dirty="0">
              <a:solidFill>
                <a:prstClr val="black"/>
              </a:solidFill>
              <a:latin typeface="Calibri"/>
            </a:endParaRPr>
          </a:p>
        </p:txBody>
      </p:sp>
      <p:sp>
        <p:nvSpPr>
          <p:cNvPr id="64" name="Rechteck 18">
            <a:extLst>
              <a:ext uri="{FF2B5EF4-FFF2-40B4-BE49-F238E27FC236}">
                <a16:creationId xmlns:a16="http://schemas.microsoft.com/office/drawing/2014/main" id="{648C3FA1-FFCE-A638-1583-BA2902B8C32E}"/>
              </a:ext>
            </a:extLst>
          </p:cNvPr>
          <p:cNvSpPr>
            <a:spLocks noChangeArrowheads="1"/>
          </p:cNvSpPr>
          <p:nvPr/>
        </p:nvSpPr>
        <p:spPr bwMode="auto">
          <a:xfrm>
            <a:off x="2473795" y="1884150"/>
            <a:ext cx="1028227" cy="1744393"/>
          </a:xfrm>
          <a:prstGeom prst="rect">
            <a:avLst/>
          </a:prstGeom>
          <a:noFill/>
          <a:ln w="3175" algn="ctr">
            <a:solidFill>
              <a:schemeClr val="accent5"/>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en-US" dirty="0">
              <a:solidFill>
                <a:prstClr val="black"/>
              </a:solidFill>
              <a:latin typeface="Calibri"/>
            </a:endParaRPr>
          </a:p>
        </p:txBody>
      </p:sp>
      <p:sp>
        <p:nvSpPr>
          <p:cNvPr id="65" name="Rechteck 18">
            <a:extLst>
              <a:ext uri="{FF2B5EF4-FFF2-40B4-BE49-F238E27FC236}">
                <a16:creationId xmlns:a16="http://schemas.microsoft.com/office/drawing/2014/main" id="{513E9D31-2181-8933-FA8E-C54F3B57235D}"/>
              </a:ext>
            </a:extLst>
          </p:cNvPr>
          <p:cNvSpPr>
            <a:spLocks noChangeArrowheads="1"/>
          </p:cNvSpPr>
          <p:nvPr/>
        </p:nvSpPr>
        <p:spPr bwMode="auto">
          <a:xfrm>
            <a:off x="5681932" y="2277784"/>
            <a:ext cx="1087909" cy="1337466"/>
          </a:xfrm>
          <a:prstGeom prst="rect">
            <a:avLst/>
          </a:prstGeom>
          <a:noFill/>
          <a:ln w="3175" algn="ctr">
            <a:solidFill>
              <a:srgbClr val="CD2564"/>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en-US" dirty="0">
              <a:solidFill>
                <a:prstClr val="black"/>
              </a:solidFill>
              <a:latin typeface="Calibri"/>
            </a:endParaRPr>
          </a:p>
        </p:txBody>
      </p:sp>
      <p:sp>
        <p:nvSpPr>
          <p:cNvPr id="66" name="Rechteck 12">
            <a:extLst>
              <a:ext uri="{FF2B5EF4-FFF2-40B4-BE49-F238E27FC236}">
                <a16:creationId xmlns:a16="http://schemas.microsoft.com/office/drawing/2014/main" id="{6BE01740-A68A-7A53-8DF2-10A163BB0E11}"/>
              </a:ext>
            </a:extLst>
          </p:cNvPr>
          <p:cNvSpPr>
            <a:spLocks noChangeArrowheads="1"/>
          </p:cNvSpPr>
          <p:nvPr/>
        </p:nvSpPr>
        <p:spPr bwMode="auto">
          <a:xfrm>
            <a:off x="1380860" y="1888505"/>
            <a:ext cx="1028217" cy="276743"/>
          </a:xfrm>
          <a:prstGeom prst="rect">
            <a:avLst/>
          </a:prstGeom>
          <a:solidFill>
            <a:srgbClr val="5F8AC7"/>
          </a:solidFill>
          <a:ln w="9525" algn="ctr">
            <a:solidFill>
              <a:srgbClr val="5F8AC7"/>
            </a:solidFill>
            <a:round/>
            <a:headEnd/>
            <a:tailEnd/>
          </a:ln>
        </p:spPr>
        <p:txBody>
          <a:bodyPr anchor="ctr"/>
          <a:lstStyle/>
          <a:p>
            <a:pPr algn="ctr"/>
            <a:r>
              <a:rPr lang="en-US" sz="1200" dirty="0">
                <a:solidFill>
                  <a:prstClr val="white"/>
                </a:solidFill>
                <a:latin typeface="TheSansB HT5 Plain" pitchFamily="34" charset="0"/>
              </a:rPr>
              <a:t>RS</a:t>
            </a:r>
          </a:p>
        </p:txBody>
      </p:sp>
      <p:sp>
        <p:nvSpPr>
          <p:cNvPr id="67" name="Rechteck 12">
            <a:extLst>
              <a:ext uri="{FF2B5EF4-FFF2-40B4-BE49-F238E27FC236}">
                <a16:creationId xmlns:a16="http://schemas.microsoft.com/office/drawing/2014/main" id="{1759521A-0172-50C2-4A39-B20D688EC7E1}"/>
              </a:ext>
            </a:extLst>
          </p:cNvPr>
          <p:cNvSpPr>
            <a:spLocks noChangeArrowheads="1"/>
          </p:cNvSpPr>
          <p:nvPr/>
        </p:nvSpPr>
        <p:spPr bwMode="auto">
          <a:xfrm>
            <a:off x="2473595" y="1888505"/>
            <a:ext cx="1028427" cy="267491"/>
          </a:xfrm>
          <a:prstGeom prst="rect">
            <a:avLst/>
          </a:prstGeom>
          <a:solidFill>
            <a:schemeClr val="accent5"/>
          </a:solidFill>
          <a:ln w="9525" algn="ctr">
            <a:solidFill>
              <a:schemeClr val="accent5"/>
            </a:solidFill>
            <a:round/>
            <a:headEnd/>
            <a:tailEnd/>
          </a:ln>
        </p:spPr>
        <p:txBody>
          <a:bodyPr anchor="ctr"/>
          <a:lstStyle/>
          <a:p>
            <a:pPr algn="ctr"/>
            <a:r>
              <a:rPr lang="en-US" sz="1200" dirty="0">
                <a:solidFill>
                  <a:prstClr val="white"/>
                </a:solidFill>
                <a:latin typeface="TheSansB HT5 Plain" pitchFamily="34" charset="0"/>
              </a:rPr>
              <a:t>GAS</a:t>
            </a:r>
          </a:p>
        </p:txBody>
      </p:sp>
      <p:sp>
        <p:nvSpPr>
          <p:cNvPr id="68" name="Rechteck 18">
            <a:extLst>
              <a:ext uri="{FF2B5EF4-FFF2-40B4-BE49-F238E27FC236}">
                <a16:creationId xmlns:a16="http://schemas.microsoft.com/office/drawing/2014/main" id="{27AB91C7-C93D-4332-FD78-F0F65CB96366}"/>
              </a:ext>
            </a:extLst>
          </p:cNvPr>
          <p:cNvSpPr>
            <a:spLocks noChangeArrowheads="1"/>
          </p:cNvSpPr>
          <p:nvPr/>
        </p:nvSpPr>
        <p:spPr bwMode="auto">
          <a:xfrm>
            <a:off x="4652908" y="2277325"/>
            <a:ext cx="983472" cy="1337925"/>
          </a:xfrm>
          <a:prstGeom prst="rect">
            <a:avLst/>
          </a:prstGeom>
          <a:noFill/>
          <a:ln w="3175" algn="ctr">
            <a:solidFill>
              <a:srgbClr val="CD2564"/>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en-US" dirty="0">
              <a:solidFill>
                <a:prstClr val="black"/>
              </a:solidFill>
              <a:latin typeface="Calibri"/>
            </a:endParaRPr>
          </a:p>
        </p:txBody>
      </p:sp>
      <p:sp>
        <p:nvSpPr>
          <p:cNvPr id="69" name="Rechteck 12">
            <a:extLst>
              <a:ext uri="{FF2B5EF4-FFF2-40B4-BE49-F238E27FC236}">
                <a16:creationId xmlns:a16="http://schemas.microsoft.com/office/drawing/2014/main" id="{0987844D-56AC-4DEF-0818-7FC3BFA9F5BF}"/>
              </a:ext>
            </a:extLst>
          </p:cNvPr>
          <p:cNvSpPr>
            <a:spLocks noChangeArrowheads="1"/>
          </p:cNvSpPr>
          <p:nvPr/>
        </p:nvSpPr>
        <p:spPr bwMode="auto">
          <a:xfrm>
            <a:off x="4652908" y="2282520"/>
            <a:ext cx="983472" cy="270616"/>
          </a:xfrm>
          <a:prstGeom prst="rect">
            <a:avLst/>
          </a:prstGeom>
          <a:solidFill>
            <a:srgbClr val="CD2564"/>
          </a:solidFill>
          <a:ln w="9525" algn="ctr">
            <a:solidFill>
              <a:srgbClr val="CD2564"/>
            </a:solidFill>
            <a:round/>
            <a:headEnd/>
            <a:tailEnd/>
          </a:ln>
        </p:spPr>
        <p:txBody>
          <a:bodyPr anchor="ctr"/>
          <a:lstStyle/>
          <a:p>
            <a:pPr algn="ctr"/>
            <a:r>
              <a:rPr lang="en-US" sz="1200" dirty="0">
                <a:solidFill>
                  <a:prstClr val="white"/>
                </a:solidFill>
                <a:latin typeface="TheSansB HT5 Plain" pitchFamily="34" charset="0"/>
              </a:rPr>
              <a:t>Live Steam</a:t>
            </a:r>
          </a:p>
        </p:txBody>
      </p:sp>
      <p:pic>
        <p:nvPicPr>
          <p:cNvPr id="70" name="Picture 4" descr="http://www.humidity.com/upload/pim/normal_img_1_20091224144732.jpg">
            <a:extLst>
              <a:ext uri="{FF2B5EF4-FFF2-40B4-BE49-F238E27FC236}">
                <a16:creationId xmlns:a16="http://schemas.microsoft.com/office/drawing/2014/main" id="{9E7F9359-9474-97ED-E873-A7A25972A111}"/>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708783" y="2875066"/>
            <a:ext cx="912250" cy="460514"/>
          </a:xfrm>
          <a:prstGeom prst="rect">
            <a:avLst/>
          </a:prstGeom>
          <a:noFill/>
        </p:spPr>
      </p:pic>
      <p:sp>
        <p:nvSpPr>
          <p:cNvPr id="71" name="Rechteck 12">
            <a:extLst>
              <a:ext uri="{FF2B5EF4-FFF2-40B4-BE49-F238E27FC236}">
                <a16:creationId xmlns:a16="http://schemas.microsoft.com/office/drawing/2014/main" id="{48132590-364D-6A61-8291-CFE452E0500B}"/>
              </a:ext>
            </a:extLst>
          </p:cNvPr>
          <p:cNvSpPr>
            <a:spLocks noChangeArrowheads="1"/>
          </p:cNvSpPr>
          <p:nvPr/>
        </p:nvSpPr>
        <p:spPr bwMode="auto">
          <a:xfrm>
            <a:off x="4656637" y="1904740"/>
            <a:ext cx="2113204" cy="312931"/>
          </a:xfrm>
          <a:prstGeom prst="rect">
            <a:avLst/>
          </a:prstGeom>
          <a:solidFill>
            <a:srgbClr val="CD2564"/>
          </a:solidFill>
          <a:ln w="9525" algn="ctr">
            <a:solidFill>
              <a:srgbClr val="CD2564"/>
            </a:solidFill>
            <a:round/>
            <a:headEnd/>
            <a:tailEnd/>
          </a:ln>
        </p:spPr>
        <p:txBody>
          <a:bodyPr anchor="ctr"/>
          <a:lstStyle/>
          <a:p>
            <a:pPr algn="ctr"/>
            <a:r>
              <a:rPr lang="en-US" sz="1200" dirty="0">
                <a:solidFill>
                  <a:prstClr val="white"/>
                </a:solidFill>
                <a:latin typeface="TheSansB HT5 Plain" pitchFamily="34" charset="0"/>
              </a:rPr>
              <a:t>Central steam</a:t>
            </a:r>
          </a:p>
        </p:txBody>
      </p:sp>
      <p:sp>
        <p:nvSpPr>
          <p:cNvPr id="72" name="Rechteck 12">
            <a:extLst>
              <a:ext uri="{FF2B5EF4-FFF2-40B4-BE49-F238E27FC236}">
                <a16:creationId xmlns:a16="http://schemas.microsoft.com/office/drawing/2014/main" id="{276D0B85-E63E-CA38-E8AE-2D05642DCC3C}"/>
              </a:ext>
            </a:extLst>
          </p:cNvPr>
          <p:cNvSpPr>
            <a:spLocks noChangeArrowheads="1"/>
          </p:cNvSpPr>
          <p:nvPr/>
        </p:nvSpPr>
        <p:spPr bwMode="auto">
          <a:xfrm>
            <a:off x="5681933" y="2277784"/>
            <a:ext cx="1087909" cy="274513"/>
          </a:xfrm>
          <a:prstGeom prst="rect">
            <a:avLst/>
          </a:prstGeom>
          <a:solidFill>
            <a:srgbClr val="CD2564"/>
          </a:solidFill>
          <a:ln w="9525" algn="ctr">
            <a:solidFill>
              <a:srgbClr val="CD2564"/>
            </a:solidFill>
            <a:round/>
            <a:headEnd/>
            <a:tailEnd/>
          </a:ln>
        </p:spPr>
        <p:txBody>
          <a:bodyPr anchor="ctr"/>
          <a:lstStyle/>
          <a:p>
            <a:pPr algn="ctr"/>
            <a:r>
              <a:rPr lang="en-US" sz="1000" dirty="0">
                <a:solidFill>
                  <a:prstClr val="white"/>
                </a:solidFill>
                <a:latin typeface="TheSansB HT5 Plain" pitchFamily="34" charset="0"/>
              </a:rPr>
              <a:t>Steam-to-steam</a:t>
            </a:r>
          </a:p>
        </p:txBody>
      </p:sp>
      <p:pic>
        <p:nvPicPr>
          <p:cNvPr id="73" name="Picture 2" descr="U:\1_Dokumentation\1.6_Bilderpool\1.6.09_Produkte\RS\Condair 06.jpg">
            <a:extLst>
              <a:ext uri="{FF2B5EF4-FFF2-40B4-BE49-F238E27FC236}">
                <a16:creationId xmlns:a16="http://schemas.microsoft.com/office/drawing/2014/main" id="{A898396E-99CE-6EA0-6607-637B5623E8E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13267" y="2217671"/>
            <a:ext cx="934233" cy="135845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a:extLst>
              <a:ext uri="{FF2B5EF4-FFF2-40B4-BE49-F238E27FC236}">
                <a16:creationId xmlns:a16="http://schemas.microsoft.com/office/drawing/2014/main" id="{30AE82DC-79B5-3D3A-F431-0155ED092774}"/>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42481" y1="4702" x2="16353" y2="7225"/>
                        <a14:foregroundMark x1="40226" y1="4358" x2="89662" y2="5046"/>
                        <a14:foregroundMark x1="10150" y1="7683" x2="39474" y2="3784"/>
                        <a14:foregroundMark x1="34962" y1="2294" x2="39474" y2="2179"/>
                      </a14:backgroundRemoval>
                    </a14:imgEffect>
                    <a14:imgEffect>
                      <a14:brightnessContrast bright="15000"/>
                    </a14:imgEffect>
                  </a14:imgLayer>
                </a14:imgProps>
              </a:ext>
            </a:extLst>
          </a:blip>
          <a:stretch>
            <a:fillRect/>
          </a:stretch>
        </p:blipFill>
        <p:spPr>
          <a:xfrm rot="60000">
            <a:off x="2580329" y="2297357"/>
            <a:ext cx="764263" cy="1252702"/>
          </a:xfrm>
          <a:prstGeom prst="rect">
            <a:avLst/>
          </a:prstGeom>
        </p:spPr>
      </p:pic>
      <p:sp>
        <p:nvSpPr>
          <p:cNvPr id="75" name="Rechteck 18">
            <a:extLst>
              <a:ext uri="{FF2B5EF4-FFF2-40B4-BE49-F238E27FC236}">
                <a16:creationId xmlns:a16="http://schemas.microsoft.com/office/drawing/2014/main" id="{ED824D00-44D9-6EF7-EC30-6930BD237748}"/>
              </a:ext>
            </a:extLst>
          </p:cNvPr>
          <p:cNvSpPr>
            <a:spLocks noChangeArrowheads="1"/>
          </p:cNvSpPr>
          <p:nvPr/>
        </p:nvSpPr>
        <p:spPr bwMode="auto">
          <a:xfrm>
            <a:off x="284716" y="1888504"/>
            <a:ext cx="1033396" cy="1740039"/>
          </a:xfrm>
          <a:prstGeom prst="rect">
            <a:avLst/>
          </a:prstGeom>
          <a:noFill/>
          <a:ln w="3175" algn="ctr">
            <a:solidFill>
              <a:srgbClr val="5F8AC7"/>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en-US" dirty="0">
              <a:solidFill>
                <a:prstClr val="black"/>
              </a:solidFill>
              <a:latin typeface="Calibri"/>
            </a:endParaRPr>
          </a:p>
        </p:txBody>
      </p:sp>
      <p:sp>
        <p:nvSpPr>
          <p:cNvPr id="76" name="Rechteck 12">
            <a:extLst>
              <a:ext uri="{FF2B5EF4-FFF2-40B4-BE49-F238E27FC236}">
                <a16:creationId xmlns:a16="http://schemas.microsoft.com/office/drawing/2014/main" id="{C10C23B5-0070-C0B1-4976-A3844FE5926D}"/>
              </a:ext>
            </a:extLst>
          </p:cNvPr>
          <p:cNvSpPr>
            <a:spLocks noChangeArrowheads="1"/>
          </p:cNvSpPr>
          <p:nvPr/>
        </p:nvSpPr>
        <p:spPr bwMode="auto">
          <a:xfrm>
            <a:off x="291229" y="1888505"/>
            <a:ext cx="1028217" cy="277680"/>
          </a:xfrm>
          <a:prstGeom prst="rect">
            <a:avLst/>
          </a:prstGeom>
          <a:solidFill>
            <a:srgbClr val="5F8AC7"/>
          </a:solidFill>
          <a:ln w="9525" algn="ctr">
            <a:solidFill>
              <a:srgbClr val="5F8AC7"/>
            </a:solidFill>
            <a:round/>
            <a:headEnd/>
            <a:tailEnd/>
          </a:ln>
        </p:spPr>
        <p:txBody>
          <a:bodyPr anchor="ctr"/>
          <a:lstStyle/>
          <a:p>
            <a:pPr algn="ctr"/>
            <a:r>
              <a:rPr lang="en-US" sz="1200" dirty="0">
                <a:solidFill>
                  <a:prstClr val="white"/>
                </a:solidFill>
                <a:latin typeface="TheSansB HT5 Plain" pitchFamily="34" charset="0"/>
              </a:rPr>
              <a:t>EL</a:t>
            </a:r>
          </a:p>
        </p:txBody>
      </p:sp>
      <p:pic>
        <p:nvPicPr>
          <p:cNvPr id="77" name="Picture 2" descr="U:\1_Dokumentation\1.6_Bilderpool\1.6.09_Produkte\EL\Condair 00.jpg">
            <a:extLst>
              <a:ext uri="{FF2B5EF4-FFF2-40B4-BE49-F238E27FC236}">
                <a16:creationId xmlns:a16="http://schemas.microsoft.com/office/drawing/2014/main" id="{703ED6CE-72F5-FCCC-49D4-832FD5D66B6A}"/>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07935" y="2290783"/>
            <a:ext cx="989704" cy="1213163"/>
          </a:xfrm>
          <a:prstGeom prst="rect">
            <a:avLst/>
          </a:prstGeom>
          <a:noFill/>
          <a:extLst>
            <a:ext uri="{909E8E84-426E-40DD-AFC4-6F175D3DCCD1}">
              <a14:hiddenFill xmlns:a14="http://schemas.microsoft.com/office/drawing/2010/main">
                <a:solidFill>
                  <a:srgbClr val="FFFFFF"/>
                </a:solidFill>
              </a14:hiddenFill>
            </a:ext>
          </a:extLst>
        </p:spPr>
      </p:pic>
      <p:sp>
        <p:nvSpPr>
          <p:cNvPr id="78" name="Rechteck 18">
            <a:extLst>
              <a:ext uri="{FF2B5EF4-FFF2-40B4-BE49-F238E27FC236}">
                <a16:creationId xmlns:a16="http://schemas.microsoft.com/office/drawing/2014/main" id="{FF726D9C-04A8-67CA-8AC5-9EDB01DC57E7}"/>
              </a:ext>
            </a:extLst>
          </p:cNvPr>
          <p:cNvSpPr>
            <a:spLocks noChangeArrowheads="1"/>
          </p:cNvSpPr>
          <p:nvPr/>
        </p:nvSpPr>
        <p:spPr bwMode="auto">
          <a:xfrm>
            <a:off x="3564387" y="2282521"/>
            <a:ext cx="1028227" cy="1345672"/>
          </a:xfrm>
          <a:prstGeom prst="rect">
            <a:avLst/>
          </a:prstGeom>
          <a:noFill/>
          <a:ln w="3175" algn="ctr">
            <a:solidFill>
              <a:srgbClr val="8099B7"/>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r>
              <a:rPr lang="en-US" dirty="0">
                <a:solidFill>
                  <a:prstClr val="black"/>
                </a:solidFill>
                <a:latin typeface="Calibri"/>
              </a:rPr>
              <a:t>```</a:t>
            </a:r>
          </a:p>
        </p:txBody>
      </p:sp>
      <p:sp>
        <p:nvSpPr>
          <p:cNvPr id="79" name="Rechteck 12">
            <a:extLst>
              <a:ext uri="{FF2B5EF4-FFF2-40B4-BE49-F238E27FC236}">
                <a16:creationId xmlns:a16="http://schemas.microsoft.com/office/drawing/2014/main" id="{B1ABBA0D-F596-830F-0FEE-A8F8A1F89A91}"/>
              </a:ext>
            </a:extLst>
          </p:cNvPr>
          <p:cNvSpPr>
            <a:spLocks noChangeArrowheads="1"/>
          </p:cNvSpPr>
          <p:nvPr/>
        </p:nvSpPr>
        <p:spPr bwMode="auto">
          <a:xfrm>
            <a:off x="3568898" y="2285034"/>
            <a:ext cx="1028427" cy="267263"/>
          </a:xfrm>
          <a:prstGeom prst="rect">
            <a:avLst/>
          </a:prstGeom>
          <a:solidFill>
            <a:srgbClr val="8099B7"/>
          </a:solidFill>
          <a:ln w="9525" algn="ctr">
            <a:solidFill>
              <a:srgbClr val="8099B7"/>
            </a:solidFill>
            <a:round/>
            <a:headEnd/>
            <a:tailEnd/>
          </a:ln>
        </p:spPr>
        <p:txBody>
          <a:bodyPr anchor="ctr"/>
          <a:lstStyle/>
          <a:p>
            <a:pPr algn="ctr"/>
            <a:r>
              <a:rPr lang="en-US" sz="1200" dirty="0">
                <a:solidFill>
                  <a:prstClr val="white"/>
                </a:solidFill>
                <a:latin typeface="TheSansB HT5 Plain" pitchFamily="34" charset="0"/>
              </a:rPr>
              <a:t>SAM-e</a:t>
            </a:r>
          </a:p>
        </p:txBody>
      </p:sp>
      <p:pic>
        <p:nvPicPr>
          <p:cNvPr id="80" name="Picture 79" descr="SAMe insulated_3330.jpg">
            <a:extLst>
              <a:ext uri="{FF2B5EF4-FFF2-40B4-BE49-F238E27FC236}">
                <a16:creationId xmlns:a16="http://schemas.microsoft.com/office/drawing/2014/main" id="{4091EA58-8207-E017-F980-EA94FA6AE4E3}"/>
              </a:ext>
            </a:extLst>
          </p:cNvPr>
          <p:cNvPicPr>
            <a:picLocks noChangeAspect="1"/>
          </p:cNvPicPr>
          <p:nvPr/>
        </p:nvPicPr>
        <p:blipFill>
          <a:blip r:embed="rId15" cstate="print">
            <a:extLst>
              <a:ext uri="{BEBA8EAE-BF5A-486C-A8C5-ECC9F3942E4B}">
                <a14:imgProps xmlns:a14="http://schemas.microsoft.com/office/drawing/2010/main">
                  <a14:imgLayer r:embed="rId16">
                    <a14:imgEffect>
                      <a14:saturation sat="0"/>
                    </a14:imgEffect>
                  </a14:imgLayer>
                </a14:imgProps>
              </a:ext>
            </a:extLst>
          </a:blip>
          <a:stretch>
            <a:fillRect/>
          </a:stretch>
        </p:blipFill>
        <p:spPr>
          <a:xfrm>
            <a:off x="3560378" y="2640498"/>
            <a:ext cx="989451" cy="863448"/>
          </a:xfrm>
          <a:prstGeom prst="rect">
            <a:avLst/>
          </a:prstGeom>
          <a:ln>
            <a:noFill/>
          </a:ln>
          <a:effectLst>
            <a:softEdge rad="112500"/>
          </a:effectLst>
        </p:spPr>
      </p:pic>
      <p:sp>
        <p:nvSpPr>
          <p:cNvPr id="81" name="Rechteck 12">
            <a:extLst>
              <a:ext uri="{FF2B5EF4-FFF2-40B4-BE49-F238E27FC236}">
                <a16:creationId xmlns:a16="http://schemas.microsoft.com/office/drawing/2014/main" id="{92D623F5-E5F7-A546-147D-56B2A53D59E8}"/>
              </a:ext>
            </a:extLst>
          </p:cNvPr>
          <p:cNvSpPr>
            <a:spLocks noChangeArrowheads="1"/>
          </p:cNvSpPr>
          <p:nvPr/>
        </p:nvSpPr>
        <p:spPr bwMode="auto">
          <a:xfrm>
            <a:off x="3567993" y="1903533"/>
            <a:ext cx="1028427" cy="312931"/>
          </a:xfrm>
          <a:prstGeom prst="rect">
            <a:avLst/>
          </a:prstGeom>
          <a:solidFill>
            <a:srgbClr val="8099B7"/>
          </a:solidFill>
          <a:ln w="9525" algn="ctr">
            <a:solidFill>
              <a:srgbClr val="8099B7"/>
            </a:solidFill>
            <a:round/>
            <a:headEnd/>
            <a:tailEnd/>
          </a:ln>
        </p:spPr>
        <p:txBody>
          <a:bodyPr anchor="ctr"/>
          <a:lstStyle/>
          <a:p>
            <a:pPr algn="ctr"/>
            <a:r>
              <a:rPr lang="en-US" sz="1200" dirty="0">
                <a:solidFill>
                  <a:prstClr val="white"/>
                </a:solidFill>
                <a:latin typeface="TheSansB HT5 Plain" pitchFamily="34" charset="0"/>
              </a:rPr>
              <a:t>Distribution</a:t>
            </a:r>
          </a:p>
        </p:txBody>
      </p:sp>
      <p:sp>
        <p:nvSpPr>
          <p:cNvPr id="82" name="Rechteck 12">
            <a:extLst>
              <a:ext uri="{FF2B5EF4-FFF2-40B4-BE49-F238E27FC236}">
                <a16:creationId xmlns:a16="http://schemas.microsoft.com/office/drawing/2014/main" id="{F8BE4A16-B059-44E9-3766-A783DD39E72B}"/>
              </a:ext>
            </a:extLst>
          </p:cNvPr>
          <p:cNvSpPr>
            <a:spLocks noChangeArrowheads="1"/>
          </p:cNvSpPr>
          <p:nvPr/>
        </p:nvSpPr>
        <p:spPr bwMode="auto">
          <a:xfrm>
            <a:off x="284715" y="1510847"/>
            <a:ext cx="6485125" cy="312931"/>
          </a:xfrm>
          <a:prstGeom prst="rect">
            <a:avLst/>
          </a:prstGeom>
          <a:solidFill>
            <a:srgbClr val="5F8AC7"/>
          </a:solidFill>
          <a:ln w="9525" algn="ctr">
            <a:solidFill>
              <a:srgbClr val="5F8AC7"/>
            </a:solidFill>
            <a:round/>
            <a:headEnd/>
            <a:tailEnd/>
          </a:ln>
        </p:spPr>
        <p:txBody>
          <a:bodyPr anchor="ctr"/>
          <a:lstStyle/>
          <a:p>
            <a:pPr algn="ctr"/>
            <a:r>
              <a:rPr lang="en-US" sz="1200" dirty="0">
                <a:solidFill>
                  <a:prstClr val="white"/>
                </a:solidFill>
                <a:latin typeface="TheSansB HT5 Plain" pitchFamily="34" charset="0"/>
              </a:rPr>
              <a:t>Isothermal</a:t>
            </a:r>
          </a:p>
        </p:txBody>
      </p:sp>
      <p:pic>
        <p:nvPicPr>
          <p:cNvPr id="83" name="Picture 82" descr="A picture containing text, box, white&#10;&#10;Description automatically generated">
            <a:extLst>
              <a:ext uri="{FF2B5EF4-FFF2-40B4-BE49-F238E27FC236}">
                <a16:creationId xmlns:a16="http://schemas.microsoft.com/office/drawing/2014/main" id="{CBA3B35A-8035-4669-28A0-083DE1145D1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765774" y="2765152"/>
            <a:ext cx="929324" cy="687699"/>
          </a:xfrm>
          <a:prstGeom prst="rect">
            <a:avLst/>
          </a:prstGeom>
        </p:spPr>
      </p:pic>
      <p:pic>
        <p:nvPicPr>
          <p:cNvPr id="87" name="Picture 86" descr="A close-up of a wind turbine&#10;&#10;Description automatically generated with medium confidence">
            <a:extLst>
              <a:ext uri="{FF2B5EF4-FFF2-40B4-BE49-F238E27FC236}">
                <a16:creationId xmlns:a16="http://schemas.microsoft.com/office/drawing/2014/main" id="{25DDD377-9AB2-3530-B024-F06D07BE970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049481" y="4383501"/>
            <a:ext cx="785254" cy="588941"/>
          </a:xfrm>
          <a:prstGeom prst="roundRect">
            <a:avLst>
              <a:gd name="adj" fmla="val 12384"/>
            </a:avLst>
          </a:prstGeom>
          <a:effectLst/>
        </p:spPr>
      </p:pic>
      <p:sp>
        <p:nvSpPr>
          <p:cNvPr id="90" name="Rechteck 18">
            <a:extLst>
              <a:ext uri="{FF2B5EF4-FFF2-40B4-BE49-F238E27FC236}">
                <a16:creationId xmlns:a16="http://schemas.microsoft.com/office/drawing/2014/main" id="{10C3721D-B5F2-030D-5B58-712AD074797B}"/>
              </a:ext>
            </a:extLst>
          </p:cNvPr>
          <p:cNvSpPr>
            <a:spLocks noChangeArrowheads="1"/>
          </p:cNvSpPr>
          <p:nvPr/>
        </p:nvSpPr>
        <p:spPr bwMode="auto">
          <a:xfrm>
            <a:off x="10929794" y="3671562"/>
            <a:ext cx="983472" cy="1737360"/>
          </a:xfrm>
          <a:prstGeom prst="rect">
            <a:avLst/>
          </a:prstGeom>
          <a:noFill/>
          <a:ln w="3175" algn="ctr">
            <a:solidFill>
              <a:schemeClr val="accent4"/>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en-US" dirty="0">
              <a:solidFill>
                <a:prstClr val="black"/>
              </a:solidFill>
              <a:latin typeface="Calibri"/>
            </a:endParaRPr>
          </a:p>
        </p:txBody>
      </p:sp>
      <p:sp>
        <p:nvSpPr>
          <p:cNvPr id="91" name="Rechteck 12">
            <a:extLst>
              <a:ext uri="{FF2B5EF4-FFF2-40B4-BE49-F238E27FC236}">
                <a16:creationId xmlns:a16="http://schemas.microsoft.com/office/drawing/2014/main" id="{85475FF8-1FFD-FAAE-CDA4-1BC9DB88104B}"/>
              </a:ext>
            </a:extLst>
          </p:cNvPr>
          <p:cNvSpPr>
            <a:spLocks noChangeArrowheads="1"/>
          </p:cNvSpPr>
          <p:nvPr/>
        </p:nvSpPr>
        <p:spPr bwMode="auto">
          <a:xfrm>
            <a:off x="10934220" y="3676123"/>
            <a:ext cx="973706" cy="270898"/>
          </a:xfrm>
          <a:prstGeom prst="rect">
            <a:avLst/>
          </a:prstGeom>
          <a:solidFill>
            <a:schemeClr val="accent4"/>
          </a:solidFill>
          <a:ln w="9525" algn="ctr">
            <a:solidFill>
              <a:schemeClr val="accent4"/>
            </a:solidFill>
            <a:round/>
            <a:headEnd/>
            <a:tailEnd/>
          </a:ln>
        </p:spPr>
        <p:txBody>
          <a:bodyPr anchor="ctr"/>
          <a:lstStyle/>
          <a:p>
            <a:pPr algn="ctr"/>
            <a:r>
              <a:rPr lang="en-US" sz="1200" dirty="0">
                <a:solidFill>
                  <a:prstClr val="white"/>
                </a:solidFill>
                <a:latin typeface="TheSansB HT5 Plain" pitchFamily="34" charset="0"/>
              </a:rPr>
              <a:t>JetSpray</a:t>
            </a:r>
          </a:p>
        </p:txBody>
      </p:sp>
      <p:sp>
        <p:nvSpPr>
          <p:cNvPr id="92" name="Rechteck 18">
            <a:extLst>
              <a:ext uri="{FF2B5EF4-FFF2-40B4-BE49-F238E27FC236}">
                <a16:creationId xmlns:a16="http://schemas.microsoft.com/office/drawing/2014/main" id="{2C2E6ADA-1BE4-0BAA-D10D-E68490CCDA65}"/>
              </a:ext>
            </a:extLst>
          </p:cNvPr>
          <p:cNvSpPr>
            <a:spLocks noChangeArrowheads="1"/>
          </p:cNvSpPr>
          <p:nvPr/>
        </p:nvSpPr>
        <p:spPr bwMode="auto">
          <a:xfrm>
            <a:off x="307935" y="4076014"/>
            <a:ext cx="1033396" cy="1740039"/>
          </a:xfrm>
          <a:prstGeom prst="rect">
            <a:avLst/>
          </a:prstGeom>
          <a:noFill/>
          <a:ln w="3175" algn="ctr">
            <a:solidFill>
              <a:srgbClr val="5F8AC7"/>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en-US" dirty="0">
              <a:solidFill>
                <a:prstClr val="black"/>
              </a:solidFill>
              <a:latin typeface="Calibri"/>
            </a:endParaRPr>
          </a:p>
        </p:txBody>
      </p:sp>
      <p:sp>
        <p:nvSpPr>
          <p:cNvPr id="93" name="Rechteck 12">
            <a:extLst>
              <a:ext uri="{FF2B5EF4-FFF2-40B4-BE49-F238E27FC236}">
                <a16:creationId xmlns:a16="http://schemas.microsoft.com/office/drawing/2014/main" id="{C5D00B59-6EEA-D78A-A343-EC3A5CE09BC3}"/>
              </a:ext>
            </a:extLst>
          </p:cNvPr>
          <p:cNvSpPr>
            <a:spLocks noChangeArrowheads="1"/>
          </p:cNvSpPr>
          <p:nvPr/>
        </p:nvSpPr>
        <p:spPr bwMode="auto">
          <a:xfrm>
            <a:off x="314448" y="4076015"/>
            <a:ext cx="1028217" cy="277680"/>
          </a:xfrm>
          <a:prstGeom prst="rect">
            <a:avLst/>
          </a:prstGeom>
          <a:solidFill>
            <a:srgbClr val="5F8AC7"/>
          </a:solidFill>
          <a:ln w="9525" algn="ctr">
            <a:solidFill>
              <a:srgbClr val="5F8AC7"/>
            </a:solidFill>
            <a:round/>
            <a:headEnd/>
            <a:tailEnd/>
          </a:ln>
        </p:spPr>
        <p:txBody>
          <a:bodyPr anchor="ctr"/>
          <a:lstStyle/>
          <a:p>
            <a:pPr algn="ctr"/>
            <a:r>
              <a:rPr lang="en-US" sz="1200" dirty="0">
                <a:solidFill>
                  <a:prstClr val="white"/>
                </a:solidFill>
                <a:latin typeface="TheSansB HT5 Plain" pitchFamily="34" charset="0"/>
              </a:rPr>
              <a:t>DA</a:t>
            </a:r>
          </a:p>
        </p:txBody>
      </p:sp>
      <p:sp>
        <p:nvSpPr>
          <p:cNvPr id="95" name="Rechteck 18">
            <a:extLst>
              <a:ext uri="{FF2B5EF4-FFF2-40B4-BE49-F238E27FC236}">
                <a16:creationId xmlns:a16="http://schemas.microsoft.com/office/drawing/2014/main" id="{AA1DF2AB-4973-7A13-8D74-5126C392002E}"/>
              </a:ext>
            </a:extLst>
          </p:cNvPr>
          <p:cNvSpPr>
            <a:spLocks noChangeArrowheads="1"/>
          </p:cNvSpPr>
          <p:nvPr/>
        </p:nvSpPr>
        <p:spPr bwMode="auto">
          <a:xfrm>
            <a:off x="3560378" y="4096629"/>
            <a:ext cx="1033396" cy="1740039"/>
          </a:xfrm>
          <a:prstGeom prst="rect">
            <a:avLst/>
          </a:prstGeom>
          <a:noFill/>
          <a:ln w="3175" algn="ctr">
            <a:solidFill>
              <a:srgbClr val="33ADC5"/>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en-US" dirty="0">
              <a:solidFill>
                <a:prstClr val="black"/>
              </a:solidFill>
              <a:latin typeface="Calibri"/>
            </a:endParaRPr>
          </a:p>
        </p:txBody>
      </p:sp>
      <p:sp>
        <p:nvSpPr>
          <p:cNvPr id="96" name="Rechteck 12">
            <a:extLst>
              <a:ext uri="{FF2B5EF4-FFF2-40B4-BE49-F238E27FC236}">
                <a16:creationId xmlns:a16="http://schemas.microsoft.com/office/drawing/2014/main" id="{BB2D9E04-BE42-E970-388B-96A3C71017FF}"/>
              </a:ext>
            </a:extLst>
          </p:cNvPr>
          <p:cNvSpPr>
            <a:spLocks noChangeArrowheads="1"/>
          </p:cNvSpPr>
          <p:nvPr/>
        </p:nvSpPr>
        <p:spPr bwMode="auto">
          <a:xfrm>
            <a:off x="3566891" y="4096630"/>
            <a:ext cx="1028217" cy="277680"/>
          </a:xfrm>
          <a:prstGeom prst="rect">
            <a:avLst/>
          </a:prstGeom>
          <a:solidFill>
            <a:srgbClr val="33ADC5"/>
          </a:solidFill>
          <a:ln w="9525" algn="ctr">
            <a:solidFill>
              <a:srgbClr val="33ADC5"/>
            </a:solidFill>
            <a:round/>
            <a:headEnd/>
            <a:tailEnd/>
          </a:ln>
        </p:spPr>
        <p:txBody>
          <a:bodyPr anchor="ctr"/>
          <a:lstStyle/>
          <a:p>
            <a:pPr algn="ctr"/>
            <a:r>
              <a:rPr lang="en-US" sz="1200" dirty="0">
                <a:solidFill>
                  <a:prstClr val="white"/>
                </a:solidFill>
                <a:latin typeface="TheSansB HT5 Plain" pitchFamily="34" charset="0"/>
              </a:rPr>
              <a:t>RO-H</a:t>
            </a:r>
          </a:p>
        </p:txBody>
      </p:sp>
      <p:sp>
        <p:nvSpPr>
          <p:cNvPr id="98" name="Rechteck 18">
            <a:extLst>
              <a:ext uri="{FF2B5EF4-FFF2-40B4-BE49-F238E27FC236}">
                <a16:creationId xmlns:a16="http://schemas.microsoft.com/office/drawing/2014/main" id="{DB4FB77F-C8EE-9865-7F01-51E5041FC26E}"/>
              </a:ext>
            </a:extLst>
          </p:cNvPr>
          <p:cNvSpPr>
            <a:spLocks noChangeArrowheads="1"/>
          </p:cNvSpPr>
          <p:nvPr/>
        </p:nvSpPr>
        <p:spPr bwMode="auto">
          <a:xfrm>
            <a:off x="4641113" y="4099144"/>
            <a:ext cx="1033396" cy="1740039"/>
          </a:xfrm>
          <a:prstGeom prst="rect">
            <a:avLst/>
          </a:prstGeom>
          <a:noFill/>
          <a:ln w="3175" algn="ctr">
            <a:solidFill>
              <a:srgbClr val="33ADC5"/>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en-US" dirty="0">
              <a:solidFill>
                <a:prstClr val="black"/>
              </a:solidFill>
              <a:latin typeface="Calibri"/>
            </a:endParaRPr>
          </a:p>
        </p:txBody>
      </p:sp>
      <p:sp>
        <p:nvSpPr>
          <p:cNvPr id="99" name="Rechteck 12">
            <a:extLst>
              <a:ext uri="{FF2B5EF4-FFF2-40B4-BE49-F238E27FC236}">
                <a16:creationId xmlns:a16="http://schemas.microsoft.com/office/drawing/2014/main" id="{C3D3FDE7-34C3-C72A-DF06-C5EBA4B25B0F}"/>
              </a:ext>
            </a:extLst>
          </p:cNvPr>
          <p:cNvSpPr>
            <a:spLocks noChangeArrowheads="1"/>
          </p:cNvSpPr>
          <p:nvPr/>
        </p:nvSpPr>
        <p:spPr bwMode="auto">
          <a:xfrm>
            <a:off x="4647626" y="4099145"/>
            <a:ext cx="1028217" cy="277680"/>
          </a:xfrm>
          <a:prstGeom prst="rect">
            <a:avLst/>
          </a:prstGeom>
          <a:solidFill>
            <a:srgbClr val="33ADC5"/>
          </a:solidFill>
          <a:ln w="9525" algn="ctr">
            <a:solidFill>
              <a:srgbClr val="33ADC5"/>
            </a:solidFill>
            <a:round/>
            <a:headEnd/>
            <a:tailEnd/>
          </a:ln>
        </p:spPr>
        <p:txBody>
          <a:bodyPr anchor="ctr"/>
          <a:lstStyle/>
          <a:p>
            <a:pPr algn="ctr"/>
            <a:r>
              <a:rPr lang="en-US" sz="1200" dirty="0">
                <a:solidFill>
                  <a:prstClr val="white"/>
                </a:solidFill>
                <a:latin typeface="TheSansB HT5 Plain" pitchFamily="34" charset="0"/>
              </a:rPr>
              <a:t>RO-A</a:t>
            </a:r>
          </a:p>
        </p:txBody>
      </p:sp>
      <p:sp>
        <p:nvSpPr>
          <p:cNvPr id="101" name="Rechteck 18">
            <a:extLst>
              <a:ext uri="{FF2B5EF4-FFF2-40B4-BE49-F238E27FC236}">
                <a16:creationId xmlns:a16="http://schemas.microsoft.com/office/drawing/2014/main" id="{55FD5CA7-7B4A-7343-FA59-D84030AE2C98}"/>
              </a:ext>
            </a:extLst>
          </p:cNvPr>
          <p:cNvSpPr>
            <a:spLocks noChangeArrowheads="1"/>
          </p:cNvSpPr>
          <p:nvPr/>
        </p:nvSpPr>
        <p:spPr bwMode="auto">
          <a:xfrm>
            <a:off x="5723321" y="4085803"/>
            <a:ext cx="1033396" cy="1740039"/>
          </a:xfrm>
          <a:prstGeom prst="rect">
            <a:avLst/>
          </a:prstGeom>
          <a:noFill/>
          <a:ln w="3175" algn="ctr">
            <a:solidFill>
              <a:srgbClr val="33ADC5"/>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en-US" dirty="0">
              <a:solidFill>
                <a:prstClr val="black"/>
              </a:solidFill>
              <a:latin typeface="Calibri"/>
            </a:endParaRPr>
          </a:p>
        </p:txBody>
      </p:sp>
      <p:sp>
        <p:nvSpPr>
          <p:cNvPr id="102" name="Rechteck 12">
            <a:extLst>
              <a:ext uri="{FF2B5EF4-FFF2-40B4-BE49-F238E27FC236}">
                <a16:creationId xmlns:a16="http://schemas.microsoft.com/office/drawing/2014/main" id="{F8C086BB-DB0C-D401-B268-E99D3299D3E8}"/>
              </a:ext>
            </a:extLst>
          </p:cNvPr>
          <p:cNvSpPr>
            <a:spLocks noChangeArrowheads="1"/>
          </p:cNvSpPr>
          <p:nvPr/>
        </p:nvSpPr>
        <p:spPr bwMode="auto">
          <a:xfrm>
            <a:off x="5729834" y="4085804"/>
            <a:ext cx="1028217" cy="277680"/>
          </a:xfrm>
          <a:prstGeom prst="rect">
            <a:avLst/>
          </a:prstGeom>
          <a:solidFill>
            <a:srgbClr val="33ADC5"/>
          </a:solidFill>
          <a:ln w="9525" algn="ctr">
            <a:solidFill>
              <a:srgbClr val="33ADC5"/>
            </a:solidFill>
            <a:round/>
            <a:headEnd/>
            <a:tailEnd/>
          </a:ln>
        </p:spPr>
        <p:txBody>
          <a:bodyPr anchor="ctr"/>
          <a:lstStyle/>
          <a:p>
            <a:pPr algn="ctr"/>
            <a:r>
              <a:rPr lang="en-US" sz="1200" dirty="0">
                <a:solidFill>
                  <a:prstClr val="white"/>
                </a:solidFill>
                <a:latin typeface="TheSansB HT5 Plain" pitchFamily="34" charset="0"/>
              </a:rPr>
              <a:t>MLRO</a:t>
            </a:r>
          </a:p>
        </p:txBody>
      </p:sp>
      <p:sp>
        <p:nvSpPr>
          <p:cNvPr id="104" name="Rechteck 12">
            <a:extLst>
              <a:ext uri="{FF2B5EF4-FFF2-40B4-BE49-F238E27FC236}">
                <a16:creationId xmlns:a16="http://schemas.microsoft.com/office/drawing/2014/main" id="{EE375191-F956-7984-F4C7-FBBBD9AD44C3}"/>
              </a:ext>
            </a:extLst>
          </p:cNvPr>
          <p:cNvSpPr>
            <a:spLocks noChangeArrowheads="1"/>
          </p:cNvSpPr>
          <p:nvPr/>
        </p:nvSpPr>
        <p:spPr bwMode="auto">
          <a:xfrm>
            <a:off x="300224" y="3725008"/>
            <a:ext cx="3201797" cy="312931"/>
          </a:xfrm>
          <a:prstGeom prst="rect">
            <a:avLst/>
          </a:prstGeom>
          <a:solidFill>
            <a:srgbClr val="5F8AC7"/>
          </a:solidFill>
          <a:ln w="9525" algn="ctr">
            <a:solidFill>
              <a:srgbClr val="5F8AC7"/>
            </a:solidFill>
            <a:round/>
            <a:headEnd/>
            <a:tailEnd/>
          </a:ln>
        </p:spPr>
        <p:txBody>
          <a:bodyPr anchor="ctr"/>
          <a:lstStyle/>
          <a:p>
            <a:pPr algn="ctr"/>
            <a:r>
              <a:rPr lang="en-US" sz="1200" dirty="0">
                <a:solidFill>
                  <a:prstClr val="white"/>
                </a:solidFill>
                <a:latin typeface="TheSansB HT5 Plain" pitchFamily="34" charset="0"/>
              </a:rPr>
              <a:t>Dehumidification</a:t>
            </a:r>
          </a:p>
        </p:txBody>
      </p:sp>
      <p:sp>
        <p:nvSpPr>
          <p:cNvPr id="105" name="Rechteck 12">
            <a:extLst>
              <a:ext uri="{FF2B5EF4-FFF2-40B4-BE49-F238E27FC236}">
                <a16:creationId xmlns:a16="http://schemas.microsoft.com/office/drawing/2014/main" id="{FB3B33EB-D9D4-AF23-4DF3-E481A9FDA312}"/>
              </a:ext>
            </a:extLst>
          </p:cNvPr>
          <p:cNvSpPr>
            <a:spLocks noChangeArrowheads="1"/>
          </p:cNvSpPr>
          <p:nvPr/>
        </p:nvSpPr>
        <p:spPr bwMode="auto">
          <a:xfrm>
            <a:off x="3564009" y="3719063"/>
            <a:ext cx="3201797" cy="312931"/>
          </a:xfrm>
          <a:prstGeom prst="rect">
            <a:avLst/>
          </a:prstGeom>
          <a:solidFill>
            <a:srgbClr val="33ADC5"/>
          </a:solidFill>
          <a:ln w="9525" algn="ctr">
            <a:solidFill>
              <a:srgbClr val="33ADC5"/>
            </a:solidFill>
            <a:round/>
            <a:headEnd/>
            <a:tailEnd/>
          </a:ln>
        </p:spPr>
        <p:txBody>
          <a:bodyPr anchor="ctr"/>
          <a:lstStyle/>
          <a:p>
            <a:pPr algn="ctr"/>
            <a:r>
              <a:rPr lang="en-US" sz="1200" dirty="0">
                <a:solidFill>
                  <a:prstClr val="white"/>
                </a:solidFill>
                <a:latin typeface="TheSansB HT5 Plain" pitchFamily="34" charset="0"/>
              </a:rPr>
              <a:t>Water Treatment</a:t>
            </a:r>
          </a:p>
        </p:txBody>
      </p:sp>
      <p:pic>
        <p:nvPicPr>
          <p:cNvPr id="8" name="Picture 7">
            <a:extLst>
              <a:ext uri="{FF2B5EF4-FFF2-40B4-BE49-F238E27FC236}">
                <a16:creationId xmlns:a16="http://schemas.microsoft.com/office/drawing/2014/main" id="{5A804E9B-40AC-114A-41BD-825ED4595FE0}"/>
              </a:ext>
            </a:extLst>
          </p:cNvPr>
          <p:cNvPicPr>
            <a:picLocks noChangeAspect="1"/>
          </p:cNvPicPr>
          <p:nvPr/>
        </p:nvPicPr>
        <p:blipFill>
          <a:blip r:embed="rId19"/>
          <a:stretch>
            <a:fillRect/>
          </a:stretch>
        </p:blipFill>
        <p:spPr>
          <a:xfrm>
            <a:off x="3660910" y="4622320"/>
            <a:ext cx="830234" cy="966338"/>
          </a:xfrm>
          <a:prstGeom prst="rect">
            <a:avLst/>
          </a:prstGeom>
        </p:spPr>
      </p:pic>
      <p:pic>
        <p:nvPicPr>
          <p:cNvPr id="106" name="Picture 105">
            <a:extLst>
              <a:ext uri="{FF2B5EF4-FFF2-40B4-BE49-F238E27FC236}">
                <a16:creationId xmlns:a16="http://schemas.microsoft.com/office/drawing/2014/main" id="{BD7A7C8F-B349-3815-F160-692FA3621670}"/>
              </a:ext>
            </a:extLst>
          </p:cNvPr>
          <p:cNvPicPr>
            <a:picLocks noChangeAspect="1"/>
          </p:cNvPicPr>
          <p:nvPr/>
        </p:nvPicPr>
        <p:blipFill>
          <a:blip r:embed="rId20"/>
          <a:stretch>
            <a:fillRect/>
          </a:stretch>
        </p:blipFill>
        <p:spPr>
          <a:xfrm>
            <a:off x="4728490" y="4555641"/>
            <a:ext cx="834008" cy="1060800"/>
          </a:xfrm>
          <a:prstGeom prst="rect">
            <a:avLst/>
          </a:prstGeom>
        </p:spPr>
      </p:pic>
      <p:pic>
        <p:nvPicPr>
          <p:cNvPr id="108" name="Picture 107">
            <a:extLst>
              <a:ext uri="{FF2B5EF4-FFF2-40B4-BE49-F238E27FC236}">
                <a16:creationId xmlns:a16="http://schemas.microsoft.com/office/drawing/2014/main" id="{A84E36A5-491E-EB87-EC26-69C722FFC92F}"/>
              </a:ext>
            </a:extLst>
          </p:cNvPr>
          <p:cNvPicPr>
            <a:picLocks noChangeAspect="1"/>
          </p:cNvPicPr>
          <p:nvPr/>
        </p:nvPicPr>
        <p:blipFill>
          <a:blip r:embed="rId21"/>
          <a:stretch>
            <a:fillRect/>
          </a:stretch>
        </p:blipFill>
        <p:spPr>
          <a:xfrm>
            <a:off x="5845193" y="4513028"/>
            <a:ext cx="799427" cy="1153020"/>
          </a:xfrm>
          <a:prstGeom prst="rect">
            <a:avLst/>
          </a:prstGeom>
        </p:spPr>
      </p:pic>
      <p:pic>
        <p:nvPicPr>
          <p:cNvPr id="110" name="Picture 109">
            <a:extLst>
              <a:ext uri="{FF2B5EF4-FFF2-40B4-BE49-F238E27FC236}">
                <a16:creationId xmlns:a16="http://schemas.microsoft.com/office/drawing/2014/main" id="{388ACECF-9F44-6C04-90F5-236AE20230B2}"/>
              </a:ext>
            </a:extLst>
          </p:cNvPr>
          <p:cNvPicPr>
            <a:picLocks noChangeAspect="1"/>
          </p:cNvPicPr>
          <p:nvPr/>
        </p:nvPicPr>
        <p:blipFill>
          <a:blip r:embed="rId22"/>
          <a:stretch>
            <a:fillRect/>
          </a:stretch>
        </p:blipFill>
        <p:spPr>
          <a:xfrm>
            <a:off x="409882" y="4757234"/>
            <a:ext cx="829501" cy="655280"/>
          </a:xfrm>
          <a:prstGeom prst="rect">
            <a:avLst/>
          </a:prstGeom>
        </p:spPr>
      </p:pic>
    </p:spTree>
    <p:extLst>
      <p:ext uri="{BB962C8B-B14F-4D97-AF65-F5344CB8AC3E}">
        <p14:creationId xmlns:p14="http://schemas.microsoft.com/office/powerpoint/2010/main" val="365306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500"/>
                                        <p:tgtEl>
                                          <p:spTgt spid="6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fade">
                                      <p:cBhvr>
                                        <p:cTn id="16" dur="500"/>
                                        <p:tgtEl>
                                          <p:spTgt spid="6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fade">
                                      <p:cBhvr>
                                        <p:cTn id="19" dur="500"/>
                                        <p:tgtEl>
                                          <p:spTgt spid="6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500"/>
                                        <p:tgtEl>
                                          <p:spTgt spid="6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fade">
                                      <p:cBhvr>
                                        <p:cTn id="25" dur="500"/>
                                        <p:tgtEl>
                                          <p:spTgt spid="69"/>
                                        </p:tgtEl>
                                      </p:cBhvr>
                                    </p:animEffect>
                                  </p:childTnLst>
                                </p:cTn>
                              </p:par>
                              <p:par>
                                <p:cTn id="26" presetID="10" presetClass="entr" presetSubtype="0" fill="hold" nodeType="with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fade">
                                      <p:cBhvr>
                                        <p:cTn id="28" dur="500"/>
                                        <p:tgtEl>
                                          <p:spTgt spid="7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500"/>
                                        <p:tgtEl>
                                          <p:spTgt spid="7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2"/>
                                        </p:tgtEl>
                                        <p:attrNameLst>
                                          <p:attrName>style.visibility</p:attrName>
                                        </p:attrNameLst>
                                      </p:cBhvr>
                                      <p:to>
                                        <p:strVal val="visible"/>
                                      </p:to>
                                    </p:set>
                                    <p:animEffect transition="in" filter="fade">
                                      <p:cBhvr>
                                        <p:cTn id="34" dur="500"/>
                                        <p:tgtEl>
                                          <p:spTgt spid="72"/>
                                        </p:tgtEl>
                                      </p:cBhvr>
                                    </p:animEffect>
                                  </p:childTnLst>
                                </p:cTn>
                              </p:par>
                              <p:par>
                                <p:cTn id="35" presetID="10" presetClass="entr" presetSubtype="0" fill="hold" nodeType="with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fade">
                                      <p:cBhvr>
                                        <p:cTn id="37" dur="500"/>
                                        <p:tgtEl>
                                          <p:spTgt spid="73"/>
                                        </p:tgtEl>
                                      </p:cBhvr>
                                    </p:animEffect>
                                  </p:childTnLst>
                                </p:cTn>
                              </p:par>
                              <p:par>
                                <p:cTn id="38" presetID="10" presetClass="entr" presetSubtype="0" fill="hold" nodeType="with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fade">
                                      <p:cBhvr>
                                        <p:cTn id="40" dur="500"/>
                                        <p:tgtEl>
                                          <p:spTgt spid="7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fade">
                                      <p:cBhvr>
                                        <p:cTn id="43" dur="500"/>
                                        <p:tgtEl>
                                          <p:spTgt spid="7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6"/>
                                        </p:tgtEl>
                                        <p:attrNameLst>
                                          <p:attrName>style.visibility</p:attrName>
                                        </p:attrNameLst>
                                      </p:cBhvr>
                                      <p:to>
                                        <p:strVal val="visible"/>
                                      </p:to>
                                    </p:set>
                                    <p:animEffect transition="in" filter="fade">
                                      <p:cBhvr>
                                        <p:cTn id="46" dur="500"/>
                                        <p:tgtEl>
                                          <p:spTgt spid="76"/>
                                        </p:tgtEl>
                                      </p:cBhvr>
                                    </p:animEffect>
                                  </p:childTnLst>
                                </p:cTn>
                              </p:par>
                              <p:par>
                                <p:cTn id="47" presetID="10" presetClass="entr" presetSubtype="0" fill="hold" nodeType="withEffect">
                                  <p:stCondLst>
                                    <p:cond delay="0"/>
                                  </p:stCondLst>
                                  <p:childTnLst>
                                    <p:set>
                                      <p:cBhvr>
                                        <p:cTn id="48" dur="1" fill="hold">
                                          <p:stCondLst>
                                            <p:cond delay="0"/>
                                          </p:stCondLst>
                                        </p:cTn>
                                        <p:tgtEl>
                                          <p:spTgt spid="77"/>
                                        </p:tgtEl>
                                        <p:attrNameLst>
                                          <p:attrName>style.visibility</p:attrName>
                                        </p:attrNameLst>
                                      </p:cBhvr>
                                      <p:to>
                                        <p:strVal val="visible"/>
                                      </p:to>
                                    </p:set>
                                    <p:animEffect transition="in" filter="fade">
                                      <p:cBhvr>
                                        <p:cTn id="49" dur="500"/>
                                        <p:tgtEl>
                                          <p:spTgt spid="7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8"/>
                                        </p:tgtEl>
                                        <p:attrNameLst>
                                          <p:attrName>style.visibility</p:attrName>
                                        </p:attrNameLst>
                                      </p:cBhvr>
                                      <p:to>
                                        <p:strVal val="visible"/>
                                      </p:to>
                                    </p:set>
                                    <p:animEffect transition="in" filter="fade">
                                      <p:cBhvr>
                                        <p:cTn id="52" dur="500"/>
                                        <p:tgtEl>
                                          <p:spTgt spid="7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9"/>
                                        </p:tgtEl>
                                        <p:attrNameLst>
                                          <p:attrName>style.visibility</p:attrName>
                                        </p:attrNameLst>
                                      </p:cBhvr>
                                      <p:to>
                                        <p:strVal val="visible"/>
                                      </p:to>
                                    </p:set>
                                    <p:animEffect transition="in" filter="fade">
                                      <p:cBhvr>
                                        <p:cTn id="55" dur="500"/>
                                        <p:tgtEl>
                                          <p:spTgt spid="79"/>
                                        </p:tgtEl>
                                      </p:cBhvr>
                                    </p:animEffect>
                                  </p:childTnLst>
                                </p:cTn>
                              </p:par>
                              <p:par>
                                <p:cTn id="56" presetID="10" presetClass="entr" presetSubtype="0" fill="hold" nodeType="withEffect">
                                  <p:stCondLst>
                                    <p:cond delay="0"/>
                                  </p:stCondLst>
                                  <p:childTnLst>
                                    <p:set>
                                      <p:cBhvr>
                                        <p:cTn id="57" dur="1" fill="hold">
                                          <p:stCondLst>
                                            <p:cond delay="0"/>
                                          </p:stCondLst>
                                        </p:cTn>
                                        <p:tgtEl>
                                          <p:spTgt spid="80"/>
                                        </p:tgtEl>
                                        <p:attrNameLst>
                                          <p:attrName>style.visibility</p:attrName>
                                        </p:attrNameLst>
                                      </p:cBhvr>
                                      <p:to>
                                        <p:strVal val="visible"/>
                                      </p:to>
                                    </p:set>
                                    <p:animEffect transition="in" filter="fade">
                                      <p:cBhvr>
                                        <p:cTn id="58" dur="500"/>
                                        <p:tgtEl>
                                          <p:spTgt spid="8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81"/>
                                        </p:tgtEl>
                                        <p:attrNameLst>
                                          <p:attrName>style.visibility</p:attrName>
                                        </p:attrNameLst>
                                      </p:cBhvr>
                                      <p:to>
                                        <p:strVal val="visible"/>
                                      </p:to>
                                    </p:set>
                                    <p:animEffect transition="in" filter="fade">
                                      <p:cBhvr>
                                        <p:cTn id="61" dur="500"/>
                                        <p:tgtEl>
                                          <p:spTgt spid="8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82"/>
                                        </p:tgtEl>
                                        <p:attrNameLst>
                                          <p:attrName>style.visibility</p:attrName>
                                        </p:attrNameLst>
                                      </p:cBhvr>
                                      <p:to>
                                        <p:strVal val="visible"/>
                                      </p:to>
                                    </p:set>
                                    <p:animEffect transition="in" filter="fade">
                                      <p:cBhvr>
                                        <p:cTn id="64" dur="500"/>
                                        <p:tgtEl>
                                          <p:spTgt spid="82"/>
                                        </p:tgtEl>
                                      </p:cBhvr>
                                    </p:animEffect>
                                  </p:childTnLst>
                                </p:cTn>
                              </p:par>
                              <p:par>
                                <p:cTn id="65" presetID="10" presetClass="entr" presetSubtype="0" fill="hold" nodeType="withEffect">
                                  <p:stCondLst>
                                    <p:cond delay="0"/>
                                  </p:stCondLst>
                                  <p:childTnLst>
                                    <p:set>
                                      <p:cBhvr>
                                        <p:cTn id="66" dur="1" fill="hold">
                                          <p:stCondLst>
                                            <p:cond delay="0"/>
                                          </p:stCondLst>
                                        </p:cTn>
                                        <p:tgtEl>
                                          <p:spTgt spid="83"/>
                                        </p:tgtEl>
                                        <p:attrNameLst>
                                          <p:attrName>style.visibility</p:attrName>
                                        </p:attrNameLst>
                                      </p:cBhvr>
                                      <p:to>
                                        <p:strVal val="visible"/>
                                      </p:to>
                                    </p:set>
                                    <p:animEffect transition="in" filter="fade">
                                      <p:cBhvr>
                                        <p:cTn id="67" dur="500"/>
                                        <p:tgtEl>
                                          <p:spTgt spid="8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500"/>
                                        <p:tgtEl>
                                          <p:spTgt spid="3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fade">
                                      <p:cBhvr>
                                        <p:cTn id="81" dur="500"/>
                                        <p:tgtEl>
                                          <p:spTgt spid="3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500"/>
                                        <p:tgtEl>
                                          <p:spTgt spid="3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fade">
                                      <p:cBhvr>
                                        <p:cTn id="87" dur="500"/>
                                        <p:tgtEl>
                                          <p:spTgt spid="3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0"/>
                                        </p:tgtEl>
                                        <p:attrNameLst>
                                          <p:attrName>style.visibility</p:attrName>
                                        </p:attrNameLst>
                                      </p:cBhvr>
                                      <p:to>
                                        <p:strVal val="visible"/>
                                      </p:to>
                                    </p:set>
                                    <p:animEffect transition="in" filter="fade">
                                      <p:cBhvr>
                                        <p:cTn id="90" dur="500"/>
                                        <p:tgtEl>
                                          <p:spTgt spid="40"/>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41"/>
                                        </p:tgtEl>
                                        <p:attrNameLst>
                                          <p:attrName>style.visibility</p:attrName>
                                        </p:attrNameLst>
                                      </p:cBhvr>
                                      <p:to>
                                        <p:strVal val="visible"/>
                                      </p:to>
                                    </p:set>
                                    <p:animEffect transition="in" filter="fade">
                                      <p:cBhvr>
                                        <p:cTn id="93" dur="500"/>
                                        <p:tgtEl>
                                          <p:spTgt spid="41"/>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fade">
                                      <p:cBhvr>
                                        <p:cTn id="96" dur="500"/>
                                        <p:tgtEl>
                                          <p:spTgt spid="4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fade">
                                      <p:cBhvr>
                                        <p:cTn id="99" dur="500"/>
                                        <p:tgtEl>
                                          <p:spTgt spid="43"/>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fade">
                                      <p:cBhvr>
                                        <p:cTn id="102" dur="500"/>
                                        <p:tgtEl>
                                          <p:spTgt spid="44"/>
                                        </p:tgtEl>
                                      </p:cBhvr>
                                    </p:animEffect>
                                  </p:childTnLst>
                                </p:cTn>
                              </p:par>
                              <p:par>
                                <p:cTn id="103" presetID="10" presetClass="entr" presetSubtype="0" fill="hold" nodeType="with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fade">
                                      <p:cBhvr>
                                        <p:cTn id="105" dur="500"/>
                                        <p:tgtEl>
                                          <p:spTgt spid="45"/>
                                        </p:tgtEl>
                                      </p:cBhvr>
                                    </p:animEffect>
                                  </p:childTnLst>
                                </p:cTn>
                              </p:par>
                              <p:par>
                                <p:cTn id="106" presetID="10" presetClass="entr" presetSubtype="0" fill="hold" nodeType="withEffect">
                                  <p:stCondLst>
                                    <p:cond delay="0"/>
                                  </p:stCondLst>
                                  <p:childTnLst>
                                    <p:set>
                                      <p:cBhvr>
                                        <p:cTn id="107" dur="1" fill="hold">
                                          <p:stCondLst>
                                            <p:cond delay="0"/>
                                          </p:stCondLst>
                                        </p:cTn>
                                        <p:tgtEl>
                                          <p:spTgt spid="46"/>
                                        </p:tgtEl>
                                        <p:attrNameLst>
                                          <p:attrName>style.visibility</p:attrName>
                                        </p:attrNameLst>
                                      </p:cBhvr>
                                      <p:to>
                                        <p:strVal val="visible"/>
                                      </p:to>
                                    </p:set>
                                    <p:animEffect transition="in" filter="fade">
                                      <p:cBhvr>
                                        <p:cTn id="108" dur="500"/>
                                        <p:tgtEl>
                                          <p:spTgt spid="46"/>
                                        </p:tgtEl>
                                      </p:cBhvr>
                                    </p:animEffect>
                                  </p:childTnLst>
                                </p:cTn>
                              </p:par>
                              <p:par>
                                <p:cTn id="109" presetID="10" presetClass="entr" presetSubtype="0" fill="hold" nodeType="withEffect">
                                  <p:stCondLst>
                                    <p:cond delay="0"/>
                                  </p:stCondLst>
                                  <p:childTnLst>
                                    <p:set>
                                      <p:cBhvr>
                                        <p:cTn id="110" dur="1" fill="hold">
                                          <p:stCondLst>
                                            <p:cond delay="0"/>
                                          </p:stCondLst>
                                        </p:cTn>
                                        <p:tgtEl>
                                          <p:spTgt spid="47"/>
                                        </p:tgtEl>
                                        <p:attrNameLst>
                                          <p:attrName>style.visibility</p:attrName>
                                        </p:attrNameLst>
                                      </p:cBhvr>
                                      <p:to>
                                        <p:strVal val="visible"/>
                                      </p:to>
                                    </p:set>
                                    <p:animEffect transition="in" filter="fade">
                                      <p:cBhvr>
                                        <p:cTn id="111" dur="500"/>
                                        <p:tgtEl>
                                          <p:spTgt spid="47"/>
                                        </p:tgtEl>
                                      </p:cBhvr>
                                    </p:animEffect>
                                  </p:childTnLst>
                                </p:cTn>
                              </p:par>
                              <p:par>
                                <p:cTn id="112" presetID="10" presetClass="entr" presetSubtype="0" fill="hold" nodeType="withEffect">
                                  <p:stCondLst>
                                    <p:cond delay="0"/>
                                  </p:stCondLst>
                                  <p:childTnLst>
                                    <p:set>
                                      <p:cBhvr>
                                        <p:cTn id="113" dur="1" fill="hold">
                                          <p:stCondLst>
                                            <p:cond delay="0"/>
                                          </p:stCondLst>
                                        </p:cTn>
                                        <p:tgtEl>
                                          <p:spTgt spid="48"/>
                                        </p:tgtEl>
                                        <p:attrNameLst>
                                          <p:attrName>style.visibility</p:attrName>
                                        </p:attrNameLst>
                                      </p:cBhvr>
                                      <p:to>
                                        <p:strVal val="visible"/>
                                      </p:to>
                                    </p:set>
                                    <p:animEffect transition="in" filter="fade">
                                      <p:cBhvr>
                                        <p:cTn id="114" dur="500"/>
                                        <p:tgtEl>
                                          <p:spTgt spid="48"/>
                                        </p:tgtEl>
                                      </p:cBhvr>
                                    </p:animEffect>
                                  </p:childTnLst>
                                </p:cTn>
                              </p:par>
                              <p:par>
                                <p:cTn id="115" presetID="10" presetClass="entr" presetSubtype="0" fill="hold" nodeType="with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fade">
                                      <p:cBhvr>
                                        <p:cTn id="117" dur="500"/>
                                        <p:tgtEl>
                                          <p:spTgt spid="49"/>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fade">
                                      <p:cBhvr>
                                        <p:cTn id="120" dur="500"/>
                                        <p:tgtEl>
                                          <p:spTgt spid="52"/>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54"/>
                                        </p:tgtEl>
                                        <p:attrNameLst>
                                          <p:attrName>style.visibility</p:attrName>
                                        </p:attrNameLst>
                                      </p:cBhvr>
                                      <p:to>
                                        <p:strVal val="visible"/>
                                      </p:to>
                                    </p:set>
                                    <p:animEffect transition="in" filter="fade">
                                      <p:cBhvr>
                                        <p:cTn id="123" dur="500"/>
                                        <p:tgtEl>
                                          <p:spTgt spid="54"/>
                                        </p:tgtEl>
                                      </p:cBhvr>
                                    </p:animEffect>
                                  </p:childTnLst>
                                </p:cTn>
                              </p:par>
                              <p:par>
                                <p:cTn id="124" presetID="10" presetClass="entr" presetSubtype="0" fill="hold" nodeType="withEffect">
                                  <p:stCondLst>
                                    <p:cond delay="0"/>
                                  </p:stCondLst>
                                  <p:childTnLst>
                                    <p:set>
                                      <p:cBhvr>
                                        <p:cTn id="125" dur="1" fill="hold">
                                          <p:stCondLst>
                                            <p:cond delay="0"/>
                                          </p:stCondLst>
                                        </p:cTn>
                                        <p:tgtEl>
                                          <p:spTgt spid="58"/>
                                        </p:tgtEl>
                                        <p:attrNameLst>
                                          <p:attrName>style.visibility</p:attrName>
                                        </p:attrNameLst>
                                      </p:cBhvr>
                                      <p:to>
                                        <p:strVal val="visible"/>
                                      </p:to>
                                    </p:set>
                                    <p:animEffect transition="in" filter="fade">
                                      <p:cBhvr>
                                        <p:cTn id="126" dur="500"/>
                                        <p:tgtEl>
                                          <p:spTgt spid="58"/>
                                        </p:tgtEl>
                                      </p:cBhvr>
                                    </p:animEffect>
                                  </p:childTnLst>
                                </p:cTn>
                              </p:par>
                              <p:par>
                                <p:cTn id="127" presetID="10" presetClass="entr" presetSubtype="0" fill="hold" nodeType="withEffect">
                                  <p:stCondLst>
                                    <p:cond delay="0"/>
                                  </p:stCondLst>
                                  <p:childTnLst>
                                    <p:set>
                                      <p:cBhvr>
                                        <p:cTn id="128" dur="1" fill="hold">
                                          <p:stCondLst>
                                            <p:cond delay="0"/>
                                          </p:stCondLst>
                                        </p:cTn>
                                        <p:tgtEl>
                                          <p:spTgt spid="87"/>
                                        </p:tgtEl>
                                        <p:attrNameLst>
                                          <p:attrName>style.visibility</p:attrName>
                                        </p:attrNameLst>
                                      </p:cBhvr>
                                      <p:to>
                                        <p:strVal val="visible"/>
                                      </p:to>
                                    </p:set>
                                    <p:animEffect transition="in" filter="fade">
                                      <p:cBhvr>
                                        <p:cTn id="129" dur="500"/>
                                        <p:tgtEl>
                                          <p:spTgt spid="87"/>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90"/>
                                        </p:tgtEl>
                                        <p:attrNameLst>
                                          <p:attrName>style.visibility</p:attrName>
                                        </p:attrNameLst>
                                      </p:cBhvr>
                                      <p:to>
                                        <p:strVal val="visible"/>
                                      </p:to>
                                    </p:set>
                                    <p:animEffect transition="in" filter="fade">
                                      <p:cBhvr>
                                        <p:cTn id="132" dur="500"/>
                                        <p:tgtEl>
                                          <p:spTgt spid="90"/>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91"/>
                                        </p:tgtEl>
                                        <p:attrNameLst>
                                          <p:attrName>style.visibility</p:attrName>
                                        </p:attrNameLst>
                                      </p:cBhvr>
                                      <p:to>
                                        <p:strVal val="visible"/>
                                      </p:to>
                                    </p:set>
                                    <p:animEffect transition="in" filter="fade">
                                      <p:cBhvr>
                                        <p:cTn id="135" dur="500"/>
                                        <p:tgtEl>
                                          <p:spTgt spid="91"/>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92"/>
                                        </p:tgtEl>
                                        <p:attrNameLst>
                                          <p:attrName>style.visibility</p:attrName>
                                        </p:attrNameLst>
                                      </p:cBhvr>
                                      <p:to>
                                        <p:strVal val="visible"/>
                                      </p:to>
                                    </p:set>
                                    <p:animEffect transition="in" filter="fade">
                                      <p:cBhvr>
                                        <p:cTn id="140" dur="500"/>
                                        <p:tgtEl>
                                          <p:spTgt spid="92"/>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93"/>
                                        </p:tgtEl>
                                        <p:attrNameLst>
                                          <p:attrName>style.visibility</p:attrName>
                                        </p:attrNameLst>
                                      </p:cBhvr>
                                      <p:to>
                                        <p:strVal val="visible"/>
                                      </p:to>
                                    </p:set>
                                    <p:animEffect transition="in" filter="fade">
                                      <p:cBhvr>
                                        <p:cTn id="143" dur="500"/>
                                        <p:tgtEl>
                                          <p:spTgt spid="93"/>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104"/>
                                        </p:tgtEl>
                                        <p:attrNameLst>
                                          <p:attrName>style.visibility</p:attrName>
                                        </p:attrNameLst>
                                      </p:cBhvr>
                                      <p:to>
                                        <p:strVal val="visible"/>
                                      </p:to>
                                    </p:set>
                                    <p:animEffect transition="in" filter="fade">
                                      <p:cBhvr>
                                        <p:cTn id="146" dur="500"/>
                                        <p:tgtEl>
                                          <p:spTgt spid="104"/>
                                        </p:tgtEl>
                                      </p:cBhvr>
                                    </p:animEffect>
                                  </p:childTnLst>
                                </p:cTn>
                              </p:par>
                              <p:par>
                                <p:cTn id="147" presetID="10" presetClass="entr" presetSubtype="0" fill="hold" nodeType="withEffect">
                                  <p:stCondLst>
                                    <p:cond delay="0"/>
                                  </p:stCondLst>
                                  <p:childTnLst>
                                    <p:set>
                                      <p:cBhvr>
                                        <p:cTn id="148" dur="1" fill="hold">
                                          <p:stCondLst>
                                            <p:cond delay="0"/>
                                          </p:stCondLst>
                                        </p:cTn>
                                        <p:tgtEl>
                                          <p:spTgt spid="110"/>
                                        </p:tgtEl>
                                        <p:attrNameLst>
                                          <p:attrName>style.visibility</p:attrName>
                                        </p:attrNameLst>
                                      </p:cBhvr>
                                      <p:to>
                                        <p:strVal val="visible"/>
                                      </p:to>
                                    </p:set>
                                    <p:animEffect transition="in" filter="fade">
                                      <p:cBhvr>
                                        <p:cTn id="149" dur="500"/>
                                        <p:tgtEl>
                                          <p:spTgt spid="110"/>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grpId="0" nodeType="clickEffect">
                                  <p:stCondLst>
                                    <p:cond delay="0"/>
                                  </p:stCondLst>
                                  <p:childTnLst>
                                    <p:set>
                                      <p:cBhvr>
                                        <p:cTn id="153" dur="1" fill="hold">
                                          <p:stCondLst>
                                            <p:cond delay="0"/>
                                          </p:stCondLst>
                                        </p:cTn>
                                        <p:tgtEl>
                                          <p:spTgt spid="95"/>
                                        </p:tgtEl>
                                        <p:attrNameLst>
                                          <p:attrName>style.visibility</p:attrName>
                                        </p:attrNameLst>
                                      </p:cBhvr>
                                      <p:to>
                                        <p:strVal val="visible"/>
                                      </p:to>
                                    </p:set>
                                    <p:animEffect transition="in" filter="fade">
                                      <p:cBhvr>
                                        <p:cTn id="154" dur="500"/>
                                        <p:tgtEl>
                                          <p:spTgt spid="95"/>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96"/>
                                        </p:tgtEl>
                                        <p:attrNameLst>
                                          <p:attrName>style.visibility</p:attrName>
                                        </p:attrNameLst>
                                      </p:cBhvr>
                                      <p:to>
                                        <p:strVal val="visible"/>
                                      </p:to>
                                    </p:set>
                                    <p:animEffect transition="in" filter="fade">
                                      <p:cBhvr>
                                        <p:cTn id="157" dur="500"/>
                                        <p:tgtEl>
                                          <p:spTgt spid="96"/>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98"/>
                                        </p:tgtEl>
                                        <p:attrNameLst>
                                          <p:attrName>style.visibility</p:attrName>
                                        </p:attrNameLst>
                                      </p:cBhvr>
                                      <p:to>
                                        <p:strVal val="visible"/>
                                      </p:to>
                                    </p:set>
                                    <p:animEffect transition="in" filter="fade">
                                      <p:cBhvr>
                                        <p:cTn id="160" dur="500"/>
                                        <p:tgtEl>
                                          <p:spTgt spid="98"/>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99"/>
                                        </p:tgtEl>
                                        <p:attrNameLst>
                                          <p:attrName>style.visibility</p:attrName>
                                        </p:attrNameLst>
                                      </p:cBhvr>
                                      <p:to>
                                        <p:strVal val="visible"/>
                                      </p:to>
                                    </p:set>
                                    <p:animEffect transition="in" filter="fade">
                                      <p:cBhvr>
                                        <p:cTn id="163" dur="500"/>
                                        <p:tgtEl>
                                          <p:spTgt spid="99"/>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01"/>
                                        </p:tgtEl>
                                        <p:attrNameLst>
                                          <p:attrName>style.visibility</p:attrName>
                                        </p:attrNameLst>
                                      </p:cBhvr>
                                      <p:to>
                                        <p:strVal val="visible"/>
                                      </p:to>
                                    </p:set>
                                    <p:animEffect transition="in" filter="fade">
                                      <p:cBhvr>
                                        <p:cTn id="166" dur="500"/>
                                        <p:tgtEl>
                                          <p:spTgt spid="101"/>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102"/>
                                        </p:tgtEl>
                                        <p:attrNameLst>
                                          <p:attrName>style.visibility</p:attrName>
                                        </p:attrNameLst>
                                      </p:cBhvr>
                                      <p:to>
                                        <p:strVal val="visible"/>
                                      </p:to>
                                    </p:set>
                                    <p:animEffect transition="in" filter="fade">
                                      <p:cBhvr>
                                        <p:cTn id="169" dur="500"/>
                                        <p:tgtEl>
                                          <p:spTgt spid="102"/>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105"/>
                                        </p:tgtEl>
                                        <p:attrNameLst>
                                          <p:attrName>style.visibility</p:attrName>
                                        </p:attrNameLst>
                                      </p:cBhvr>
                                      <p:to>
                                        <p:strVal val="visible"/>
                                      </p:to>
                                    </p:set>
                                    <p:animEffect transition="in" filter="fade">
                                      <p:cBhvr>
                                        <p:cTn id="172" dur="500"/>
                                        <p:tgtEl>
                                          <p:spTgt spid="105"/>
                                        </p:tgtEl>
                                      </p:cBhvr>
                                    </p:animEffect>
                                  </p:childTnLst>
                                </p:cTn>
                              </p:par>
                              <p:par>
                                <p:cTn id="173" presetID="10" presetClass="entr" presetSubtype="0" fill="hold" nodeType="withEffect">
                                  <p:stCondLst>
                                    <p:cond delay="0"/>
                                  </p:stCondLst>
                                  <p:childTnLst>
                                    <p:set>
                                      <p:cBhvr>
                                        <p:cTn id="174" dur="1" fill="hold">
                                          <p:stCondLst>
                                            <p:cond delay="0"/>
                                          </p:stCondLst>
                                        </p:cTn>
                                        <p:tgtEl>
                                          <p:spTgt spid="8"/>
                                        </p:tgtEl>
                                        <p:attrNameLst>
                                          <p:attrName>style.visibility</p:attrName>
                                        </p:attrNameLst>
                                      </p:cBhvr>
                                      <p:to>
                                        <p:strVal val="visible"/>
                                      </p:to>
                                    </p:set>
                                    <p:animEffect transition="in" filter="fade">
                                      <p:cBhvr>
                                        <p:cTn id="175" dur="500"/>
                                        <p:tgtEl>
                                          <p:spTgt spid="8"/>
                                        </p:tgtEl>
                                      </p:cBhvr>
                                    </p:animEffect>
                                  </p:childTnLst>
                                </p:cTn>
                              </p:par>
                              <p:par>
                                <p:cTn id="176" presetID="10" presetClass="entr" presetSubtype="0" fill="hold" nodeType="withEffect">
                                  <p:stCondLst>
                                    <p:cond delay="0"/>
                                  </p:stCondLst>
                                  <p:childTnLst>
                                    <p:set>
                                      <p:cBhvr>
                                        <p:cTn id="177" dur="1" fill="hold">
                                          <p:stCondLst>
                                            <p:cond delay="0"/>
                                          </p:stCondLst>
                                        </p:cTn>
                                        <p:tgtEl>
                                          <p:spTgt spid="106"/>
                                        </p:tgtEl>
                                        <p:attrNameLst>
                                          <p:attrName>style.visibility</p:attrName>
                                        </p:attrNameLst>
                                      </p:cBhvr>
                                      <p:to>
                                        <p:strVal val="visible"/>
                                      </p:to>
                                    </p:set>
                                    <p:animEffect transition="in" filter="fade">
                                      <p:cBhvr>
                                        <p:cTn id="178" dur="500"/>
                                        <p:tgtEl>
                                          <p:spTgt spid="106"/>
                                        </p:tgtEl>
                                      </p:cBhvr>
                                    </p:animEffect>
                                  </p:childTnLst>
                                </p:cTn>
                              </p:par>
                              <p:par>
                                <p:cTn id="179" presetID="10" presetClass="entr" presetSubtype="0" fill="hold" nodeType="withEffect">
                                  <p:stCondLst>
                                    <p:cond delay="0"/>
                                  </p:stCondLst>
                                  <p:childTnLst>
                                    <p:set>
                                      <p:cBhvr>
                                        <p:cTn id="180" dur="1" fill="hold">
                                          <p:stCondLst>
                                            <p:cond delay="0"/>
                                          </p:stCondLst>
                                        </p:cTn>
                                        <p:tgtEl>
                                          <p:spTgt spid="108"/>
                                        </p:tgtEl>
                                        <p:attrNameLst>
                                          <p:attrName>style.visibility</p:attrName>
                                        </p:attrNameLst>
                                      </p:cBhvr>
                                      <p:to>
                                        <p:strVal val="visible"/>
                                      </p:to>
                                    </p:set>
                                    <p:animEffect transition="in" filter="fade">
                                      <p:cBhvr>
                                        <p:cTn id="181"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P spid="40" grpId="0" animBg="1"/>
      <p:bldP spid="41" grpId="0" animBg="1"/>
      <p:bldP spid="42" grpId="0" animBg="1"/>
      <p:bldP spid="43" grpId="0" animBg="1"/>
      <p:bldP spid="44" grpId="0" animBg="1"/>
      <p:bldP spid="52" grpId="0" animBg="1"/>
      <p:bldP spid="54" grpId="0" animBg="1"/>
      <p:bldP spid="63" grpId="0" animBg="1"/>
      <p:bldP spid="64" grpId="0" animBg="1"/>
      <p:bldP spid="65" grpId="0" animBg="1"/>
      <p:bldP spid="66" grpId="0" animBg="1"/>
      <p:bldP spid="67" grpId="0" animBg="1"/>
      <p:bldP spid="68" grpId="0" animBg="1"/>
      <p:bldP spid="69" grpId="0" animBg="1"/>
      <p:bldP spid="71" grpId="0" animBg="1"/>
      <p:bldP spid="72" grpId="0" animBg="1"/>
      <p:bldP spid="75" grpId="0" animBg="1"/>
      <p:bldP spid="76" grpId="0" animBg="1"/>
      <p:bldP spid="78" grpId="0" animBg="1"/>
      <p:bldP spid="79" grpId="0" animBg="1"/>
      <p:bldP spid="81" grpId="0" animBg="1"/>
      <p:bldP spid="82" grpId="0" animBg="1"/>
      <p:bldP spid="90" grpId="0" animBg="1"/>
      <p:bldP spid="91" grpId="0" animBg="1"/>
      <p:bldP spid="92" grpId="0" animBg="1"/>
      <p:bldP spid="93" grpId="0" animBg="1"/>
      <p:bldP spid="95" grpId="0" animBg="1"/>
      <p:bldP spid="96" grpId="0" animBg="1"/>
      <p:bldP spid="98" grpId="0" animBg="1"/>
      <p:bldP spid="99" grpId="0" animBg="1"/>
      <p:bldP spid="101" grpId="0" animBg="1"/>
      <p:bldP spid="102" grpId="0" animBg="1"/>
      <p:bldP spid="104" grpId="0" animBg="1"/>
      <p:bldP spid="10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16">
            <a:extLst>
              <a:ext uri="{FF2B5EF4-FFF2-40B4-BE49-F238E27FC236}">
                <a16:creationId xmlns:a16="http://schemas.microsoft.com/office/drawing/2014/main" id="{EFA54636-E609-4D19-B1F9-BAB58BB90388}"/>
              </a:ext>
            </a:extLst>
          </p:cNvPr>
          <p:cNvSpPr>
            <a:spLocks noGrp="1"/>
          </p:cNvSpPr>
          <p:nvPr>
            <p:ph type="subTitle" idx="15"/>
          </p:nvPr>
        </p:nvSpPr>
        <p:spPr/>
        <p:txBody>
          <a:bodyPr/>
          <a:lstStyle/>
          <a:p>
            <a:r>
              <a:rPr lang="en-US" dirty="0"/>
              <a:t>Isothermal Technologies</a:t>
            </a:r>
          </a:p>
        </p:txBody>
      </p:sp>
      <p:sp>
        <p:nvSpPr>
          <p:cNvPr id="11" name="Title 10">
            <a:extLst>
              <a:ext uri="{FF2B5EF4-FFF2-40B4-BE49-F238E27FC236}">
                <a16:creationId xmlns:a16="http://schemas.microsoft.com/office/drawing/2014/main" id="{9A6301BD-F8EE-44E4-8251-E57B7F28F836}"/>
              </a:ext>
            </a:extLst>
          </p:cNvPr>
          <p:cNvSpPr>
            <a:spLocks noGrp="1"/>
          </p:cNvSpPr>
          <p:nvPr>
            <p:ph type="title"/>
          </p:nvPr>
        </p:nvSpPr>
        <p:spPr>
          <a:xfrm>
            <a:off x="623888" y="350069"/>
            <a:ext cx="8964613" cy="467239"/>
          </a:xfrm>
        </p:spPr>
        <p:txBody>
          <a:bodyPr/>
          <a:lstStyle/>
          <a:p>
            <a:r>
              <a:rPr lang="en-US" dirty="0"/>
              <a:t>Product Overview</a:t>
            </a:r>
          </a:p>
        </p:txBody>
      </p:sp>
      <p:sp>
        <p:nvSpPr>
          <p:cNvPr id="18" name="Text Placeholder 17">
            <a:extLst>
              <a:ext uri="{FF2B5EF4-FFF2-40B4-BE49-F238E27FC236}">
                <a16:creationId xmlns:a16="http://schemas.microsoft.com/office/drawing/2014/main" id="{BDC1F3D2-883F-46A8-AA5E-A0E5A01CBCBA}"/>
              </a:ext>
            </a:extLst>
          </p:cNvPr>
          <p:cNvSpPr>
            <a:spLocks noGrp="1"/>
          </p:cNvSpPr>
          <p:nvPr>
            <p:ph type="body" sz="quarter" idx="20"/>
          </p:nvPr>
        </p:nvSpPr>
        <p:spPr>
          <a:xfrm>
            <a:off x="623888" y="1537201"/>
            <a:ext cx="10944225" cy="4319587"/>
          </a:xfrm>
        </p:spPr>
        <p:txBody>
          <a:bodyPr/>
          <a:lstStyle/>
          <a:p>
            <a:pPr marL="0" indent="0">
              <a:buNone/>
            </a:pPr>
            <a:r>
              <a:rPr lang="en-US" sz="1800" b="1" dirty="0"/>
              <a:t>Overview</a:t>
            </a:r>
          </a:p>
          <a:p>
            <a:pPr marL="0" indent="0">
              <a:buNone/>
            </a:pPr>
            <a:endParaRPr lang="en-US" sz="300" dirty="0"/>
          </a:p>
          <a:p>
            <a:pPr marL="0" indent="0">
              <a:buNone/>
            </a:pPr>
            <a:r>
              <a:rPr lang="en-US" sz="1800" dirty="0"/>
              <a:t>Steam humidity source</a:t>
            </a:r>
          </a:p>
          <a:p>
            <a:pPr>
              <a:buClr>
                <a:srgbClr val="016AB3"/>
              </a:buClr>
              <a:buSzPct val="100000"/>
              <a:buFont typeface="Arial" panose="020B0604020202020204" pitchFamily="34" charset="0"/>
              <a:buChar char="•"/>
            </a:pPr>
            <a:r>
              <a:rPr lang="en-US" sz="1800" dirty="0"/>
              <a:t>Clean, atmospheric* steam </a:t>
            </a:r>
            <a:r>
              <a:rPr lang="en-US" sz="1200" dirty="0"/>
              <a:t>(*excluding LS which is pressure steam with LS tubes)</a:t>
            </a:r>
          </a:p>
          <a:p>
            <a:pPr>
              <a:buClr>
                <a:srgbClr val="016AB3"/>
              </a:buClr>
              <a:buSzPct val="100000"/>
              <a:buFont typeface="Arial" panose="020B0604020202020204" pitchFamily="34" charset="0"/>
              <a:buChar char="•"/>
            </a:pPr>
            <a:r>
              <a:rPr lang="en-US" sz="1800" dirty="0"/>
              <a:t>Highly specified and reliable technology</a:t>
            </a:r>
          </a:p>
          <a:p>
            <a:pPr marL="0" indent="0">
              <a:buNone/>
            </a:pPr>
            <a:endParaRPr lang="en-US" sz="1800" dirty="0"/>
          </a:p>
          <a:p>
            <a:pPr marL="0" indent="0">
              <a:buNone/>
            </a:pPr>
            <a:r>
              <a:rPr lang="en-US" sz="1800" dirty="0"/>
              <a:t>Complete packaged products</a:t>
            </a:r>
          </a:p>
          <a:p>
            <a:r>
              <a:rPr lang="en-US" sz="1800" dirty="0"/>
              <a:t>Easy installation</a:t>
            </a:r>
          </a:p>
          <a:p>
            <a:r>
              <a:rPr lang="en-US" sz="1800" dirty="0"/>
              <a:t>Simple to order</a:t>
            </a:r>
          </a:p>
          <a:p>
            <a:r>
              <a:rPr lang="en-US" sz="1800" dirty="0"/>
              <a:t>Complete enclosure/ cabinet, plug and play</a:t>
            </a:r>
          </a:p>
          <a:p>
            <a:r>
              <a:rPr lang="en-US" sz="1800" dirty="0"/>
              <a:t>Exception: LS which requires some assembly on site</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endParaRPr lang="en-US" sz="1800" dirty="0"/>
          </a:p>
        </p:txBody>
      </p:sp>
      <p:sp>
        <p:nvSpPr>
          <p:cNvPr id="2" name="Footer Placeholder 1">
            <a:extLst>
              <a:ext uri="{FF2B5EF4-FFF2-40B4-BE49-F238E27FC236}">
                <a16:creationId xmlns:a16="http://schemas.microsoft.com/office/drawing/2014/main" id="{FB93A990-AEE4-3D49-D633-32D5C4855A4F}"/>
              </a:ext>
            </a:extLst>
          </p:cNvPr>
          <p:cNvSpPr>
            <a:spLocks noGrp="1"/>
          </p:cNvSpPr>
          <p:nvPr>
            <p:ph type="ftr" sz="quarter" idx="21"/>
          </p:nvPr>
        </p:nvSpPr>
        <p:spPr/>
        <p:txBody>
          <a:bodyPr/>
          <a:lstStyle/>
          <a:p>
            <a:r>
              <a:rPr lang="en-US" dirty="0"/>
              <a:t>2024</a:t>
            </a:r>
          </a:p>
        </p:txBody>
      </p:sp>
      <p:sp>
        <p:nvSpPr>
          <p:cNvPr id="4" name="Slide Number Placeholder 3">
            <a:extLst>
              <a:ext uri="{FF2B5EF4-FFF2-40B4-BE49-F238E27FC236}">
                <a16:creationId xmlns:a16="http://schemas.microsoft.com/office/drawing/2014/main" id="{71AA25FD-E006-C17A-5AE2-1A263A5D2DF4}"/>
              </a:ext>
            </a:extLst>
          </p:cNvPr>
          <p:cNvSpPr>
            <a:spLocks noGrp="1"/>
          </p:cNvSpPr>
          <p:nvPr>
            <p:ph type="sldNum" sz="quarter" idx="22"/>
          </p:nvPr>
        </p:nvSpPr>
        <p:spPr/>
        <p:txBody>
          <a:bodyPr/>
          <a:lstStyle/>
          <a:p>
            <a:fld id="{E4133612-739D-40FE-919B-BB53B61D53E5}" type="slidenum">
              <a:rPr lang="en-US" smtClean="0"/>
              <a:pPr/>
              <a:t>16</a:t>
            </a:fld>
            <a:endParaRPr lang="en-US" dirty="0"/>
          </a:p>
        </p:txBody>
      </p:sp>
      <p:pic>
        <p:nvPicPr>
          <p:cNvPr id="5" name="Picture 2" descr="U:\1_Dokumentation\1.6_Bilderpool\1.6.09_Produkte\RS\Condair 06.jpg">
            <a:extLst>
              <a:ext uri="{FF2B5EF4-FFF2-40B4-BE49-F238E27FC236}">
                <a16:creationId xmlns:a16="http://schemas.microsoft.com/office/drawing/2014/main" id="{02C080BC-89E9-F268-F711-C9E10D84AF8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9740" y="836418"/>
            <a:ext cx="1474039" cy="21433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46CDC55-B0D0-F2B9-ABD1-076FEACD93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42481" y1="4702" x2="16353" y2="7225"/>
                        <a14:foregroundMark x1="40226" y1="4358" x2="89662" y2="5046"/>
                        <a14:foregroundMark x1="10150" y1="7683" x2="39474" y2="3784"/>
                        <a14:foregroundMark x1="34962" y1="2294" x2="39474" y2="2179"/>
                      </a14:backgroundRemoval>
                    </a14:imgEffect>
                    <a14:imgEffect>
                      <a14:brightnessContrast bright="15000"/>
                    </a14:imgEffect>
                  </a14:imgLayer>
                </a14:imgProps>
              </a:ext>
            </a:extLst>
          </a:blip>
          <a:stretch>
            <a:fillRect/>
          </a:stretch>
        </p:blipFill>
        <p:spPr>
          <a:xfrm>
            <a:off x="7086062" y="885147"/>
            <a:ext cx="1231250" cy="2018139"/>
          </a:xfrm>
          <a:prstGeom prst="rect">
            <a:avLst/>
          </a:prstGeom>
        </p:spPr>
      </p:pic>
      <p:pic>
        <p:nvPicPr>
          <p:cNvPr id="7" name="Picture 2" descr="U:\1_Dokumentation\1.6_Bilderpool\1.6.09_Produkte\EL\Condair 00.jpg">
            <a:extLst>
              <a:ext uri="{FF2B5EF4-FFF2-40B4-BE49-F238E27FC236}">
                <a16:creationId xmlns:a16="http://schemas.microsoft.com/office/drawing/2014/main" id="{74CA46EE-274B-32E6-AD12-8A1E9DECB43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199541" y="869769"/>
            <a:ext cx="1694155" cy="207666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C0A71C0A-DBCB-84E1-7A58-E5D2B7EE4258}"/>
              </a:ext>
            </a:extLst>
          </p:cNvPr>
          <p:cNvGrpSpPr/>
          <p:nvPr/>
        </p:nvGrpSpPr>
        <p:grpSpPr>
          <a:xfrm>
            <a:off x="9482347" y="3059194"/>
            <a:ext cx="2040256" cy="3077758"/>
            <a:chOff x="167780" y="1418205"/>
            <a:chExt cx="3614746" cy="4680519"/>
          </a:xfrm>
        </p:grpSpPr>
        <p:pic>
          <p:nvPicPr>
            <p:cNvPr id="9" name="Picture 8">
              <a:extLst>
                <a:ext uri="{FF2B5EF4-FFF2-40B4-BE49-F238E27FC236}">
                  <a16:creationId xmlns:a16="http://schemas.microsoft.com/office/drawing/2014/main" id="{A6F31A90-E52B-FD58-0D7D-29EFE98152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780" y="1418205"/>
              <a:ext cx="3614746" cy="4680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reeform: Shape 9">
              <a:extLst>
                <a:ext uri="{FF2B5EF4-FFF2-40B4-BE49-F238E27FC236}">
                  <a16:creationId xmlns:a16="http://schemas.microsoft.com/office/drawing/2014/main" id="{6200720B-6400-E7F0-5DAB-E936A05923CD}"/>
                </a:ext>
              </a:extLst>
            </p:cNvPr>
            <p:cNvSpPr/>
            <p:nvPr/>
          </p:nvSpPr>
          <p:spPr>
            <a:xfrm>
              <a:off x="1140619" y="2912269"/>
              <a:ext cx="150019" cy="207169"/>
            </a:xfrm>
            <a:custGeom>
              <a:avLst/>
              <a:gdLst>
                <a:gd name="connsiteX0" fmla="*/ 0 w 150019"/>
                <a:gd name="connsiteY0" fmla="*/ 207169 h 207169"/>
                <a:gd name="connsiteX1" fmla="*/ 7144 w 150019"/>
                <a:gd name="connsiteY1" fmla="*/ 71437 h 207169"/>
                <a:gd name="connsiteX2" fmla="*/ 128587 w 150019"/>
                <a:gd name="connsiteY2" fmla="*/ 0 h 207169"/>
                <a:gd name="connsiteX3" fmla="*/ 150019 w 150019"/>
                <a:gd name="connsiteY3" fmla="*/ 57150 h 207169"/>
                <a:gd name="connsiteX4" fmla="*/ 109537 w 150019"/>
                <a:gd name="connsiteY4" fmla="*/ 150019 h 207169"/>
                <a:gd name="connsiteX5" fmla="*/ 0 w 150019"/>
                <a:gd name="connsiteY5" fmla="*/ 207169 h 2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19" h="207169">
                  <a:moveTo>
                    <a:pt x="0" y="207169"/>
                  </a:moveTo>
                  <a:lnTo>
                    <a:pt x="7144" y="71437"/>
                  </a:lnTo>
                  <a:lnTo>
                    <a:pt x="128587" y="0"/>
                  </a:lnTo>
                  <a:lnTo>
                    <a:pt x="150019" y="57150"/>
                  </a:lnTo>
                  <a:lnTo>
                    <a:pt x="109537" y="150019"/>
                  </a:lnTo>
                  <a:lnTo>
                    <a:pt x="0" y="20716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2" name="Group 11">
            <a:extLst>
              <a:ext uri="{FF2B5EF4-FFF2-40B4-BE49-F238E27FC236}">
                <a16:creationId xmlns:a16="http://schemas.microsoft.com/office/drawing/2014/main" id="{26C2C5D6-8D84-076C-F173-1FD19166E98B}"/>
              </a:ext>
            </a:extLst>
          </p:cNvPr>
          <p:cNvGrpSpPr/>
          <p:nvPr/>
        </p:nvGrpSpPr>
        <p:grpSpPr>
          <a:xfrm>
            <a:off x="7017826" y="3005419"/>
            <a:ext cx="1899665" cy="3211315"/>
            <a:chOff x="5863149" y="1276540"/>
            <a:chExt cx="3108325" cy="4771998"/>
          </a:xfrm>
        </p:grpSpPr>
        <p:pic>
          <p:nvPicPr>
            <p:cNvPr id="13" name="Picture 12">
              <a:extLst>
                <a:ext uri="{FF2B5EF4-FFF2-40B4-BE49-F238E27FC236}">
                  <a16:creationId xmlns:a16="http://schemas.microsoft.com/office/drawing/2014/main" id="{8CB88EA0-0C22-7D02-6249-222C32C6AD5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7469"/>
            <a:stretch/>
          </p:blipFill>
          <p:spPr bwMode="auto">
            <a:xfrm>
              <a:off x="5863149" y="1276540"/>
              <a:ext cx="3108325" cy="4771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Freeform: Shape 14">
              <a:extLst>
                <a:ext uri="{FF2B5EF4-FFF2-40B4-BE49-F238E27FC236}">
                  <a16:creationId xmlns:a16="http://schemas.microsoft.com/office/drawing/2014/main" id="{411C9DCD-2788-77AB-F828-11A79E658F35}"/>
                </a:ext>
              </a:extLst>
            </p:cNvPr>
            <p:cNvSpPr/>
            <p:nvPr/>
          </p:nvSpPr>
          <p:spPr>
            <a:xfrm>
              <a:off x="7281863" y="5438775"/>
              <a:ext cx="97631" cy="192881"/>
            </a:xfrm>
            <a:custGeom>
              <a:avLst/>
              <a:gdLst>
                <a:gd name="connsiteX0" fmla="*/ 0 w 97631"/>
                <a:gd name="connsiteY0" fmla="*/ 42863 h 192881"/>
                <a:gd name="connsiteX1" fmla="*/ 85725 w 97631"/>
                <a:gd name="connsiteY1" fmla="*/ 0 h 192881"/>
                <a:gd name="connsiteX2" fmla="*/ 97631 w 97631"/>
                <a:gd name="connsiteY2" fmla="*/ 161925 h 192881"/>
                <a:gd name="connsiteX3" fmla="*/ 21431 w 97631"/>
                <a:gd name="connsiteY3" fmla="*/ 192881 h 192881"/>
                <a:gd name="connsiteX4" fmla="*/ 0 w 97631"/>
                <a:gd name="connsiteY4" fmla="*/ 42863 h 19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192881">
                  <a:moveTo>
                    <a:pt x="0" y="42863"/>
                  </a:moveTo>
                  <a:lnTo>
                    <a:pt x="85725" y="0"/>
                  </a:lnTo>
                  <a:lnTo>
                    <a:pt x="97631" y="161925"/>
                  </a:lnTo>
                  <a:lnTo>
                    <a:pt x="21431" y="192881"/>
                  </a:lnTo>
                  <a:lnTo>
                    <a:pt x="0" y="4286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3951436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16">
            <a:extLst>
              <a:ext uri="{FF2B5EF4-FFF2-40B4-BE49-F238E27FC236}">
                <a16:creationId xmlns:a16="http://schemas.microsoft.com/office/drawing/2014/main" id="{EFA54636-E609-4D19-B1F9-BAB58BB90388}"/>
              </a:ext>
            </a:extLst>
          </p:cNvPr>
          <p:cNvSpPr>
            <a:spLocks noGrp="1"/>
          </p:cNvSpPr>
          <p:nvPr>
            <p:ph type="subTitle" idx="15"/>
          </p:nvPr>
        </p:nvSpPr>
        <p:spPr/>
        <p:txBody>
          <a:bodyPr/>
          <a:lstStyle/>
          <a:p>
            <a:r>
              <a:rPr lang="en-US" dirty="0"/>
              <a:t>Isothermal Summary</a:t>
            </a:r>
          </a:p>
        </p:txBody>
      </p:sp>
      <p:sp>
        <p:nvSpPr>
          <p:cNvPr id="11" name="Title 10">
            <a:extLst>
              <a:ext uri="{FF2B5EF4-FFF2-40B4-BE49-F238E27FC236}">
                <a16:creationId xmlns:a16="http://schemas.microsoft.com/office/drawing/2014/main" id="{9A6301BD-F8EE-44E4-8251-E57B7F28F836}"/>
              </a:ext>
            </a:extLst>
          </p:cNvPr>
          <p:cNvSpPr>
            <a:spLocks noGrp="1"/>
          </p:cNvSpPr>
          <p:nvPr>
            <p:ph type="title"/>
          </p:nvPr>
        </p:nvSpPr>
        <p:spPr>
          <a:xfrm>
            <a:off x="623888" y="350069"/>
            <a:ext cx="8964613" cy="467239"/>
          </a:xfrm>
        </p:spPr>
        <p:txBody>
          <a:bodyPr/>
          <a:lstStyle/>
          <a:p>
            <a:r>
              <a:rPr lang="en-US" dirty="0"/>
              <a:t>Product Overview</a:t>
            </a:r>
          </a:p>
        </p:txBody>
      </p:sp>
      <p:sp>
        <p:nvSpPr>
          <p:cNvPr id="2" name="Footer Placeholder 1">
            <a:extLst>
              <a:ext uri="{FF2B5EF4-FFF2-40B4-BE49-F238E27FC236}">
                <a16:creationId xmlns:a16="http://schemas.microsoft.com/office/drawing/2014/main" id="{FB93A990-AEE4-3D49-D633-32D5C4855A4F}"/>
              </a:ext>
            </a:extLst>
          </p:cNvPr>
          <p:cNvSpPr>
            <a:spLocks noGrp="1"/>
          </p:cNvSpPr>
          <p:nvPr>
            <p:ph type="ftr" sz="quarter" idx="21"/>
          </p:nvPr>
        </p:nvSpPr>
        <p:spPr/>
        <p:txBody>
          <a:bodyPr/>
          <a:lstStyle/>
          <a:p>
            <a:r>
              <a:rPr lang="en-US" dirty="0"/>
              <a:t>2024</a:t>
            </a:r>
          </a:p>
        </p:txBody>
      </p:sp>
      <p:sp>
        <p:nvSpPr>
          <p:cNvPr id="4" name="Slide Number Placeholder 3">
            <a:extLst>
              <a:ext uri="{FF2B5EF4-FFF2-40B4-BE49-F238E27FC236}">
                <a16:creationId xmlns:a16="http://schemas.microsoft.com/office/drawing/2014/main" id="{71AA25FD-E006-C17A-5AE2-1A263A5D2DF4}"/>
              </a:ext>
            </a:extLst>
          </p:cNvPr>
          <p:cNvSpPr>
            <a:spLocks noGrp="1"/>
          </p:cNvSpPr>
          <p:nvPr>
            <p:ph type="sldNum" sz="quarter" idx="22"/>
          </p:nvPr>
        </p:nvSpPr>
        <p:spPr/>
        <p:txBody>
          <a:bodyPr/>
          <a:lstStyle/>
          <a:p>
            <a:fld id="{E4133612-739D-40FE-919B-BB53B61D53E5}" type="slidenum">
              <a:rPr lang="en-US" smtClean="0"/>
              <a:pPr/>
              <a:t>17</a:t>
            </a:fld>
            <a:endParaRPr lang="en-US" dirty="0"/>
          </a:p>
        </p:txBody>
      </p:sp>
      <p:graphicFrame>
        <p:nvGraphicFramePr>
          <p:cNvPr id="7" name="Table 6">
            <a:extLst>
              <a:ext uri="{FF2B5EF4-FFF2-40B4-BE49-F238E27FC236}">
                <a16:creationId xmlns:a16="http://schemas.microsoft.com/office/drawing/2014/main" id="{9BA708FD-260A-C03C-8B78-682DA1965226}"/>
              </a:ext>
            </a:extLst>
          </p:cNvPr>
          <p:cNvGraphicFramePr>
            <a:graphicFrameLocks noGrp="1"/>
          </p:cNvGraphicFramePr>
          <p:nvPr>
            <p:extLst>
              <p:ext uri="{D42A27DB-BD31-4B8C-83A1-F6EECF244321}">
                <p14:modId xmlns:p14="http://schemas.microsoft.com/office/powerpoint/2010/main" val="3635345716"/>
              </p:ext>
            </p:extLst>
          </p:nvPr>
        </p:nvGraphicFramePr>
        <p:xfrm>
          <a:off x="724352" y="1307213"/>
          <a:ext cx="10834430" cy="4668520"/>
        </p:xfrm>
        <a:graphic>
          <a:graphicData uri="http://schemas.openxmlformats.org/drawingml/2006/table">
            <a:tbl>
              <a:tblPr firstRow="1" bandRow="1">
                <a:tableStyleId>{5C22544A-1AA1-4342-B048-85BDC9FD1C3A}</a:tableStyleId>
              </a:tblPr>
              <a:tblGrid>
                <a:gridCol w="1302415">
                  <a:extLst>
                    <a:ext uri="{9D8B030D-6E8A-4147-A177-3AD203B41FA5}">
                      <a16:colId xmlns:a16="http://schemas.microsoft.com/office/drawing/2014/main" val="4293563961"/>
                    </a:ext>
                  </a:extLst>
                </a:gridCol>
                <a:gridCol w="1302415">
                  <a:extLst>
                    <a:ext uri="{9D8B030D-6E8A-4147-A177-3AD203B41FA5}">
                      <a16:colId xmlns:a16="http://schemas.microsoft.com/office/drawing/2014/main" val="4274144933"/>
                    </a:ext>
                  </a:extLst>
                </a:gridCol>
                <a:gridCol w="822960">
                  <a:extLst>
                    <a:ext uri="{9D8B030D-6E8A-4147-A177-3AD203B41FA5}">
                      <a16:colId xmlns:a16="http://schemas.microsoft.com/office/drawing/2014/main" val="2379716333"/>
                    </a:ext>
                  </a:extLst>
                </a:gridCol>
                <a:gridCol w="822960">
                  <a:extLst>
                    <a:ext uri="{9D8B030D-6E8A-4147-A177-3AD203B41FA5}">
                      <a16:colId xmlns:a16="http://schemas.microsoft.com/office/drawing/2014/main" val="3970718304"/>
                    </a:ext>
                  </a:extLst>
                </a:gridCol>
                <a:gridCol w="3436257">
                  <a:extLst>
                    <a:ext uri="{9D8B030D-6E8A-4147-A177-3AD203B41FA5}">
                      <a16:colId xmlns:a16="http://schemas.microsoft.com/office/drawing/2014/main" val="217114598"/>
                    </a:ext>
                  </a:extLst>
                </a:gridCol>
                <a:gridCol w="3147423">
                  <a:extLst>
                    <a:ext uri="{9D8B030D-6E8A-4147-A177-3AD203B41FA5}">
                      <a16:colId xmlns:a16="http://schemas.microsoft.com/office/drawing/2014/main" val="542313473"/>
                    </a:ext>
                  </a:extLst>
                </a:gridCol>
              </a:tblGrid>
              <a:tr h="370840">
                <a:tc>
                  <a:txBody>
                    <a:bodyPr/>
                    <a:lstStyle/>
                    <a:p>
                      <a:endParaRPr lang="en-US" dirty="0"/>
                    </a:p>
                  </a:txBody>
                  <a:tcPr>
                    <a:solidFill>
                      <a:srgbClr val="016AB3"/>
                    </a:solidFill>
                  </a:tcPr>
                </a:tc>
                <a:tc>
                  <a:txBody>
                    <a:bodyPr/>
                    <a:lstStyle/>
                    <a:p>
                      <a:endParaRPr lang="en-US" dirty="0"/>
                    </a:p>
                  </a:txBody>
                  <a:tcPr>
                    <a:solidFill>
                      <a:srgbClr val="016AB3"/>
                    </a:solidFill>
                  </a:tcPr>
                </a:tc>
                <a:tc>
                  <a:txBody>
                    <a:bodyPr/>
                    <a:lstStyle/>
                    <a:p>
                      <a:pPr algn="ctr"/>
                      <a:r>
                        <a:rPr lang="en-US" sz="1400" dirty="0"/>
                        <a:t>In Space</a:t>
                      </a:r>
                    </a:p>
                  </a:txBody>
                  <a:tcPr anchor="ctr"/>
                </a:tc>
                <a:tc>
                  <a:txBody>
                    <a:bodyPr/>
                    <a:lstStyle/>
                    <a:p>
                      <a:pPr algn="ctr"/>
                      <a:r>
                        <a:rPr lang="en-US" sz="1400" dirty="0"/>
                        <a:t>In Duct</a:t>
                      </a:r>
                    </a:p>
                  </a:txBody>
                  <a:tcPr anchor="ctr"/>
                </a:tc>
                <a:tc>
                  <a:txBody>
                    <a:bodyPr/>
                    <a:lstStyle/>
                    <a:p>
                      <a:pPr algn="ctr"/>
                      <a:r>
                        <a:rPr lang="en-US" sz="1400" dirty="0"/>
                        <a:t>Benefits</a:t>
                      </a:r>
                    </a:p>
                  </a:txBody>
                  <a:tcPr anchor="ctr"/>
                </a:tc>
                <a:tc>
                  <a:txBody>
                    <a:bodyPr/>
                    <a:lstStyle/>
                    <a:p>
                      <a:pPr algn="ctr"/>
                      <a:r>
                        <a:rPr lang="en-US" sz="1400" dirty="0"/>
                        <a:t>Considerations</a:t>
                      </a:r>
                    </a:p>
                  </a:txBody>
                  <a:tcPr anchor="ctr"/>
                </a:tc>
                <a:extLst>
                  <a:ext uri="{0D108BD9-81ED-4DB2-BD59-A6C34878D82A}">
                    <a16:rowId xmlns:a16="http://schemas.microsoft.com/office/drawing/2014/main" val="3914562083"/>
                  </a:ext>
                </a:extLst>
              </a:tr>
              <a:tr h="376286">
                <a:tc rowSpan="5">
                  <a:txBody>
                    <a:bodyPr/>
                    <a:lstStyle/>
                    <a:p>
                      <a:pPr algn="ctr"/>
                      <a:r>
                        <a:rPr lang="en-US" dirty="0">
                          <a:solidFill>
                            <a:srgbClr val="FFFFFF"/>
                          </a:solidFill>
                        </a:rPr>
                        <a:t>Isothermal</a:t>
                      </a:r>
                    </a:p>
                  </a:txBody>
                  <a:tcPr anchor="ctr">
                    <a:solidFill>
                      <a:srgbClr val="016AB3"/>
                    </a:solidFill>
                  </a:tcPr>
                </a:tc>
                <a:tc>
                  <a:txBody>
                    <a:bodyPr/>
                    <a:lstStyle/>
                    <a:p>
                      <a:pPr algn="ctr"/>
                      <a:r>
                        <a:rPr lang="en-US" dirty="0">
                          <a:solidFill>
                            <a:srgbClr val="FFFFFF"/>
                          </a:solidFill>
                        </a:rPr>
                        <a:t>EL Series</a:t>
                      </a:r>
                    </a:p>
                    <a:p>
                      <a:pPr algn="ctr"/>
                      <a:r>
                        <a:rPr lang="en-US" sz="1200" dirty="0">
                          <a:solidFill>
                            <a:srgbClr val="FFFFFF"/>
                          </a:solidFill>
                        </a:rPr>
                        <a:t>(Electrode)</a:t>
                      </a:r>
                    </a:p>
                  </a:txBody>
                  <a:tcPr anchor="ctr">
                    <a:solidFill>
                      <a:srgbClr val="016AB3"/>
                    </a:solidFill>
                  </a:tcPr>
                </a:tc>
                <a:tc>
                  <a:txBody>
                    <a:bodyPr/>
                    <a:lstStyle/>
                    <a:p>
                      <a:pPr algn="ctr"/>
                      <a:r>
                        <a:rPr lang="en-US" dirty="0"/>
                        <a:t>X</a:t>
                      </a:r>
                    </a:p>
                  </a:txBody>
                  <a:tcPr anchor="ctr"/>
                </a:tc>
                <a:tc>
                  <a:txBody>
                    <a:bodyPr/>
                    <a:lstStyle/>
                    <a:p>
                      <a:pPr algn="ctr"/>
                      <a:r>
                        <a:rPr lang="en-US" dirty="0"/>
                        <a:t>X</a:t>
                      </a:r>
                    </a:p>
                  </a:txBody>
                  <a:tcPr anchor="ctr"/>
                </a:tc>
                <a:tc>
                  <a:txBody>
                    <a:bodyPr/>
                    <a:lstStyle/>
                    <a:p>
                      <a:pPr marL="243000" indent="-243000" algn="l" defTabSz="914400" rtl="0" eaLnBrk="1" latinLnBrk="0" hangingPunct="1">
                        <a:buClr>
                          <a:srgbClr val="016AB3"/>
                        </a:buClr>
                        <a:buSzPct val="100000"/>
                        <a:buFont typeface="Arial" panose="020B0604020202020204" pitchFamily="34" charset="0"/>
                        <a:buChar char="•"/>
                      </a:pPr>
                      <a:r>
                        <a:rPr lang="en-US" sz="1200" dirty="0"/>
                        <a:t>Easy maintenance (replaceable cylinder) </a:t>
                      </a:r>
                    </a:p>
                    <a:p>
                      <a:pPr marL="243000" indent="-243000" algn="l" defTabSz="914400" rtl="0" eaLnBrk="1" latinLnBrk="0" hangingPunct="1">
                        <a:buClr>
                          <a:srgbClr val="016AB3"/>
                        </a:buClr>
                        <a:buSzPct val="100000"/>
                        <a:buFont typeface="Arial" panose="020B0604020202020204" pitchFamily="34" charset="0"/>
                        <a:buChar char="•"/>
                      </a:pPr>
                      <a:r>
                        <a:rPr lang="en-US" sz="1200" dirty="0"/>
                        <a:t>Highest electrical efficiency (~98%)</a:t>
                      </a:r>
                    </a:p>
                    <a:p>
                      <a:pPr marL="243000" indent="-243000" algn="l" defTabSz="914400" rtl="0" eaLnBrk="1" latinLnBrk="0" hangingPunct="1">
                        <a:buClr>
                          <a:srgbClr val="016AB3"/>
                        </a:buClr>
                        <a:buSzPct val="100000"/>
                        <a:buFont typeface="Arial" panose="020B0604020202020204" pitchFamily="34" charset="0"/>
                        <a:buChar char="•"/>
                      </a:pPr>
                      <a:r>
                        <a:rPr lang="en-US" sz="1200" dirty="0"/>
                        <a:t>Patented auto-adaptive cycle</a:t>
                      </a:r>
                    </a:p>
                    <a:p>
                      <a:pPr marL="243000" indent="-243000" algn="l" defTabSz="914400" rtl="0" eaLnBrk="1" latinLnBrk="0" hangingPunct="1">
                        <a:buClr>
                          <a:srgbClr val="016AB3"/>
                        </a:buClr>
                        <a:buSzPct val="100000"/>
                        <a:buFont typeface="Arial" panose="020B0604020202020204" pitchFamily="34" charset="0"/>
                        <a:buChar char="•"/>
                      </a:pPr>
                      <a:r>
                        <a:rPr lang="en-US" sz="1200" dirty="0"/>
                        <a:t>Low first cost</a:t>
                      </a:r>
                    </a:p>
                  </a:txBody>
                  <a:tcPr/>
                </a:tc>
                <a:tc>
                  <a:txBody>
                    <a:bodyPr/>
                    <a:lstStyle/>
                    <a:p>
                      <a:pPr marL="243000" marR="0" lvl="0" indent="-243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Specific water quality requirements</a:t>
                      </a:r>
                    </a:p>
                    <a:p>
                      <a:pPr marL="243000" marR="0" lvl="0" indent="-243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Only up to 200 lb/hr on a single unit</a:t>
                      </a:r>
                    </a:p>
                  </a:txBody>
                  <a:tcPr/>
                </a:tc>
                <a:extLst>
                  <a:ext uri="{0D108BD9-81ED-4DB2-BD59-A6C34878D82A}">
                    <a16:rowId xmlns:a16="http://schemas.microsoft.com/office/drawing/2014/main" val="768181188"/>
                  </a:ext>
                </a:extLst>
              </a:tr>
              <a:tr h="370840">
                <a:tc vMerge="1">
                  <a:txBody>
                    <a:bodyPr/>
                    <a:lstStyle/>
                    <a:p>
                      <a:endParaRPr lang="en-US" dirty="0">
                        <a:solidFill>
                          <a:srgbClr val="FFFFFF"/>
                        </a:solidFill>
                      </a:endParaRPr>
                    </a:p>
                  </a:txBody>
                  <a:tcPr>
                    <a:solidFill>
                      <a:srgbClr val="016AB3"/>
                    </a:solidFill>
                  </a:tcPr>
                </a:tc>
                <a:tc>
                  <a:txBody>
                    <a:bodyPr/>
                    <a:lstStyle/>
                    <a:p>
                      <a:pPr algn="ctr"/>
                      <a:r>
                        <a:rPr lang="en-US" dirty="0">
                          <a:solidFill>
                            <a:srgbClr val="FFFFFF"/>
                          </a:solidFill>
                        </a:rPr>
                        <a:t>RS Series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mn-cs"/>
                        </a:rPr>
                        <a:t>(Resistive Element)</a:t>
                      </a:r>
                    </a:p>
                  </a:txBody>
                  <a:tcPr anchor="ctr">
                    <a:solidFill>
                      <a:srgbClr val="016AB3"/>
                    </a:solidFill>
                  </a:tcPr>
                </a:tc>
                <a:tc>
                  <a:txBody>
                    <a:bodyPr/>
                    <a:lstStyle/>
                    <a:p>
                      <a:pPr algn="ctr"/>
                      <a:r>
                        <a:rPr lang="en-US" dirty="0"/>
                        <a:t>X</a:t>
                      </a:r>
                    </a:p>
                  </a:txBody>
                  <a:tcPr anchor="ctr"/>
                </a:tc>
                <a:tc>
                  <a:txBody>
                    <a:bodyPr/>
                    <a:lstStyle/>
                    <a:p>
                      <a:pPr algn="ctr"/>
                      <a:r>
                        <a:rPr lang="en-US" dirty="0"/>
                        <a:t>X</a:t>
                      </a:r>
                    </a:p>
                  </a:txBody>
                  <a:tcPr anchor="ctr"/>
                </a:tc>
                <a:tc>
                  <a:txBody>
                    <a:bodyPr/>
                    <a:lstStyle/>
                    <a:p>
                      <a:pPr marL="243000" marR="0" lvl="0" indent="-243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Can use potable, RO or DI water</a:t>
                      </a:r>
                    </a:p>
                    <a:p>
                      <a:pPr marL="243000" marR="0" lvl="0" indent="-243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Patented Scale Management option</a:t>
                      </a:r>
                    </a:p>
                    <a:p>
                      <a:pPr marL="243000" marR="0" lvl="0" indent="-243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High-Precision Option</a:t>
                      </a:r>
                    </a:p>
                    <a:p>
                      <a:pPr marL="243000" marR="0" lvl="0" indent="-243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Maintenance features</a:t>
                      </a:r>
                    </a:p>
                  </a:txBody>
                  <a:tcPr/>
                </a:tc>
                <a:tc>
                  <a:txBody>
                    <a:bodyPr/>
                    <a:lstStyle/>
                    <a:p>
                      <a:pPr marL="243000" marR="0" lvl="0" indent="-243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Only up to 180 lb/hr on a single unit</a:t>
                      </a:r>
                    </a:p>
                  </a:txBody>
                  <a:tcPr/>
                </a:tc>
                <a:extLst>
                  <a:ext uri="{0D108BD9-81ED-4DB2-BD59-A6C34878D82A}">
                    <a16:rowId xmlns:a16="http://schemas.microsoft.com/office/drawing/2014/main" val="265073837"/>
                  </a:ext>
                </a:extLst>
              </a:tr>
              <a:tr h="370840">
                <a:tc vMerge="1">
                  <a:txBody>
                    <a:bodyPr/>
                    <a:lstStyle/>
                    <a:p>
                      <a:endParaRPr lang="en-US" dirty="0">
                        <a:solidFill>
                          <a:srgbClr val="FFFFFF"/>
                        </a:solidFill>
                      </a:endParaRPr>
                    </a:p>
                  </a:txBody>
                  <a:tcPr>
                    <a:solidFill>
                      <a:srgbClr val="016AB3"/>
                    </a:solidFill>
                  </a:tcPr>
                </a:tc>
                <a:tc>
                  <a:txBody>
                    <a:bodyPr/>
                    <a:lstStyle/>
                    <a:p>
                      <a:pPr algn="ctr"/>
                      <a:r>
                        <a:rPr lang="en-US" dirty="0">
                          <a:solidFill>
                            <a:srgbClr val="FFFFFF"/>
                          </a:solidFill>
                        </a:rPr>
                        <a:t>GS Series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mn-cs"/>
                        </a:rPr>
                        <a:t>(Gas-Fired)</a:t>
                      </a:r>
                    </a:p>
                  </a:txBody>
                  <a:tcPr anchor="ctr">
                    <a:solidFill>
                      <a:srgbClr val="016AB3"/>
                    </a:solidFill>
                  </a:tcPr>
                </a:tc>
                <a:tc>
                  <a:txBody>
                    <a:bodyPr/>
                    <a:lstStyle/>
                    <a:p>
                      <a:pPr algn="ctr"/>
                      <a:r>
                        <a:rPr lang="en-US" dirty="0"/>
                        <a:t>X</a:t>
                      </a:r>
                    </a:p>
                  </a:txBody>
                  <a:tcPr anchor="ctr"/>
                </a:tc>
                <a:tc>
                  <a:txBody>
                    <a:bodyPr/>
                    <a:lstStyle/>
                    <a:p>
                      <a:pPr algn="ctr"/>
                      <a:r>
                        <a:rPr lang="en-US" dirty="0"/>
                        <a:t>X</a:t>
                      </a:r>
                    </a:p>
                  </a:txBody>
                  <a:tcPr anchor="ctr"/>
                </a:tc>
                <a:tc>
                  <a:txBody>
                    <a:bodyPr/>
                    <a:lstStyle/>
                    <a:p>
                      <a:pPr marL="243000" marR="0" lvl="0" indent="-243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High Efficiency, low-cost Gas</a:t>
                      </a:r>
                    </a:p>
                    <a:p>
                      <a:pPr marL="243000" marR="0" lvl="0" indent="-243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SCAQMD low NOx</a:t>
                      </a:r>
                    </a:p>
                    <a:p>
                      <a:pPr marL="243000" marR="0" lvl="0" indent="-243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Large capacities (50-600 lb/hr)</a:t>
                      </a:r>
                    </a:p>
                    <a:p>
                      <a:pPr marL="243000" marR="0" lvl="0" indent="-243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Can use potable, RO or DI water</a:t>
                      </a:r>
                    </a:p>
                  </a:txBody>
                  <a:tcPr/>
                </a:tc>
                <a:tc>
                  <a:txBody>
                    <a:bodyPr/>
                    <a:lstStyle/>
                    <a:p>
                      <a:pPr marL="243000" marR="0" lvl="0" indent="-243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Gas Regulations</a:t>
                      </a:r>
                    </a:p>
                    <a:p>
                      <a:pPr marL="243000" marR="0" lvl="0" indent="-243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Requires gas/ supply air connections</a:t>
                      </a:r>
                    </a:p>
                  </a:txBody>
                  <a:tcPr/>
                </a:tc>
                <a:extLst>
                  <a:ext uri="{0D108BD9-81ED-4DB2-BD59-A6C34878D82A}">
                    <a16:rowId xmlns:a16="http://schemas.microsoft.com/office/drawing/2014/main" val="315033353"/>
                  </a:ext>
                </a:extLst>
              </a:tr>
              <a:tr h="640080">
                <a:tc vMerge="1">
                  <a:txBody>
                    <a:bodyPr/>
                    <a:lstStyle/>
                    <a:p>
                      <a:endParaRPr lang="en-US" dirty="0">
                        <a:solidFill>
                          <a:srgbClr val="FFFFFF"/>
                        </a:solidFill>
                      </a:endParaRPr>
                    </a:p>
                  </a:txBody>
                  <a:tcPr>
                    <a:solidFill>
                      <a:srgbClr val="016AB3"/>
                    </a:solidFill>
                  </a:tcPr>
                </a:tc>
                <a:tc>
                  <a:txBody>
                    <a:bodyPr/>
                    <a:lstStyle/>
                    <a:p>
                      <a:pPr algn="ctr"/>
                      <a:r>
                        <a:rPr lang="en-US" dirty="0">
                          <a:solidFill>
                            <a:srgbClr val="FFFFFF"/>
                          </a:solidFill>
                        </a:rPr>
                        <a:t>SE Series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mn-cs"/>
                        </a:rPr>
                        <a:t>(Steam Exchange)</a:t>
                      </a:r>
                    </a:p>
                  </a:txBody>
                  <a:tcPr anchor="ctr">
                    <a:solidFill>
                      <a:srgbClr val="016AB3"/>
                    </a:solidFill>
                  </a:tcPr>
                </a:tc>
                <a:tc>
                  <a:txBody>
                    <a:bodyPr/>
                    <a:lstStyle/>
                    <a:p>
                      <a:pPr algn="ctr"/>
                      <a:r>
                        <a:rPr lang="en-US" dirty="0"/>
                        <a:t>X</a:t>
                      </a:r>
                    </a:p>
                  </a:txBody>
                  <a:tcPr anchor="ctr"/>
                </a:tc>
                <a:tc>
                  <a:txBody>
                    <a:bodyPr/>
                    <a:lstStyle/>
                    <a:p>
                      <a:pPr algn="ctr"/>
                      <a:r>
                        <a:rPr lang="en-US" dirty="0"/>
                        <a:t>X</a:t>
                      </a:r>
                    </a:p>
                  </a:txBody>
                  <a:tcPr anchor="ctr"/>
                </a:tc>
                <a:tc>
                  <a:txBody>
                    <a:bodyPr/>
                    <a:lstStyle/>
                    <a:p>
                      <a:pPr marL="243000" marR="0" lvl="0" indent="-243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Economical operation by leveraging existing on-site energy source</a:t>
                      </a:r>
                    </a:p>
                    <a:p>
                      <a:pPr marL="243000" marR="0" lvl="0" indent="-243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Boiler chemicals are contained and ​</a:t>
                      </a:r>
                    </a:p>
                    <a:p>
                      <a:pPr marL="243000" marR="0" lvl="0" indent="-243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returned to boiler</a:t>
                      </a:r>
                    </a:p>
                    <a:p>
                      <a:pPr marL="243000" marR="0" lvl="0" indent="-243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Large capacities (50-1050 lb/hr)</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a:txBody>
                  <a:tcPr/>
                </a:tc>
                <a:tc>
                  <a:txBody>
                    <a:bodyPr/>
                    <a:lstStyle/>
                    <a:p>
                      <a:pPr marL="243000" marR="0" lvl="0" indent="-243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Easy maintenance (replaceable cylinder) </a:t>
                      </a:r>
                    </a:p>
                  </a:txBody>
                  <a:tcPr/>
                </a:tc>
                <a:extLst>
                  <a:ext uri="{0D108BD9-81ED-4DB2-BD59-A6C34878D82A}">
                    <a16:rowId xmlns:a16="http://schemas.microsoft.com/office/drawing/2014/main" val="943410426"/>
                  </a:ext>
                </a:extLst>
              </a:tr>
              <a:tr h="640080">
                <a:tc vMerge="1">
                  <a:txBody>
                    <a:bodyPr/>
                    <a:lstStyle/>
                    <a:p>
                      <a:endParaRPr lang="en-US" dirty="0">
                        <a:solidFill>
                          <a:srgbClr val="FFFFFF"/>
                        </a:solidFill>
                      </a:endParaRPr>
                    </a:p>
                  </a:txBody>
                  <a:tcPr>
                    <a:solidFill>
                      <a:srgbClr val="016AB3"/>
                    </a:solidFill>
                  </a:tcPr>
                </a:tc>
                <a:tc>
                  <a:txBody>
                    <a:bodyPr/>
                    <a:lstStyle/>
                    <a:p>
                      <a:pPr algn="ctr"/>
                      <a:r>
                        <a:rPr lang="en-US" dirty="0">
                          <a:solidFill>
                            <a:srgbClr val="FFFFFF"/>
                          </a:solidFill>
                        </a:rPr>
                        <a:t>LS Series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mn-cs"/>
                        </a:rPr>
                        <a:t>(Livesteam)</a:t>
                      </a:r>
                    </a:p>
                  </a:txBody>
                  <a:tcPr anchor="ctr">
                    <a:solidFill>
                      <a:srgbClr val="016AB3"/>
                    </a:solidFill>
                  </a:tcPr>
                </a:tc>
                <a:tc>
                  <a:txBody>
                    <a:bodyPr/>
                    <a:lstStyle/>
                    <a:p>
                      <a:pPr algn="ctr"/>
                      <a:endParaRPr lang="en-US" dirty="0"/>
                    </a:p>
                  </a:txBody>
                  <a:tcPr anchor="ctr"/>
                </a:tc>
                <a:tc>
                  <a:txBody>
                    <a:bodyPr/>
                    <a:lstStyle/>
                    <a:p>
                      <a:pPr algn="ctr"/>
                      <a:r>
                        <a:rPr lang="en-US" dirty="0"/>
                        <a:t>X</a:t>
                      </a:r>
                    </a:p>
                  </a:txBody>
                  <a:tcPr anchor="ctr"/>
                </a:tc>
                <a:tc>
                  <a:txBody>
                    <a:bodyPr/>
                    <a:lstStyle/>
                    <a:p>
                      <a:pPr marL="243000" marR="0" lvl="0" indent="-243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Lowest first cost and economical operation</a:t>
                      </a:r>
                    </a:p>
                    <a:p>
                      <a:pPr marL="243000" marR="0" lvl="0" indent="-243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High accuracy</a:t>
                      </a:r>
                    </a:p>
                    <a:p>
                      <a:pPr marL="243000" marR="0" lvl="0" indent="-243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Large capacities (0.5-3250 lb/hr)</a:t>
                      </a:r>
                    </a:p>
                    <a:p>
                      <a:pPr marL="243000" marR="0" lvl="0" indent="-243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Minimal maintenance</a:t>
                      </a:r>
                    </a:p>
                  </a:txBody>
                  <a:tcPr/>
                </a:tc>
                <a:tc>
                  <a:txBody>
                    <a:bodyPr/>
                    <a:lstStyle/>
                    <a:p>
                      <a:pPr marL="243000" marR="0" lvl="0" indent="-243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Potential carryover of any boiler steam chemicals/ contaminants</a:t>
                      </a:r>
                    </a:p>
                  </a:txBody>
                  <a:tcPr/>
                </a:tc>
                <a:extLst>
                  <a:ext uri="{0D108BD9-81ED-4DB2-BD59-A6C34878D82A}">
                    <a16:rowId xmlns:a16="http://schemas.microsoft.com/office/drawing/2014/main" val="3660477045"/>
                  </a:ext>
                </a:extLst>
              </a:tr>
            </a:tbl>
          </a:graphicData>
        </a:graphic>
      </p:graphicFrame>
      <p:pic>
        <p:nvPicPr>
          <p:cNvPr id="14" name="Graphic 13" descr="Coffee outline">
            <a:extLst>
              <a:ext uri="{FF2B5EF4-FFF2-40B4-BE49-F238E27FC236}">
                <a16:creationId xmlns:a16="http://schemas.microsoft.com/office/drawing/2014/main" id="{3EAC60CE-DAEF-1E27-5167-5A1D710343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69525" y="3080315"/>
            <a:ext cx="457200" cy="457200"/>
          </a:xfrm>
          <a:prstGeom prst="rect">
            <a:avLst/>
          </a:prstGeom>
        </p:spPr>
      </p:pic>
    </p:spTree>
    <p:extLst>
      <p:ext uri="{BB962C8B-B14F-4D97-AF65-F5344CB8AC3E}">
        <p14:creationId xmlns:p14="http://schemas.microsoft.com/office/powerpoint/2010/main" val="1094446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6DD0A0-B288-2932-6AE0-22F6CB8988DD}"/>
              </a:ext>
            </a:extLst>
          </p:cNvPr>
          <p:cNvPicPr>
            <a:picLocks noChangeAspect="1"/>
          </p:cNvPicPr>
          <p:nvPr/>
        </p:nvPicPr>
        <p:blipFill rotWithShape="1">
          <a:blip r:embed="rId2">
            <a:extLst>
              <a:ext uri="{28A0092B-C50C-407E-A947-70E740481C1C}">
                <a14:useLocalDpi xmlns:a14="http://schemas.microsoft.com/office/drawing/2010/main" val="0"/>
              </a:ext>
            </a:extLst>
          </a:blip>
          <a:srcRect t="14276" b="6270"/>
          <a:stretch/>
        </p:blipFill>
        <p:spPr>
          <a:xfrm>
            <a:off x="9410045" y="1031132"/>
            <a:ext cx="1978283" cy="2490281"/>
          </a:xfrm>
          <a:prstGeom prst="rect">
            <a:avLst/>
          </a:prstGeom>
        </p:spPr>
      </p:pic>
      <p:sp>
        <p:nvSpPr>
          <p:cNvPr id="17" name="Subtitle 16">
            <a:extLst>
              <a:ext uri="{FF2B5EF4-FFF2-40B4-BE49-F238E27FC236}">
                <a16:creationId xmlns:a16="http://schemas.microsoft.com/office/drawing/2014/main" id="{EFA54636-E609-4D19-B1F9-BAB58BB90388}"/>
              </a:ext>
            </a:extLst>
          </p:cNvPr>
          <p:cNvSpPr>
            <a:spLocks noGrp="1"/>
          </p:cNvSpPr>
          <p:nvPr>
            <p:ph type="subTitle" idx="15"/>
          </p:nvPr>
        </p:nvSpPr>
        <p:spPr/>
        <p:txBody>
          <a:bodyPr/>
          <a:lstStyle/>
          <a:p>
            <a:r>
              <a:rPr lang="en-US" dirty="0"/>
              <a:t>Adiabatic Technologies</a:t>
            </a:r>
          </a:p>
        </p:txBody>
      </p:sp>
      <p:sp>
        <p:nvSpPr>
          <p:cNvPr id="11" name="Title 10">
            <a:extLst>
              <a:ext uri="{FF2B5EF4-FFF2-40B4-BE49-F238E27FC236}">
                <a16:creationId xmlns:a16="http://schemas.microsoft.com/office/drawing/2014/main" id="{9A6301BD-F8EE-44E4-8251-E57B7F28F836}"/>
              </a:ext>
            </a:extLst>
          </p:cNvPr>
          <p:cNvSpPr>
            <a:spLocks noGrp="1"/>
          </p:cNvSpPr>
          <p:nvPr>
            <p:ph type="title"/>
          </p:nvPr>
        </p:nvSpPr>
        <p:spPr>
          <a:xfrm>
            <a:off x="623888" y="350069"/>
            <a:ext cx="8964613" cy="467239"/>
          </a:xfrm>
        </p:spPr>
        <p:txBody>
          <a:bodyPr/>
          <a:lstStyle/>
          <a:p>
            <a:r>
              <a:rPr lang="en-US" dirty="0"/>
              <a:t>Product Overview </a:t>
            </a:r>
          </a:p>
        </p:txBody>
      </p:sp>
      <p:sp>
        <p:nvSpPr>
          <p:cNvPr id="18" name="Text Placeholder 17">
            <a:extLst>
              <a:ext uri="{FF2B5EF4-FFF2-40B4-BE49-F238E27FC236}">
                <a16:creationId xmlns:a16="http://schemas.microsoft.com/office/drawing/2014/main" id="{BDC1F3D2-883F-46A8-AA5E-A0E5A01CBCBA}"/>
              </a:ext>
            </a:extLst>
          </p:cNvPr>
          <p:cNvSpPr>
            <a:spLocks noGrp="1"/>
          </p:cNvSpPr>
          <p:nvPr>
            <p:ph type="body" sz="quarter" idx="20"/>
          </p:nvPr>
        </p:nvSpPr>
        <p:spPr>
          <a:xfrm>
            <a:off x="623889" y="1498123"/>
            <a:ext cx="6378588" cy="4319587"/>
          </a:xfrm>
        </p:spPr>
        <p:txBody>
          <a:bodyPr/>
          <a:lstStyle/>
          <a:p>
            <a:pPr marL="0" indent="0">
              <a:buNone/>
            </a:pPr>
            <a:r>
              <a:rPr lang="en-US" sz="1800" b="1" dirty="0"/>
              <a:t>Overview</a:t>
            </a:r>
          </a:p>
          <a:p>
            <a:pPr marL="0" indent="0">
              <a:buNone/>
            </a:pPr>
            <a:endParaRPr lang="en-US" sz="300" dirty="0"/>
          </a:p>
          <a:p>
            <a:pPr marL="0" indent="0">
              <a:buNone/>
            </a:pPr>
            <a:r>
              <a:rPr lang="en-US" sz="1800" dirty="0"/>
              <a:t>Cold Water Humidification</a:t>
            </a:r>
          </a:p>
          <a:p>
            <a:pPr>
              <a:buClr>
                <a:srgbClr val="016AB3"/>
              </a:buClr>
              <a:buSzPct val="100000"/>
              <a:buFont typeface="Arial" panose="020B0604020202020204" pitchFamily="34" charset="0"/>
              <a:buChar char="•"/>
            </a:pPr>
            <a:r>
              <a:rPr lang="en-US" sz="1800" dirty="0"/>
              <a:t>Evaporative Cooling</a:t>
            </a:r>
          </a:p>
          <a:p>
            <a:pPr>
              <a:buClr>
                <a:srgbClr val="016AB3"/>
              </a:buClr>
              <a:buSzPct val="100000"/>
              <a:buFont typeface="Arial" panose="020B0604020202020204" pitchFamily="34" charset="0"/>
              <a:buChar char="•"/>
            </a:pPr>
            <a:r>
              <a:rPr lang="en-US" sz="1800" dirty="0"/>
              <a:t>Low operating costs</a:t>
            </a:r>
          </a:p>
          <a:p>
            <a:pPr marL="0" indent="0">
              <a:buNone/>
            </a:pPr>
            <a:endParaRPr lang="en-US" sz="1050" dirty="0"/>
          </a:p>
          <a:p>
            <a:pPr marL="0" indent="0">
              <a:buNone/>
            </a:pPr>
            <a:r>
              <a:rPr lang="en-US" sz="1800" dirty="0"/>
              <a:t>Hygiene Features</a:t>
            </a:r>
          </a:p>
          <a:p>
            <a:pPr>
              <a:buClr>
                <a:srgbClr val="016AB3"/>
              </a:buClr>
              <a:buSzPct val="100000"/>
            </a:pPr>
            <a:r>
              <a:rPr lang="en-US" sz="1800" dirty="0"/>
              <a:t>Condair Products are equipped with many hygiene features to ensure clean operation. These include:</a:t>
            </a:r>
          </a:p>
          <a:p>
            <a:pPr lvl="2">
              <a:buClr>
                <a:srgbClr val="016AB3"/>
              </a:buClr>
              <a:buSzPct val="100000"/>
            </a:pPr>
            <a:r>
              <a:rPr lang="en-US" sz="1800" dirty="0"/>
              <a:t>Silver ion dosing</a:t>
            </a:r>
          </a:p>
          <a:p>
            <a:pPr lvl="2">
              <a:buClr>
                <a:srgbClr val="016AB3"/>
              </a:buClr>
              <a:buSzPct val="100000"/>
            </a:pPr>
            <a:r>
              <a:rPr lang="en-US" sz="1800" dirty="0"/>
              <a:t>UV light</a:t>
            </a:r>
          </a:p>
          <a:p>
            <a:pPr lvl="2">
              <a:buClr>
                <a:srgbClr val="016AB3"/>
              </a:buClr>
              <a:buSzPct val="100000"/>
            </a:pPr>
            <a:r>
              <a:rPr lang="en-US" sz="1800" dirty="0"/>
              <a:t>Water Treatment</a:t>
            </a:r>
          </a:p>
          <a:p>
            <a:pPr marL="0" indent="0">
              <a:buNone/>
            </a:pPr>
            <a:endParaRPr lang="en-US" sz="1800" dirty="0"/>
          </a:p>
          <a:p>
            <a:pPr marL="0" indent="0">
              <a:buNone/>
            </a:pPr>
            <a:endParaRPr lang="en-US" sz="1800" dirty="0"/>
          </a:p>
          <a:p>
            <a:pPr marL="0" indent="0">
              <a:buNone/>
            </a:pPr>
            <a:endParaRPr lang="en-US" sz="1800" dirty="0"/>
          </a:p>
          <a:p>
            <a:endParaRPr lang="en-US" sz="1800" dirty="0"/>
          </a:p>
        </p:txBody>
      </p:sp>
      <p:sp>
        <p:nvSpPr>
          <p:cNvPr id="2" name="Footer Placeholder 1">
            <a:extLst>
              <a:ext uri="{FF2B5EF4-FFF2-40B4-BE49-F238E27FC236}">
                <a16:creationId xmlns:a16="http://schemas.microsoft.com/office/drawing/2014/main" id="{FB93A990-AEE4-3D49-D633-32D5C4855A4F}"/>
              </a:ext>
            </a:extLst>
          </p:cNvPr>
          <p:cNvSpPr>
            <a:spLocks noGrp="1"/>
          </p:cNvSpPr>
          <p:nvPr>
            <p:ph type="ftr" sz="quarter" idx="21"/>
          </p:nvPr>
        </p:nvSpPr>
        <p:spPr/>
        <p:txBody>
          <a:bodyPr/>
          <a:lstStyle/>
          <a:p>
            <a:r>
              <a:rPr lang="en-US" dirty="0"/>
              <a:t>2024</a:t>
            </a:r>
          </a:p>
        </p:txBody>
      </p:sp>
      <p:sp>
        <p:nvSpPr>
          <p:cNvPr id="4" name="Slide Number Placeholder 3">
            <a:extLst>
              <a:ext uri="{FF2B5EF4-FFF2-40B4-BE49-F238E27FC236}">
                <a16:creationId xmlns:a16="http://schemas.microsoft.com/office/drawing/2014/main" id="{71AA25FD-E006-C17A-5AE2-1A263A5D2DF4}"/>
              </a:ext>
            </a:extLst>
          </p:cNvPr>
          <p:cNvSpPr>
            <a:spLocks noGrp="1"/>
          </p:cNvSpPr>
          <p:nvPr>
            <p:ph type="sldNum" sz="quarter" idx="22"/>
          </p:nvPr>
        </p:nvSpPr>
        <p:spPr/>
        <p:txBody>
          <a:bodyPr/>
          <a:lstStyle/>
          <a:p>
            <a:fld id="{E4133612-739D-40FE-919B-BB53B61D53E5}" type="slidenum">
              <a:rPr lang="en-US" smtClean="0"/>
              <a:pPr/>
              <a:t>18</a:t>
            </a:fld>
            <a:endParaRPr lang="en-US" dirty="0"/>
          </a:p>
        </p:txBody>
      </p:sp>
      <p:pic>
        <p:nvPicPr>
          <p:cNvPr id="3" name="Picture 2">
            <a:extLst>
              <a:ext uri="{FF2B5EF4-FFF2-40B4-BE49-F238E27FC236}">
                <a16:creationId xmlns:a16="http://schemas.microsoft.com/office/drawing/2014/main" id="{22D020B1-1734-8778-5518-5EDC622265F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1752" b="78589" l="17616" r="82336">
                        <a14:foregroundMark x1="30024" y1="41703" x2="29246" y2="31192"/>
                        <a14:foregroundMark x1="23066" y1="34501" x2="25304" y2="67445"/>
                        <a14:foregroundMark x1="25304" y1="67445" x2="25401" y2="67640"/>
                        <a14:foregroundMark x1="27105" y1="66131" x2="43163" y2="74161"/>
                        <a14:foregroundMark x1="43163" y1="74161" x2="66569" y2="71873"/>
                        <a14:foregroundMark x1="66569" y1="71873" x2="73577" y2="66764"/>
                        <a14:foregroundMark x1="73577" y1="66764" x2="75328" y2="40681"/>
                        <a14:foregroundMark x1="75328" y1="40681" x2="80730" y2="33139"/>
                        <a14:foregroundMark x1="80730" y1="33139" x2="78297" y2="24672"/>
                        <a14:foregroundMark x1="78297" y1="24672" x2="22968" y2="24866"/>
                        <a14:foregroundMark x1="22968" y1="24866" x2="18783" y2="34939"/>
                        <a14:foregroundMark x1="18783" y1="34939" x2="21314" y2="64185"/>
                        <a14:foregroundMark x1="21314" y1="64185" x2="22190" y2="65012"/>
                        <a14:foregroundMark x1="25888" y1="34015" x2="35377" y2="68418"/>
                        <a14:foregroundMark x1="48516" y1="42482" x2="58637" y2="40243"/>
                        <a14:foregroundMark x1="31971" y1="31192" x2="32993" y2="53966"/>
                        <a14:foregroundMark x1="82336" y1="27835" x2="82336" y2="33820"/>
                        <a14:foregroundMark x1="76983" y1="23552" x2="70560" y2="23309"/>
                        <a14:foregroundMark x1="71046" y1="26910" x2="70949" y2="31338"/>
                        <a14:foregroundMark x1="73771" y1="21849" x2="70560" y2="22190"/>
                        <a14:foregroundMark x1="79221" y1="43942" x2="78540" y2="49343"/>
                        <a14:foregroundMark x1="78540" y1="57032" x2="76983" y2="64136"/>
                        <a14:foregroundMark x1="71873" y1="72117" x2="71241" y2="73041"/>
                        <a14:foregroundMark x1="69732" y1="74696" x2="78005" y2="71436"/>
                        <a14:foregroundMark x1="68029" y1="76204" x2="68418" y2="77080"/>
                        <a14:foregroundMark x1="68418" y1="78686" x2="68418" y2="78686"/>
                        <a14:foregroundMark x1="69538" y1="77664" x2="75377" y2="75961"/>
                        <a14:foregroundMark x1="50219" y1="78200" x2="51144" y2="77762"/>
                        <a14:foregroundMark x1="45985" y1="77324" x2="41265" y2="75620"/>
                        <a14:foregroundMark x1="31144" y1="71241" x2="27397" y2="69878"/>
                        <a14:foregroundMark x1="20341" y1="63698" x2="19124" y2="56594"/>
                        <a14:foregroundMark x1="19027" y1="26277" x2="17616" y2="36058"/>
                        <a14:foregroundMark x1="40146" y1="27251" x2="48905" y2="26277"/>
                        <a14:foregroundMark x1="43163" y1="42044" x2="54258" y2="38102"/>
                      </a14:backgroundRemoval>
                    </a14:imgEffect>
                  </a14:imgLayer>
                </a14:imgProps>
              </a:ext>
            </a:extLst>
          </a:blip>
          <a:srcRect l="14477" t="19236" r="14017" b="19821"/>
          <a:stretch>
            <a:fillRect/>
          </a:stretch>
        </p:blipFill>
        <p:spPr bwMode="auto">
          <a:xfrm>
            <a:off x="6096000" y="817308"/>
            <a:ext cx="2765265" cy="215198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 name="Picture 9" descr="Diagram, engineering drawing&#10;&#10;Description automatically generated with medium confidence">
            <a:extLst>
              <a:ext uri="{FF2B5EF4-FFF2-40B4-BE49-F238E27FC236}">
                <a16:creationId xmlns:a16="http://schemas.microsoft.com/office/drawing/2014/main" id="{26F47288-67E0-CD0B-D6C0-4D8701245A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6512" y="3735237"/>
            <a:ext cx="2449505" cy="2203049"/>
          </a:xfrm>
          <a:prstGeom prst="rect">
            <a:avLst/>
          </a:prstGeom>
        </p:spPr>
      </p:pic>
    </p:spTree>
    <p:extLst>
      <p:ext uri="{BB962C8B-B14F-4D97-AF65-F5344CB8AC3E}">
        <p14:creationId xmlns:p14="http://schemas.microsoft.com/office/powerpoint/2010/main" val="2030970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A2397770-3329-4542-AF1A-2687D73EB87E}"/>
              </a:ext>
            </a:extLst>
          </p:cNvPr>
          <p:cNvSpPr>
            <a:spLocks noGrp="1"/>
          </p:cNvSpPr>
          <p:nvPr>
            <p:ph type="subTitle" idx="15"/>
          </p:nvPr>
        </p:nvSpPr>
        <p:spPr/>
        <p:txBody>
          <a:bodyPr/>
          <a:lstStyle/>
          <a:p>
            <a:r>
              <a:rPr lang="en-US" dirty="0"/>
              <a:t>Evaporative vs. Atomization</a:t>
            </a:r>
          </a:p>
        </p:txBody>
      </p:sp>
      <p:sp>
        <p:nvSpPr>
          <p:cNvPr id="7" name="Title 6">
            <a:extLst>
              <a:ext uri="{FF2B5EF4-FFF2-40B4-BE49-F238E27FC236}">
                <a16:creationId xmlns:a16="http://schemas.microsoft.com/office/drawing/2014/main" id="{6D96784B-CB70-49CB-A7BA-B40DFA7A86AC}"/>
              </a:ext>
            </a:extLst>
          </p:cNvPr>
          <p:cNvSpPr>
            <a:spLocks noGrp="1"/>
          </p:cNvSpPr>
          <p:nvPr>
            <p:ph type="title"/>
          </p:nvPr>
        </p:nvSpPr>
        <p:spPr/>
        <p:txBody>
          <a:bodyPr/>
          <a:lstStyle/>
          <a:p>
            <a:r>
              <a:rPr lang="en-US" dirty="0"/>
              <a:t>Product Overview </a:t>
            </a:r>
          </a:p>
        </p:txBody>
      </p:sp>
      <p:sp>
        <p:nvSpPr>
          <p:cNvPr id="3" name="Slide Number Placeholder 2">
            <a:extLst>
              <a:ext uri="{FF2B5EF4-FFF2-40B4-BE49-F238E27FC236}">
                <a16:creationId xmlns:a16="http://schemas.microsoft.com/office/drawing/2014/main" id="{025F6BE1-1125-8218-B02D-E6DADA103420}"/>
              </a:ext>
            </a:extLst>
          </p:cNvPr>
          <p:cNvSpPr>
            <a:spLocks noGrp="1"/>
          </p:cNvSpPr>
          <p:nvPr>
            <p:ph type="sldNum" sz="quarter" idx="22"/>
          </p:nvPr>
        </p:nvSpPr>
        <p:spPr/>
        <p:txBody>
          <a:bodyPr/>
          <a:lstStyle/>
          <a:p>
            <a:fld id="{F656D21F-FEF5-4171-8E8C-9E73B515AAD0}" type="slidenum">
              <a:rPr lang="en-US" smtClean="0"/>
              <a:t>19</a:t>
            </a:fld>
            <a:endParaRPr lang="en-US" dirty="0"/>
          </a:p>
        </p:txBody>
      </p:sp>
      <p:grpSp>
        <p:nvGrpSpPr>
          <p:cNvPr id="5" name="Group 4">
            <a:extLst>
              <a:ext uri="{FF2B5EF4-FFF2-40B4-BE49-F238E27FC236}">
                <a16:creationId xmlns:a16="http://schemas.microsoft.com/office/drawing/2014/main" id="{08BE6C50-0CFB-B73C-9A0F-253108D24800}"/>
              </a:ext>
            </a:extLst>
          </p:cNvPr>
          <p:cNvGrpSpPr/>
          <p:nvPr/>
        </p:nvGrpSpPr>
        <p:grpSpPr>
          <a:xfrm>
            <a:off x="1583297" y="1631116"/>
            <a:ext cx="3200710" cy="3143200"/>
            <a:chOff x="5824617" y="1063305"/>
            <a:chExt cx="6300328" cy="5502595"/>
          </a:xfrm>
        </p:grpSpPr>
        <p:sp>
          <p:nvSpPr>
            <p:cNvPr id="9" name="Rectangle 8">
              <a:extLst>
                <a:ext uri="{FF2B5EF4-FFF2-40B4-BE49-F238E27FC236}">
                  <a16:creationId xmlns:a16="http://schemas.microsoft.com/office/drawing/2014/main" id="{91DEBDE4-9C32-7097-B8EA-DA697A88E12A}"/>
                </a:ext>
              </a:extLst>
            </p:cNvPr>
            <p:cNvSpPr/>
            <p:nvPr/>
          </p:nvSpPr>
          <p:spPr>
            <a:xfrm>
              <a:off x="8077255" y="2055426"/>
              <a:ext cx="921332" cy="3654692"/>
            </a:xfrm>
            <a:prstGeom prst="rect">
              <a:avLst/>
            </a:prstGeom>
            <a:solidFill>
              <a:srgbClr val="E0A0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D35EFE2B-B291-1F90-2505-CE39170ECF8F}"/>
                </a:ext>
              </a:extLst>
            </p:cNvPr>
            <p:cNvCxnSpPr>
              <a:cxnSpLocks/>
            </p:cNvCxnSpPr>
            <p:nvPr/>
          </p:nvCxnSpPr>
          <p:spPr>
            <a:xfrm flipV="1">
              <a:off x="8064954" y="2448033"/>
              <a:ext cx="933633" cy="5029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6EEF898-B784-EE50-5144-F1714906768A}"/>
                </a:ext>
              </a:extLst>
            </p:cNvPr>
            <p:cNvCxnSpPr>
              <a:cxnSpLocks/>
            </p:cNvCxnSpPr>
            <p:nvPr/>
          </p:nvCxnSpPr>
          <p:spPr>
            <a:xfrm flipV="1">
              <a:off x="8061487" y="2691873"/>
              <a:ext cx="937100" cy="472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C4E807D-A671-2499-8C99-0637318030B0}"/>
                </a:ext>
              </a:extLst>
            </p:cNvPr>
            <p:cNvCxnSpPr>
              <a:cxnSpLocks/>
            </p:cNvCxnSpPr>
            <p:nvPr/>
          </p:nvCxnSpPr>
          <p:spPr>
            <a:xfrm flipV="1">
              <a:off x="8077255" y="2935713"/>
              <a:ext cx="921332" cy="472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18AAA-DBF1-8274-FDBD-EEC167DF2FC2}"/>
                </a:ext>
              </a:extLst>
            </p:cNvPr>
            <p:cNvCxnSpPr>
              <a:cxnSpLocks/>
            </p:cNvCxnSpPr>
            <p:nvPr/>
          </p:nvCxnSpPr>
          <p:spPr>
            <a:xfrm flipV="1">
              <a:off x="8064954" y="3134197"/>
              <a:ext cx="933633" cy="5029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B54A5B2-2E2F-2346-EBA6-64981485151E}"/>
                </a:ext>
              </a:extLst>
            </p:cNvPr>
            <p:cNvCxnSpPr>
              <a:cxnSpLocks/>
            </p:cNvCxnSpPr>
            <p:nvPr/>
          </p:nvCxnSpPr>
          <p:spPr>
            <a:xfrm flipV="1">
              <a:off x="8061487" y="3378037"/>
              <a:ext cx="937100" cy="472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965FC07-ADF0-164A-B547-13C819BED1C2}"/>
                </a:ext>
              </a:extLst>
            </p:cNvPr>
            <p:cNvCxnSpPr>
              <a:cxnSpLocks/>
            </p:cNvCxnSpPr>
            <p:nvPr/>
          </p:nvCxnSpPr>
          <p:spPr>
            <a:xfrm flipV="1">
              <a:off x="8077255" y="3621877"/>
              <a:ext cx="921332" cy="472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27E04B-C91A-8159-F438-B23BCD9001BD}"/>
                </a:ext>
              </a:extLst>
            </p:cNvPr>
            <p:cNvCxnSpPr>
              <a:cxnSpLocks/>
            </p:cNvCxnSpPr>
            <p:nvPr/>
          </p:nvCxnSpPr>
          <p:spPr>
            <a:xfrm flipV="1">
              <a:off x="8064954" y="3828779"/>
              <a:ext cx="933633" cy="5029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3372AB8-ADE1-6068-E2C5-9E7E4098A1B7}"/>
                </a:ext>
              </a:extLst>
            </p:cNvPr>
            <p:cNvCxnSpPr>
              <a:cxnSpLocks/>
            </p:cNvCxnSpPr>
            <p:nvPr/>
          </p:nvCxnSpPr>
          <p:spPr>
            <a:xfrm flipV="1">
              <a:off x="8061487" y="4072619"/>
              <a:ext cx="937100" cy="472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62C70DD-52A8-590E-467C-FA12B994CFFE}"/>
                </a:ext>
              </a:extLst>
            </p:cNvPr>
            <p:cNvCxnSpPr>
              <a:cxnSpLocks/>
            </p:cNvCxnSpPr>
            <p:nvPr/>
          </p:nvCxnSpPr>
          <p:spPr>
            <a:xfrm flipV="1">
              <a:off x="8077255" y="4316459"/>
              <a:ext cx="921332" cy="472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71BF922-4AC7-CCF7-CCB2-E0904A8C71D6}"/>
                </a:ext>
              </a:extLst>
            </p:cNvPr>
            <p:cNvCxnSpPr>
              <a:cxnSpLocks/>
            </p:cNvCxnSpPr>
            <p:nvPr/>
          </p:nvCxnSpPr>
          <p:spPr>
            <a:xfrm flipV="1">
              <a:off x="8064954" y="4523361"/>
              <a:ext cx="933633" cy="5029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F0F8020-4988-D4DD-09D0-5D40EDD949D1}"/>
                </a:ext>
              </a:extLst>
            </p:cNvPr>
            <p:cNvCxnSpPr>
              <a:cxnSpLocks/>
            </p:cNvCxnSpPr>
            <p:nvPr/>
          </p:nvCxnSpPr>
          <p:spPr>
            <a:xfrm flipV="1">
              <a:off x="8061487" y="4767201"/>
              <a:ext cx="937100" cy="472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745A01-F3C6-B250-EC45-21750D8E4A55}"/>
                </a:ext>
              </a:extLst>
            </p:cNvPr>
            <p:cNvCxnSpPr>
              <a:cxnSpLocks/>
            </p:cNvCxnSpPr>
            <p:nvPr/>
          </p:nvCxnSpPr>
          <p:spPr>
            <a:xfrm flipV="1">
              <a:off x="8077255" y="5011041"/>
              <a:ext cx="921332" cy="472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3B7A8B6-A33F-E0DB-4F1E-89EB240A8038}"/>
                </a:ext>
              </a:extLst>
            </p:cNvPr>
            <p:cNvCxnSpPr>
              <a:cxnSpLocks/>
            </p:cNvCxnSpPr>
            <p:nvPr/>
          </p:nvCxnSpPr>
          <p:spPr>
            <a:xfrm flipV="1">
              <a:off x="8069371" y="5215044"/>
              <a:ext cx="921332" cy="472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B57BAD7-B88E-CB05-65B4-C915AC4A0E19}"/>
                </a:ext>
              </a:extLst>
            </p:cNvPr>
            <p:cNvCxnSpPr>
              <a:cxnSpLocks/>
            </p:cNvCxnSpPr>
            <p:nvPr/>
          </p:nvCxnSpPr>
          <p:spPr>
            <a:xfrm flipV="1">
              <a:off x="8768697" y="5586906"/>
              <a:ext cx="229890" cy="1187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18DE6E2-7540-07C0-97E9-A278FC168071}"/>
                </a:ext>
              </a:extLst>
            </p:cNvPr>
            <p:cNvCxnSpPr>
              <a:cxnSpLocks/>
            </p:cNvCxnSpPr>
            <p:nvPr/>
          </p:nvCxnSpPr>
          <p:spPr>
            <a:xfrm flipV="1">
              <a:off x="8434802" y="5428402"/>
              <a:ext cx="563785" cy="2817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D3BB711-7708-6CB2-F3C1-8B8C27B5966A}"/>
                </a:ext>
              </a:extLst>
            </p:cNvPr>
            <p:cNvCxnSpPr>
              <a:cxnSpLocks/>
            </p:cNvCxnSpPr>
            <p:nvPr/>
          </p:nvCxnSpPr>
          <p:spPr>
            <a:xfrm flipV="1">
              <a:off x="8061683" y="2055416"/>
              <a:ext cx="778334" cy="423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AAAB099-2860-3498-DE2D-0872284428EA}"/>
                </a:ext>
              </a:extLst>
            </p:cNvPr>
            <p:cNvCxnSpPr>
              <a:cxnSpLocks/>
            </p:cNvCxnSpPr>
            <p:nvPr/>
          </p:nvCxnSpPr>
          <p:spPr>
            <a:xfrm flipV="1">
              <a:off x="8058216" y="2219433"/>
              <a:ext cx="937100" cy="472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9F3274B-202E-E70F-5031-624F0667AD39}"/>
                </a:ext>
              </a:extLst>
            </p:cNvPr>
            <p:cNvCxnSpPr>
              <a:cxnSpLocks/>
            </p:cNvCxnSpPr>
            <p:nvPr/>
          </p:nvCxnSpPr>
          <p:spPr>
            <a:xfrm flipV="1">
              <a:off x="8069371" y="2050932"/>
              <a:ext cx="365431" cy="1974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90C40A5E-B7E6-B779-822F-949EE12D46E5}"/>
                </a:ext>
              </a:extLst>
            </p:cNvPr>
            <p:cNvSpPr/>
            <p:nvPr/>
          </p:nvSpPr>
          <p:spPr>
            <a:xfrm>
              <a:off x="8077255" y="1429932"/>
              <a:ext cx="921332" cy="412828"/>
            </a:xfrm>
            <a:prstGeom prst="rect">
              <a:avLst/>
            </a:prstGeom>
            <a:solidFill>
              <a:srgbClr val="E0A0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8FA013-7577-2D54-B137-6FC1D35A4D91}"/>
                </a:ext>
              </a:extLst>
            </p:cNvPr>
            <p:cNvSpPr/>
            <p:nvPr/>
          </p:nvSpPr>
          <p:spPr>
            <a:xfrm>
              <a:off x="7592660" y="6023120"/>
              <a:ext cx="1890521" cy="36585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ardrop 30">
              <a:extLst>
                <a:ext uri="{FF2B5EF4-FFF2-40B4-BE49-F238E27FC236}">
                  <a16:creationId xmlns:a16="http://schemas.microsoft.com/office/drawing/2014/main" id="{66A07E58-DB2E-AB6D-45A6-C4FDECE720DB}"/>
                </a:ext>
              </a:extLst>
            </p:cNvPr>
            <p:cNvSpPr/>
            <p:nvPr/>
          </p:nvSpPr>
          <p:spPr>
            <a:xfrm rot="18652255">
              <a:off x="8096935" y="5868213"/>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ardrop 31">
              <a:extLst>
                <a:ext uri="{FF2B5EF4-FFF2-40B4-BE49-F238E27FC236}">
                  <a16:creationId xmlns:a16="http://schemas.microsoft.com/office/drawing/2014/main" id="{4248A5B4-501C-50B7-7A70-0A8F0D97D380}"/>
                </a:ext>
              </a:extLst>
            </p:cNvPr>
            <p:cNvSpPr/>
            <p:nvPr/>
          </p:nvSpPr>
          <p:spPr>
            <a:xfrm rot="18652255">
              <a:off x="8306931" y="5864665"/>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ardrop 32">
              <a:extLst>
                <a:ext uri="{FF2B5EF4-FFF2-40B4-BE49-F238E27FC236}">
                  <a16:creationId xmlns:a16="http://schemas.microsoft.com/office/drawing/2014/main" id="{356A3CF7-147E-65FE-BF3C-145FB85E544F}"/>
                </a:ext>
              </a:extLst>
            </p:cNvPr>
            <p:cNvSpPr/>
            <p:nvPr/>
          </p:nvSpPr>
          <p:spPr>
            <a:xfrm rot="18652255">
              <a:off x="8516926" y="5864499"/>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ardrop 33">
              <a:extLst>
                <a:ext uri="{FF2B5EF4-FFF2-40B4-BE49-F238E27FC236}">
                  <a16:creationId xmlns:a16="http://schemas.microsoft.com/office/drawing/2014/main" id="{46215FBE-2D1F-1848-5600-335D4F7CDC18}"/>
                </a:ext>
              </a:extLst>
            </p:cNvPr>
            <p:cNvSpPr/>
            <p:nvPr/>
          </p:nvSpPr>
          <p:spPr>
            <a:xfrm rot="18652255">
              <a:off x="8726919" y="5856517"/>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ardrop 34">
              <a:extLst>
                <a:ext uri="{FF2B5EF4-FFF2-40B4-BE49-F238E27FC236}">
                  <a16:creationId xmlns:a16="http://schemas.microsoft.com/office/drawing/2014/main" id="{7938C5DE-2762-33BA-5403-F46A3604AEF1}"/>
                </a:ext>
              </a:extLst>
            </p:cNvPr>
            <p:cNvSpPr/>
            <p:nvPr/>
          </p:nvSpPr>
          <p:spPr>
            <a:xfrm rot="18652255">
              <a:off x="8930246" y="5847793"/>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2EDA9B90-749E-CA64-DD98-6F3E15EC01F4}"/>
                </a:ext>
              </a:extLst>
            </p:cNvPr>
            <p:cNvCxnSpPr>
              <a:cxnSpLocks/>
              <a:stCxn id="29" idx="1"/>
            </p:cNvCxnSpPr>
            <p:nvPr/>
          </p:nvCxnSpPr>
          <p:spPr>
            <a:xfrm>
              <a:off x="8077255" y="1636346"/>
              <a:ext cx="690916" cy="210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4DC7DD4-CBF4-44EB-99E2-11111655DC10}"/>
                </a:ext>
              </a:extLst>
            </p:cNvPr>
            <p:cNvCxnSpPr>
              <a:cxnSpLocks/>
            </p:cNvCxnSpPr>
            <p:nvPr/>
          </p:nvCxnSpPr>
          <p:spPr>
            <a:xfrm>
              <a:off x="8075821" y="1475580"/>
              <a:ext cx="922766" cy="3048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E807FDA-7168-7FE1-6CB3-0EEE8F1484E0}"/>
                </a:ext>
              </a:extLst>
            </p:cNvPr>
            <p:cNvCxnSpPr>
              <a:cxnSpLocks/>
            </p:cNvCxnSpPr>
            <p:nvPr/>
          </p:nvCxnSpPr>
          <p:spPr>
            <a:xfrm>
              <a:off x="8075821" y="1782094"/>
              <a:ext cx="176265" cy="55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09D773B-01FB-FD2E-37A8-CFB6CEA499D9}"/>
                </a:ext>
              </a:extLst>
            </p:cNvPr>
            <p:cNvCxnSpPr>
              <a:cxnSpLocks/>
              <a:endCxn id="29" idx="3"/>
            </p:cNvCxnSpPr>
            <p:nvPr/>
          </p:nvCxnSpPr>
          <p:spPr>
            <a:xfrm>
              <a:off x="8421996" y="1436694"/>
              <a:ext cx="576591" cy="1996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26C5F37-76D1-B56C-8C81-DB3849B906AD}"/>
                </a:ext>
              </a:extLst>
            </p:cNvPr>
            <p:cNvCxnSpPr>
              <a:cxnSpLocks/>
            </p:cNvCxnSpPr>
            <p:nvPr/>
          </p:nvCxnSpPr>
          <p:spPr>
            <a:xfrm>
              <a:off x="8743416" y="1429243"/>
              <a:ext cx="255171" cy="817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65AB0CB-4242-1A50-1874-2D577C0B5E86}"/>
                </a:ext>
              </a:extLst>
            </p:cNvPr>
            <p:cNvSpPr/>
            <p:nvPr/>
          </p:nvSpPr>
          <p:spPr>
            <a:xfrm>
              <a:off x="7592660" y="6119309"/>
              <a:ext cx="1890521" cy="26966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251F322-2956-11DD-9F2D-7D99DC8AFB4A}"/>
                </a:ext>
              </a:extLst>
            </p:cNvPr>
            <p:cNvSpPr/>
            <p:nvPr/>
          </p:nvSpPr>
          <p:spPr>
            <a:xfrm>
              <a:off x="9496513" y="5867901"/>
              <a:ext cx="209996" cy="50089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B467599-612A-F76B-0556-926826B81B4F}"/>
                </a:ext>
              </a:extLst>
            </p:cNvPr>
            <p:cNvSpPr/>
            <p:nvPr/>
          </p:nvSpPr>
          <p:spPr>
            <a:xfrm>
              <a:off x="9690765" y="5867901"/>
              <a:ext cx="209996" cy="500898"/>
            </a:xfrm>
            <a:prstGeom prst="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Rectangle: Single Corner Snipped 43">
              <a:extLst>
                <a:ext uri="{FF2B5EF4-FFF2-40B4-BE49-F238E27FC236}">
                  <a16:creationId xmlns:a16="http://schemas.microsoft.com/office/drawing/2014/main" id="{28D4E617-5B21-D636-C1E7-1E2AC016ADA5}"/>
                </a:ext>
              </a:extLst>
            </p:cNvPr>
            <p:cNvSpPr/>
            <p:nvPr/>
          </p:nvSpPr>
          <p:spPr>
            <a:xfrm>
              <a:off x="9496513" y="6118350"/>
              <a:ext cx="623663" cy="269661"/>
            </a:xfrm>
            <a:prstGeom prst="snip1Rect">
              <a:avLst>
                <a:gd name="adj" fmla="val 5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5C69349E-BF82-C63C-47E4-3CC3E1DD11AB}"/>
                </a:ext>
              </a:extLst>
            </p:cNvPr>
            <p:cNvCxnSpPr>
              <a:cxnSpLocks/>
              <a:stCxn id="43" idx="0"/>
            </p:cNvCxnSpPr>
            <p:nvPr/>
          </p:nvCxnSpPr>
          <p:spPr>
            <a:xfrm flipV="1">
              <a:off x="9795763" y="1246231"/>
              <a:ext cx="4000" cy="4621670"/>
            </a:xfrm>
            <a:prstGeom prst="line">
              <a:avLst/>
            </a:prstGeom>
            <a:ln w="57150"/>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E064A90C-904A-E23E-C254-D93A8BD8F7D6}"/>
                </a:ext>
              </a:extLst>
            </p:cNvPr>
            <p:cNvCxnSpPr>
              <a:cxnSpLocks/>
            </p:cNvCxnSpPr>
            <p:nvPr/>
          </p:nvCxnSpPr>
          <p:spPr>
            <a:xfrm>
              <a:off x="8997154" y="1282448"/>
              <a:ext cx="798609" cy="0"/>
            </a:xfrm>
            <a:prstGeom prst="line">
              <a:avLst/>
            </a:prstGeom>
            <a:ln w="57150"/>
          </p:spPr>
          <p:style>
            <a:lnRef idx="1">
              <a:schemeClr val="dk1"/>
            </a:lnRef>
            <a:fillRef idx="0">
              <a:schemeClr val="dk1"/>
            </a:fillRef>
            <a:effectRef idx="0">
              <a:schemeClr val="dk1"/>
            </a:effectRef>
            <a:fontRef idx="minor">
              <a:schemeClr val="tx1"/>
            </a:fontRef>
          </p:style>
        </p:cxnSp>
        <p:sp>
          <p:nvSpPr>
            <p:cNvPr id="47" name="Rectangle 46">
              <a:extLst>
                <a:ext uri="{FF2B5EF4-FFF2-40B4-BE49-F238E27FC236}">
                  <a16:creationId xmlns:a16="http://schemas.microsoft.com/office/drawing/2014/main" id="{E11F532D-B615-08B6-0ABF-FEB0C91A2C20}"/>
                </a:ext>
              </a:extLst>
            </p:cNvPr>
            <p:cNvSpPr/>
            <p:nvPr/>
          </p:nvSpPr>
          <p:spPr>
            <a:xfrm>
              <a:off x="8075821" y="1063305"/>
              <a:ext cx="921333" cy="36585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Right 47">
              <a:extLst>
                <a:ext uri="{FF2B5EF4-FFF2-40B4-BE49-F238E27FC236}">
                  <a16:creationId xmlns:a16="http://schemas.microsoft.com/office/drawing/2014/main" id="{0DF3F587-BACB-2097-9CA2-90B7277401CA}"/>
                </a:ext>
              </a:extLst>
            </p:cNvPr>
            <p:cNvSpPr/>
            <p:nvPr/>
          </p:nvSpPr>
          <p:spPr>
            <a:xfrm>
              <a:off x="5824617" y="2906321"/>
              <a:ext cx="2098766" cy="1395988"/>
            </a:xfrm>
            <a:prstGeom prst="rightArrow">
              <a:avLst/>
            </a:prstGeom>
            <a:solidFill>
              <a:srgbClr val="F456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Hot Dry Air</a:t>
              </a:r>
            </a:p>
          </p:txBody>
        </p:sp>
        <p:sp>
          <p:nvSpPr>
            <p:cNvPr id="49" name="Arrow: Right 48">
              <a:extLst>
                <a:ext uri="{FF2B5EF4-FFF2-40B4-BE49-F238E27FC236}">
                  <a16:creationId xmlns:a16="http://schemas.microsoft.com/office/drawing/2014/main" id="{81B9D44B-16D1-FE78-1059-041953F596BC}"/>
                </a:ext>
              </a:extLst>
            </p:cNvPr>
            <p:cNvSpPr/>
            <p:nvPr/>
          </p:nvSpPr>
          <p:spPr>
            <a:xfrm>
              <a:off x="9954333" y="2911568"/>
              <a:ext cx="2170612" cy="1395988"/>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Cool &amp; Humid Air</a:t>
              </a:r>
            </a:p>
          </p:txBody>
        </p:sp>
        <p:sp>
          <p:nvSpPr>
            <p:cNvPr id="50" name="Teardrop 49">
              <a:extLst>
                <a:ext uri="{FF2B5EF4-FFF2-40B4-BE49-F238E27FC236}">
                  <a16:creationId xmlns:a16="http://schemas.microsoft.com/office/drawing/2014/main" id="{0D0B0796-91E6-DAAD-516A-CCAFD2684C06}"/>
                </a:ext>
              </a:extLst>
            </p:cNvPr>
            <p:cNvSpPr/>
            <p:nvPr/>
          </p:nvSpPr>
          <p:spPr>
            <a:xfrm rot="18652255">
              <a:off x="8141947" y="1857500"/>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ardrop 50">
              <a:extLst>
                <a:ext uri="{FF2B5EF4-FFF2-40B4-BE49-F238E27FC236}">
                  <a16:creationId xmlns:a16="http://schemas.microsoft.com/office/drawing/2014/main" id="{121289CD-318A-B611-B603-5195BC9D4EDF}"/>
                </a:ext>
              </a:extLst>
            </p:cNvPr>
            <p:cNvSpPr/>
            <p:nvPr/>
          </p:nvSpPr>
          <p:spPr>
            <a:xfrm rot="18652255">
              <a:off x="8342417" y="1864878"/>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ardrop 51">
              <a:extLst>
                <a:ext uri="{FF2B5EF4-FFF2-40B4-BE49-F238E27FC236}">
                  <a16:creationId xmlns:a16="http://schemas.microsoft.com/office/drawing/2014/main" id="{4284740D-6B06-38EC-6F75-4FE55E629CC2}"/>
                </a:ext>
              </a:extLst>
            </p:cNvPr>
            <p:cNvSpPr/>
            <p:nvPr/>
          </p:nvSpPr>
          <p:spPr>
            <a:xfrm rot="18652255">
              <a:off x="8534845" y="1870778"/>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ardrop 52">
              <a:extLst>
                <a:ext uri="{FF2B5EF4-FFF2-40B4-BE49-F238E27FC236}">
                  <a16:creationId xmlns:a16="http://schemas.microsoft.com/office/drawing/2014/main" id="{A0A4396B-23C8-7DCA-0A3B-27FA58D78E60}"/>
                </a:ext>
              </a:extLst>
            </p:cNvPr>
            <p:cNvSpPr/>
            <p:nvPr/>
          </p:nvSpPr>
          <p:spPr>
            <a:xfrm rot="18652255">
              <a:off x="8697685" y="1874188"/>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ardrop 53">
              <a:extLst>
                <a:ext uri="{FF2B5EF4-FFF2-40B4-BE49-F238E27FC236}">
                  <a16:creationId xmlns:a16="http://schemas.microsoft.com/office/drawing/2014/main" id="{A6A3645F-9311-9857-33BE-FB60EDA35777}"/>
                </a:ext>
              </a:extLst>
            </p:cNvPr>
            <p:cNvSpPr/>
            <p:nvPr/>
          </p:nvSpPr>
          <p:spPr>
            <a:xfrm rot="18652255">
              <a:off x="8850623" y="1870126"/>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ardrop 54">
              <a:extLst>
                <a:ext uri="{FF2B5EF4-FFF2-40B4-BE49-F238E27FC236}">
                  <a16:creationId xmlns:a16="http://schemas.microsoft.com/office/drawing/2014/main" id="{3A9EE46D-38FC-4DCA-4AD0-BC180E9766B2}"/>
                </a:ext>
              </a:extLst>
            </p:cNvPr>
            <p:cNvSpPr/>
            <p:nvPr/>
          </p:nvSpPr>
          <p:spPr>
            <a:xfrm rot="18652255">
              <a:off x="8195264" y="2281284"/>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ardrop 55">
              <a:extLst>
                <a:ext uri="{FF2B5EF4-FFF2-40B4-BE49-F238E27FC236}">
                  <a16:creationId xmlns:a16="http://schemas.microsoft.com/office/drawing/2014/main" id="{9E103C85-80FC-BBE9-A190-4D2DAD8CF6DE}"/>
                </a:ext>
              </a:extLst>
            </p:cNvPr>
            <p:cNvSpPr/>
            <p:nvPr/>
          </p:nvSpPr>
          <p:spPr>
            <a:xfrm rot="18652255">
              <a:off x="8480007" y="2505274"/>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ardrop 56">
              <a:extLst>
                <a:ext uri="{FF2B5EF4-FFF2-40B4-BE49-F238E27FC236}">
                  <a16:creationId xmlns:a16="http://schemas.microsoft.com/office/drawing/2014/main" id="{7592D165-025F-C9E5-027D-38D5E4D5824F}"/>
                </a:ext>
              </a:extLst>
            </p:cNvPr>
            <p:cNvSpPr/>
            <p:nvPr/>
          </p:nvSpPr>
          <p:spPr>
            <a:xfrm rot="18652255">
              <a:off x="8752294" y="2750051"/>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ardrop 57">
              <a:extLst>
                <a:ext uri="{FF2B5EF4-FFF2-40B4-BE49-F238E27FC236}">
                  <a16:creationId xmlns:a16="http://schemas.microsoft.com/office/drawing/2014/main" id="{71ED4870-05EF-A197-8AB5-B130D9855500}"/>
                </a:ext>
              </a:extLst>
            </p:cNvPr>
            <p:cNvSpPr/>
            <p:nvPr/>
          </p:nvSpPr>
          <p:spPr>
            <a:xfrm rot="18652255">
              <a:off x="8183210" y="2704086"/>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ardrop 58">
              <a:extLst>
                <a:ext uri="{FF2B5EF4-FFF2-40B4-BE49-F238E27FC236}">
                  <a16:creationId xmlns:a16="http://schemas.microsoft.com/office/drawing/2014/main" id="{3C36EEA0-D3B3-D4DF-34A5-327C3ED8C2EC}"/>
                </a:ext>
              </a:extLst>
            </p:cNvPr>
            <p:cNvSpPr/>
            <p:nvPr/>
          </p:nvSpPr>
          <p:spPr>
            <a:xfrm rot="18652255">
              <a:off x="8467953" y="2928076"/>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ardrop 59">
              <a:extLst>
                <a:ext uri="{FF2B5EF4-FFF2-40B4-BE49-F238E27FC236}">
                  <a16:creationId xmlns:a16="http://schemas.microsoft.com/office/drawing/2014/main" id="{9F21A4A3-F23D-59A8-6BD2-18FAD008AF30}"/>
                </a:ext>
              </a:extLst>
            </p:cNvPr>
            <p:cNvSpPr/>
            <p:nvPr/>
          </p:nvSpPr>
          <p:spPr>
            <a:xfrm rot="18652255">
              <a:off x="8740240" y="3172853"/>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ardrop 60">
              <a:extLst>
                <a:ext uri="{FF2B5EF4-FFF2-40B4-BE49-F238E27FC236}">
                  <a16:creationId xmlns:a16="http://schemas.microsoft.com/office/drawing/2014/main" id="{B02F17F4-A6C9-4DB7-A71D-23E88A60BC70}"/>
                </a:ext>
              </a:extLst>
            </p:cNvPr>
            <p:cNvSpPr/>
            <p:nvPr/>
          </p:nvSpPr>
          <p:spPr>
            <a:xfrm rot="18652255">
              <a:off x="8140656" y="3069234"/>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ardrop 61">
              <a:extLst>
                <a:ext uri="{FF2B5EF4-FFF2-40B4-BE49-F238E27FC236}">
                  <a16:creationId xmlns:a16="http://schemas.microsoft.com/office/drawing/2014/main" id="{5671A840-C589-5402-7334-F5D8BC9D304E}"/>
                </a:ext>
              </a:extLst>
            </p:cNvPr>
            <p:cNvSpPr/>
            <p:nvPr/>
          </p:nvSpPr>
          <p:spPr>
            <a:xfrm rot="18652255">
              <a:off x="8425399" y="3293224"/>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ardrop 62">
              <a:extLst>
                <a:ext uri="{FF2B5EF4-FFF2-40B4-BE49-F238E27FC236}">
                  <a16:creationId xmlns:a16="http://schemas.microsoft.com/office/drawing/2014/main" id="{39495C32-5E52-6156-A86A-692385BFA3D1}"/>
                </a:ext>
              </a:extLst>
            </p:cNvPr>
            <p:cNvSpPr/>
            <p:nvPr/>
          </p:nvSpPr>
          <p:spPr>
            <a:xfrm rot="18652255">
              <a:off x="8697686" y="3538001"/>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ardrop 63">
              <a:extLst>
                <a:ext uri="{FF2B5EF4-FFF2-40B4-BE49-F238E27FC236}">
                  <a16:creationId xmlns:a16="http://schemas.microsoft.com/office/drawing/2014/main" id="{719C11D4-73DE-FD2C-E813-20990219E003}"/>
                </a:ext>
              </a:extLst>
            </p:cNvPr>
            <p:cNvSpPr/>
            <p:nvPr/>
          </p:nvSpPr>
          <p:spPr>
            <a:xfrm rot="18652255">
              <a:off x="8161680" y="3496127"/>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ardrop 64">
              <a:extLst>
                <a:ext uri="{FF2B5EF4-FFF2-40B4-BE49-F238E27FC236}">
                  <a16:creationId xmlns:a16="http://schemas.microsoft.com/office/drawing/2014/main" id="{87799436-751E-4401-7F18-74F5842E88C8}"/>
                </a:ext>
              </a:extLst>
            </p:cNvPr>
            <p:cNvSpPr/>
            <p:nvPr/>
          </p:nvSpPr>
          <p:spPr>
            <a:xfrm rot="18652255">
              <a:off x="8446423" y="3720117"/>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ardrop 65">
              <a:extLst>
                <a:ext uri="{FF2B5EF4-FFF2-40B4-BE49-F238E27FC236}">
                  <a16:creationId xmlns:a16="http://schemas.microsoft.com/office/drawing/2014/main" id="{A0BDC679-09E5-DF13-12E7-0924D50471AC}"/>
                </a:ext>
              </a:extLst>
            </p:cNvPr>
            <p:cNvSpPr/>
            <p:nvPr/>
          </p:nvSpPr>
          <p:spPr>
            <a:xfrm rot="18652255">
              <a:off x="8718710" y="3964894"/>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ardrop 66">
              <a:extLst>
                <a:ext uri="{FF2B5EF4-FFF2-40B4-BE49-F238E27FC236}">
                  <a16:creationId xmlns:a16="http://schemas.microsoft.com/office/drawing/2014/main" id="{CBFED43D-C044-515D-37F4-4D74B695ACC6}"/>
                </a:ext>
              </a:extLst>
            </p:cNvPr>
            <p:cNvSpPr/>
            <p:nvPr/>
          </p:nvSpPr>
          <p:spPr>
            <a:xfrm rot="18652255">
              <a:off x="8145056" y="3923073"/>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ardrop 67">
              <a:extLst>
                <a:ext uri="{FF2B5EF4-FFF2-40B4-BE49-F238E27FC236}">
                  <a16:creationId xmlns:a16="http://schemas.microsoft.com/office/drawing/2014/main" id="{6FD4E5E0-4749-E895-5996-5A3B97D18E4F}"/>
                </a:ext>
              </a:extLst>
            </p:cNvPr>
            <p:cNvSpPr/>
            <p:nvPr/>
          </p:nvSpPr>
          <p:spPr>
            <a:xfrm rot="18652255">
              <a:off x="8429799" y="4147063"/>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ardrop 68">
              <a:extLst>
                <a:ext uri="{FF2B5EF4-FFF2-40B4-BE49-F238E27FC236}">
                  <a16:creationId xmlns:a16="http://schemas.microsoft.com/office/drawing/2014/main" id="{B758D90E-0BC4-2755-2BC8-FFAF00F2505C}"/>
                </a:ext>
              </a:extLst>
            </p:cNvPr>
            <p:cNvSpPr/>
            <p:nvPr/>
          </p:nvSpPr>
          <p:spPr>
            <a:xfrm rot="18652255">
              <a:off x="8702086" y="4391840"/>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ardrop 69">
              <a:extLst>
                <a:ext uri="{FF2B5EF4-FFF2-40B4-BE49-F238E27FC236}">
                  <a16:creationId xmlns:a16="http://schemas.microsoft.com/office/drawing/2014/main" id="{F853F041-9ABF-DC54-F08A-C2B02A961DC9}"/>
                </a:ext>
              </a:extLst>
            </p:cNvPr>
            <p:cNvSpPr/>
            <p:nvPr/>
          </p:nvSpPr>
          <p:spPr>
            <a:xfrm rot="18652255">
              <a:off x="8140655" y="4316126"/>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ardrop 70">
              <a:extLst>
                <a:ext uri="{FF2B5EF4-FFF2-40B4-BE49-F238E27FC236}">
                  <a16:creationId xmlns:a16="http://schemas.microsoft.com/office/drawing/2014/main" id="{5DE8955A-511D-974F-81D6-D8B4C04D6F0C}"/>
                </a:ext>
              </a:extLst>
            </p:cNvPr>
            <p:cNvSpPr/>
            <p:nvPr/>
          </p:nvSpPr>
          <p:spPr>
            <a:xfrm rot="18652255">
              <a:off x="8425398" y="4540116"/>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ardrop 71">
              <a:extLst>
                <a:ext uri="{FF2B5EF4-FFF2-40B4-BE49-F238E27FC236}">
                  <a16:creationId xmlns:a16="http://schemas.microsoft.com/office/drawing/2014/main" id="{FE0EBFE9-FE8A-3738-B652-25FAECC7C147}"/>
                </a:ext>
              </a:extLst>
            </p:cNvPr>
            <p:cNvSpPr/>
            <p:nvPr/>
          </p:nvSpPr>
          <p:spPr>
            <a:xfrm rot="18652255">
              <a:off x="8697685" y="4784893"/>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ardrop 72">
              <a:extLst>
                <a:ext uri="{FF2B5EF4-FFF2-40B4-BE49-F238E27FC236}">
                  <a16:creationId xmlns:a16="http://schemas.microsoft.com/office/drawing/2014/main" id="{893BE374-D74D-CB45-1754-1843716ABA40}"/>
                </a:ext>
              </a:extLst>
            </p:cNvPr>
            <p:cNvSpPr/>
            <p:nvPr/>
          </p:nvSpPr>
          <p:spPr>
            <a:xfrm rot="18652255">
              <a:off x="8153796" y="4707778"/>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ardrop 73">
              <a:extLst>
                <a:ext uri="{FF2B5EF4-FFF2-40B4-BE49-F238E27FC236}">
                  <a16:creationId xmlns:a16="http://schemas.microsoft.com/office/drawing/2014/main" id="{E6B1CC06-5442-C4EC-E814-7AEE39E1A8C2}"/>
                </a:ext>
              </a:extLst>
            </p:cNvPr>
            <p:cNvSpPr/>
            <p:nvPr/>
          </p:nvSpPr>
          <p:spPr>
            <a:xfrm rot="18652255">
              <a:off x="8438539" y="4931768"/>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ardrop 74">
              <a:extLst>
                <a:ext uri="{FF2B5EF4-FFF2-40B4-BE49-F238E27FC236}">
                  <a16:creationId xmlns:a16="http://schemas.microsoft.com/office/drawing/2014/main" id="{CF23CC17-FF57-A52B-3A09-620B4E9A5347}"/>
                </a:ext>
              </a:extLst>
            </p:cNvPr>
            <p:cNvSpPr/>
            <p:nvPr/>
          </p:nvSpPr>
          <p:spPr>
            <a:xfrm rot="18652255">
              <a:off x="8710826" y="5176545"/>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ardrop 75">
              <a:extLst>
                <a:ext uri="{FF2B5EF4-FFF2-40B4-BE49-F238E27FC236}">
                  <a16:creationId xmlns:a16="http://schemas.microsoft.com/office/drawing/2014/main" id="{45DB00D7-78D4-C7A2-0924-F63A4C278704}"/>
                </a:ext>
              </a:extLst>
            </p:cNvPr>
            <p:cNvSpPr/>
            <p:nvPr/>
          </p:nvSpPr>
          <p:spPr>
            <a:xfrm rot="18652255">
              <a:off x="8175118" y="5081185"/>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ardrop 76">
              <a:extLst>
                <a:ext uri="{FF2B5EF4-FFF2-40B4-BE49-F238E27FC236}">
                  <a16:creationId xmlns:a16="http://schemas.microsoft.com/office/drawing/2014/main" id="{45C92A33-7950-9721-8DA4-7B35DD826A88}"/>
                </a:ext>
              </a:extLst>
            </p:cNvPr>
            <p:cNvSpPr/>
            <p:nvPr/>
          </p:nvSpPr>
          <p:spPr>
            <a:xfrm rot="18652255">
              <a:off x="8459861" y="5305175"/>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ardrop 77">
              <a:extLst>
                <a:ext uri="{FF2B5EF4-FFF2-40B4-BE49-F238E27FC236}">
                  <a16:creationId xmlns:a16="http://schemas.microsoft.com/office/drawing/2014/main" id="{ABC4901D-2A51-A596-643A-0ED7B4B5875F}"/>
                </a:ext>
              </a:extLst>
            </p:cNvPr>
            <p:cNvSpPr/>
            <p:nvPr/>
          </p:nvSpPr>
          <p:spPr>
            <a:xfrm rot="18652255">
              <a:off x="8732148" y="5549952"/>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ardrop 78">
              <a:extLst>
                <a:ext uri="{FF2B5EF4-FFF2-40B4-BE49-F238E27FC236}">
                  <a16:creationId xmlns:a16="http://schemas.microsoft.com/office/drawing/2014/main" id="{598BF3CA-4835-CA5B-7D2F-04888FE5C758}"/>
                </a:ext>
              </a:extLst>
            </p:cNvPr>
            <p:cNvSpPr/>
            <p:nvPr/>
          </p:nvSpPr>
          <p:spPr>
            <a:xfrm rot="18652255">
              <a:off x="8212176" y="5521302"/>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ardrop 79">
              <a:extLst>
                <a:ext uri="{FF2B5EF4-FFF2-40B4-BE49-F238E27FC236}">
                  <a16:creationId xmlns:a16="http://schemas.microsoft.com/office/drawing/2014/main" id="{0A120980-0744-32BC-F6F6-A33A0B3CD27C}"/>
                </a:ext>
              </a:extLst>
            </p:cNvPr>
            <p:cNvSpPr/>
            <p:nvPr/>
          </p:nvSpPr>
          <p:spPr>
            <a:xfrm rot="18652255">
              <a:off x="8749390" y="2236996"/>
              <a:ext cx="157296" cy="123952"/>
            </a:xfrm>
            <a:prstGeom prst="teardrop">
              <a:avLst>
                <a:gd name="adj" fmla="val 1563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642F9402-6484-3BB9-29D0-C75D98528CFF}"/>
                </a:ext>
              </a:extLst>
            </p:cNvPr>
            <p:cNvCxnSpPr>
              <a:cxnSpLocks/>
              <a:stCxn id="41" idx="1"/>
            </p:cNvCxnSpPr>
            <p:nvPr/>
          </p:nvCxnSpPr>
          <p:spPr>
            <a:xfrm flipH="1">
              <a:off x="6972329" y="6254140"/>
              <a:ext cx="620331"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E05221DA-2EF4-DCAB-EB55-46A7C5D62220}"/>
                </a:ext>
              </a:extLst>
            </p:cNvPr>
            <p:cNvCxnSpPr>
              <a:cxnSpLocks/>
            </p:cNvCxnSpPr>
            <p:nvPr/>
          </p:nvCxnSpPr>
          <p:spPr>
            <a:xfrm flipV="1">
              <a:off x="6972329" y="6248400"/>
              <a:ext cx="0" cy="120399"/>
            </a:xfrm>
            <a:prstGeom prst="line">
              <a:avLst/>
            </a:prstGeom>
            <a:ln w="38100"/>
          </p:spPr>
          <p:style>
            <a:lnRef idx="1">
              <a:schemeClr val="dk1"/>
            </a:lnRef>
            <a:fillRef idx="0">
              <a:schemeClr val="dk1"/>
            </a:fillRef>
            <a:effectRef idx="0">
              <a:schemeClr val="dk1"/>
            </a:effectRef>
            <a:fontRef idx="minor">
              <a:schemeClr val="tx1"/>
            </a:fontRef>
          </p:style>
        </p:cxnSp>
        <p:sp>
          <p:nvSpPr>
            <p:cNvPr id="83" name="Trapezoid 82">
              <a:extLst>
                <a:ext uri="{FF2B5EF4-FFF2-40B4-BE49-F238E27FC236}">
                  <a16:creationId xmlns:a16="http://schemas.microsoft.com/office/drawing/2014/main" id="{F3620BB5-AF4A-410E-1B0E-7DF36A6D1B8C}"/>
                </a:ext>
              </a:extLst>
            </p:cNvPr>
            <p:cNvSpPr/>
            <p:nvPr/>
          </p:nvSpPr>
          <p:spPr>
            <a:xfrm rot="10800000">
              <a:off x="6874000" y="6389656"/>
              <a:ext cx="196660" cy="97146"/>
            </a:xfrm>
            <a:prstGeom prst="trapezoid">
              <a:avLst>
                <a:gd name="adj" fmla="val 5504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84" name="Straight Connector 83">
              <a:extLst>
                <a:ext uri="{FF2B5EF4-FFF2-40B4-BE49-F238E27FC236}">
                  <a16:creationId xmlns:a16="http://schemas.microsoft.com/office/drawing/2014/main" id="{3DCD6481-333F-4BCE-6400-3462AD55A686}"/>
                </a:ext>
              </a:extLst>
            </p:cNvPr>
            <p:cNvCxnSpPr>
              <a:cxnSpLocks/>
            </p:cNvCxnSpPr>
            <p:nvPr/>
          </p:nvCxnSpPr>
          <p:spPr>
            <a:xfrm flipV="1">
              <a:off x="6972329" y="6486804"/>
              <a:ext cx="0" cy="79096"/>
            </a:xfrm>
            <a:prstGeom prst="line">
              <a:avLst/>
            </a:prstGeom>
            <a:ln w="38100"/>
          </p:spPr>
          <p:style>
            <a:lnRef idx="1">
              <a:schemeClr val="dk1"/>
            </a:lnRef>
            <a:fillRef idx="0">
              <a:schemeClr val="dk1"/>
            </a:fillRef>
            <a:effectRef idx="0">
              <a:schemeClr val="dk1"/>
            </a:effectRef>
            <a:fontRef idx="minor">
              <a:schemeClr val="tx1"/>
            </a:fontRef>
          </p:style>
        </p:cxnSp>
      </p:grpSp>
      <p:sp>
        <p:nvSpPr>
          <p:cNvPr id="2" name="Footer Placeholder 1">
            <a:extLst>
              <a:ext uri="{FF2B5EF4-FFF2-40B4-BE49-F238E27FC236}">
                <a16:creationId xmlns:a16="http://schemas.microsoft.com/office/drawing/2014/main" id="{0DAF1D60-87AA-E335-4853-C64723A1F38E}"/>
              </a:ext>
            </a:extLst>
          </p:cNvPr>
          <p:cNvSpPr>
            <a:spLocks noGrp="1"/>
          </p:cNvSpPr>
          <p:nvPr>
            <p:ph type="ftr" sz="quarter" idx="21"/>
          </p:nvPr>
        </p:nvSpPr>
        <p:spPr/>
        <p:txBody>
          <a:bodyPr/>
          <a:lstStyle/>
          <a:p>
            <a:r>
              <a:rPr lang="en-US" dirty="0"/>
              <a:t>2024</a:t>
            </a:r>
          </a:p>
        </p:txBody>
      </p:sp>
      <p:pic>
        <p:nvPicPr>
          <p:cNvPr id="6" name="Picture 5">
            <a:extLst>
              <a:ext uri="{FF2B5EF4-FFF2-40B4-BE49-F238E27FC236}">
                <a16:creationId xmlns:a16="http://schemas.microsoft.com/office/drawing/2014/main" id="{82C4CBA5-AB8B-847A-7B85-A07BFC69EC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358"/>
          <a:stretch/>
        </p:blipFill>
        <p:spPr bwMode="auto">
          <a:xfrm>
            <a:off x="5799580" y="1811003"/>
            <a:ext cx="5681048" cy="3047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6">
            <a:extLst>
              <a:ext uri="{FF2B5EF4-FFF2-40B4-BE49-F238E27FC236}">
                <a16:creationId xmlns:a16="http://schemas.microsoft.com/office/drawing/2014/main" id="{F4FFEA30-60B2-132E-78B3-CCC506C33726}"/>
              </a:ext>
            </a:extLst>
          </p:cNvPr>
          <p:cNvSpPr txBox="1">
            <a:spLocks/>
          </p:cNvSpPr>
          <p:nvPr/>
        </p:nvSpPr>
        <p:spPr>
          <a:xfrm>
            <a:off x="5799580" y="5015222"/>
            <a:ext cx="6036468" cy="467239"/>
          </a:xfrm>
          <a:prstGeom prst="rect">
            <a:avLst/>
          </a:prstGeom>
        </p:spPr>
        <p:txBody>
          <a:bodyPr vert="horz" lIns="0" tIns="0" rIns="0" bIns="36000" rtlCol="0" anchor="t">
            <a:noAutofit/>
          </a:bodyPr>
          <a:lstStyle>
            <a:lvl1pPr algn="l" defTabSz="914400" rtl="0" eaLnBrk="1" latinLnBrk="0" hangingPunct="1">
              <a:lnSpc>
                <a:spcPct val="100000"/>
              </a:lnSpc>
              <a:spcBef>
                <a:spcPts val="300"/>
              </a:spcBef>
              <a:spcAft>
                <a:spcPts val="600"/>
              </a:spcAft>
              <a:buNone/>
              <a:defRPr sz="2800" kern="1200">
                <a:solidFill>
                  <a:schemeClr val="accent1"/>
                </a:solidFill>
                <a:latin typeface="+mj-lt"/>
                <a:ea typeface="+mj-ea"/>
                <a:cs typeface="+mj-cs"/>
              </a:defRPr>
            </a:lvl1pPr>
          </a:lstStyle>
          <a:p>
            <a:pPr algn="ctr">
              <a:spcBef>
                <a:spcPts val="0"/>
              </a:spcBef>
              <a:spcAft>
                <a:spcPts val="0"/>
              </a:spcAft>
            </a:pPr>
            <a:r>
              <a:rPr lang="en-US" sz="2400" b="1" dirty="0"/>
              <a:t>HP Series</a:t>
            </a:r>
          </a:p>
          <a:p>
            <a:pPr algn="ctr">
              <a:spcBef>
                <a:spcPts val="0"/>
              </a:spcBef>
              <a:spcAft>
                <a:spcPts val="0"/>
              </a:spcAft>
            </a:pPr>
            <a:r>
              <a:rPr lang="en-US" sz="2400" dirty="0"/>
              <a:t>High Pressure Atomization </a:t>
            </a:r>
          </a:p>
        </p:txBody>
      </p:sp>
      <p:sp>
        <p:nvSpPr>
          <p:cNvPr id="85" name="Title 6">
            <a:extLst>
              <a:ext uri="{FF2B5EF4-FFF2-40B4-BE49-F238E27FC236}">
                <a16:creationId xmlns:a16="http://schemas.microsoft.com/office/drawing/2014/main" id="{CF56BED9-8572-2AB5-67DA-1D8DA0BFED72}"/>
              </a:ext>
            </a:extLst>
          </p:cNvPr>
          <p:cNvSpPr txBox="1">
            <a:spLocks/>
          </p:cNvSpPr>
          <p:nvPr/>
        </p:nvSpPr>
        <p:spPr>
          <a:xfrm>
            <a:off x="718428" y="5016318"/>
            <a:ext cx="4856591" cy="467239"/>
          </a:xfrm>
          <a:prstGeom prst="rect">
            <a:avLst/>
          </a:prstGeom>
        </p:spPr>
        <p:txBody>
          <a:bodyPr vert="horz" lIns="0" tIns="0" rIns="0" bIns="36000" rtlCol="0" anchor="t">
            <a:noAutofit/>
          </a:bodyPr>
          <a:lstStyle>
            <a:lvl1pPr algn="l" defTabSz="914400" rtl="0" eaLnBrk="1" latinLnBrk="0" hangingPunct="1">
              <a:lnSpc>
                <a:spcPct val="100000"/>
              </a:lnSpc>
              <a:spcBef>
                <a:spcPts val="300"/>
              </a:spcBef>
              <a:spcAft>
                <a:spcPts val="600"/>
              </a:spcAft>
              <a:buNone/>
              <a:defRPr sz="2800" kern="1200">
                <a:solidFill>
                  <a:schemeClr val="accent1"/>
                </a:solidFill>
                <a:latin typeface="+mj-lt"/>
                <a:ea typeface="+mj-ea"/>
                <a:cs typeface="+mj-cs"/>
              </a:defRPr>
            </a:lvl1pPr>
          </a:lstStyle>
          <a:p>
            <a:pPr algn="ctr">
              <a:spcBef>
                <a:spcPts val="0"/>
              </a:spcBef>
              <a:spcAft>
                <a:spcPts val="0"/>
              </a:spcAft>
            </a:pPr>
            <a:r>
              <a:rPr lang="en-US" sz="2400" b="1" dirty="0"/>
              <a:t>ME Series</a:t>
            </a:r>
          </a:p>
          <a:p>
            <a:pPr algn="ctr">
              <a:spcBef>
                <a:spcPts val="0"/>
              </a:spcBef>
              <a:spcAft>
                <a:spcPts val="0"/>
              </a:spcAft>
            </a:pPr>
            <a:r>
              <a:rPr lang="en-US" sz="2400" dirty="0"/>
              <a:t>Media Evaporative</a:t>
            </a:r>
          </a:p>
        </p:txBody>
      </p:sp>
      <p:sp>
        <p:nvSpPr>
          <p:cNvPr id="4" name="Rectangle 3">
            <a:extLst>
              <a:ext uri="{FF2B5EF4-FFF2-40B4-BE49-F238E27FC236}">
                <a16:creationId xmlns:a16="http://schemas.microsoft.com/office/drawing/2014/main" id="{DF9459B9-3762-E72C-1520-F71ADFA20AE2}"/>
              </a:ext>
            </a:extLst>
          </p:cNvPr>
          <p:cNvSpPr/>
          <p:nvPr/>
        </p:nvSpPr>
        <p:spPr>
          <a:xfrm>
            <a:off x="563227" y="1522972"/>
            <a:ext cx="2011480" cy="9136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Most Efficient Adiabatic Cooler</a:t>
            </a:r>
          </a:p>
        </p:txBody>
      </p:sp>
      <p:sp>
        <p:nvSpPr>
          <p:cNvPr id="86" name="Rectangle 85">
            <a:extLst>
              <a:ext uri="{FF2B5EF4-FFF2-40B4-BE49-F238E27FC236}">
                <a16:creationId xmlns:a16="http://schemas.microsoft.com/office/drawing/2014/main" id="{5098CC36-718B-63F0-4486-B77C9963CC67}"/>
              </a:ext>
            </a:extLst>
          </p:cNvPr>
          <p:cNvSpPr/>
          <p:nvPr/>
        </p:nvSpPr>
        <p:spPr>
          <a:xfrm>
            <a:off x="2997493" y="2207492"/>
            <a:ext cx="2011480" cy="9136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Short Installation Distance</a:t>
            </a:r>
          </a:p>
        </p:txBody>
      </p:sp>
      <p:sp>
        <p:nvSpPr>
          <p:cNvPr id="87" name="Rectangle 86">
            <a:extLst>
              <a:ext uri="{FF2B5EF4-FFF2-40B4-BE49-F238E27FC236}">
                <a16:creationId xmlns:a16="http://schemas.microsoft.com/office/drawing/2014/main" id="{D8274DFB-251E-469F-B524-09767438FD7D}"/>
              </a:ext>
            </a:extLst>
          </p:cNvPr>
          <p:cNvSpPr/>
          <p:nvPr/>
        </p:nvSpPr>
        <p:spPr>
          <a:xfrm>
            <a:off x="465904" y="4159156"/>
            <a:ext cx="2011480" cy="9136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+/- 10%rh Control</a:t>
            </a:r>
          </a:p>
        </p:txBody>
      </p:sp>
      <p:sp>
        <p:nvSpPr>
          <p:cNvPr id="88" name="Rectangle 87">
            <a:extLst>
              <a:ext uri="{FF2B5EF4-FFF2-40B4-BE49-F238E27FC236}">
                <a16:creationId xmlns:a16="http://schemas.microsoft.com/office/drawing/2014/main" id="{8B947313-05CB-3C57-A2FF-7259C45B25D8}"/>
              </a:ext>
            </a:extLst>
          </p:cNvPr>
          <p:cNvSpPr/>
          <p:nvPr/>
        </p:nvSpPr>
        <p:spPr>
          <a:xfrm>
            <a:off x="9434259" y="3914012"/>
            <a:ext cx="2011480" cy="9136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+/- 2% accurate control</a:t>
            </a:r>
          </a:p>
        </p:txBody>
      </p:sp>
      <p:sp>
        <p:nvSpPr>
          <p:cNvPr id="89" name="Rectangle 88">
            <a:extLst>
              <a:ext uri="{FF2B5EF4-FFF2-40B4-BE49-F238E27FC236}">
                <a16:creationId xmlns:a16="http://schemas.microsoft.com/office/drawing/2014/main" id="{DC1E530B-0CCD-FE68-F213-6FBCCD821B2B}"/>
              </a:ext>
            </a:extLst>
          </p:cNvPr>
          <p:cNvSpPr/>
          <p:nvPr/>
        </p:nvSpPr>
        <p:spPr>
          <a:xfrm>
            <a:off x="7287747" y="2715206"/>
            <a:ext cx="2011480" cy="9136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Requires a longer Absorption Distance</a:t>
            </a:r>
          </a:p>
        </p:txBody>
      </p:sp>
    </p:spTree>
    <p:extLst>
      <p:ext uri="{BB962C8B-B14F-4D97-AF65-F5344CB8AC3E}">
        <p14:creationId xmlns:p14="http://schemas.microsoft.com/office/powerpoint/2010/main" val="52207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6"/>
                                        </p:tgtEl>
                                        <p:attrNameLst>
                                          <p:attrName>style.visibility</p:attrName>
                                        </p:attrNameLst>
                                      </p:cBhvr>
                                      <p:to>
                                        <p:strVal val="visible"/>
                                      </p:to>
                                    </p:set>
                                    <p:anim calcmode="lin" valueType="num">
                                      <p:cBhvr additive="base">
                                        <p:cTn id="25" dur="500" fill="hold"/>
                                        <p:tgtEl>
                                          <p:spTgt spid="86"/>
                                        </p:tgtEl>
                                        <p:attrNameLst>
                                          <p:attrName>ppt_x</p:attrName>
                                        </p:attrNameLst>
                                      </p:cBhvr>
                                      <p:tavLst>
                                        <p:tav tm="0">
                                          <p:val>
                                            <p:strVal val="#ppt_x"/>
                                          </p:val>
                                        </p:tav>
                                        <p:tav tm="100000">
                                          <p:val>
                                            <p:strVal val="#ppt_x"/>
                                          </p:val>
                                        </p:tav>
                                      </p:tavLst>
                                    </p:anim>
                                    <p:anim calcmode="lin" valueType="num">
                                      <p:cBhvr additive="base">
                                        <p:cTn id="26"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7"/>
                                        </p:tgtEl>
                                        <p:attrNameLst>
                                          <p:attrName>style.visibility</p:attrName>
                                        </p:attrNameLst>
                                      </p:cBhvr>
                                      <p:to>
                                        <p:strVal val="visible"/>
                                      </p:to>
                                    </p:set>
                                    <p:anim calcmode="lin" valueType="num">
                                      <p:cBhvr additive="base">
                                        <p:cTn id="31" dur="500" fill="hold"/>
                                        <p:tgtEl>
                                          <p:spTgt spid="87"/>
                                        </p:tgtEl>
                                        <p:attrNameLst>
                                          <p:attrName>ppt_x</p:attrName>
                                        </p:attrNameLst>
                                      </p:cBhvr>
                                      <p:tavLst>
                                        <p:tav tm="0">
                                          <p:val>
                                            <p:strVal val="#ppt_x"/>
                                          </p:val>
                                        </p:tav>
                                        <p:tav tm="100000">
                                          <p:val>
                                            <p:strVal val="#ppt_x"/>
                                          </p:val>
                                        </p:tav>
                                      </p:tavLst>
                                    </p:anim>
                                    <p:anim calcmode="lin" valueType="num">
                                      <p:cBhvr additive="base">
                                        <p:cTn id="32"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 calcmode="lin" valueType="num">
                                      <p:cBhvr additive="base">
                                        <p:cTn id="37" dur="500" fill="hold"/>
                                        <p:tgtEl>
                                          <p:spTgt spid="89"/>
                                        </p:tgtEl>
                                        <p:attrNameLst>
                                          <p:attrName>ppt_x</p:attrName>
                                        </p:attrNameLst>
                                      </p:cBhvr>
                                      <p:tavLst>
                                        <p:tav tm="0">
                                          <p:val>
                                            <p:strVal val="#ppt_x"/>
                                          </p:val>
                                        </p:tav>
                                        <p:tav tm="100000">
                                          <p:val>
                                            <p:strVal val="#ppt_x"/>
                                          </p:val>
                                        </p:tav>
                                      </p:tavLst>
                                    </p:anim>
                                    <p:anim calcmode="lin" valueType="num">
                                      <p:cBhvr additive="base">
                                        <p:cTn id="38"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8"/>
                                        </p:tgtEl>
                                        <p:attrNameLst>
                                          <p:attrName>style.visibility</p:attrName>
                                        </p:attrNameLst>
                                      </p:cBhvr>
                                      <p:to>
                                        <p:strVal val="visible"/>
                                      </p:to>
                                    </p:set>
                                    <p:anim calcmode="lin" valueType="num">
                                      <p:cBhvr additive="base">
                                        <p:cTn id="43" dur="500" fill="hold"/>
                                        <p:tgtEl>
                                          <p:spTgt spid="88"/>
                                        </p:tgtEl>
                                        <p:attrNameLst>
                                          <p:attrName>ppt_x</p:attrName>
                                        </p:attrNameLst>
                                      </p:cBhvr>
                                      <p:tavLst>
                                        <p:tav tm="0">
                                          <p:val>
                                            <p:strVal val="#ppt_x"/>
                                          </p:val>
                                        </p:tav>
                                        <p:tav tm="100000">
                                          <p:val>
                                            <p:strVal val="#ppt_x"/>
                                          </p:val>
                                        </p:tav>
                                      </p:tavLst>
                                    </p:anim>
                                    <p:anim calcmode="lin" valueType="num">
                                      <p:cBhvr additive="base">
                                        <p:cTn id="44"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5" grpId="0"/>
      <p:bldP spid="4" grpId="0" animBg="1"/>
      <p:bldP spid="86" grpId="0" animBg="1"/>
      <p:bldP spid="87" grpId="0" animBg="1"/>
      <p:bldP spid="88" grpId="0" animBg="1"/>
      <p:bldP spid="8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16">
            <a:extLst>
              <a:ext uri="{FF2B5EF4-FFF2-40B4-BE49-F238E27FC236}">
                <a16:creationId xmlns:a16="http://schemas.microsoft.com/office/drawing/2014/main" id="{EFA54636-E609-4D19-B1F9-BAB58BB90388}"/>
              </a:ext>
            </a:extLst>
          </p:cNvPr>
          <p:cNvSpPr>
            <a:spLocks noGrp="1"/>
          </p:cNvSpPr>
          <p:nvPr>
            <p:ph type="subTitle" idx="15"/>
          </p:nvPr>
        </p:nvSpPr>
        <p:spPr/>
        <p:txBody>
          <a:bodyPr/>
          <a:lstStyle/>
          <a:p>
            <a:r>
              <a:rPr lang="en-US" dirty="0"/>
              <a:t>Adiabatic Humidification</a:t>
            </a:r>
          </a:p>
        </p:txBody>
      </p:sp>
      <p:sp>
        <p:nvSpPr>
          <p:cNvPr id="11" name="Title 10">
            <a:extLst>
              <a:ext uri="{FF2B5EF4-FFF2-40B4-BE49-F238E27FC236}">
                <a16:creationId xmlns:a16="http://schemas.microsoft.com/office/drawing/2014/main" id="{9A6301BD-F8EE-44E4-8251-E57B7F28F836}"/>
              </a:ext>
            </a:extLst>
          </p:cNvPr>
          <p:cNvSpPr>
            <a:spLocks noGrp="1"/>
          </p:cNvSpPr>
          <p:nvPr>
            <p:ph type="title"/>
          </p:nvPr>
        </p:nvSpPr>
        <p:spPr>
          <a:xfrm>
            <a:off x="623888" y="350069"/>
            <a:ext cx="8964613" cy="467239"/>
          </a:xfrm>
        </p:spPr>
        <p:txBody>
          <a:bodyPr/>
          <a:lstStyle/>
          <a:p>
            <a:r>
              <a:rPr lang="en-US" dirty="0"/>
              <a:t>Agenda</a:t>
            </a:r>
          </a:p>
        </p:txBody>
      </p:sp>
      <p:sp>
        <p:nvSpPr>
          <p:cNvPr id="18" name="Text Placeholder 17">
            <a:extLst>
              <a:ext uri="{FF2B5EF4-FFF2-40B4-BE49-F238E27FC236}">
                <a16:creationId xmlns:a16="http://schemas.microsoft.com/office/drawing/2014/main" id="{BDC1F3D2-883F-46A8-AA5E-A0E5A01CBCBA}"/>
              </a:ext>
            </a:extLst>
          </p:cNvPr>
          <p:cNvSpPr>
            <a:spLocks noGrp="1"/>
          </p:cNvSpPr>
          <p:nvPr>
            <p:ph type="body" sz="quarter" idx="20"/>
          </p:nvPr>
        </p:nvSpPr>
        <p:spPr>
          <a:xfrm>
            <a:off x="623887" y="1501180"/>
            <a:ext cx="4152393" cy="4319587"/>
          </a:xfrm>
        </p:spPr>
        <p:txBody>
          <a:bodyPr/>
          <a:lstStyle/>
          <a:p>
            <a:pPr marL="457200" indent="-457200">
              <a:lnSpc>
                <a:spcPct val="100000"/>
              </a:lnSpc>
              <a:spcBef>
                <a:spcPts val="1200"/>
              </a:spcBef>
              <a:buFont typeface="+mj-lt"/>
              <a:buAutoNum type="arabicPeriod"/>
            </a:pPr>
            <a:r>
              <a:rPr lang="en-US" dirty="0"/>
              <a:t>Introduction to Humidity</a:t>
            </a:r>
          </a:p>
          <a:p>
            <a:pPr marL="457200" indent="-457200">
              <a:lnSpc>
                <a:spcPct val="100000"/>
              </a:lnSpc>
              <a:spcBef>
                <a:spcPts val="1200"/>
              </a:spcBef>
              <a:buFont typeface="+mj-lt"/>
              <a:buAutoNum type="arabicPeriod"/>
            </a:pPr>
            <a:r>
              <a:rPr lang="en-US" dirty="0"/>
              <a:t>Product Overview</a:t>
            </a:r>
          </a:p>
          <a:p>
            <a:pPr lvl="3">
              <a:lnSpc>
                <a:spcPct val="100000"/>
              </a:lnSpc>
              <a:spcBef>
                <a:spcPts val="0"/>
              </a:spcBef>
              <a:spcAft>
                <a:spcPts val="0"/>
              </a:spcAft>
              <a:buClr>
                <a:srgbClr val="016AB3"/>
              </a:buClr>
              <a:buSzPct val="100000"/>
              <a:buFont typeface="Arial" panose="020B0604020202020204" pitchFamily="34" charset="0"/>
              <a:buChar char="•"/>
            </a:pPr>
            <a:r>
              <a:rPr lang="en-US" dirty="0"/>
              <a:t>Isothermal</a:t>
            </a:r>
          </a:p>
          <a:p>
            <a:pPr lvl="3">
              <a:lnSpc>
                <a:spcPct val="100000"/>
              </a:lnSpc>
              <a:spcBef>
                <a:spcPts val="0"/>
              </a:spcBef>
              <a:spcAft>
                <a:spcPts val="0"/>
              </a:spcAft>
              <a:buClr>
                <a:srgbClr val="016AB3"/>
              </a:buClr>
              <a:buSzPct val="100000"/>
              <a:buFont typeface="Arial" panose="020B0604020202020204" pitchFamily="34" charset="0"/>
              <a:buChar char="•"/>
            </a:pPr>
            <a:r>
              <a:rPr lang="en-US" dirty="0"/>
              <a:t>Adiabatic</a:t>
            </a:r>
          </a:p>
          <a:p>
            <a:pPr lvl="3">
              <a:lnSpc>
                <a:spcPct val="100000"/>
              </a:lnSpc>
              <a:spcBef>
                <a:spcPts val="0"/>
              </a:spcBef>
              <a:spcAft>
                <a:spcPts val="0"/>
              </a:spcAft>
              <a:buClr>
                <a:srgbClr val="016AB3"/>
              </a:buClr>
              <a:buSzPct val="100000"/>
              <a:buFont typeface="Arial" panose="020B0604020202020204" pitchFamily="34" charset="0"/>
              <a:buChar char="•"/>
            </a:pPr>
            <a:r>
              <a:rPr lang="en-US" dirty="0"/>
              <a:t>Water</a:t>
            </a:r>
          </a:p>
          <a:p>
            <a:pPr marL="457200" indent="-457200">
              <a:lnSpc>
                <a:spcPct val="100000"/>
              </a:lnSpc>
              <a:spcBef>
                <a:spcPts val="1200"/>
              </a:spcBef>
              <a:buFont typeface="+mj-lt"/>
              <a:buAutoNum type="arabicPeriod"/>
            </a:pPr>
            <a:r>
              <a:rPr lang="en-US" dirty="0"/>
              <a:t>Adiabatic Opportunities</a:t>
            </a:r>
          </a:p>
          <a:p>
            <a:pPr marL="457200" indent="-457200">
              <a:lnSpc>
                <a:spcPct val="100000"/>
              </a:lnSpc>
              <a:spcBef>
                <a:spcPts val="1200"/>
              </a:spcBef>
              <a:buFont typeface="+mj-lt"/>
              <a:buAutoNum type="arabicPeriod"/>
            </a:pPr>
            <a:r>
              <a:rPr lang="en-US" dirty="0"/>
              <a:t>Key Takeaways + Q&amp;A</a:t>
            </a:r>
          </a:p>
        </p:txBody>
      </p:sp>
      <p:sp>
        <p:nvSpPr>
          <p:cNvPr id="4" name="Slide Number Placeholder 3">
            <a:extLst>
              <a:ext uri="{FF2B5EF4-FFF2-40B4-BE49-F238E27FC236}">
                <a16:creationId xmlns:a16="http://schemas.microsoft.com/office/drawing/2014/main" id="{F464E3C4-3036-5125-A3F4-B20BAAF4C2ED}"/>
              </a:ext>
            </a:extLst>
          </p:cNvPr>
          <p:cNvSpPr>
            <a:spLocks noGrp="1"/>
          </p:cNvSpPr>
          <p:nvPr>
            <p:ph type="sldNum" sz="quarter" idx="22"/>
          </p:nvPr>
        </p:nvSpPr>
        <p:spPr/>
        <p:txBody>
          <a:bodyPr/>
          <a:lstStyle/>
          <a:p>
            <a:fld id="{779A0DE7-F5BC-4A81-80DA-A4729B08009D}" type="slidenum">
              <a:rPr lang="en-US" smtClean="0"/>
              <a:t>2</a:t>
            </a:fld>
            <a:endParaRPr lang="en-US" dirty="0"/>
          </a:p>
        </p:txBody>
      </p:sp>
      <p:sp>
        <p:nvSpPr>
          <p:cNvPr id="5" name="Footer Placeholder 4">
            <a:extLst>
              <a:ext uri="{FF2B5EF4-FFF2-40B4-BE49-F238E27FC236}">
                <a16:creationId xmlns:a16="http://schemas.microsoft.com/office/drawing/2014/main" id="{0FE20E30-2B1B-AEA8-603E-F4C9F2E04077}"/>
              </a:ext>
            </a:extLst>
          </p:cNvPr>
          <p:cNvSpPr>
            <a:spLocks noGrp="1"/>
          </p:cNvSpPr>
          <p:nvPr>
            <p:ph type="ftr" sz="quarter" idx="21"/>
          </p:nvPr>
        </p:nvSpPr>
        <p:spPr/>
        <p:txBody>
          <a:bodyPr/>
          <a:lstStyle/>
          <a:p>
            <a:r>
              <a:rPr lang="en-US" dirty="0"/>
              <a:t>2024</a:t>
            </a:r>
          </a:p>
        </p:txBody>
      </p:sp>
      <p:pic>
        <p:nvPicPr>
          <p:cNvPr id="3" name="Picture 2" descr="A group of people posing for a photo in front of a building&#10;&#10;Description automatically generated">
            <a:extLst>
              <a:ext uri="{FF2B5EF4-FFF2-40B4-BE49-F238E27FC236}">
                <a16:creationId xmlns:a16="http://schemas.microsoft.com/office/drawing/2014/main" id="{10786959-142F-8711-13AF-957A045426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305" y="1460709"/>
            <a:ext cx="6312023" cy="4208015"/>
          </a:xfrm>
          <a:prstGeom prst="rect">
            <a:avLst/>
          </a:prstGeom>
        </p:spPr>
      </p:pic>
    </p:spTree>
    <p:extLst>
      <p:ext uri="{BB962C8B-B14F-4D97-AF65-F5344CB8AC3E}">
        <p14:creationId xmlns:p14="http://schemas.microsoft.com/office/powerpoint/2010/main" val="1359447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18803BE5-E8CF-4B73-B3D5-1DCFB16AD658}"/>
              </a:ext>
            </a:extLst>
          </p:cNvPr>
          <p:cNvSpPr>
            <a:spLocks noGrp="1"/>
          </p:cNvSpPr>
          <p:nvPr>
            <p:ph type="subTitle" idx="15"/>
          </p:nvPr>
        </p:nvSpPr>
        <p:spPr/>
        <p:txBody>
          <a:bodyPr/>
          <a:lstStyle/>
          <a:p>
            <a:r>
              <a:rPr lang="en-US" dirty="0"/>
              <a:t>Hybrid Technology </a:t>
            </a:r>
          </a:p>
        </p:txBody>
      </p:sp>
      <p:sp>
        <p:nvSpPr>
          <p:cNvPr id="5" name="Title 4">
            <a:extLst>
              <a:ext uri="{FF2B5EF4-FFF2-40B4-BE49-F238E27FC236}">
                <a16:creationId xmlns:a16="http://schemas.microsoft.com/office/drawing/2014/main" id="{CEDD39FD-CFD9-4CD6-B04B-929E3B28B1E8}"/>
              </a:ext>
            </a:extLst>
          </p:cNvPr>
          <p:cNvSpPr>
            <a:spLocks noGrp="1"/>
          </p:cNvSpPr>
          <p:nvPr>
            <p:ph type="title"/>
          </p:nvPr>
        </p:nvSpPr>
        <p:spPr/>
        <p:txBody>
          <a:bodyPr/>
          <a:lstStyle/>
          <a:p>
            <a:r>
              <a:rPr lang="en-US" dirty="0"/>
              <a:t>Product Overview </a:t>
            </a:r>
          </a:p>
        </p:txBody>
      </p:sp>
      <p:sp>
        <p:nvSpPr>
          <p:cNvPr id="3" name="Slide Number Placeholder 2">
            <a:extLst>
              <a:ext uri="{FF2B5EF4-FFF2-40B4-BE49-F238E27FC236}">
                <a16:creationId xmlns:a16="http://schemas.microsoft.com/office/drawing/2014/main" id="{1802E5EA-1A07-026D-CC22-A93E9A4E483D}"/>
              </a:ext>
            </a:extLst>
          </p:cNvPr>
          <p:cNvSpPr>
            <a:spLocks noGrp="1"/>
          </p:cNvSpPr>
          <p:nvPr>
            <p:ph type="sldNum" sz="quarter" idx="22"/>
          </p:nvPr>
        </p:nvSpPr>
        <p:spPr/>
        <p:txBody>
          <a:bodyPr/>
          <a:lstStyle/>
          <a:p>
            <a:fld id="{3521960D-4DB4-4308-B5A3-304D8C24BB93}" type="slidenum">
              <a:rPr lang="en-US" smtClean="0"/>
              <a:t>20</a:t>
            </a:fld>
            <a:endParaRPr lang="en-US" dirty="0"/>
          </a:p>
        </p:txBody>
      </p:sp>
      <p:sp>
        <p:nvSpPr>
          <p:cNvPr id="11" name="Rectangle 10">
            <a:extLst>
              <a:ext uri="{FF2B5EF4-FFF2-40B4-BE49-F238E27FC236}">
                <a16:creationId xmlns:a16="http://schemas.microsoft.com/office/drawing/2014/main" id="{52F88925-2C67-C5F4-06C4-89834ECD27E4}"/>
              </a:ext>
            </a:extLst>
          </p:cNvPr>
          <p:cNvSpPr/>
          <p:nvPr/>
        </p:nvSpPr>
        <p:spPr>
          <a:xfrm>
            <a:off x="2896531" y="1254990"/>
            <a:ext cx="6398935" cy="1092607"/>
          </a:xfrm>
          <a:prstGeom prst="rect">
            <a:avLst/>
          </a:prstGeom>
        </p:spPr>
        <p:txBody>
          <a:bodyPr wrap="square">
            <a:spAutoFit/>
          </a:bodyPr>
          <a:lstStyle/>
          <a:p>
            <a:pPr algn="ctr">
              <a:spcAft>
                <a:spcPts val="600"/>
              </a:spcAft>
            </a:pPr>
            <a:r>
              <a:rPr lang="en-US" sz="2000" b="1" u="sng" dirty="0">
                <a:solidFill>
                  <a:schemeClr val="tx1">
                    <a:lumMod val="65000"/>
                    <a:lumOff val="35000"/>
                  </a:schemeClr>
                </a:solidFill>
              </a:rPr>
              <a:t>DUAL Technology Humidifier:</a:t>
            </a:r>
          </a:p>
          <a:p>
            <a:pPr algn="ctr"/>
            <a:r>
              <a:rPr lang="en-US" sz="4000" b="1" dirty="0">
                <a:solidFill>
                  <a:srgbClr val="016AB3"/>
                </a:solidFill>
              </a:rPr>
              <a:t>Atomization + Evaporation</a:t>
            </a:r>
          </a:p>
        </p:txBody>
      </p:sp>
      <p:pic>
        <p:nvPicPr>
          <p:cNvPr id="9" name="Picture 8" descr="Chart&#10;&#10;Description automatically generated">
            <a:extLst>
              <a:ext uri="{FF2B5EF4-FFF2-40B4-BE49-F238E27FC236}">
                <a16:creationId xmlns:a16="http://schemas.microsoft.com/office/drawing/2014/main" id="{0B53EF59-AB4F-DE44-2D2F-746E063D346F}"/>
              </a:ext>
            </a:extLst>
          </p:cNvPr>
          <p:cNvPicPr>
            <a:picLocks noChangeAspect="1"/>
          </p:cNvPicPr>
          <p:nvPr/>
        </p:nvPicPr>
        <p:blipFill rotWithShape="1">
          <a:blip r:embed="rId3">
            <a:extLst>
              <a:ext uri="{28A0092B-C50C-407E-A947-70E740481C1C}">
                <a14:useLocalDpi xmlns:a14="http://schemas.microsoft.com/office/drawing/2010/main" val="0"/>
              </a:ext>
            </a:extLst>
          </a:blip>
          <a:srcRect l="4251" t="8746" r="1507" b="4453"/>
          <a:stretch/>
        </p:blipFill>
        <p:spPr>
          <a:xfrm>
            <a:off x="726142" y="2438400"/>
            <a:ext cx="5336334" cy="3362306"/>
          </a:xfrm>
          <a:prstGeom prst="rect">
            <a:avLst/>
          </a:prstGeom>
        </p:spPr>
      </p:pic>
      <p:pic>
        <p:nvPicPr>
          <p:cNvPr id="12" name="Picture 11">
            <a:extLst>
              <a:ext uri="{FF2B5EF4-FFF2-40B4-BE49-F238E27FC236}">
                <a16:creationId xmlns:a16="http://schemas.microsoft.com/office/drawing/2014/main" id="{AC5C13CB-A233-5C7A-967C-0B7F6226FABC}"/>
              </a:ext>
            </a:extLst>
          </p:cNvPr>
          <p:cNvPicPr>
            <a:picLocks noChangeAspect="1"/>
          </p:cNvPicPr>
          <p:nvPr/>
        </p:nvPicPr>
        <p:blipFill>
          <a:blip r:embed="rId4"/>
          <a:stretch>
            <a:fillRect/>
          </a:stretch>
        </p:blipFill>
        <p:spPr>
          <a:xfrm>
            <a:off x="6270150" y="2522557"/>
            <a:ext cx="5097097" cy="3451363"/>
          </a:xfrm>
          <a:prstGeom prst="rect">
            <a:avLst/>
          </a:prstGeom>
        </p:spPr>
      </p:pic>
      <p:sp>
        <p:nvSpPr>
          <p:cNvPr id="2" name="Footer Placeholder 1">
            <a:extLst>
              <a:ext uri="{FF2B5EF4-FFF2-40B4-BE49-F238E27FC236}">
                <a16:creationId xmlns:a16="http://schemas.microsoft.com/office/drawing/2014/main" id="{0D8D01EB-2628-B44D-71E7-7AF4FABF7501}"/>
              </a:ext>
            </a:extLst>
          </p:cNvPr>
          <p:cNvSpPr>
            <a:spLocks noGrp="1"/>
          </p:cNvSpPr>
          <p:nvPr>
            <p:ph type="ftr" sz="quarter" idx="21"/>
          </p:nvPr>
        </p:nvSpPr>
        <p:spPr/>
        <p:txBody>
          <a:bodyPr/>
          <a:lstStyle/>
          <a:p>
            <a:r>
              <a:rPr lang="en-US" dirty="0"/>
              <a:t>2024</a:t>
            </a:r>
          </a:p>
        </p:txBody>
      </p:sp>
    </p:spTree>
    <p:extLst>
      <p:ext uri="{BB962C8B-B14F-4D97-AF65-F5344CB8AC3E}">
        <p14:creationId xmlns:p14="http://schemas.microsoft.com/office/powerpoint/2010/main" val="1040360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DD39FD-CFD9-4CD6-B04B-929E3B28B1E8}"/>
              </a:ext>
            </a:extLst>
          </p:cNvPr>
          <p:cNvSpPr>
            <a:spLocks noGrp="1"/>
          </p:cNvSpPr>
          <p:nvPr>
            <p:ph type="title"/>
          </p:nvPr>
        </p:nvSpPr>
        <p:spPr/>
        <p:txBody>
          <a:bodyPr/>
          <a:lstStyle/>
          <a:p>
            <a:r>
              <a:rPr lang="en-US" dirty="0"/>
              <a:t>Product Overview </a:t>
            </a:r>
          </a:p>
        </p:txBody>
      </p:sp>
      <p:sp>
        <p:nvSpPr>
          <p:cNvPr id="3" name="Slide Number Placeholder 2">
            <a:extLst>
              <a:ext uri="{FF2B5EF4-FFF2-40B4-BE49-F238E27FC236}">
                <a16:creationId xmlns:a16="http://schemas.microsoft.com/office/drawing/2014/main" id="{D8C9EE39-09C9-48C4-8315-A966411EDE34}"/>
              </a:ext>
            </a:extLst>
          </p:cNvPr>
          <p:cNvSpPr>
            <a:spLocks noGrp="1"/>
          </p:cNvSpPr>
          <p:nvPr>
            <p:ph type="sldNum" sz="quarter" idx="22"/>
          </p:nvPr>
        </p:nvSpPr>
        <p:spPr/>
        <p:txBody>
          <a:bodyPr/>
          <a:lstStyle/>
          <a:p>
            <a:fld id="{6799BF2A-E169-4B36-A0AB-D0D2750E78D2}" type="slidenum">
              <a:rPr lang="en-US" smtClean="0"/>
              <a:t>21</a:t>
            </a:fld>
            <a:endParaRPr lang="en-US" dirty="0"/>
          </a:p>
        </p:txBody>
      </p:sp>
      <p:pic>
        <p:nvPicPr>
          <p:cNvPr id="9" name="Picture 8">
            <a:extLst>
              <a:ext uri="{FF2B5EF4-FFF2-40B4-BE49-F238E27FC236}">
                <a16:creationId xmlns:a16="http://schemas.microsoft.com/office/drawing/2014/main" id="{6AE6DB5A-5B8D-50AB-351B-853F7639D2E1}"/>
              </a:ext>
            </a:extLst>
          </p:cNvPr>
          <p:cNvPicPr>
            <a:picLocks noChangeAspect="1"/>
          </p:cNvPicPr>
          <p:nvPr/>
        </p:nvPicPr>
        <p:blipFill rotWithShape="1">
          <a:blip r:embed="rId3"/>
          <a:srcRect l="4900" b="5700"/>
          <a:stretch/>
        </p:blipFill>
        <p:spPr>
          <a:xfrm>
            <a:off x="1" y="990592"/>
            <a:ext cx="11658600" cy="5035405"/>
          </a:xfrm>
          <a:prstGeom prst="rect">
            <a:avLst/>
          </a:prstGeom>
        </p:spPr>
      </p:pic>
      <p:sp>
        <p:nvSpPr>
          <p:cNvPr id="10" name="TextBox 9">
            <a:extLst>
              <a:ext uri="{FF2B5EF4-FFF2-40B4-BE49-F238E27FC236}">
                <a16:creationId xmlns:a16="http://schemas.microsoft.com/office/drawing/2014/main" id="{F84E11D3-5481-CA07-E521-8E8C051B5F84}"/>
              </a:ext>
            </a:extLst>
          </p:cNvPr>
          <p:cNvSpPr txBox="1"/>
          <p:nvPr/>
        </p:nvSpPr>
        <p:spPr>
          <a:xfrm>
            <a:off x="7142429" y="4444154"/>
            <a:ext cx="4403194" cy="307777"/>
          </a:xfrm>
          <a:prstGeom prst="rect">
            <a:avLst/>
          </a:prstGeom>
          <a:noFill/>
        </p:spPr>
        <p:txBody>
          <a:bodyPr wrap="square" rtlCol="0">
            <a:spAutoFit/>
          </a:bodyPr>
          <a:lstStyle/>
          <a:p>
            <a:r>
              <a:rPr lang="en-US" sz="1400" dirty="0">
                <a:solidFill>
                  <a:schemeClr val="accent1"/>
                </a:solidFill>
              </a:rPr>
              <a:t>VFD Booster Pump </a:t>
            </a:r>
          </a:p>
        </p:txBody>
      </p:sp>
      <p:sp>
        <p:nvSpPr>
          <p:cNvPr id="12" name="TextBox 11">
            <a:extLst>
              <a:ext uri="{FF2B5EF4-FFF2-40B4-BE49-F238E27FC236}">
                <a16:creationId xmlns:a16="http://schemas.microsoft.com/office/drawing/2014/main" id="{38B7322D-1021-2452-53A7-0B072FC73135}"/>
              </a:ext>
            </a:extLst>
          </p:cNvPr>
          <p:cNvSpPr txBox="1"/>
          <p:nvPr/>
        </p:nvSpPr>
        <p:spPr>
          <a:xfrm>
            <a:off x="4414622" y="5728723"/>
            <a:ext cx="3662579" cy="492443"/>
          </a:xfrm>
          <a:prstGeom prst="rect">
            <a:avLst/>
          </a:prstGeom>
          <a:noFill/>
        </p:spPr>
        <p:txBody>
          <a:bodyPr wrap="square" rtlCol="0">
            <a:spAutoFit/>
          </a:bodyPr>
          <a:lstStyle/>
          <a:p>
            <a:r>
              <a:rPr lang="en-US" sz="1400" dirty="0">
                <a:solidFill>
                  <a:schemeClr val="accent1"/>
                </a:solidFill>
              </a:rPr>
              <a:t>HygienePlus System</a:t>
            </a:r>
          </a:p>
          <a:p>
            <a:pPr>
              <a:buClr>
                <a:srgbClr val="016AB3"/>
              </a:buClr>
              <a:buSzPct val="100000"/>
            </a:pPr>
            <a:r>
              <a:rPr lang="en-US" sz="1100" b="1" i="1" dirty="0">
                <a:solidFill>
                  <a:schemeClr val="accent1"/>
                </a:solidFill>
              </a:rPr>
              <a:t>Patented silver ion dosing of supply water</a:t>
            </a:r>
          </a:p>
        </p:txBody>
      </p:sp>
      <p:cxnSp>
        <p:nvCxnSpPr>
          <p:cNvPr id="14" name="Straight Arrow Connector 13">
            <a:extLst>
              <a:ext uri="{FF2B5EF4-FFF2-40B4-BE49-F238E27FC236}">
                <a16:creationId xmlns:a16="http://schemas.microsoft.com/office/drawing/2014/main" id="{480A260A-5E50-3488-CB29-FB44BA01FD14}"/>
              </a:ext>
            </a:extLst>
          </p:cNvPr>
          <p:cNvCxnSpPr>
            <a:cxnSpLocks/>
          </p:cNvCxnSpPr>
          <p:nvPr/>
        </p:nvCxnSpPr>
        <p:spPr>
          <a:xfrm flipV="1">
            <a:off x="6061164" y="5305484"/>
            <a:ext cx="0" cy="608181"/>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6ACB2B5-14F0-D705-7B7F-DF8C05FB7406}"/>
              </a:ext>
            </a:extLst>
          </p:cNvPr>
          <p:cNvCxnSpPr>
            <a:cxnSpLocks/>
          </p:cNvCxnSpPr>
          <p:nvPr/>
        </p:nvCxnSpPr>
        <p:spPr>
          <a:xfrm flipH="1">
            <a:off x="6570123" y="4588459"/>
            <a:ext cx="610855" cy="0"/>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FDCAB08-A972-686B-620C-A1E7C0C9CB9A}"/>
              </a:ext>
            </a:extLst>
          </p:cNvPr>
          <p:cNvSpPr txBox="1"/>
          <p:nvPr/>
        </p:nvSpPr>
        <p:spPr>
          <a:xfrm>
            <a:off x="7180978" y="1222554"/>
            <a:ext cx="4283528" cy="492443"/>
          </a:xfrm>
          <a:prstGeom prst="rect">
            <a:avLst/>
          </a:prstGeom>
          <a:noFill/>
        </p:spPr>
        <p:txBody>
          <a:bodyPr wrap="square" rtlCol="0">
            <a:spAutoFit/>
          </a:bodyPr>
          <a:lstStyle/>
          <a:p>
            <a:r>
              <a:rPr lang="en-US" sz="1400" dirty="0">
                <a:solidFill>
                  <a:schemeClr val="accent1"/>
                </a:solidFill>
              </a:rPr>
              <a:t>Nozzle Grid</a:t>
            </a:r>
            <a:endParaRPr lang="en-US" sz="1100" dirty="0">
              <a:solidFill>
                <a:srgbClr val="000000"/>
              </a:solidFill>
            </a:endParaRPr>
          </a:p>
          <a:p>
            <a:pPr>
              <a:buClr>
                <a:srgbClr val="016AB3"/>
              </a:buClr>
              <a:buSzPct val="100000"/>
            </a:pPr>
            <a:r>
              <a:rPr lang="en-US" sz="1100" b="1" i="1" dirty="0">
                <a:solidFill>
                  <a:schemeClr val="accent1"/>
                </a:solidFill>
              </a:rPr>
              <a:t>43.5 psi – 101.5 psi</a:t>
            </a:r>
            <a:r>
              <a:rPr lang="en-US" sz="1100" dirty="0">
                <a:solidFill>
                  <a:srgbClr val="000000"/>
                </a:solidFill>
              </a:rPr>
              <a:t> </a:t>
            </a:r>
            <a:endParaRPr lang="en-US" sz="1050" dirty="0">
              <a:solidFill>
                <a:srgbClr val="000000"/>
              </a:solidFill>
            </a:endParaRPr>
          </a:p>
        </p:txBody>
      </p:sp>
      <p:cxnSp>
        <p:nvCxnSpPr>
          <p:cNvPr id="18" name="Straight Arrow Connector 17">
            <a:extLst>
              <a:ext uri="{FF2B5EF4-FFF2-40B4-BE49-F238E27FC236}">
                <a16:creationId xmlns:a16="http://schemas.microsoft.com/office/drawing/2014/main" id="{E2BC1AD1-BA76-C559-ABFA-E6532FCC2AB6}"/>
              </a:ext>
            </a:extLst>
          </p:cNvPr>
          <p:cNvCxnSpPr>
            <a:cxnSpLocks/>
          </p:cNvCxnSpPr>
          <p:nvPr/>
        </p:nvCxnSpPr>
        <p:spPr>
          <a:xfrm>
            <a:off x="8077201" y="1726101"/>
            <a:ext cx="0" cy="355546"/>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3E84E51-8654-8AD9-636F-F08B4EBD0566}"/>
              </a:ext>
            </a:extLst>
          </p:cNvPr>
          <p:cNvSpPr txBox="1"/>
          <p:nvPr/>
        </p:nvSpPr>
        <p:spPr>
          <a:xfrm>
            <a:off x="217907" y="2398213"/>
            <a:ext cx="1080488" cy="307777"/>
          </a:xfrm>
          <a:prstGeom prst="rect">
            <a:avLst/>
          </a:prstGeom>
          <a:noFill/>
        </p:spPr>
        <p:txBody>
          <a:bodyPr wrap="square" rtlCol="0">
            <a:spAutoFit/>
          </a:bodyPr>
          <a:lstStyle/>
          <a:p>
            <a:r>
              <a:rPr lang="en-US" sz="1400" dirty="0">
                <a:solidFill>
                  <a:schemeClr val="accent1"/>
                </a:solidFill>
              </a:rPr>
              <a:t>Filter</a:t>
            </a:r>
          </a:p>
        </p:txBody>
      </p:sp>
      <p:sp>
        <p:nvSpPr>
          <p:cNvPr id="20" name="TextBox 19">
            <a:extLst>
              <a:ext uri="{FF2B5EF4-FFF2-40B4-BE49-F238E27FC236}">
                <a16:creationId xmlns:a16="http://schemas.microsoft.com/office/drawing/2014/main" id="{953CA713-C400-4C2C-56F2-0951ABD3CB1E}"/>
              </a:ext>
            </a:extLst>
          </p:cNvPr>
          <p:cNvSpPr txBox="1"/>
          <p:nvPr/>
        </p:nvSpPr>
        <p:spPr>
          <a:xfrm>
            <a:off x="758151" y="2827443"/>
            <a:ext cx="1620731" cy="307777"/>
          </a:xfrm>
          <a:prstGeom prst="rect">
            <a:avLst/>
          </a:prstGeom>
          <a:noFill/>
        </p:spPr>
        <p:txBody>
          <a:bodyPr wrap="square" rtlCol="0">
            <a:spAutoFit/>
          </a:bodyPr>
          <a:lstStyle/>
          <a:p>
            <a:r>
              <a:rPr lang="en-US" sz="1400" dirty="0">
                <a:solidFill>
                  <a:schemeClr val="accent1"/>
                </a:solidFill>
              </a:rPr>
              <a:t>Backflow Valve</a:t>
            </a:r>
          </a:p>
        </p:txBody>
      </p:sp>
      <p:sp>
        <p:nvSpPr>
          <p:cNvPr id="21" name="TextBox 20">
            <a:extLst>
              <a:ext uri="{FF2B5EF4-FFF2-40B4-BE49-F238E27FC236}">
                <a16:creationId xmlns:a16="http://schemas.microsoft.com/office/drawing/2014/main" id="{DA63DE44-A25C-FDD3-2A78-DEBC533CA3FD}"/>
              </a:ext>
            </a:extLst>
          </p:cNvPr>
          <p:cNvSpPr txBox="1"/>
          <p:nvPr/>
        </p:nvSpPr>
        <p:spPr>
          <a:xfrm>
            <a:off x="1959937" y="3256673"/>
            <a:ext cx="1080488" cy="492443"/>
          </a:xfrm>
          <a:prstGeom prst="rect">
            <a:avLst/>
          </a:prstGeom>
          <a:noFill/>
        </p:spPr>
        <p:txBody>
          <a:bodyPr wrap="square" rtlCol="0">
            <a:spAutoFit/>
          </a:bodyPr>
          <a:lstStyle/>
          <a:p>
            <a:r>
              <a:rPr lang="en-US" sz="1400" dirty="0">
                <a:solidFill>
                  <a:schemeClr val="accent1"/>
                </a:solidFill>
              </a:rPr>
              <a:t>Softener</a:t>
            </a:r>
          </a:p>
          <a:p>
            <a:pPr>
              <a:buClr>
                <a:srgbClr val="016AB3"/>
              </a:buClr>
              <a:buSzPct val="100000"/>
            </a:pPr>
            <a:endParaRPr lang="en-US" sz="1100" b="1" i="1" dirty="0">
              <a:solidFill>
                <a:schemeClr val="accent1"/>
              </a:solidFill>
            </a:endParaRPr>
          </a:p>
        </p:txBody>
      </p:sp>
      <p:sp>
        <p:nvSpPr>
          <p:cNvPr id="22" name="TextBox 21">
            <a:extLst>
              <a:ext uri="{FF2B5EF4-FFF2-40B4-BE49-F238E27FC236}">
                <a16:creationId xmlns:a16="http://schemas.microsoft.com/office/drawing/2014/main" id="{1A1A6863-F51E-F52E-3B1B-C35E4BE1A28B}"/>
              </a:ext>
            </a:extLst>
          </p:cNvPr>
          <p:cNvSpPr txBox="1"/>
          <p:nvPr/>
        </p:nvSpPr>
        <p:spPr>
          <a:xfrm>
            <a:off x="3556025" y="2397344"/>
            <a:ext cx="1697098" cy="477054"/>
          </a:xfrm>
          <a:prstGeom prst="rect">
            <a:avLst/>
          </a:prstGeom>
          <a:noFill/>
        </p:spPr>
        <p:txBody>
          <a:bodyPr wrap="square" rtlCol="0">
            <a:spAutoFit/>
          </a:bodyPr>
          <a:lstStyle/>
          <a:p>
            <a:r>
              <a:rPr lang="en-US" sz="1400" dirty="0">
                <a:solidFill>
                  <a:schemeClr val="accent1"/>
                </a:solidFill>
              </a:rPr>
              <a:t>Reverse Osmosis</a:t>
            </a:r>
          </a:p>
          <a:p>
            <a:pPr>
              <a:buClr>
                <a:srgbClr val="016AB3"/>
              </a:buClr>
              <a:buSzPct val="100000"/>
            </a:pPr>
            <a:r>
              <a:rPr lang="en-US" sz="1100" b="1" i="1" dirty="0">
                <a:solidFill>
                  <a:schemeClr val="accent1"/>
                </a:solidFill>
              </a:rPr>
              <a:t>Required</a:t>
            </a:r>
          </a:p>
        </p:txBody>
      </p:sp>
      <p:cxnSp>
        <p:nvCxnSpPr>
          <p:cNvPr id="23" name="Straight Arrow Connector 22">
            <a:extLst>
              <a:ext uri="{FF2B5EF4-FFF2-40B4-BE49-F238E27FC236}">
                <a16:creationId xmlns:a16="http://schemas.microsoft.com/office/drawing/2014/main" id="{82214E40-7320-9EFC-9C2D-69786838CE73}"/>
              </a:ext>
            </a:extLst>
          </p:cNvPr>
          <p:cNvCxnSpPr>
            <a:cxnSpLocks/>
          </p:cNvCxnSpPr>
          <p:nvPr/>
        </p:nvCxnSpPr>
        <p:spPr>
          <a:xfrm>
            <a:off x="4404574" y="2667594"/>
            <a:ext cx="0" cy="355546"/>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CB33974-29AA-B4E6-113F-4B0B2AC43377}"/>
              </a:ext>
            </a:extLst>
          </p:cNvPr>
          <p:cNvCxnSpPr>
            <a:cxnSpLocks/>
          </p:cNvCxnSpPr>
          <p:nvPr/>
        </p:nvCxnSpPr>
        <p:spPr>
          <a:xfrm>
            <a:off x="2357306" y="3521944"/>
            <a:ext cx="0" cy="347472"/>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4E7599B-BFD6-6AE1-006F-CE2B6A76043B}"/>
              </a:ext>
            </a:extLst>
          </p:cNvPr>
          <p:cNvCxnSpPr>
            <a:cxnSpLocks/>
          </p:cNvCxnSpPr>
          <p:nvPr/>
        </p:nvCxnSpPr>
        <p:spPr>
          <a:xfrm>
            <a:off x="1355545" y="3082917"/>
            <a:ext cx="0" cy="347472"/>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126526F-A422-CC5B-6DC8-F9CE7141A62D}"/>
              </a:ext>
            </a:extLst>
          </p:cNvPr>
          <p:cNvCxnSpPr>
            <a:cxnSpLocks/>
          </p:cNvCxnSpPr>
          <p:nvPr/>
        </p:nvCxnSpPr>
        <p:spPr>
          <a:xfrm>
            <a:off x="450670" y="2712436"/>
            <a:ext cx="0" cy="770256"/>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sp>
        <p:nvSpPr>
          <p:cNvPr id="6" name="Subtitle 5">
            <a:extLst>
              <a:ext uri="{FF2B5EF4-FFF2-40B4-BE49-F238E27FC236}">
                <a16:creationId xmlns:a16="http://schemas.microsoft.com/office/drawing/2014/main" id="{18803BE5-E8CF-4B73-B3D5-1DCFB16AD658}"/>
              </a:ext>
            </a:extLst>
          </p:cNvPr>
          <p:cNvSpPr>
            <a:spLocks noGrp="1"/>
          </p:cNvSpPr>
          <p:nvPr>
            <p:ph type="subTitle" idx="15"/>
          </p:nvPr>
        </p:nvSpPr>
        <p:spPr/>
        <p:txBody>
          <a:bodyPr/>
          <a:lstStyle/>
          <a:p>
            <a:r>
              <a:rPr lang="en-US" dirty="0"/>
              <a:t>Condair DL Series</a:t>
            </a:r>
          </a:p>
        </p:txBody>
      </p:sp>
      <p:sp>
        <p:nvSpPr>
          <p:cNvPr id="27" name="TextBox 26">
            <a:extLst>
              <a:ext uri="{FF2B5EF4-FFF2-40B4-BE49-F238E27FC236}">
                <a16:creationId xmlns:a16="http://schemas.microsoft.com/office/drawing/2014/main" id="{C9BFE9BA-4C3C-0CAC-C593-B4ACFFA632C6}"/>
              </a:ext>
            </a:extLst>
          </p:cNvPr>
          <p:cNvSpPr txBox="1"/>
          <p:nvPr/>
        </p:nvSpPr>
        <p:spPr>
          <a:xfrm>
            <a:off x="8729491" y="1653217"/>
            <a:ext cx="2559650" cy="307777"/>
          </a:xfrm>
          <a:prstGeom prst="rect">
            <a:avLst/>
          </a:prstGeom>
          <a:noFill/>
        </p:spPr>
        <p:txBody>
          <a:bodyPr wrap="square" rtlCol="0">
            <a:spAutoFit/>
          </a:bodyPr>
          <a:lstStyle/>
          <a:p>
            <a:r>
              <a:rPr lang="en-US" sz="1400" dirty="0">
                <a:solidFill>
                  <a:schemeClr val="accent1"/>
                </a:solidFill>
              </a:rPr>
              <a:t>Ceramic Media</a:t>
            </a:r>
          </a:p>
        </p:txBody>
      </p:sp>
      <p:cxnSp>
        <p:nvCxnSpPr>
          <p:cNvPr id="28" name="Straight Arrow Connector 27">
            <a:extLst>
              <a:ext uri="{FF2B5EF4-FFF2-40B4-BE49-F238E27FC236}">
                <a16:creationId xmlns:a16="http://schemas.microsoft.com/office/drawing/2014/main" id="{E77E05B6-AF9E-F5FF-EB29-FFFD3CE0DF5C}"/>
              </a:ext>
            </a:extLst>
          </p:cNvPr>
          <p:cNvCxnSpPr>
            <a:cxnSpLocks/>
          </p:cNvCxnSpPr>
          <p:nvPr/>
        </p:nvCxnSpPr>
        <p:spPr>
          <a:xfrm>
            <a:off x="9344026" y="1992267"/>
            <a:ext cx="0" cy="355546"/>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7D50262D-8793-FEB9-29E0-F69A995A1C2D}"/>
              </a:ext>
            </a:extLst>
          </p:cNvPr>
          <p:cNvSpPr>
            <a:spLocks noGrp="1"/>
          </p:cNvSpPr>
          <p:nvPr>
            <p:ph type="ftr" sz="quarter" idx="21"/>
          </p:nvPr>
        </p:nvSpPr>
        <p:spPr/>
        <p:txBody>
          <a:bodyPr/>
          <a:lstStyle/>
          <a:p>
            <a:r>
              <a:rPr lang="en-US" dirty="0"/>
              <a:t>2024</a:t>
            </a:r>
          </a:p>
        </p:txBody>
      </p:sp>
    </p:spTree>
    <p:extLst>
      <p:ext uri="{BB962C8B-B14F-4D97-AF65-F5344CB8AC3E}">
        <p14:creationId xmlns:p14="http://schemas.microsoft.com/office/powerpoint/2010/main" val="283537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7" grpId="0"/>
      <p:bldP spid="19" grpId="0"/>
      <p:bldP spid="20" grpId="0"/>
      <p:bldP spid="21" grpId="0"/>
      <p:bldP spid="22"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7A8A2F-1436-1408-E379-7D527E19170E}"/>
              </a:ext>
            </a:extLst>
          </p:cNvPr>
          <p:cNvSpPr>
            <a:spLocks noGrp="1"/>
          </p:cNvSpPr>
          <p:nvPr>
            <p:ph type="sldNum" sz="quarter" idx="29"/>
          </p:nvPr>
        </p:nvSpPr>
        <p:spPr/>
        <p:txBody>
          <a:bodyPr/>
          <a:lstStyle/>
          <a:p>
            <a:fld id="{6EE2D780-172D-4BBE-BD97-3D2EB7336E25}" type="slidenum">
              <a:rPr lang="en-US" smtClean="0"/>
              <a:t>22</a:t>
            </a:fld>
            <a:endParaRPr lang="en-US" dirty="0"/>
          </a:p>
        </p:txBody>
      </p:sp>
      <p:pic>
        <p:nvPicPr>
          <p:cNvPr id="10" name="Picture 9">
            <a:extLst>
              <a:ext uri="{FF2B5EF4-FFF2-40B4-BE49-F238E27FC236}">
                <a16:creationId xmlns:a16="http://schemas.microsoft.com/office/drawing/2014/main" id="{BAA3728A-2FA8-66C7-69E3-BB02BBFB81DD}"/>
              </a:ext>
            </a:extLst>
          </p:cNvPr>
          <p:cNvPicPr>
            <a:picLocks noChangeAspect="1"/>
          </p:cNvPicPr>
          <p:nvPr/>
        </p:nvPicPr>
        <p:blipFill>
          <a:blip r:embed="rId3"/>
          <a:stretch>
            <a:fillRect/>
          </a:stretch>
        </p:blipFill>
        <p:spPr>
          <a:xfrm>
            <a:off x="564496" y="1548558"/>
            <a:ext cx="3581614" cy="2369102"/>
          </a:xfrm>
          <a:prstGeom prst="rect">
            <a:avLst/>
          </a:prstGeom>
        </p:spPr>
      </p:pic>
      <p:pic>
        <p:nvPicPr>
          <p:cNvPr id="11" name="Picture 10" descr="A picture containing electronics&#10;&#10;Description automatically generated">
            <a:extLst>
              <a:ext uri="{FF2B5EF4-FFF2-40B4-BE49-F238E27FC236}">
                <a16:creationId xmlns:a16="http://schemas.microsoft.com/office/drawing/2014/main" id="{2B1EAA7C-C0C3-AB01-EA50-B638505E236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042" b="89996" l="10000" r="90000">
                        <a14:foregroundMark x1="26909" y1="35895" x2="26909" y2="35895"/>
                        <a14:foregroundMark x1="26455" y1="36067" x2="26091" y2="36067"/>
                        <a14:foregroundMark x1="23091" y1="34006" x2="23091" y2="34865"/>
                        <a14:foregroundMark x1="22000" y1="34178" x2="21636" y2="34865"/>
                        <a14:foregroundMark x1="21909" y1="34865" x2="22727" y2="35380"/>
                        <a14:foregroundMark x1="22818" y1="35380" x2="23182" y2="35380"/>
                        <a14:foregroundMark x1="23364" y1="35380" x2="23364" y2="35380"/>
                        <a14:foregroundMark x1="23636" y1="35208" x2="23636" y2="35208"/>
                        <a14:foregroundMark x1="23909" y1="34521" x2="21091" y2="33491"/>
                        <a14:foregroundMark x1="20909" y1="33319" x2="20909" y2="33319"/>
                        <a14:foregroundMark x1="22364" y1="34350" x2="22545" y2="34521"/>
                        <a14:foregroundMark x1="18636" y1="35723" x2="18636" y2="35723"/>
                        <a14:foregroundMark x1="18818" y1="35723" x2="18818" y2="35723"/>
                        <a14:foregroundMark x1="22455" y1="33663" x2="22455" y2="33663"/>
                        <a14:foregroundMark x1="20182" y1="34521" x2="20182" y2="34521"/>
                        <a14:foregroundMark x1="18636" y1="35895" x2="18636" y2="35895"/>
                        <a14:foregroundMark x1="33545" y1="21640" x2="37182" y2="18033"/>
                        <a14:foregroundMark x1="37182" y1="18033" x2="36273" y2="18720"/>
                        <a14:foregroundMark x1="39818" y1="20953" x2="33273" y2="17175"/>
                        <a14:foregroundMark x1="33273" y1="17175" x2="33273" y2="17175"/>
                        <a14:foregroundMark x1="35545" y1="19407" x2="36807" y2="14767"/>
                        <a14:foregroundMark x1="74886" y1="26621" x2="76068" y2="26449"/>
                        <a14:foregroundMark x1="38000" y1="18377" x2="38000" y2="18377"/>
                        <a14:foregroundMark x1="39545" y1="17518" x2="39545" y2="17518"/>
                        <a14:foregroundMark x1="39000" y1="19579" x2="39000" y2="19579"/>
                        <a14:foregroundMark x1="28909" y1="21125" x2="38000" y2="23014"/>
                        <a14:foregroundMark x1="32818" y1="17347" x2="32273" y2="22499"/>
                        <a14:foregroundMark x1="31545" y1="19236" x2="31545" y2="19236"/>
                        <a14:foregroundMark x1="31818" y1="18720" x2="30364" y2="20781"/>
                        <a14:foregroundMark x1="30636" y1="19407" x2="29545" y2="20610"/>
                        <a14:foregroundMark x1="42636" y1="16316" x2="52821" y2="18304"/>
                        <a14:foregroundMark x1="54842" y1="18980" x2="43205" y2="20953"/>
                        <a14:foregroundMark x1="43205" y1="20953" x2="42818" y2="16316"/>
                        <a14:foregroundMark x1="45091" y1="18720" x2="45091" y2="18720"/>
                        <a14:foregroundMark x1="45273" y1="18377" x2="45273" y2="18377"/>
                        <a14:foregroundMark x1="56914" y1="19454" x2="76773" y2="23658"/>
                        <a14:foregroundMark x1="76773" y1="23658" x2="73841" y2="32546"/>
                        <a14:foregroundMark x1="73841" y1="32546" x2="66932" y2="24603"/>
                        <a14:foregroundMark x1="66932" y1="24603" x2="57362" y2="19948"/>
                        <a14:foregroundMark x1="74159" y1="24560" x2="74159" y2="24560"/>
                        <a14:foregroundMark x1="73705" y1="25762" x2="73705" y2="25762"/>
                        <a14:foregroundMark x1="34764" y1="56407" x2="32841" y2="59511"/>
                        <a14:foregroundMark x1="36432" y1="53714" x2="35034" y2="55970"/>
                        <a14:foregroundMark x1="37568" y1="14556" x2="42068" y2="16488"/>
                        <a14:foregroundMark x1="33659" y1="16617" x2="33659" y2="17089"/>
                        <a14:foregroundMark x1="35523" y1="14341" x2="37727" y2="14813"/>
                        <a14:foregroundMark x1="52614" y1="17991" x2="56882" y2="19068"/>
                        <a14:foregroundMark x1="31068" y1="61357" x2="32136" y2="60155"/>
                        <a14:backgroundMark x1="38451" y1="14249" x2="41841" y2="14470"/>
                        <a14:backgroundMark x1="41841" y1="14470" x2="38932" y2="6441"/>
                        <a14:backgroundMark x1="38932" y1="6441" x2="35729" y2="13736"/>
                        <a14:backgroundMark x1="39909" y1="11335" x2="39909" y2="11335"/>
                        <a14:backgroundMark x1="39273" y1="10648" x2="39273" y2="10648"/>
                        <a14:backgroundMark x1="56795" y1="19064" x2="50636" y2="17003"/>
                        <a14:backgroundMark x1="43545" y1="15801" x2="48455" y2="16144"/>
                        <a14:backgroundMark x1="42406" y1="15629" x2="43364" y2="15629"/>
                        <a14:backgroundMark x1="39000" y1="7900" x2="37091" y2="13396"/>
                        <a14:backgroundMark x1="79523" y1="54272" x2="76386" y2="62516"/>
                        <a14:backgroundMark x1="76386" y1="62516" x2="79705" y2="54787"/>
                        <a14:backgroundMark x1="79705" y1="54787" x2="79705" y2="54787"/>
                        <a14:backgroundMark x1="22000" y1="76385" x2="27114" y2="78102"/>
                        <a14:backgroundMark x1="27114" y1="78102" x2="23273" y2="77243"/>
                        <a14:backgroundMark x1="30159" y1="51052" x2="30159" y2="50580"/>
                        <a14:backgroundMark x1="30159" y1="52254" x2="30409" y2="51310"/>
                        <a14:backgroundMark x1="30545" y1="51782" x2="30545" y2="52769"/>
                        <a14:backgroundMark x1="30795" y1="52254" x2="30545" y2="51782"/>
                        <a14:backgroundMark x1="30591" y1="51954" x2="30523" y2="60541"/>
                        <a14:backgroundMark x1="30523" y1="60541" x2="34977" y2="55560"/>
                        <a14:backgroundMark x1="34977" y1="55560" x2="30909" y2="50923"/>
                        <a14:backgroundMark x1="30909" y1="50923" x2="30432" y2="59296"/>
                        <a14:backgroundMark x1="56977" y1="18849" x2="57636" y2="19322"/>
                        <a14:backgroundMark x1="42500" y1="15200" x2="42818" y2="15328"/>
                      </a14:backgroundRemoval>
                    </a14:imgEffect>
                  </a14:imgLayer>
                </a14:imgProps>
              </a:ext>
              <a:ext uri="{28A0092B-C50C-407E-A947-70E740481C1C}">
                <a14:useLocalDpi xmlns:a14="http://schemas.microsoft.com/office/drawing/2010/main" val="0"/>
              </a:ext>
            </a:extLst>
          </a:blip>
          <a:stretch>
            <a:fillRect/>
          </a:stretch>
        </p:blipFill>
        <p:spPr>
          <a:xfrm>
            <a:off x="1130432" y="3513831"/>
            <a:ext cx="6044774" cy="3200175"/>
          </a:xfrm>
          <a:prstGeom prst="rect">
            <a:avLst/>
          </a:prstGeom>
        </p:spPr>
      </p:pic>
      <p:sp>
        <p:nvSpPr>
          <p:cNvPr id="16" name="TextBox 15">
            <a:extLst>
              <a:ext uri="{FF2B5EF4-FFF2-40B4-BE49-F238E27FC236}">
                <a16:creationId xmlns:a16="http://schemas.microsoft.com/office/drawing/2014/main" id="{34AD53C1-9AD6-5AC4-5280-9E48F61E3345}"/>
              </a:ext>
            </a:extLst>
          </p:cNvPr>
          <p:cNvSpPr txBox="1"/>
          <p:nvPr/>
        </p:nvSpPr>
        <p:spPr>
          <a:xfrm>
            <a:off x="1130432" y="3311634"/>
            <a:ext cx="2751745" cy="461665"/>
          </a:xfrm>
          <a:prstGeom prst="rect">
            <a:avLst/>
          </a:prstGeom>
          <a:noFill/>
        </p:spPr>
        <p:txBody>
          <a:bodyPr wrap="square" rtlCol="0">
            <a:spAutoFit/>
          </a:bodyPr>
          <a:lstStyle/>
          <a:p>
            <a:pPr algn="ctr"/>
            <a:r>
              <a:rPr lang="en-US" sz="2400" dirty="0">
                <a:solidFill>
                  <a:srgbClr val="0069B3"/>
                </a:solidFill>
              </a:rPr>
              <a:t>DL Series</a:t>
            </a:r>
          </a:p>
        </p:txBody>
      </p:sp>
      <p:sp>
        <p:nvSpPr>
          <p:cNvPr id="17" name="TextBox 16">
            <a:extLst>
              <a:ext uri="{FF2B5EF4-FFF2-40B4-BE49-F238E27FC236}">
                <a16:creationId xmlns:a16="http://schemas.microsoft.com/office/drawing/2014/main" id="{4403F63B-FA41-9790-E892-725FE6A3B154}"/>
              </a:ext>
            </a:extLst>
          </p:cNvPr>
          <p:cNvSpPr txBox="1"/>
          <p:nvPr/>
        </p:nvSpPr>
        <p:spPr>
          <a:xfrm>
            <a:off x="2776946" y="5429200"/>
            <a:ext cx="2751745" cy="461665"/>
          </a:xfrm>
          <a:prstGeom prst="rect">
            <a:avLst/>
          </a:prstGeom>
          <a:noFill/>
        </p:spPr>
        <p:txBody>
          <a:bodyPr wrap="square" rtlCol="0">
            <a:spAutoFit/>
          </a:bodyPr>
          <a:lstStyle/>
          <a:p>
            <a:pPr algn="ctr"/>
            <a:r>
              <a:rPr lang="en-US" sz="2400" dirty="0">
                <a:solidFill>
                  <a:srgbClr val="0069B3"/>
                </a:solidFill>
              </a:rPr>
              <a:t>HP Series</a:t>
            </a:r>
          </a:p>
        </p:txBody>
      </p:sp>
      <p:sp>
        <p:nvSpPr>
          <p:cNvPr id="18" name="Subtitle 5">
            <a:extLst>
              <a:ext uri="{FF2B5EF4-FFF2-40B4-BE49-F238E27FC236}">
                <a16:creationId xmlns:a16="http://schemas.microsoft.com/office/drawing/2014/main" id="{59D4B23E-D503-E940-601E-3FE67DEEA7B7}"/>
              </a:ext>
            </a:extLst>
          </p:cNvPr>
          <p:cNvSpPr>
            <a:spLocks noGrp="1"/>
          </p:cNvSpPr>
          <p:nvPr>
            <p:ph type="subTitle" idx="15"/>
          </p:nvPr>
        </p:nvSpPr>
        <p:spPr>
          <a:xfrm>
            <a:off x="623887" y="787751"/>
            <a:ext cx="8964613" cy="405683"/>
          </a:xfrm>
        </p:spPr>
        <p:txBody>
          <a:bodyPr/>
          <a:lstStyle/>
          <a:p>
            <a:r>
              <a:rPr lang="en-US" dirty="0"/>
              <a:t>Condair DL Series</a:t>
            </a:r>
          </a:p>
        </p:txBody>
      </p:sp>
      <p:sp>
        <p:nvSpPr>
          <p:cNvPr id="19" name="Title 4">
            <a:extLst>
              <a:ext uri="{FF2B5EF4-FFF2-40B4-BE49-F238E27FC236}">
                <a16:creationId xmlns:a16="http://schemas.microsoft.com/office/drawing/2014/main" id="{5744083B-332D-D25B-6558-3D229ECACB85}"/>
              </a:ext>
            </a:extLst>
          </p:cNvPr>
          <p:cNvSpPr>
            <a:spLocks noGrp="1"/>
          </p:cNvSpPr>
          <p:nvPr>
            <p:ph type="title"/>
          </p:nvPr>
        </p:nvSpPr>
        <p:spPr>
          <a:xfrm>
            <a:off x="623888" y="350069"/>
            <a:ext cx="8964613" cy="467239"/>
          </a:xfrm>
        </p:spPr>
        <p:txBody>
          <a:bodyPr/>
          <a:lstStyle/>
          <a:p>
            <a:r>
              <a:rPr lang="en-US" dirty="0"/>
              <a:t>Product Overview </a:t>
            </a:r>
          </a:p>
        </p:txBody>
      </p:sp>
      <p:sp>
        <p:nvSpPr>
          <p:cNvPr id="20" name="Content Placeholder 19">
            <a:extLst>
              <a:ext uri="{FF2B5EF4-FFF2-40B4-BE49-F238E27FC236}">
                <a16:creationId xmlns:a16="http://schemas.microsoft.com/office/drawing/2014/main" id="{2FA44F5C-658A-6398-E7A5-B240189287D3}"/>
              </a:ext>
            </a:extLst>
          </p:cNvPr>
          <p:cNvSpPr>
            <a:spLocks noGrp="1"/>
          </p:cNvSpPr>
          <p:nvPr>
            <p:ph sz="quarter" idx="27"/>
          </p:nvPr>
        </p:nvSpPr>
        <p:spPr>
          <a:xfrm>
            <a:off x="6573708" y="1816860"/>
            <a:ext cx="4994406" cy="3858355"/>
          </a:xfrm>
          <a:prstGeom prst="rect">
            <a:avLst/>
          </a:prstGeom>
        </p:spPr>
        <p:txBody>
          <a:bodyPr wrap="square">
            <a:spAutoFit/>
          </a:bodyPr>
          <a:lstStyle/>
          <a:p>
            <a:pPr marL="0" indent="0">
              <a:spcAft>
                <a:spcPts val="0"/>
              </a:spcAft>
              <a:buNone/>
            </a:pPr>
            <a:r>
              <a:rPr lang="en-US" b="1" u="sng" dirty="0">
                <a:solidFill>
                  <a:schemeClr val="tx1">
                    <a:lumMod val="75000"/>
                    <a:lumOff val="25000"/>
                  </a:schemeClr>
                </a:solidFill>
              </a:rPr>
              <a:t>The DL improved the existing High-Pressure technologies: </a:t>
            </a:r>
          </a:p>
          <a:p>
            <a:pPr marL="0" indent="0">
              <a:spcAft>
                <a:spcPts val="0"/>
              </a:spcAft>
              <a:buNone/>
            </a:pPr>
            <a:r>
              <a:rPr lang="en-US" dirty="0">
                <a:solidFill>
                  <a:schemeClr val="tx1">
                    <a:lumMod val="75000"/>
                    <a:lumOff val="25000"/>
                  </a:schemeClr>
                </a:solidFill>
              </a:rPr>
              <a:t>HP systems have been around for 50+ years.</a:t>
            </a:r>
          </a:p>
          <a:p>
            <a:pPr marL="0" indent="0">
              <a:spcAft>
                <a:spcPts val="0"/>
              </a:spcAft>
              <a:buNone/>
            </a:pPr>
            <a:endParaRPr lang="en-US" dirty="0">
              <a:solidFill>
                <a:schemeClr val="tx1">
                  <a:lumMod val="75000"/>
                  <a:lumOff val="25000"/>
                </a:schemeClr>
              </a:solidFill>
            </a:endParaRPr>
          </a:p>
          <a:p>
            <a:pPr marL="0" indent="0">
              <a:spcAft>
                <a:spcPts val="0"/>
              </a:spcAft>
              <a:buNone/>
            </a:pPr>
            <a:r>
              <a:rPr lang="en-US" dirty="0">
                <a:solidFill>
                  <a:schemeClr val="tx1">
                    <a:lumMod val="75000"/>
                    <a:lumOff val="25000"/>
                  </a:schemeClr>
                </a:solidFill>
              </a:rPr>
              <a:t>HP systems one of the most common adiabatic technologies but has many design limitations.</a:t>
            </a:r>
          </a:p>
          <a:p>
            <a:pPr marL="0" indent="0">
              <a:spcAft>
                <a:spcPts val="0"/>
              </a:spcAft>
              <a:buNone/>
            </a:pPr>
            <a:endParaRPr lang="en-US" dirty="0">
              <a:solidFill>
                <a:schemeClr val="tx1">
                  <a:lumMod val="75000"/>
                  <a:lumOff val="25000"/>
                </a:schemeClr>
              </a:solidFill>
            </a:endParaRPr>
          </a:p>
          <a:p>
            <a:pPr marL="0" indent="0">
              <a:spcAft>
                <a:spcPts val="0"/>
              </a:spcAft>
              <a:buNone/>
            </a:pPr>
            <a:r>
              <a:rPr lang="en-US" dirty="0">
                <a:solidFill>
                  <a:schemeClr val="tx1">
                    <a:lumMod val="75000"/>
                    <a:lumOff val="25000"/>
                  </a:schemeClr>
                </a:solidFill>
              </a:rPr>
              <a:t>The DL was designed to improve these limitations:</a:t>
            </a:r>
          </a:p>
          <a:p>
            <a:pPr>
              <a:spcAft>
                <a:spcPts val="0"/>
              </a:spcAft>
            </a:pPr>
            <a:r>
              <a:rPr lang="en-US" dirty="0">
                <a:solidFill>
                  <a:schemeClr val="tx1">
                    <a:lumMod val="75000"/>
                    <a:lumOff val="25000"/>
                  </a:schemeClr>
                </a:solidFill>
              </a:rPr>
              <a:t>Install Length</a:t>
            </a:r>
          </a:p>
          <a:p>
            <a:pPr>
              <a:spcAft>
                <a:spcPts val="0"/>
              </a:spcAft>
            </a:pPr>
            <a:r>
              <a:rPr lang="en-US" dirty="0">
                <a:solidFill>
                  <a:schemeClr val="tx1">
                    <a:lumMod val="75000"/>
                    <a:lumOff val="25000"/>
                  </a:schemeClr>
                </a:solidFill>
              </a:rPr>
              <a:t>Energy Efficiency</a:t>
            </a:r>
          </a:p>
          <a:p>
            <a:pPr>
              <a:spcAft>
                <a:spcPts val="0"/>
              </a:spcAft>
            </a:pPr>
            <a:r>
              <a:rPr lang="en-US" dirty="0">
                <a:solidFill>
                  <a:schemeClr val="tx1">
                    <a:lumMod val="75000"/>
                    <a:lumOff val="25000"/>
                  </a:schemeClr>
                </a:solidFill>
              </a:rPr>
              <a:t>Water Waste</a:t>
            </a:r>
          </a:p>
          <a:p>
            <a:pPr>
              <a:spcAft>
                <a:spcPts val="0"/>
              </a:spcAft>
            </a:pPr>
            <a:r>
              <a:rPr lang="en-US" dirty="0">
                <a:solidFill>
                  <a:schemeClr val="tx1">
                    <a:lumMod val="75000"/>
                    <a:lumOff val="25000"/>
                  </a:schemeClr>
                </a:solidFill>
              </a:rPr>
              <a:t>Hygienic Function</a:t>
            </a:r>
          </a:p>
          <a:p>
            <a:pPr>
              <a:spcAft>
                <a:spcPts val="0"/>
              </a:spcAft>
            </a:pPr>
            <a:r>
              <a:rPr lang="en-US" dirty="0">
                <a:solidFill>
                  <a:schemeClr val="tx1">
                    <a:lumMod val="75000"/>
                    <a:lumOff val="25000"/>
                  </a:schemeClr>
                </a:solidFill>
              </a:rPr>
              <a:t>Maintenance</a:t>
            </a:r>
          </a:p>
          <a:p>
            <a:pPr>
              <a:spcAft>
                <a:spcPts val="0"/>
              </a:spcAft>
            </a:pPr>
            <a:endParaRPr lang="en-US" dirty="0">
              <a:solidFill>
                <a:schemeClr val="tx1">
                  <a:lumMod val="75000"/>
                  <a:lumOff val="25000"/>
                </a:schemeClr>
              </a:solidFill>
            </a:endParaRPr>
          </a:p>
          <a:p>
            <a:pPr marL="0" indent="0">
              <a:spcAft>
                <a:spcPts val="0"/>
              </a:spcAft>
              <a:buNone/>
            </a:pPr>
            <a:r>
              <a:rPr lang="en-US" dirty="0">
                <a:solidFill>
                  <a:schemeClr val="tx1">
                    <a:lumMod val="75000"/>
                    <a:lumOff val="25000"/>
                  </a:schemeClr>
                </a:solidFill>
              </a:rPr>
              <a:t>While still offering the same high control accuracy (up to ±2%) as the HP.</a:t>
            </a:r>
          </a:p>
        </p:txBody>
      </p:sp>
      <p:pic>
        <p:nvPicPr>
          <p:cNvPr id="4" name="Picture 3">
            <a:extLst>
              <a:ext uri="{FF2B5EF4-FFF2-40B4-BE49-F238E27FC236}">
                <a16:creationId xmlns:a16="http://schemas.microsoft.com/office/drawing/2014/main" id="{985AE2EB-F058-7861-F6F3-36A670DE9C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72915">
            <a:off x="4438587" y="1461380"/>
            <a:ext cx="1335211" cy="1896123"/>
          </a:xfrm>
          <a:prstGeom prst="rect">
            <a:avLst/>
          </a:prstGeom>
          <a:effectLst>
            <a:outerShdw blurRad="50800" dist="38100" dir="2700000" algn="tl" rotWithShape="0">
              <a:prstClr val="black">
                <a:alpha val="40000"/>
              </a:prstClr>
            </a:outerShdw>
          </a:effectLst>
        </p:spPr>
      </p:pic>
      <p:sp>
        <p:nvSpPr>
          <p:cNvPr id="5" name="Footer Placeholder 4">
            <a:extLst>
              <a:ext uri="{FF2B5EF4-FFF2-40B4-BE49-F238E27FC236}">
                <a16:creationId xmlns:a16="http://schemas.microsoft.com/office/drawing/2014/main" id="{A036909A-C274-54ED-1939-6E2E2670D842}"/>
              </a:ext>
            </a:extLst>
          </p:cNvPr>
          <p:cNvSpPr>
            <a:spLocks noGrp="1"/>
          </p:cNvSpPr>
          <p:nvPr>
            <p:ph type="ftr" sz="quarter" idx="28"/>
          </p:nvPr>
        </p:nvSpPr>
        <p:spPr/>
        <p:txBody>
          <a:bodyPr/>
          <a:lstStyle/>
          <a:p>
            <a:r>
              <a:rPr lang="en-US" dirty="0"/>
              <a:t>2024</a:t>
            </a:r>
          </a:p>
        </p:txBody>
      </p:sp>
    </p:spTree>
    <p:extLst>
      <p:ext uri="{BB962C8B-B14F-4D97-AF65-F5344CB8AC3E}">
        <p14:creationId xmlns:p14="http://schemas.microsoft.com/office/powerpoint/2010/main" val="2551243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4E8C031-EABD-CDDC-7771-2F725D16BA21}"/>
              </a:ext>
            </a:extLst>
          </p:cNvPr>
          <p:cNvGrpSpPr/>
          <p:nvPr/>
        </p:nvGrpSpPr>
        <p:grpSpPr>
          <a:xfrm>
            <a:off x="380320" y="1070009"/>
            <a:ext cx="11431360" cy="3208752"/>
            <a:chOff x="380320" y="1289205"/>
            <a:chExt cx="11431360" cy="3208752"/>
          </a:xfrm>
        </p:grpSpPr>
        <p:pic>
          <p:nvPicPr>
            <p:cNvPr id="4" name="Picture 3">
              <a:extLst>
                <a:ext uri="{FF2B5EF4-FFF2-40B4-BE49-F238E27FC236}">
                  <a16:creationId xmlns:a16="http://schemas.microsoft.com/office/drawing/2014/main" id="{DB9DEF30-0422-9DA5-A947-676F6C9BD7CA}"/>
                </a:ext>
              </a:extLst>
            </p:cNvPr>
            <p:cNvPicPr>
              <a:picLocks noChangeAspect="1"/>
            </p:cNvPicPr>
            <p:nvPr/>
          </p:nvPicPr>
          <p:blipFill>
            <a:blip r:embed="rId3"/>
            <a:stretch>
              <a:fillRect/>
            </a:stretch>
          </p:blipFill>
          <p:spPr>
            <a:xfrm>
              <a:off x="380320" y="1699082"/>
              <a:ext cx="11431360" cy="2798875"/>
            </a:xfrm>
            <a:prstGeom prst="rect">
              <a:avLst/>
            </a:prstGeom>
          </p:spPr>
        </p:pic>
        <p:sp>
          <p:nvSpPr>
            <p:cNvPr id="7" name="Arrow: Left-Right 6">
              <a:extLst>
                <a:ext uri="{FF2B5EF4-FFF2-40B4-BE49-F238E27FC236}">
                  <a16:creationId xmlns:a16="http://schemas.microsoft.com/office/drawing/2014/main" id="{8795F685-A1D0-1E33-D099-F593B3619CE8}"/>
                </a:ext>
              </a:extLst>
            </p:cNvPr>
            <p:cNvSpPr/>
            <p:nvPr/>
          </p:nvSpPr>
          <p:spPr>
            <a:xfrm>
              <a:off x="2118257" y="3778410"/>
              <a:ext cx="1286578" cy="223825"/>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Right 10">
              <a:extLst>
                <a:ext uri="{FF2B5EF4-FFF2-40B4-BE49-F238E27FC236}">
                  <a16:creationId xmlns:a16="http://schemas.microsoft.com/office/drawing/2014/main" id="{9F1D4383-3588-23BB-BE62-723AA6D9A43E}"/>
                </a:ext>
              </a:extLst>
            </p:cNvPr>
            <p:cNvSpPr/>
            <p:nvPr/>
          </p:nvSpPr>
          <p:spPr>
            <a:xfrm>
              <a:off x="3479218" y="3778409"/>
              <a:ext cx="1546493" cy="223825"/>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D2BE45A-2BD7-4FBE-B27F-99718EA4D9C2}"/>
                </a:ext>
              </a:extLst>
            </p:cNvPr>
            <p:cNvSpPr txBox="1"/>
            <p:nvPr/>
          </p:nvSpPr>
          <p:spPr>
            <a:xfrm>
              <a:off x="2501282" y="3940679"/>
              <a:ext cx="594912" cy="369332"/>
            </a:xfrm>
            <a:prstGeom prst="rect">
              <a:avLst/>
            </a:prstGeom>
            <a:noFill/>
          </p:spPr>
          <p:txBody>
            <a:bodyPr wrap="square" rtlCol="0">
              <a:spAutoFit/>
            </a:bodyPr>
            <a:lstStyle/>
            <a:p>
              <a:pPr algn="ctr"/>
              <a:r>
                <a:rPr lang="en-US" dirty="0">
                  <a:solidFill>
                    <a:srgbClr val="016AB3"/>
                  </a:solidFill>
                </a:rPr>
                <a:t>20”</a:t>
              </a:r>
            </a:p>
          </p:txBody>
        </p:sp>
        <p:sp>
          <p:nvSpPr>
            <p:cNvPr id="13" name="Arrow: Left-Right 12">
              <a:extLst>
                <a:ext uri="{FF2B5EF4-FFF2-40B4-BE49-F238E27FC236}">
                  <a16:creationId xmlns:a16="http://schemas.microsoft.com/office/drawing/2014/main" id="{30920419-6318-E758-0A2E-AE7528D1A305}"/>
                </a:ext>
              </a:extLst>
            </p:cNvPr>
            <p:cNvSpPr/>
            <p:nvPr/>
          </p:nvSpPr>
          <p:spPr>
            <a:xfrm>
              <a:off x="5118229" y="3786703"/>
              <a:ext cx="402200" cy="223825"/>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960DBBB-16B7-3FD0-AC5C-F0768DF11A1E}"/>
                </a:ext>
              </a:extLst>
            </p:cNvPr>
            <p:cNvSpPr txBox="1"/>
            <p:nvPr/>
          </p:nvSpPr>
          <p:spPr>
            <a:xfrm>
              <a:off x="3933058" y="3943719"/>
              <a:ext cx="594912" cy="369332"/>
            </a:xfrm>
            <a:prstGeom prst="rect">
              <a:avLst/>
            </a:prstGeom>
            <a:noFill/>
          </p:spPr>
          <p:txBody>
            <a:bodyPr wrap="square" rtlCol="0">
              <a:spAutoFit/>
            </a:bodyPr>
            <a:lstStyle/>
            <a:p>
              <a:pPr algn="ctr"/>
              <a:r>
                <a:rPr lang="en-US" dirty="0">
                  <a:solidFill>
                    <a:srgbClr val="016AB3"/>
                  </a:solidFill>
                </a:rPr>
                <a:t>24”</a:t>
              </a:r>
            </a:p>
          </p:txBody>
        </p:sp>
        <p:sp>
          <p:nvSpPr>
            <p:cNvPr id="17" name="TextBox 16">
              <a:extLst>
                <a:ext uri="{FF2B5EF4-FFF2-40B4-BE49-F238E27FC236}">
                  <a16:creationId xmlns:a16="http://schemas.microsoft.com/office/drawing/2014/main" id="{8C58EDAD-1F86-50D0-64B2-32619CBF2C75}"/>
                </a:ext>
              </a:extLst>
            </p:cNvPr>
            <p:cNvSpPr txBox="1"/>
            <p:nvPr/>
          </p:nvSpPr>
          <p:spPr>
            <a:xfrm>
              <a:off x="5069125" y="3953295"/>
              <a:ext cx="594912" cy="369332"/>
            </a:xfrm>
            <a:prstGeom prst="rect">
              <a:avLst/>
            </a:prstGeom>
            <a:noFill/>
          </p:spPr>
          <p:txBody>
            <a:bodyPr wrap="square" rtlCol="0">
              <a:spAutoFit/>
            </a:bodyPr>
            <a:lstStyle/>
            <a:p>
              <a:pPr algn="ctr"/>
              <a:r>
                <a:rPr lang="en-US" dirty="0">
                  <a:solidFill>
                    <a:srgbClr val="016AB3"/>
                  </a:solidFill>
                </a:rPr>
                <a:t>4”</a:t>
              </a:r>
            </a:p>
          </p:txBody>
        </p:sp>
        <p:pic>
          <p:nvPicPr>
            <p:cNvPr id="38" name="Picture 37">
              <a:extLst>
                <a:ext uri="{FF2B5EF4-FFF2-40B4-BE49-F238E27FC236}">
                  <a16:creationId xmlns:a16="http://schemas.microsoft.com/office/drawing/2014/main" id="{1FA43402-580B-26EB-994B-CCF24F9D10B0}"/>
                </a:ext>
              </a:extLst>
            </p:cNvPr>
            <p:cNvPicPr>
              <a:picLocks noChangeAspect="1"/>
            </p:cNvPicPr>
            <p:nvPr/>
          </p:nvPicPr>
          <p:blipFill rotWithShape="1">
            <a:blip r:embed="rId4"/>
            <a:srcRect l="23715" t="27875" r="68125" b="65580"/>
            <a:stretch/>
          </p:blipFill>
          <p:spPr>
            <a:xfrm>
              <a:off x="5235486" y="1300941"/>
              <a:ext cx="2243559" cy="609995"/>
            </a:xfrm>
            <a:prstGeom prst="rect">
              <a:avLst/>
            </a:prstGeom>
          </p:spPr>
        </p:pic>
        <p:pic>
          <p:nvPicPr>
            <p:cNvPr id="39" name="Picture 38">
              <a:extLst>
                <a:ext uri="{FF2B5EF4-FFF2-40B4-BE49-F238E27FC236}">
                  <a16:creationId xmlns:a16="http://schemas.microsoft.com/office/drawing/2014/main" id="{D38018CD-4DDE-03D3-C9B6-82782F1646E1}"/>
                </a:ext>
              </a:extLst>
            </p:cNvPr>
            <p:cNvPicPr>
              <a:picLocks noChangeAspect="1"/>
            </p:cNvPicPr>
            <p:nvPr/>
          </p:nvPicPr>
          <p:blipFill rotWithShape="1">
            <a:blip r:embed="rId4"/>
            <a:srcRect l="3750" t="27875" r="86541" b="66383"/>
            <a:stretch/>
          </p:blipFill>
          <p:spPr>
            <a:xfrm>
              <a:off x="494253" y="1289205"/>
              <a:ext cx="2669115" cy="535188"/>
            </a:xfrm>
            <a:prstGeom prst="rect">
              <a:avLst/>
            </a:prstGeom>
          </p:spPr>
        </p:pic>
        <p:pic>
          <p:nvPicPr>
            <p:cNvPr id="12" name="Picture 11">
              <a:extLst>
                <a:ext uri="{FF2B5EF4-FFF2-40B4-BE49-F238E27FC236}">
                  <a16:creationId xmlns:a16="http://schemas.microsoft.com/office/drawing/2014/main" id="{B2CBED74-AA42-64C5-7DC4-34758241F59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57" b="91342" l="9449" r="89764">
                          <a14:foregroundMark x1="46457" y1="10390" x2="70866" y2="32035"/>
                          <a14:foregroundMark x1="70866" y1="32035" x2="67717" y2="38528"/>
                          <a14:foregroundMark x1="78740" y1="59740" x2="77953" y2="25974"/>
                          <a14:foregroundMark x1="48031" y1="90043" x2="67717" y2="91342"/>
                          <a14:foregroundMark x1="78740" y1="9957" x2="79528" y2="25108"/>
                        </a14:backgroundRemoval>
                      </a14:imgEffect>
                    </a14:imgLayer>
                  </a14:imgProps>
                </a:ext>
              </a:extLst>
            </a:blip>
            <a:stretch>
              <a:fillRect/>
            </a:stretch>
          </p:blipFill>
          <p:spPr>
            <a:xfrm>
              <a:off x="9766223" y="1879116"/>
              <a:ext cx="980890" cy="1784138"/>
            </a:xfrm>
            <a:prstGeom prst="rect">
              <a:avLst/>
            </a:prstGeom>
            <a:effectLst>
              <a:outerShdw blurRad="50800" dist="38100" dir="8100000" algn="tr" rotWithShape="0">
                <a:prstClr val="black">
                  <a:alpha val="40000"/>
                </a:prstClr>
              </a:outerShdw>
            </a:effectLst>
          </p:spPr>
        </p:pic>
        <p:cxnSp>
          <p:nvCxnSpPr>
            <p:cNvPr id="18" name="Straight Arrow Connector 17">
              <a:extLst>
                <a:ext uri="{FF2B5EF4-FFF2-40B4-BE49-F238E27FC236}">
                  <a16:creationId xmlns:a16="http://schemas.microsoft.com/office/drawing/2014/main" id="{D3351C56-A370-940D-787F-2235E88EC9BD}"/>
                </a:ext>
              </a:extLst>
            </p:cNvPr>
            <p:cNvCxnSpPr>
              <a:cxnSpLocks/>
            </p:cNvCxnSpPr>
            <p:nvPr/>
          </p:nvCxnSpPr>
          <p:spPr>
            <a:xfrm flipH="1" flipV="1">
              <a:off x="10539243" y="3520047"/>
              <a:ext cx="207870" cy="462375"/>
            </a:xfrm>
            <a:prstGeom prst="straightConnector1">
              <a:avLst/>
            </a:prstGeom>
            <a:ln w="3175">
              <a:solidFill>
                <a:schemeClr val="tx1">
                  <a:lumMod val="75000"/>
                  <a:lumOff val="25000"/>
                </a:schemeClr>
              </a:solidFill>
              <a:tailEnd type="triangle"/>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5D171897-1D91-8C56-3E17-0465B9F373CB}"/>
                </a:ext>
              </a:extLst>
            </p:cNvPr>
            <p:cNvCxnSpPr/>
            <p:nvPr/>
          </p:nvCxnSpPr>
          <p:spPr>
            <a:xfrm>
              <a:off x="10748656" y="3981073"/>
              <a:ext cx="215504" cy="0"/>
            </a:xfrm>
            <a:prstGeom prst="line">
              <a:avLst/>
            </a:prstGeom>
            <a:ln w="31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77663C2A-5A12-414D-A778-DF57543EE0C3}"/>
                </a:ext>
              </a:extLst>
            </p:cNvPr>
            <p:cNvSpPr txBox="1"/>
            <p:nvPr/>
          </p:nvSpPr>
          <p:spPr>
            <a:xfrm>
              <a:off x="10924480" y="3856611"/>
              <a:ext cx="797013" cy="246221"/>
            </a:xfrm>
            <a:prstGeom prst="rect">
              <a:avLst/>
            </a:prstGeom>
            <a:noFill/>
          </p:spPr>
          <p:txBody>
            <a:bodyPr wrap="none" rtlCol="0">
              <a:spAutoFit/>
            </a:bodyPr>
            <a:lstStyle/>
            <a:p>
              <a:r>
                <a:rPr lang="en-US" sz="1000" dirty="0">
                  <a:solidFill>
                    <a:schemeClr val="tx1">
                      <a:lumMod val="65000"/>
                      <a:lumOff val="35000"/>
                    </a:schemeClr>
                  </a:solidFill>
                </a:rPr>
                <a:t>Cooling Coil</a:t>
              </a:r>
            </a:p>
          </p:txBody>
        </p:sp>
      </p:grpSp>
      <p:sp>
        <p:nvSpPr>
          <p:cNvPr id="5" name="Title 4">
            <a:extLst>
              <a:ext uri="{FF2B5EF4-FFF2-40B4-BE49-F238E27FC236}">
                <a16:creationId xmlns:a16="http://schemas.microsoft.com/office/drawing/2014/main" id="{CEDD39FD-CFD9-4CD6-B04B-929E3B28B1E8}"/>
              </a:ext>
            </a:extLst>
          </p:cNvPr>
          <p:cNvSpPr>
            <a:spLocks noGrp="1"/>
          </p:cNvSpPr>
          <p:nvPr>
            <p:ph type="title"/>
          </p:nvPr>
        </p:nvSpPr>
        <p:spPr/>
        <p:txBody>
          <a:bodyPr/>
          <a:lstStyle/>
          <a:p>
            <a:r>
              <a:rPr lang="en-US" dirty="0"/>
              <a:t>Product Overview</a:t>
            </a:r>
          </a:p>
        </p:txBody>
      </p:sp>
      <p:sp>
        <p:nvSpPr>
          <p:cNvPr id="3" name="Slide Number Placeholder 2">
            <a:extLst>
              <a:ext uri="{FF2B5EF4-FFF2-40B4-BE49-F238E27FC236}">
                <a16:creationId xmlns:a16="http://schemas.microsoft.com/office/drawing/2014/main" id="{D8C9EE39-09C9-48C4-8315-A966411EDE34}"/>
              </a:ext>
            </a:extLst>
          </p:cNvPr>
          <p:cNvSpPr>
            <a:spLocks noGrp="1"/>
          </p:cNvSpPr>
          <p:nvPr>
            <p:ph type="sldNum" sz="quarter" idx="22"/>
          </p:nvPr>
        </p:nvSpPr>
        <p:spPr/>
        <p:txBody>
          <a:bodyPr/>
          <a:lstStyle/>
          <a:p>
            <a:fld id="{B4B00595-C25D-4489-A29C-CD80BCB6A31F}" type="slidenum">
              <a:rPr lang="en-US" smtClean="0"/>
              <a:t>23</a:t>
            </a:fld>
            <a:endParaRPr lang="en-US" dirty="0"/>
          </a:p>
        </p:txBody>
      </p:sp>
      <p:sp>
        <p:nvSpPr>
          <p:cNvPr id="19" name="Arrow: Left-Right 18">
            <a:extLst>
              <a:ext uri="{FF2B5EF4-FFF2-40B4-BE49-F238E27FC236}">
                <a16:creationId xmlns:a16="http://schemas.microsoft.com/office/drawing/2014/main" id="{7CE2C676-4183-D1F2-548E-2933BDFB8061}"/>
              </a:ext>
            </a:extLst>
          </p:cNvPr>
          <p:cNvSpPr/>
          <p:nvPr/>
        </p:nvSpPr>
        <p:spPr>
          <a:xfrm>
            <a:off x="3574620" y="5362225"/>
            <a:ext cx="5303520" cy="275422"/>
          </a:xfrm>
          <a:prstGeom prst="lef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619F5093-22CF-C60E-0F90-B54D8D28AB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63614" y="4901438"/>
            <a:ext cx="1734890" cy="125297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1E726D7A-B532-5016-D001-74ECA4FFEDC9}"/>
              </a:ext>
            </a:extLst>
          </p:cNvPr>
          <p:cNvSpPr/>
          <p:nvPr/>
        </p:nvSpPr>
        <p:spPr>
          <a:xfrm rot="5400000">
            <a:off x="3014525" y="5407173"/>
            <a:ext cx="913769" cy="2064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NOZZLES</a:t>
            </a:r>
          </a:p>
        </p:txBody>
      </p:sp>
      <p:sp>
        <p:nvSpPr>
          <p:cNvPr id="28" name="TextBox 27">
            <a:extLst>
              <a:ext uri="{FF2B5EF4-FFF2-40B4-BE49-F238E27FC236}">
                <a16:creationId xmlns:a16="http://schemas.microsoft.com/office/drawing/2014/main" id="{B812DA56-F067-A46C-A8C9-E795AFAF4803}"/>
              </a:ext>
            </a:extLst>
          </p:cNvPr>
          <p:cNvSpPr txBox="1"/>
          <p:nvPr/>
        </p:nvSpPr>
        <p:spPr>
          <a:xfrm>
            <a:off x="2474219" y="5597180"/>
            <a:ext cx="594912" cy="369332"/>
          </a:xfrm>
          <a:prstGeom prst="rect">
            <a:avLst/>
          </a:prstGeom>
          <a:noFill/>
        </p:spPr>
        <p:txBody>
          <a:bodyPr wrap="square" rtlCol="0">
            <a:spAutoFit/>
          </a:bodyPr>
          <a:lstStyle/>
          <a:p>
            <a:pPr algn="ctr"/>
            <a:r>
              <a:rPr lang="en-US" dirty="0">
                <a:solidFill>
                  <a:schemeClr val="accent5"/>
                </a:solidFill>
              </a:rPr>
              <a:t>20”</a:t>
            </a:r>
          </a:p>
        </p:txBody>
      </p:sp>
      <p:sp>
        <p:nvSpPr>
          <p:cNvPr id="29" name="TextBox 28">
            <a:extLst>
              <a:ext uri="{FF2B5EF4-FFF2-40B4-BE49-F238E27FC236}">
                <a16:creationId xmlns:a16="http://schemas.microsoft.com/office/drawing/2014/main" id="{74151882-ACB5-E805-27CC-4E2C7246D161}"/>
              </a:ext>
            </a:extLst>
          </p:cNvPr>
          <p:cNvSpPr txBox="1"/>
          <p:nvPr/>
        </p:nvSpPr>
        <p:spPr>
          <a:xfrm>
            <a:off x="782086" y="5336486"/>
            <a:ext cx="1551350" cy="307777"/>
          </a:xfrm>
          <a:prstGeom prst="rect">
            <a:avLst/>
          </a:prstGeom>
          <a:noFill/>
        </p:spPr>
        <p:txBody>
          <a:bodyPr wrap="square" rtlCol="0">
            <a:spAutoFit/>
          </a:bodyPr>
          <a:lstStyle/>
          <a:p>
            <a:r>
              <a:rPr lang="en-US" sz="1400" dirty="0">
                <a:solidFill>
                  <a:schemeClr val="accent5"/>
                </a:solidFill>
              </a:rPr>
              <a:t>HIGH PRESSURE </a:t>
            </a:r>
          </a:p>
        </p:txBody>
      </p:sp>
      <p:sp>
        <p:nvSpPr>
          <p:cNvPr id="30" name="Rectangle 29">
            <a:extLst>
              <a:ext uri="{FF2B5EF4-FFF2-40B4-BE49-F238E27FC236}">
                <a16:creationId xmlns:a16="http://schemas.microsoft.com/office/drawing/2014/main" id="{A65B5B5B-7153-CBBD-635C-D0A150C33855}"/>
              </a:ext>
            </a:extLst>
          </p:cNvPr>
          <p:cNvSpPr/>
          <p:nvPr/>
        </p:nvSpPr>
        <p:spPr>
          <a:xfrm rot="5400000">
            <a:off x="8495277" y="5368160"/>
            <a:ext cx="963716" cy="2064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MIST ELIM</a:t>
            </a:r>
          </a:p>
        </p:txBody>
      </p:sp>
      <p:sp>
        <p:nvSpPr>
          <p:cNvPr id="31" name="TextBox 30">
            <a:extLst>
              <a:ext uri="{FF2B5EF4-FFF2-40B4-BE49-F238E27FC236}">
                <a16:creationId xmlns:a16="http://schemas.microsoft.com/office/drawing/2014/main" id="{4FA4F335-30A9-C890-5870-568B7782F6CC}"/>
              </a:ext>
            </a:extLst>
          </p:cNvPr>
          <p:cNvSpPr txBox="1"/>
          <p:nvPr/>
        </p:nvSpPr>
        <p:spPr>
          <a:xfrm>
            <a:off x="5383590" y="5592160"/>
            <a:ext cx="1530423" cy="369332"/>
          </a:xfrm>
          <a:prstGeom prst="rect">
            <a:avLst/>
          </a:prstGeom>
          <a:noFill/>
        </p:spPr>
        <p:txBody>
          <a:bodyPr wrap="square" rtlCol="0">
            <a:spAutoFit/>
          </a:bodyPr>
          <a:lstStyle/>
          <a:p>
            <a:pPr algn="ctr"/>
            <a:r>
              <a:rPr lang="en-US" dirty="0">
                <a:solidFill>
                  <a:schemeClr val="accent5"/>
                </a:solidFill>
              </a:rPr>
              <a:t>60-96”</a:t>
            </a:r>
          </a:p>
        </p:txBody>
      </p:sp>
      <p:sp>
        <p:nvSpPr>
          <p:cNvPr id="6" name="Subtitle 5">
            <a:extLst>
              <a:ext uri="{FF2B5EF4-FFF2-40B4-BE49-F238E27FC236}">
                <a16:creationId xmlns:a16="http://schemas.microsoft.com/office/drawing/2014/main" id="{18803BE5-E8CF-4B73-B3D5-1DCFB16AD658}"/>
              </a:ext>
            </a:extLst>
          </p:cNvPr>
          <p:cNvSpPr>
            <a:spLocks noGrp="1"/>
          </p:cNvSpPr>
          <p:nvPr>
            <p:ph type="subTitle" idx="15"/>
          </p:nvPr>
        </p:nvSpPr>
        <p:spPr/>
        <p:txBody>
          <a:bodyPr/>
          <a:lstStyle/>
          <a:p>
            <a:r>
              <a:rPr lang="en-US" dirty="0"/>
              <a:t>Installation Requirements </a:t>
            </a:r>
            <a:endParaRPr lang="en-US" sz="2400" dirty="0"/>
          </a:p>
        </p:txBody>
      </p:sp>
      <p:sp>
        <p:nvSpPr>
          <p:cNvPr id="42" name="Arrow: Left-Right 41">
            <a:extLst>
              <a:ext uri="{FF2B5EF4-FFF2-40B4-BE49-F238E27FC236}">
                <a16:creationId xmlns:a16="http://schemas.microsoft.com/office/drawing/2014/main" id="{1C7B6EFC-39B6-77D4-1DBA-9294D76A36DA}"/>
              </a:ext>
            </a:extLst>
          </p:cNvPr>
          <p:cNvSpPr/>
          <p:nvPr/>
        </p:nvSpPr>
        <p:spPr>
          <a:xfrm>
            <a:off x="2128386" y="5393215"/>
            <a:ext cx="1198739" cy="223825"/>
          </a:xfrm>
          <a:prstGeom prst="lef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A482EA27-446E-4421-86A2-42DC515DB62A}"/>
              </a:ext>
            </a:extLst>
          </p:cNvPr>
          <p:cNvSpPr txBox="1"/>
          <p:nvPr/>
        </p:nvSpPr>
        <p:spPr>
          <a:xfrm>
            <a:off x="9441577" y="5584683"/>
            <a:ext cx="594912" cy="369332"/>
          </a:xfrm>
          <a:prstGeom prst="rect">
            <a:avLst/>
          </a:prstGeom>
          <a:noFill/>
        </p:spPr>
        <p:txBody>
          <a:bodyPr wrap="square" rtlCol="0">
            <a:spAutoFit/>
          </a:bodyPr>
          <a:lstStyle/>
          <a:p>
            <a:pPr algn="ctr"/>
            <a:r>
              <a:rPr lang="en-US" dirty="0">
                <a:solidFill>
                  <a:schemeClr val="accent5"/>
                </a:solidFill>
              </a:rPr>
              <a:t>20”</a:t>
            </a:r>
          </a:p>
        </p:txBody>
      </p:sp>
      <p:sp>
        <p:nvSpPr>
          <p:cNvPr id="49" name="Arrow: Left-Right 48">
            <a:extLst>
              <a:ext uri="{FF2B5EF4-FFF2-40B4-BE49-F238E27FC236}">
                <a16:creationId xmlns:a16="http://schemas.microsoft.com/office/drawing/2014/main" id="{2F10CB04-33F4-F9C3-6C50-24C6CEFB3B64}"/>
              </a:ext>
            </a:extLst>
          </p:cNvPr>
          <p:cNvSpPr/>
          <p:nvPr/>
        </p:nvSpPr>
        <p:spPr>
          <a:xfrm>
            <a:off x="9095744" y="5380718"/>
            <a:ext cx="1198739" cy="223825"/>
          </a:xfrm>
          <a:prstGeom prst="lef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8E1608E-2659-C799-C286-A5EABD7839A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1752" b="78589" l="17616" r="82336">
                        <a14:foregroundMark x1="30024" y1="41703" x2="29246" y2="31192"/>
                        <a14:foregroundMark x1="23066" y1="34501" x2="25304" y2="67445"/>
                        <a14:foregroundMark x1="25304" y1="67445" x2="25401" y2="67640"/>
                        <a14:foregroundMark x1="27105" y1="66131" x2="43163" y2="74161"/>
                        <a14:foregroundMark x1="43163" y1="74161" x2="66569" y2="71873"/>
                        <a14:foregroundMark x1="66569" y1="71873" x2="73577" y2="66764"/>
                        <a14:foregroundMark x1="73577" y1="66764" x2="75328" y2="40681"/>
                        <a14:foregroundMark x1="75328" y1="40681" x2="80730" y2="33139"/>
                        <a14:foregroundMark x1="80730" y1="33139" x2="78297" y2="24672"/>
                        <a14:foregroundMark x1="78297" y1="24672" x2="22968" y2="24866"/>
                        <a14:foregroundMark x1="22968" y1="24866" x2="18783" y2="34939"/>
                        <a14:foregroundMark x1="18783" y1="34939" x2="21314" y2="64185"/>
                        <a14:foregroundMark x1="21314" y1="64185" x2="22190" y2="65012"/>
                        <a14:foregroundMark x1="25888" y1="34015" x2="35377" y2="68418"/>
                        <a14:foregroundMark x1="48516" y1="42482" x2="58637" y2="40243"/>
                        <a14:foregroundMark x1="31971" y1="31192" x2="32993" y2="53966"/>
                        <a14:foregroundMark x1="82336" y1="27835" x2="82336" y2="33820"/>
                        <a14:foregroundMark x1="76983" y1="23552" x2="70560" y2="23309"/>
                        <a14:foregroundMark x1="71046" y1="26910" x2="70949" y2="31338"/>
                        <a14:foregroundMark x1="73771" y1="21849" x2="70560" y2="22190"/>
                        <a14:foregroundMark x1="79221" y1="43942" x2="78540" y2="49343"/>
                        <a14:foregroundMark x1="78540" y1="57032" x2="76983" y2="64136"/>
                        <a14:foregroundMark x1="71873" y1="72117" x2="71241" y2="73041"/>
                        <a14:foregroundMark x1="69732" y1="74696" x2="78005" y2="71436"/>
                        <a14:foregroundMark x1="68029" y1="76204" x2="68418" y2="77080"/>
                        <a14:foregroundMark x1="68418" y1="78686" x2="68418" y2="78686"/>
                        <a14:foregroundMark x1="69538" y1="77664" x2="75377" y2="75961"/>
                        <a14:foregroundMark x1="50219" y1="78200" x2="51144" y2="77762"/>
                        <a14:foregroundMark x1="45985" y1="77324" x2="41265" y2="75620"/>
                        <a14:foregroundMark x1="31144" y1="71241" x2="27397" y2="69878"/>
                        <a14:foregroundMark x1="20341" y1="63698" x2="19124" y2="56594"/>
                        <a14:foregroundMark x1="19027" y1="26277" x2="17616" y2="36058"/>
                        <a14:foregroundMark x1="40146" y1="27251" x2="48905" y2="26277"/>
                        <a14:foregroundMark x1="43163" y1="42044" x2="54258" y2="38102"/>
                      </a14:backgroundRemoval>
                    </a14:imgEffect>
                  </a14:imgLayer>
                </a14:imgProps>
              </a:ext>
            </a:extLst>
          </a:blip>
          <a:srcRect l="14477" t="19236" r="14017" b="19821"/>
          <a:stretch>
            <a:fillRect/>
          </a:stretch>
        </p:blipFill>
        <p:spPr bwMode="auto">
          <a:xfrm>
            <a:off x="7369903" y="4298472"/>
            <a:ext cx="1041505" cy="81051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0F55ED70-7C01-1901-7C33-1A31243875FE}"/>
              </a:ext>
            </a:extLst>
          </p:cNvPr>
          <p:cNvSpPr txBox="1"/>
          <p:nvPr/>
        </p:nvSpPr>
        <p:spPr>
          <a:xfrm>
            <a:off x="2568456" y="4675635"/>
            <a:ext cx="594912" cy="369332"/>
          </a:xfrm>
          <a:prstGeom prst="rect">
            <a:avLst/>
          </a:prstGeom>
          <a:noFill/>
        </p:spPr>
        <p:txBody>
          <a:bodyPr wrap="square" rtlCol="0">
            <a:spAutoFit/>
          </a:bodyPr>
          <a:lstStyle/>
          <a:p>
            <a:pPr algn="ctr"/>
            <a:r>
              <a:rPr lang="en-US" dirty="0">
                <a:solidFill>
                  <a:srgbClr val="C00000"/>
                </a:solidFill>
              </a:rPr>
              <a:t>24”</a:t>
            </a:r>
          </a:p>
        </p:txBody>
      </p:sp>
      <p:sp>
        <p:nvSpPr>
          <p:cNvPr id="15" name="TextBox 14">
            <a:extLst>
              <a:ext uri="{FF2B5EF4-FFF2-40B4-BE49-F238E27FC236}">
                <a16:creationId xmlns:a16="http://schemas.microsoft.com/office/drawing/2014/main" id="{108EDC84-EF9A-C48F-E079-184AB1DD962E}"/>
              </a:ext>
            </a:extLst>
          </p:cNvPr>
          <p:cNvSpPr txBox="1"/>
          <p:nvPr/>
        </p:nvSpPr>
        <p:spPr>
          <a:xfrm>
            <a:off x="965305" y="4416166"/>
            <a:ext cx="1295658" cy="307777"/>
          </a:xfrm>
          <a:prstGeom prst="rect">
            <a:avLst/>
          </a:prstGeom>
          <a:noFill/>
        </p:spPr>
        <p:txBody>
          <a:bodyPr wrap="square" rtlCol="0">
            <a:spAutoFit/>
          </a:bodyPr>
          <a:lstStyle/>
          <a:p>
            <a:r>
              <a:rPr lang="en-US" sz="1400" dirty="0">
                <a:solidFill>
                  <a:srgbClr val="C00000"/>
                </a:solidFill>
              </a:rPr>
              <a:t>EVAPORATIVE</a:t>
            </a:r>
          </a:p>
        </p:txBody>
      </p:sp>
      <p:sp>
        <p:nvSpPr>
          <p:cNvPr id="20" name="Arrow: Left-Right 19">
            <a:extLst>
              <a:ext uri="{FF2B5EF4-FFF2-40B4-BE49-F238E27FC236}">
                <a16:creationId xmlns:a16="http://schemas.microsoft.com/office/drawing/2014/main" id="{580160EA-621E-551E-9BF4-EE285AEF61C3}"/>
              </a:ext>
            </a:extLst>
          </p:cNvPr>
          <p:cNvSpPr/>
          <p:nvPr/>
        </p:nvSpPr>
        <p:spPr>
          <a:xfrm>
            <a:off x="2132113" y="4472895"/>
            <a:ext cx="1657388" cy="223825"/>
          </a:xfrm>
          <a:prstGeom prst="leftRightArrow">
            <a:avLst/>
          </a:prstGeom>
          <a:solidFill>
            <a:srgbClr val="FDD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9697A5-3D3F-CC00-1A5F-4669A61F57C7}"/>
              </a:ext>
            </a:extLst>
          </p:cNvPr>
          <p:cNvSpPr/>
          <p:nvPr/>
        </p:nvSpPr>
        <p:spPr>
          <a:xfrm>
            <a:off x="3818343" y="4259165"/>
            <a:ext cx="1453238" cy="71889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UNIT</a:t>
            </a:r>
          </a:p>
        </p:txBody>
      </p:sp>
      <p:sp>
        <p:nvSpPr>
          <p:cNvPr id="23" name="TextBox 22">
            <a:extLst>
              <a:ext uri="{FF2B5EF4-FFF2-40B4-BE49-F238E27FC236}">
                <a16:creationId xmlns:a16="http://schemas.microsoft.com/office/drawing/2014/main" id="{72229D83-675E-5936-826F-321F0A18FDCB}"/>
              </a:ext>
            </a:extLst>
          </p:cNvPr>
          <p:cNvSpPr txBox="1"/>
          <p:nvPr/>
        </p:nvSpPr>
        <p:spPr>
          <a:xfrm>
            <a:off x="4477273" y="4720366"/>
            <a:ext cx="3635703" cy="553998"/>
          </a:xfrm>
          <a:prstGeom prst="rect">
            <a:avLst/>
          </a:prstGeom>
          <a:noFill/>
        </p:spPr>
        <p:txBody>
          <a:bodyPr wrap="square" rtlCol="0">
            <a:spAutoFit/>
          </a:bodyPr>
          <a:lstStyle/>
          <a:p>
            <a:pPr algn="ctr"/>
            <a:r>
              <a:rPr lang="en-US" dirty="0">
                <a:solidFill>
                  <a:srgbClr val="C00000"/>
                </a:solidFill>
              </a:rPr>
              <a:t>24”*</a:t>
            </a:r>
          </a:p>
          <a:p>
            <a:pPr algn="ctr"/>
            <a:r>
              <a:rPr lang="en-US" sz="1100" i="1" dirty="0">
                <a:solidFill>
                  <a:srgbClr val="C00000"/>
                </a:solidFill>
              </a:rPr>
              <a:t>*Recommended for service access</a:t>
            </a:r>
          </a:p>
        </p:txBody>
      </p:sp>
      <p:sp>
        <p:nvSpPr>
          <p:cNvPr id="26" name="Arrow: Left-Right 25">
            <a:extLst>
              <a:ext uri="{FF2B5EF4-FFF2-40B4-BE49-F238E27FC236}">
                <a16:creationId xmlns:a16="http://schemas.microsoft.com/office/drawing/2014/main" id="{A22DBC17-EF42-F276-C9FC-A621F7E74565}"/>
              </a:ext>
            </a:extLst>
          </p:cNvPr>
          <p:cNvSpPr/>
          <p:nvPr/>
        </p:nvSpPr>
        <p:spPr>
          <a:xfrm>
            <a:off x="5316452" y="4487601"/>
            <a:ext cx="1762598" cy="223825"/>
          </a:xfrm>
          <a:prstGeom prst="leftRightArrow">
            <a:avLst/>
          </a:prstGeom>
          <a:solidFill>
            <a:srgbClr val="FDD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BAB17BB-7502-3674-5E24-0C6C30D5E791}"/>
              </a:ext>
            </a:extLst>
          </p:cNvPr>
          <p:cNvSpPr txBox="1"/>
          <p:nvPr/>
        </p:nvSpPr>
        <p:spPr>
          <a:xfrm>
            <a:off x="4025154" y="4918660"/>
            <a:ext cx="1128737" cy="369332"/>
          </a:xfrm>
          <a:prstGeom prst="rect">
            <a:avLst/>
          </a:prstGeom>
          <a:noFill/>
        </p:spPr>
        <p:txBody>
          <a:bodyPr wrap="square" rtlCol="0">
            <a:spAutoFit/>
          </a:bodyPr>
          <a:lstStyle/>
          <a:p>
            <a:pPr algn="ctr"/>
            <a:r>
              <a:rPr lang="en-US" dirty="0">
                <a:solidFill>
                  <a:srgbClr val="C00000"/>
                </a:solidFill>
              </a:rPr>
              <a:t>20-30”</a:t>
            </a:r>
          </a:p>
        </p:txBody>
      </p:sp>
      <p:sp>
        <p:nvSpPr>
          <p:cNvPr id="32" name="Footer Placeholder 31">
            <a:extLst>
              <a:ext uri="{FF2B5EF4-FFF2-40B4-BE49-F238E27FC236}">
                <a16:creationId xmlns:a16="http://schemas.microsoft.com/office/drawing/2014/main" id="{16C91396-9BC7-7B88-95A9-16C3A831D1E8}"/>
              </a:ext>
            </a:extLst>
          </p:cNvPr>
          <p:cNvSpPr>
            <a:spLocks noGrp="1"/>
          </p:cNvSpPr>
          <p:nvPr>
            <p:ph type="ftr" sz="quarter" idx="21"/>
          </p:nvPr>
        </p:nvSpPr>
        <p:spPr/>
        <p:txBody>
          <a:bodyPr/>
          <a:lstStyle/>
          <a:p>
            <a:r>
              <a:rPr lang="en-US" dirty="0"/>
              <a:t>2024</a:t>
            </a:r>
          </a:p>
        </p:txBody>
      </p:sp>
    </p:spTree>
    <p:extLst>
      <p:ext uri="{BB962C8B-B14F-4D97-AF65-F5344CB8AC3E}">
        <p14:creationId xmlns:p14="http://schemas.microsoft.com/office/powerpoint/2010/main" val="2889926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360F50-B759-3885-07EE-CB11B312D249}"/>
              </a:ext>
            </a:extLst>
          </p:cNvPr>
          <p:cNvPicPr>
            <a:picLocks noChangeAspect="1"/>
          </p:cNvPicPr>
          <p:nvPr/>
        </p:nvPicPr>
        <p:blipFill rotWithShape="1">
          <a:blip r:embed="rId3"/>
          <a:srcRect l="46635" b="5700"/>
          <a:stretch/>
        </p:blipFill>
        <p:spPr>
          <a:xfrm>
            <a:off x="4034508" y="1312008"/>
            <a:ext cx="5260369" cy="4048884"/>
          </a:xfrm>
          <a:prstGeom prst="rect">
            <a:avLst/>
          </a:prstGeom>
        </p:spPr>
      </p:pic>
      <p:sp>
        <p:nvSpPr>
          <p:cNvPr id="8" name="Subtitle 7">
            <a:extLst>
              <a:ext uri="{FF2B5EF4-FFF2-40B4-BE49-F238E27FC236}">
                <a16:creationId xmlns:a16="http://schemas.microsoft.com/office/drawing/2014/main" id="{A2397770-3329-4542-AF1A-2687D73EB87E}"/>
              </a:ext>
            </a:extLst>
          </p:cNvPr>
          <p:cNvSpPr>
            <a:spLocks noGrp="1"/>
          </p:cNvSpPr>
          <p:nvPr>
            <p:ph type="subTitle" idx="15"/>
          </p:nvPr>
        </p:nvSpPr>
        <p:spPr/>
        <p:txBody>
          <a:bodyPr/>
          <a:lstStyle/>
          <a:p>
            <a:r>
              <a:rPr lang="en-US" sz="2400" dirty="0"/>
              <a:t>Condair DL Series</a:t>
            </a:r>
          </a:p>
        </p:txBody>
      </p:sp>
      <p:sp>
        <p:nvSpPr>
          <p:cNvPr id="7" name="Title 6">
            <a:extLst>
              <a:ext uri="{FF2B5EF4-FFF2-40B4-BE49-F238E27FC236}">
                <a16:creationId xmlns:a16="http://schemas.microsoft.com/office/drawing/2014/main" id="{6D96784B-CB70-49CB-A7BA-B40DFA7A86AC}"/>
              </a:ext>
            </a:extLst>
          </p:cNvPr>
          <p:cNvSpPr>
            <a:spLocks noGrp="1"/>
          </p:cNvSpPr>
          <p:nvPr>
            <p:ph type="title"/>
          </p:nvPr>
        </p:nvSpPr>
        <p:spPr/>
        <p:txBody>
          <a:bodyPr/>
          <a:lstStyle/>
          <a:p>
            <a:r>
              <a:rPr lang="en-US" dirty="0"/>
              <a:t>Product Overview </a:t>
            </a:r>
          </a:p>
        </p:txBody>
      </p:sp>
      <p:sp>
        <p:nvSpPr>
          <p:cNvPr id="3" name="Slide Number Placeholder 2">
            <a:extLst>
              <a:ext uri="{FF2B5EF4-FFF2-40B4-BE49-F238E27FC236}">
                <a16:creationId xmlns:a16="http://schemas.microsoft.com/office/drawing/2014/main" id="{025F6BE1-1125-8218-B02D-E6DADA103420}"/>
              </a:ext>
            </a:extLst>
          </p:cNvPr>
          <p:cNvSpPr>
            <a:spLocks noGrp="1"/>
          </p:cNvSpPr>
          <p:nvPr>
            <p:ph type="sldNum" sz="quarter" idx="22"/>
          </p:nvPr>
        </p:nvSpPr>
        <p:spPr/>
        <p:txBody>
          <a:bodyPr/>
          <a:lstStyle/>
          <a:p>
            <a:fld id="{B749CC14-BCDD-4647-92AA-75A8814AA266}" type="slidenum">
              <a:rPr lang="en-US" smtClean="0"/>
              <a:t>24</a:t>
            </a:fld>
            <a:endParaRPr lang="en-US" dirty="0"/>
          </a:p>
        </p:txBody>
      </p:sp>
      <p:sp>
        <p:nvSpPr>
          <p:cNvPr id="5" name="AutoShape 4">
            <a:extLst>
              <a:ext uri="{FF2B5EF4-FFF2-40B4-BE49-F238E27FC236}">
                <a16:creationId xmlns:a16="http://schemas.microsoft.com/office/drawing/2014/main" id="{35A2C7A8-EF93-223A-2B93-08BAEF611EA3}"/>
              </a:ext>
            </a:extLst>
          </p:cNvPr>
          <p:cNvSpPr>
            <a:spLocks noChangeAspect="1" noChangeArrowheads="1"/>
          </p:cNvSpPr>
          <p:nvPr/>
        </p:nvSpPr>
        <p:spPr bwMode="auto">
          <a:xfrm>
            <a:off x="5856370" y="337521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E684114B-0E00-91B1-F1B9-62474529A487}"/>
              </a:ext>
            </a:extLst>
          </p:cNvPr>
          <p:cNvSpPr txBox="1"/>
          <p:nvPr/>
        </p:nvSpPr>
        <p:spPr>
          <a:xfrm>
            <a:off x="588027" y="1768095"/>
            <a:ext cx="3628373" cy="2062103"/>
          </a:xfrm>
          <a:prstGeom prst="rect">
            <a:avLst/>
          </a:prstGeom>
          <a:noFill/>
        </p:spPr>
        <p:txBody>
          <a:bodyPr wrap="square">
            <a:spAutoFit/>
          </a:bodyPr>
          <a:lstStyle/>
          <a:p>
            <a:pPr>
              <a:spcBef>
                <a:spcPts val="600"/>
              </a:spcBef>
              <a:buClr>
                <a:srgbClr val="016AB3"/>
              </a:buClr>
              <a:buSzPct val="100000"/>
              <a:defRPr/>
            </a:pPr>
            <a:r>
              <a:rPr lang="en-US" sz="1400" b="1" dirty="0">
                <a:solidFill>
                  <a:srgbClr val="016AB3"/>
                </a:solidFill>
              </a:rPr>
              <a:t>DL Series</a:t>
            </a:r>
          </a:p>
          <a:p>
            <a:pPr marL="162000" indent="-162000">
              <a:spcBef>
                <a:spcPts val="600"/>
              </a:spcBef>
              <a:buClr>
                <a:srgbClr val="016AB3"/>
              </a:buClr>
              <a:buSzPct val="100000"/>
              <a:buFont typeface="Arial" panose="020B0604020202020204" pitchFamily="34" charset="0"/>
              <a:buChar char="•"/>
              <a:defRPr/>
            </a:pPr>
            <a:r>
              <a:rPr lang="en-US" sz="1200" dirty="0">
                <a:solidFill>
                  <a:srgbClr val="016AB3"/>
                </a:solidFill>
              </a:rPr>
              <a:t>The most hygienic adiabatic humidifier </a:t>
            </a:r>
          </a:p>
          <a:p>
            <a:pPr marL="162000" indent="-162000">
              <a:spcBef>
                <a:spcPts val="600"/>
              </a:spcBef>
              <a:buClr>
                <a:srgbClr val="016AB3"/>
              </a:buClr>
              <a:buSzPct val="100000"/>
              <a:buFont typeface="Arial" panose="020B0604020202020204" pitchFamily="34" charset="0"/>
              <a:buChar char="•"/>
              <a:defRPr/>
            </a:pPr>
            <a:r>
              <a:rPr lang="en-US" sz="1200" dirty="0"/>
              <a:t>Single unit can provide up to 2200 </a:t>
            </a:r>
            <a:r>
              <a:rPr lang="en-US" sz="1200" dirty="0" err="1"/>
              <a:t>lbs</a:t>
            </a:r>
            <a:r>
              <a:rPr lang="en-US" sz="1200" dirty="0"/>
              <a:t>/hr</a:t>
            </a:r>
          </a:p>
          <a:p>
            <a:pPr marL="162000" indent="-162000">
              <a:spcBef>
                <a:spcPts val="600"/>
              </a:spcBef>
              <a:buClr>
                <a:srgbClr val="016AB3"/>
              </a:buClr>
              <a:buSzPct val="100000"/>
              <a:buFont typeface="Arial" panose="020B0604020202020204" pitchFamily="34" charset="0"/>
              <a:buChar char="•"/>
              <a:defRPr/>
            </a:pPr>
            <a:r>
              <a:rPr lang="en-US" sz="1200" dirty="0"/>
              <a:t>Low energy costs: consumption as low as 55W </a:t>
            </a:r>
          </a:p>
          <a:p>
            <a:pPr marL="162000" indent="-162000">
              <a:spcBef>
                <a:spcPts val="600"/>
              </a:spcBef>
              <a:buClr>
                <a:srgbClr val="016AB3"/>
              </a:buClr>
              <a:buSzPct val="100000"/>
              <a:buFont typeface="Arial" panose="020B0604020202020204" pitchFamily="34" charset="0"/>
              <a:buChar char="•"/>
              <a:defRPr/>
            </a:pPr>
            <a:r>
              <a:rPr lang="en-US" sz="1200" dirty="0"/>
              <a:t>Flexible sizing to fit any duct (great for retrofits!)</a:t>
            </a:r>
          </a:p>
          <a:p>
            <a:pPr marL="162000" indent="-162000">
              <a:spcBef>
                <a:spcPts val="600"/>
              </a:spcBef>
              <a:buClr>
                <a:srgbClr val="016AB3"/>
              </a:buClr>
              <a:buSzPct val="100000"/>
              <a:buFont typeface="Arial" panose="020B0604020202020204" pitchFamily="34" charset="0"/>
              <a:buChar char="•"/>
              <a:defRPr/>
            </a:pPr>
            <a:r>
              <a:rPr lang="en-US" sz="1200" dirty="0"/>
              <a:t>Offset mechanical cooling costs with free cooling effect</a:t>
            </a:r>
          </a:p>
          <a:p>
            <a:pPr marL="162000" indent="-162000">
              <a:spcBef>
                <a:spcPts val="600"/>
              </a:spcBef>
              <a:buClr>
                <a:srgbClr val="016AB3"/>
              </a:buClr>
              <a:buSzPct val="100000"/>
              <a:buFont typeface="Arial" panose="020B0604020202020204" pitchFamily="34" charset="0"/>
              <a:buChar char="•"/>
              <a:defRPr/>
            </a:pPr>
            <a:r>
              <a:rPr lang="en-US" sz="1200" dirty="0"/>
              <a:t>UL Approved</a:t>
            </a:r>
          </a:p>
        </p:txBody>
      </p:sp>
      <p:cxnSp>
        <p:nvCxnSpPr>
          <p:cNvPr id="14" name="Straight Arrow Connector 13">
            <a:extLst>
              <a:ext uri="{FF2B5EF4-FFF2-40B4-BE49-F238E27FC236}">
                <a16:creationId xmlns:a16="http://schemas.microsoft.com/office/drawing/2014/main" id="{2D2C6969-66C2-C78D-08E6-2A7B60183063}"/>
              </a:ext>
            </a:extLst>
          </p:cNvPr>
          <p:cNvCxnSpPr>
            <a:cxnSpLocks/>
          </p:cNvCxnSpPr>
          <p:nvPr/>
        </p:nvCxnSpPr>
        <p:spPr>
          <a:xfrm flipH="1">
            <a:off x="5365725" y="4130207"/>
            <a:ext cx="196922" cy="0"/>
          </a:xfrm>
          <a:prstGeom prst="straightConnector1">
            <a:avLst/>
          </a:prstGeom>
          <a:ln w="19050">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0EAA292-90B6-C2DD-6EC9-71C6EB0A7785}"/>
              </a:ext>
            </a:extLst>
          </p:cNvPr>
          <p:cNvSpPr txBox="1"/>
          <p:nvPr/>
        </p:nvSpPr>
        <p:spPr>
          <a:xfrm>
            <a:off x="588027" y="4101618"/>
            <a:ext cx="3804405" cy="1800493"/>
          </a:xfrm>
          <a:prstGeom prst="rect">
            <a:avLst/>
          </a:prstGeom>
          <a:noFill/>
        </p:spPr>
        <p:txBody>
          <a:bodyPr wrap="square">
            <a:spAutoFit/>
          </a:bodyPr>
          <a:lstStyle/>
          <a:p>
            <a:pPr>
              <a:spcBef>
                <a:spcPts val="600"/>
              </a:spcBef>
              <a:buClr>
                <a:srgbClr val="016AB3"/>
              </a:buClr>
              <a:buSzPct val="100000"/>
              <a:defRPr/>
            </a:pPr>
            <a:r>
              <a:rPr lang="en-US" sz="1400" b="1" dirty="0">
                <a:solidFill>
                  <a:srgbClr val="016AB3"/>
                </a:solidFill>
              </a:rPr>
              <a:t>Hygiene </a:t>
            </a:r>
          </a:p>
          <a:p>
            <a:pPr marL="162000" indent="-162000">
              <a:spcBef>
                <a:spcPts val="600"/>
              </a:spcBef>
              <a:buClr>
                <a:srgbClr val="016AB3"/>
              </a:buClr>
              <a:buSzPct val="100000"/>
              <a:buFont typeface="Arial" panose="020B0604020202020204" pitchFamily="34" charset="0"/>
              <a:buChar char="•"/>
              <a:defRPr/>
            </a:pPr>
            <a:r>
              <a:rPr lang="en-US" sz="1200" dirty="0"/>
              <a:t>Patented HygienePlus System </a:t>
            </a:r>
          </a:p>
          <a:p>
            <a:pPr marL="162000" indent="-162000">
              <a:spcBef>
                <a:spcPts val="600"/>
              </a:spcBef>
              <a:buClr>
                <a:srgbClr val="016AB3"/>
              </a:buClr>
              <a:buSzPct val="100000"/>
              <a:buFont typeface="Arial" panose="020B0604020202020204" pitchFamily="34" charset="0"/>
              <a:buChar char="•"/>
              <a:defRPr/>
            </a:pPr>
            <a:r>
              <a:rPr lang="en-US" sz="1200" dirty="0"/>
              <a:t>Independently certified (Fresenius Institute) for hygienic operation </a:t>
            </a:r>
          </a:p>
          <a:p>
            <a:pPr marL="162000" indent="-162000">
              <a:spcBef>
                <a:spcPts val="600"/>
              </a:spcBef>
              <a:buClr>
                <a:srgbClr val="016AB3"/>
              </a:buClr>
              <a:buSzPct val="100000"/>
              <a:buFont typeface="Arial" panose="020B0604020202020204" pitchFamily="34" charset="0"/>
              <a:buChar char="•"/>
              <a:defRPr/>
            </a:pPr>
            <a:r>
              <a:rPr lang="en-US" sz="1200" dirty="0"/>
              <a:t>No recirculation of water</a:t>
            </a:r>
          </a:p>
          <a:p>
            <a:pPr marL="162000" indent="-162000">
              <a:spcBef>
                <a:spcPts val="600"/>
              </a:spcBef>
              <a:buClr>
                <a:srgbClr val="016AB3"/>
              </a:buClr>
              <a:buSzPct val="100000"/>
              <a:buFont typeface="Arial" panose="020B0604020202020204" pitchFamily="34" charset="0"/>
              <a:buChar char="•"/>
              <a:defRPr/>
            </a:pPr>
            <a:r>
              <a:rPr lang="en-US" sz="1200" dirty="0"/>
              <a:t>Continuous conductivity monitoring of inlet water </a:t>
            </a:r>
          </a:p>
          <a:p>
            <a:pPr marL="162000" indent="-162000">
              <a:spcBef>
                <a:spcPts val="600"/>
              </a:spcBef>
              <a:buClr>
                <a:srgbClr val="016AB3"/>
              </a:buClr>
              <a:buSzPct val="100000"/>
              <a:buFont typeface="Arial" panose="020B0604020202020204" pitchFamily="34" charset="0"/>
              <a:buChar char="•"/>
              <a:defRPr/>
            </a:pPr>
            <a:r>
              <a:rPr lang="en-US" sz="1200" dirty="0"/>
              <a:t>Automatic drain and flush cycles </a:t>
            </a:r>
          </a:p>
        </p:txBody>
      </p:sp>
      <p:cxnSp>
        <p:nvCxnSpPr>
          <p:cNvPr id="18" name="Straight Arrow Connector 17">
            <a:extLst>
              <a:ext uri="{FF2B5EF4-FFF2-40B4-BE49-F238E27FC236}">
                <a16:creationId xmlns:a16="http://schemas.microsoft.com/office/drawing/2014/main" id="{ECC00C61-0778-0050-3CA8-5C94F676DD73}"/>
              </a:ext>
            </a:extLst>
          </p:cNvPr>
          <p:cNvCxnSpPr>
            <a:cxnSpLocks/>
          </p:cNvCxnSpPr>
          <p:nvPr/>
        </p:nvCxnSpPr>
        <p:spPr>
          <a:xfrm flipH="1">
            <a:off x="7590075" y="1565722"/>
            <a:ext cx="0" cy="649368"/>
          </a:xfrm>
          <a:prstGeom prst="straightConnector1">
            <a:avLst/>
          </a:prstGeom>
          <a:ln w="19050">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8C51656-6283-9669-9F50-E74EE3476C92}"/>
              </a:ext>
            </a:extLst>
          </p:cNvPr>
          <p:cNvCxnSpPr>
            <a:cxnSpLocks/>
          </p:cNvCxnSpPr>
          <p:nvPr/>
        </p:nvCxnSpPr>
        <p:spPr>
          <a:xfrm>
            <a:off x="7590075" y="1575077"/>
            <a:ext cx="1383591" cy="0"/>
          </a:xfrm>
          <a:prstGeom prst="straightConnector1">
            <a:avLst/>
          </a:prstGeom>
          <a:ln w="19050">
            <a:tailEnd type="non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372E337-9740-33DD-D9CD-946A108BA577}"/>
              </a:ext>
            </a:extLst>
          </p:cNvPr>
          <p:cNvCxnSpPr>
            <a:cxnSpLocks/>
          </p:cNvCxnSpPr>
          <p:nvPr/>
        </p:nvCxnSpPr>
        <p:spPr>
          <a:xfrm flipV="1">
            <a:off x="6317795" y="3680014"/>
            <a:ext cx="0" cy="903910"/>
          </a:xfrm>
          <a:prstGeom prst="straightConnector1">
            <a:avLst/>
          </a:prstGeom>
          <a:ln w="19050">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844752F-4268-59BD-19C5-2AC7FB7C753A}"/>
              </a:ext>
            </a:extLst>
          </p:cNvPr>
          <p:cNvCxnSpPr>
            <a:cxnSpLocks/>
          </p:cNvCxnSpPr>
          <p:nvPr/>
        </p:nvCxnSpPr>
        <p:spPr>
          <a:xfrm>
            <a:off x="6317795" y="4577574"/>
            <a:ext cx="2682107" cy="0"/>
          </a:xfrm>
          <a:prstGeom prst="straightConnector1">
            <a:avLst/>
          </a:prstGeom>
          <a:ln w="19050">
            <a:tailEnd type="non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EACA32F-3037-4E26-9D1E-31F141B95912}"/>
              </a:ext>
            </a:extLst>
          </p:cNvPr>
          <p:cNvSpPr txBox="1"/>
          <p:nvPr/>
        </p:nvSpPr>
        <p:spPr>
          <a:xfrm>
            <a:off x="9009309" y="4369168"/>
            <a:ext cx="3138308" cy="1800493"/>
          </a:xfrm>
          <a:prstGeom prst="rect">
            <a:avLst/>
          </a:prstGeom>
          <a:noFill/>
        </p:spPr>
        <p:txBody>
          <a:bodyPr wrap="square">
            <a:spAutoFit/>
          </a:bodyPr>
          <a:lstStyle/>
          <a:p>
            <a:pPr>
              <a:spcBef>
                <a:spcPts val="600"/>
              </a:spcBef>
              <a:buClr>
                <a:srgbClr val="016AB3"/>
              </a:buClr>
              <a:buSzPct val="100000"/>
              <a:defRPr/>
            </a:pPr>
            <a:r>
              <a:rPr lang="en-US" sz="1400" b="1" dirty="0">
                <a:solidFill>
                  <a:srgbClr val="016AB3"/>
                </a:solidFill>
              </a:rPr>
              <a:t>Nozzle Grid </a:t>
            </a:r>
          </a:p>
          <a:p>
            <a:pPr marL="162000" indent="-162000">
              <a:spcBef>
                <a:spcPts val="600"/>
              </a:spcBef>
              <a:buClr>
                <a:srgbClr val="016AB3"/>
              </a:buClr>
              <a:buSzPct val="100000"/>
              <a:buFont typeface="Arial" panose="020B0604020202020204" pitchFamily="34" charset="0"/>
              <a:buChar char="•"/>
              <a:defRPr/>
            </a:pPr>
            <a:r>
              <a:rPr lang="en-US" sz="1200" dirty="0"/>
              <a:t>Stainless steel nozzles </a:t>
            </a:r>
          </a:p>
          <a:p>
            <a:pPr marL="162000" indent="-162000">
              <a:spcBef>
                <a:spcPts val="600"/>
              </a:spcBef>
              <a:buClr>
                <a:srgbClr val="016AB3"/>
              </a:buClr>
              <a:buSzPct val="100000"/>
              <a:buFont typeface="Arial" panose="020B0604020202020204" pitchFamily="34" charset="0"/>
              <a:buChar char="•"/>
              <a:defRPr/>
            </a:pPr>
            <a:r>
              <a:rPr lang="en-US" sz="1200" dirty="0"/>
              <a:t>Pressurized water operation (43-101 psi) features low energy consumption and wear</a:t>
            </a:r>
          </a:p>
          <a:p>
            <a:pPr marL="162000" indent="-162000">
              <a:spcBef>
                <a:spcPts val="600"/>
              </a:spcBef>
              <a:buClr>
                <a:srgbClr val="016AB3"/>
              </a:buClr>
              <a:buSzPct val="100000"/>
              <a:buFont typeface="Arial" panose="020B0604020202020204" pitchFamily="34" charset="0"/>
              <a:buChar char="•"/>
              <a:defRPr/>
            </a:pPr>
            <a:r>
              <a:rPr lang="en-US" sz="1200" dirty="0"/>
              <a:t>Custom nozzle layout maximizes efficiency</a:t>
            </a:r>
          </a:p>
          <a:p>
            <a:pPr marL="162000" indent="-162000">
              <a:spcBef>
                <a:spcPts val="600"/>
              </a:spcBef>
              <a:buClr>
                <a:srgbClr val="016AB3"/>
              </a:buClr>
              <a:buSzPct val="100000"/>
              <a:buFont typeface="Arial" panose="020B0604020202020204" pitchFamily="34" charset="0"/>
              <a:buChar char="•"/>
              <a:defRPr/>
            </a:pPr>
            <a:r>
              <a:rPr lang="en-US" sz="1200" dirty="0"/>
              <a:t>Little to no maintenance  </a:t>
            </a:r>
          </a:p>
          <a:p>
            <a:pPr>
              <a:spcBef>
                <a:spcPts val="600"/>
              </a:spcBef>
              <a:buClr>
                <a:srgbClr val="016AB3"/>
              </a:buClr>
              <a:buSzPct val="100000"/>
              <a:defRPr/>
            </a:pPr>
            <a:endParaRPr lang="en-US" sz="1200" dirty="0"/>
          </a:p>
        </p:txBody>
      </p:sp>
      <p:sp>
        <p:nvSpPr>
          <p:cNvPr id="21" name="TextBox 20">
            <a:extLst>
              <a:ext uri="{FF2B5EF4-FFF2-40B4-BE49-F238E27FC236}">
                <a16:creationId xmlns:a16="http://schemas.microsoft.com/office/drawing/2014/main" id="{BA189237-7415-0748-A6B6-6A2C8F59F289}"/>
              </a:ext>
            </a:extLst>
          </p:cNvPr>
          <p:cNvSpPr txBox="1"/>
          <p:nvPr/>
        </p:nvSpPr>
        <p:spPr>
          <a:xfrm>
            <a:off x="9054602" y="1414513"/>
            <a:ext cx="2767424" cy="2954655"/>
          </a:xfrm>
          <a:prstGeom prst="rect">
            <a:avLst/>
          </a:prstGeom>
          <a:noFill/>
        </p:spPr>
        <p:txBody>
          <a:bodyPr wrap="square">
            <a:spAutoFit/>
          </a:bodyPr>
          <a:lstStyle/>
          <a:p>
            <a:pPr>
              <a:spcBef>
                <a:spcPts val="600"/>
              </a:spcBef>
              <a:buClr>
                <a:srgbClr val="016AB3"/>
              </a:buClr>
              <a:buSzPct val="100000"/>
              <a:defRPr/>
            </a:pPr>
            <a:r>
              <a:rPr lang="en-US" sz="1400" b="1" dirty="0">
                <a:solidFill>
                  <a:srgbClr val="016AB3"/>
                </a:solidFill>
              </a:rPr>
              <a:t>Ceramic Plates</a:t>
            </a:r>
          </a:p>
          <a:p>
            <a:pPr marL="162000" indent="-162000">
              <a:spcBef>
                <a:spcPts val="600"/>
              </a:spcBef>
              <a:buClr>
                <a:srgbClr val="016AB3"/>
              </a:buClr>
              <a:buSzPct val="100000"/>
              <a:buFont typeface="Arial" panose="020B0604020202020204" pitchFamily="34" charset="0"/>
              <a:buChar char="•"/>
              <a:defRPr/>
            </a:pPr>
            <a:r>
              <a:rPr lang="en-US" sz="1200" dirty="0"/>
              <a:t>Patented hygienic ceramic material</a:t>
            </a:r>
          </a:p>
          <a:p>
            <a:pPr marL="162000" indent="-162000">
              <a:spcBef>
                <a:spcPts val="600"/>
              </a:spcBef>
              <a:buClr>
                <a:srgbClr val="016AB3"/>
              </a:buClr>
              <a:buSzPct val="100000"/>
              <a:buFont typeface="Arial" panose="020B0604020202020204" pitchFamily="34" charset="0"/>
              <a:buChar char="•"/>
              <a:defRPr/>
            </a:pPr>
            <a:r>
              <a:rPr lang="en-US" sz="1200" dirty="0"/>
              <a:t>No risk of aerosols</a:t>
            </a:r>
          </a:p>
          <a:p>
            <a:pPr marL="162000" indent="-162000">
              <a:spcBef>
                <a:spcPts val="600"/>
              </a:spcBef>
              <a:buClr>
                <a:srgbClr val="016AB3"/>
              </a:buClr>
              <a:buSzPct val="100000"/>
              <a:buFont typeface="Arial" panose="020B0604020202020204" pitchFamily="34" charset="0"/>
              <a:buChar char="•"/>
              <a:defRPr/>
            </a:pPr>
            <a:r>
              <a:rPr lang="en-US" sz="1200" dirty="0"/>
              <a:t>Very low pressure drop (&lt;0.20 WC @500 fpm velocity)</a:t>
            </a:r>
          </a:p>
          <a:p>
            <a:pPr marL="162000" indent="-162000">
              <a:spcBef>
                <a:spcPts val="600"/>
              </a:spcBef>
              <a:buClr>
                <a:srgbClr val="016AB3"/>
              </a:buClr>
              <a:buSzPct val="100000"/>
              <a:buFont typeface="Arial" panose="020B0604020202020204" pitchFamily="34" charset="0"/>
              <a:buChar char="•"/>
              <a:defRPr/>
            </a:pPr>
            <a:r>
              <a:rPr lang="en-US" sz="1200" dirty="0"/>
              <a:t>Maintenance-free &amp; replacement-free</a:t>
            </a:r>
          </a:p>
          <a:p>
            <a:pPr marL="162000" indent="-162000">
              <a:spcBef>
                <a:spcPts val="600"/>
              </a:spcBef>
              <a:buClr>
                <a:srgbClr val="016AB3"/>
              </a:buClr>
              <a:buSzPct val="100000"/>
              <a:buFont typeface="Arial" panose="020B0604020202020204" pitchFamily="34" charset="0"/>
              <a:buChar char="•"/>
              <a:defRPr/>
            </a:pPr>
            <a:r>
              <a:rPr lang="en-US" sz="1200" dirty="0"/>
              <a:t>Extremely high surface area = maximum evaporation efficiency</a:t>
            </a:r>
          </a:p>
          <a:p>
            <a:pPr marL="162000" indent="-162000">
              <a:spcBef>
                <a:spcPts val="600"/>
              </a:spcBef>
              <a:buClr>
                <a:srgbClr val="016AB3"/>
              </a:buClr>
              <a:buSzPct val="100000"/>
              <a:buFont typeface="Arial" panose="020B0604020202020204" pitchFamily="34" charset="0"/>
              <a:buChar char="•"/>
              <a:defRPr/>
            </a:pPr>
            <a:r>
              <a:rPr lang="en-US" sz="1200" dirty="0"/>
              <a:t>Optional droplet separator available (&gt;600 fpm)</a:t>
            </a:r>
          </a:p>
          <a:p>
            <a:pPr marL="162000" indent="-162000">
              <a:spcBef>
                <a:spcPts val="600"/>
              </a:spcBef>
              <a:buClr>
                <a:srgbClr val="016AB3"/>
              </a:buClr>
              <a:buSzPct val="100000"/>
              <a:buFont typeface="Arial" panose="020B0604020202020204" pitchFamily="34" charset="0"/>
              <a:buChar char="•"/>
              <a:defRPr/>
            </a:pPr>
            <a:r>
              <a:rPr lang="en-US" sz="1200" dirty="0"/>
              <a:t>Reduce total unit footprint to just 24”</a:t>
            </a:r>
          </a:p>
          <a:p>
            <a:pPr lvl="0">
              <a:spcBef>
                <a:spcPts val="600"/>
              </a:spcBef>
              <a:defRPr/>
            </a:pPr>
            <a:endParaRPr lang="en-US" sz="1200" dirty="0"/>
          </a:p>
        </p:txBody>
      </p:sp>
      <p:cxnSp>
        <p:nvCxnSpPr>
          <p:cNvPr id="26" name="Straight Arrow Connector 25">
            <a:extLst>
              <a:ext uri="{FF2B5EF4-FFF2-40B4-BE49-F238E27FC236}">
                <a16:creationId xmlns:a16="http://schemas.microsoft.com/office/drawing/2014/main" id="{F450378B-9850-3827-6531-58F9598DEBC2}"/>
              </a:ext>
            </a:extLst>
          </p:cNvPr>
          <p:cNvCxnSpPr>
            <a:cxnSpLocks/>
          </p:cNvCxnSpPr>
          <p:nvPr/>
        </p:nvCxnSpPr>
        <p:spPr>
          <a:xfrm>
            <a:off x="5562647" y="4123900"/>
            <a:ext cx="0" cy="694020"/>
          </a:xfrm>
          <a:prstGeom prst="straightConnector1">
            <a:avLst/>
          </a:prstGeom>
          <a:ln w="19050">
            <a:tailEnd type="non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9AC1806-6A43-4A25-CF26-D25C675A2AD9}"/>
              </a:ext>
            </a:extLst>
          </p:cNvPr>
          <p:cNvSpPr txBox="1"/>
          <p:nvPr/>
        </p:nvSpPr>
        <p:spPr>
          <a:xfrm>
            <a:off x="5431685" y="4875062"/>
            <a:ext cx="3079641" cy="1092607"/>
          </a:xfrm>
          <a:prstGeom prst="rect">
            <a:avLst/>
          </a:prstGeom>
          <a:noFill/>
        </p:spPr>
        <p:txBody>
          <a:bodyPr wrap="square">
            <a:spAutoFit/>
          </a:bodyPr>
          <a:lstStyle/>
          <a:p>
            <a:pPr>
              <a:spcBef>
                <a:spcPts val="600"/>
              </a:spcBef>
              <a:buClr>
                <a:srgbClr val="016AB3"/>
              </a:buClr>
              <a:buSzPct val="100000"/>
              <a:defRPr/>
            </a:pPr>
            <a:r>
              <a:rPr lang="en-US" sz="1400" b="1" dirty="0">
                <a:solidFill>
                  <a:srgbClr val="016AB3"/>
                </a:solidFill>
              </a:rPr>
              <a:t>VFD Booster Pump</a:t>
            </a:r>
          </a:p>
          <a:p>
            <a:pPr marL="162000" indent="-162000">
              <a:spcBef>
                <a:spcPts val="600"/>
              </a:spcBef>
              <a:buClr>
                <a:srgbClr val="016AB3"/>
              </a:buClr>
              <a:buSzPct val="100000"/>
              <a:buFont typeface="Arial" panose="020B0604020202020204" pitchFamily="34" charset="0"/>
              <a:buChar char="•"/>
              <a:defRPr/>
            </a:pPr>
            <a:r>
              <a:rPr lang="en-US" sz="1200" dirty="0"/>
              <a:t>Improves modulation</a:t>
            </a:r>
          </a:p>
          <a:p>
            <a:pPr marL="162000" indent="-162000">
              <a:spcBef>
                <a:spcPts val="600"/>
              </a:spcBef>
              <a:buClr>
                <a:srgbClr val="016AB3"/>
              </a:buClr>
              <a:buSzPct val="100000"/>
              <a:buFont typeface="Arial" panose="020B0604020202020204" pitchFamily="34" charset="0"/>
              <a:buChar char="•"/>
              <a:defRPr/>
            </a:pPr>
            <a:r>
              <a:rPr lang="en-US" sz="1200" dirty="0"/>
              <a:t>Maintenance-free  </a:t>
            </a:r>
          </a:p>
          <a:p>
            <a:pPr marL="162000" indent="-162000">
              <a:spcBef>
                <a:spcPts val="600"/>
              </a:spcBef>
              <a:buClr>
                <a:srgbClr val="016AB3"/>
              </a:buClr>
              <a:buSzPct val="100000"/>
              <a:buFont typeface="Arial" panose="020B0604020202020204" pitchFamily="34" charset="0"/>
              <a:buChar char="•"/>
              <a:defRPr/>
            </a:pPr>
            <a:r>
              <a:rPr lang="en-US" sz="1200" dirty="0"/>
              <a:t>Intelligent operation </a:t>
            </a:r>
          </a:p>
        </p:txBody>
      </p:sp>
      <p:sp>
        <p:nvSpPr>
          <p:cNvPr id="4" name="Footer Placeholder 3">
            <a:extLst>
              <a:ext uri="{FF2B5EF4-FFF2-40B4-BE49-F238E27FC236}">
                <a16:creationId xmlns:a16="http://schemas.microsoft.com/office/drawing/2014/main" id="{23B802DA-3FF8-9645-B6BB-B6FC106A63FC}"/>
              </a:ext>
            </a:extLst>
          </p:cNvPr>
          <p:cNvSpPr>
            <a:spLocks noGrp="1"/>
          </p:cNvSpPr>
          <p:nvPr>
            <p:ph type="ftr" sz="quarter" idx="21"/>
          </p:nvPr>
        </p:nvSpPr>
        <p:spPr/>
        <p:txBody>
          <a:bodyPr/>
          <a:lstStyle/>
          <a:p>
            <a:r>
              <a:rPr lang="en-US" dirty="0"/>
              <a:t>2024</a:t>
            </a:r>
          </a:p>
        </p:txBody>
      </p:sp>
    </p:spTree>
    <p:extLst>
      <p:ext uri="{BB962C8B-B14F-4D97-AF65-F5344CB8AC3E}">
        <p14:creationId xmlns:p14="http://schemas.microsoft.com/office/powerpoint/2010/main" val="15532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20" grpId="0"/>
      <p:bldP spid="21"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16">
            <a:extLst>
              <a:ext uri="{FF2B5EF4-FFF2-40B4-BE49-F238E27FC236}">
                <a16:creationId xmlns:a16="http://schemas.microsoft.com/office/drawing/2014/main" id="{EFA54636-E609-4D19-B1F9-BAB58BB90388}"/>
              </a:ext>
            </a:extLst>
          </p:cNvPr>
          <p:cNvSpPr>
            <a:spLocks noGrp="1"/>
          </p:cNvSpPr>
          <p:nvPr>
            <p:ph type="subTitle" idx="15"/>
          </p:nvPr>
        </p:nvSpPr>
        <p:spPr>
          <a:xfrm>
            <a:off x="623888" y="802556"/>
            <a:ext cx="8964613" cy="405683"/>
          </a:xfrm>
        </p:spPr>
        <p:txBody>
          <a:bodyPr/>
          <a:lstStyle/>
          <a:p>
            <a:r>
              <a:rPr lang="en-US" dirty="0"/>
              <a:t>Adiabatic Summary</a:t>
            </a:r>
          </a:p>
        </p:txBody>
      </p:sp>
      <p:sp>
        <p:nvSpPr>
          <p:cNvPr id="11" name="Title 10">
            <a:extLst>
              <a:ext uri="{FF2B5EF4-FFF2-40B4-BE49-F238E27FC236}">
                <a16:creationId xmlns:a16="http://schemas.microsoft.com/office/drawing/2014/main" id="{9A6301BD-F8EE-44E4-8251-E57B7F28F836}"/>
              </a:ext>
            </a:extLst>
          </p:cNvPr>
          <p:cNvSpPr>
            <a:spLocks noGrp="1"/>
          </p:cNvSpPr>
          <p:nvPr>
            <p:ph type="title"/>
          </p:nvPr>
        </p:nvSpPr>
        <p:spPr>
          <a:xfrm>
            <a:off x="623888" y="350069"/>
            <a:ext cx="8964613" cy="467239"/>
          </a:xfrm>
        </p:spPr>
        <p:txBody>
          <a:bodyPr/>
          <a:lstStyle/>
          <a:p>
            <a:r>
              <a:rPr lang="en-US" dirty="0"/>
              <a:t>Product Overview</a:t>
            </a:r>
          </a:p>
        </p:txBody>
      </p:sp>
      <p:sp>
        <p:nvSpPr>
          <p:cNvPr id="2" name="Footer Placeholder 1">
            <a:extLst>
              <a:ext uri="{FF2B5EF4-FFF2-40B4-BE49-F238E27FC236}">
                <a16:creationId xmlns:a16="http://schemas.microsoft.com/office/drawing/2014/main" id="{FB93A990-AEE4-3D49-D633-32D5C4855A4F}"/>
              </a:ext>
            </a:extLst>
          </p:cNvPr>
          <p:cNvSpPr>
            <a:spLocks noGrp="1"/>
          </p:cNvSpPr>
          <p:nvPr>
            <p:ph type="ftr" sz="quarter" idx="21"/>
          </p:nvPr>
        </p:nvSpPr>
        <p:spPr/>
        <p:txBody>
          <a:bodyPr/>
          <a:lstStyle/>
          <a:p>
            <a:r>
              <a:rPr lang="en-US" dirty="0"/>
              <a:t>2024</a:t>
            </a:r>
          </a:p>
        </p:txBody>
      </p:sp>
      <p:sp>
        <p:nvSpPr>
          <p:cNvPr id="4" name="Slide Number Placeholder 3">
            <a:extLst>
              <a:ext uri="{FF2B5EF4-FFF2-40B4-BE49-F238E27FC236}">
                <a16:creationId xmlns:a16="http://schemas.microsoft.com/office/drawing/2014/main" id="{71AA25FD-E006-C17A-5AE2-1A263A5D2DF4}"/>
              </a:ext>
            </a:extLst>
          </p:cNvPr>
          <p:cNvSpPr>
            <a:spLocks noGrp="1"/>
          </p:cNvSpPr>
          <p:nvPr>
            <p:ph type="sldNum" sz="quarter" idx="22"/>
          </p:nvPr>
        </p:nvSpPr>
        <p:spPr/>
        <p:txBody>
          <a:bodyPr/>
          <a:lstStyle/>
          <a:p>
            <a:fld id="{E4133612-739D-40FE-919B-BB53B61D53E5}" type="slidenum">
              <a:rPr lang="en-US" smtClean="0"/>
              <a:pPr/>
              <a:t>25</a:t>
            </a:fld>
            <a:endParaRPr lang="en-US" dirty="0"/>
          </a:p>
        </p:txBody>
      </p:sp>
      <p:graphicFrame>
        <p:nvGraphicFramePr>
          <p:cNvPr id="7" name="Table 6">
            <a:extLst>
              <a:ext uri="{FF2B5EF4-FFF2-40B4-BE49-F238E27FC236}">
                <a16:creationId xmlns:a16="http://schemas.microsoft.com/office/drawing/2014/main" id="{9BA708FD-260A-C03C-8B78-682DA1965226}"/>
              </a:ext>
            </a:extLst>
          </p:cNvPr>
          <p:cNvGraphicFramePr>
            <a:graphicFrameLocks noGrp="1"/>
          </p:cNvGraphicFramePr>
          <p:nvPr/>
        </p:nvGraphicFramePr>
        <p:xfrm>
          <a:off x="907910" y="1366962"/>
          <a:ext cx="10356620" cy="4485640"/>
        </p:xfrm>
        <a:graphic>
          <a:graphicData uri="http://schemas.openxmlformats.org/drawingml/2006/table">
            <a:tbl>
              <a:tblPr firstRow="1" bandRow="1">
                <a:tableStyleId>{5C22544A-1AA1-4342-B048-85BDC9FD1C3A}</a:tableStyleId>
              </a:tblPr>
              <a:tblGrid>
                <a:gridCol w="1248731">
                  <a:extLst>
                    <a:ext uri="{9D8B030D-6E8A-4147-A177-3AD203B41FA5}">
                      <a16:colId xmlns:a16="http://schemas.microsoft.com/office/drawing/2014/main" val="4293563961"/>
                    </a:ext>
                  </a:extLst>
                </a:gridCol>
                <a:gridCol w="1523453">
                  <a:extLst>
                    <a:ext uri="{9D8B030D-6E8A-4147-A177-3AD203B41FA5}">
                      <a16:colId xmlns:a16="http://schemas.microsoft.com/office/drawing/2014/main" val="4274144933"/>
                    </a:ext>
                  </a:extLst>
                </a:gridCol>
                <a:gridCol w="811473">
                  <a:extLst>
                    <a:ext uri="{9D8B030D-6E8A-4147-A177-3AD203B41FA5}">
                      <a16:colId xmlns:a16="http://schemas.microsoft.com/office/drawing/2014/main" val="2379716333"/>
                    </a:ext>
                  </a:extLst>
                </a:gridCol>
                <a:gridCol w="724248">
                  <a:extLst>
                    <a:ext uri="{9D8B030D-6E8A-4147-A177-3AD203B41FA5}">
                      <a16:colId xmlns:a16="http://schemas.microsoft.com/office/drawing/2014/main" val="3970718304"/>
                    </a:ext>
                  </a:extLst>
                </a:gridCol>
                <a:gridCol w="3188411">
                  <a:extLst>
                    <a:ext uri="{9D8B030D-6E8A-4147-A177-3AD203B41FA5}">
                      <a16:colId xmlns:a16="http://schemas.microsoft.com/office/drawing/2014/main" val="217114598"/>
                    </a:ext>
                  </a:extLst>
                </a:gridCol>
                <a:gridCol w="2860304">
                  <a:extLst>
                    <a:ext uri="{9D8B030D-6E8A-4147-A177-3AD203B41FA5}">
                      <a16:colId xmlns:a16="http://schemas.microsoft.com/office/drawing/2014/main" val="542313473"/>
                    </a:ext>
                  </a:extLst>
                </a:gridCol>
              </a:tblGrid>
              <a:tr h="370840">
                <a:tc>
                  <a:txBody>
                    <a:bodyPr/>
                    <a:lstStyle/>
                    <a:p>
                      <a:endParaRPr lang="en-US" dirty="0"/>
                    </a:p>
                  </a:txBody>
                  <a:tcPr>
                    <a:solidFill>
                      <a:srgbClr val="016AB3"/>
                    </a:solidFill>
                  </a:tcPr>
                </a:tc>
                <a:tc>
                  <a:txBody>
                    <a:bodyPr/>
                    <a:lstStyle/>
                    <a:p>
                      <a:endParaRPr lang="en-US" dirty="0"/>
                    </a:p>
                  </a:txBody>
                  <a:tcPr>
                    <a:solidFill>
                      <a:srgbClr val="016AB3"/>
                    </a:solidFill>
                  </a:tcPr>
                </a:tc>
                <a:tc>
                  <a:txBody>
                    <a:bodyPr/>
                    <a:lstStyle/>
                    <a:p>
                      <a:pPr algn="ctr"/>
                      <a:r>
                        <a:rPr lang="en-US" sz="1400" dirty="0">
                          <a:latin typeface="Calibri" panose="020F0502020204030204" pitchFamily="34" charset="0"/>
                        </a:rPr>
                        <a:t>In Space</a:t>
                      </a:r>
                    </a:p>
                  </a:txBody>
                  <a:tcPr anchor="ctr"/>
                </a:tc>
                <a:tc>
                  <a:txBody>
                    <a:bodyPr/>
                    <a:lstStyle/>
                    <a:p>
                      <a:pPr algn="ctr"/>
                      <a:r>
                        <a:rPr lang="en-US" sz="1400" dirty="0">
                          <a:latin typeface="Calibri" panose="020F0502020204030204" pitchFamily="34" charset="0"/>
                        </a:rPr>
                        <a:t>In Duct</a:t>
                      </a:r>
                    </a:p>
                  </a:txBody>
                  <a:tcPr anchor="ctr"/>
                </a:tc>
                <a:tc>
                  <a:txBody>
                    <a:bodyPr/>
                    <a:lstStyle/>
                    <a:p>
                      <a:pPr algn="ctr"/>
                      <a:r>
                        <a:rPr lang="en-US" sz="1400" dirty="0">
                          <a:latin typeface="Calibri" panose="020F0502020204030204" pitchFamily="34" charset="0"/>
                        </a:rPr>
                        <a:t>Benefits</a:t>
                      </a:r>
                    </a:p>
                  </a:txBody>
                  <a:tcPr anchor="ctr"/>
                </a:tc>
                <a:tc>
                  <a:txBody>
                    <a:bodyPr/>
                    <a:lstStyle/>
                    <a:p>
                      <a:pPr algn="ctr"/>
                      <a:r>
                        <a:rPr lang="en-US" sz="1400" dirty="0">
                          <a:latin typeface="Calibri" panose="020F0502020204030204" pitchFamily="34" charset="0"/>
                        </a:rPr>
                        <a:t>Considerations</a:t>
                      </a:r>
                    </a:p>
                  </a:txBody>
                  <a:tcPr anchor="ctr"/>
                </a:tc>
                <a:extLst>
                  <a:ext uri="{0D108BD9-81ED-4DB2-BD59-A6C34878D82A}">
                    <a16:rowId xmlns:a16="http://schemas.microsoft.com/office/drawing/2014/main" val="3914562083"/>
                  </a:ext>
                </a:extLst>
              </a:tr>
              <a:tr h="370840">
                <a:tc rowSpan="5">
                  <a:txBody>
                    <a:bodyPr/>
                    <a:lstStyle/>
                    <a:p>
                      <a:pPr algn="ctr"/>
                      <a:r>
                        <a:rPr lang="en-US" dirty="0">
                          <a:solidFill>
                            <a:srgbClr val="FFFFFF"/>
                          </a:solidFill>
                        </a:rPr>
                        <a:t>Adiabatic</a:t>
                      </a:r>
                    </a:p>
                  </a:txBody>
                  <a:tcPr anchor="ctr">
                    <a:solidFill>
                      <a:srgbClr val="016AB3"/>
                    </a:solidFill>
                  </a:tcPr>
                </a:tc>
                <a:tc>
                  <a:txBody>
                    <a:bodyPr/>
                    <a:lstStyle/>
                    <a:p>
                      <a:pPr algn="ctr"/>
                      <a:r>
                        <a:rPr lang="en-US" dirty="0">
                          <a:solidFill>
                            <a:srgbClr val="FFFFFF"/>
                          </a:solidFill>
                        </a:rPr>
                        <a:t>ME Series</a:t>
                      </a:r>
                    </a:p>
                    <a:p>
                      <a:pPr algn="ctr"/>
                      <a:r>
                        <a:rPr lang="en-US" sz="1200" dirty="0">
                          <a:solidFill>
                            <a:srgbClr val="FFFFFF"/>
                          </a:solidFill>
                        </a:rPr>
                        <a:t>(evaporative)</a:t>
                      </a:r>
                    </a:p>
                  </a:txBody>
                  <a:tcPr anchor="ctr">
                    <a:solidFill>
                      <a:srgbClr val="016AB3"/>
                    </a:solidFill>
                  </a:tcPr>
                </a:tc>
                <a:tc>
                  <a:txBody>
                    <a:bodyPr/>
                    <a:lstStyle/>
                    <a:p>
                      <a:pPr algn="ctr"/>
                      <a:endParaRPr lang="en-US" dirty="0"/>
                    </a:p>
                  </a:txBody>
                  <a:tcPr anchor="ctr"/>
                </a:tc>
                <a:tc>
                  <a:txBody>
                    <a:bodyPr/>
                    <a:lstStyle/>
                    <a:p>
                      <a:pPr algn="ctr"/>
                      <a:r>
                        <a:rPr lang="en-US" dirty="0"/>
                        <a:t>X</a:t>
                      </a:r>
                    </a:p>
                  </a:txBody>
                  <a:tcPr anchor="ctr"/>
                </a:tc>
                <a:tc>
                  <a:txBody>
                    <a:bodyPr/>
                    <a:lstStyle/>
                    <a:p>
                      <a:pPr marL="243000" indent="-243000" algn="l" defTabSz="914400" rtl="0" eaLnBrk="1" latinLnBrk="0" hangingPunct="1">
                        <a:buClr>
                          <a:srgbClr val="016AB3"/>
                        </a:buClr>
                        <a:buSzPct val="100000"/>
                        <a:buFont typeface="Arial" panose="020B0604020202020204" pitchFamily="34" charset="0"/>
                        <a:buChar char="•"/>
                      </a:pPr>
                      <a:r>
                        <a:rPr lang="en-US" sz="1200" dirty="0"/>
                        <a:t>Evaporative Cooling</a:t>
                      </a:r>
                    </a:p>
                    <a:p>
                      <a:pPr marL="243000" marR="0" lvl="0" indent="-243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lang="en-US" sz="1200" dirty="0"/>
                        <a:t>Low energy consumption: highest cooling performance</a:t>
                      </a:r>
                    </a:p>
                    <a:p>
                      <a:pPr marL="243000" indent="-243000" algn="l" defTabSz="914400" rtl="0" eaLnBrk="1" latinLnBrk="0" hangingPunct="1">
                        <a:buClr>
                          <a:srgbClr val="016AB3"/>
                        </a:buClr>
                        <a:buSzPct val="100000"/>
                        <a:buFont typeface="Arial" panose="020B0604020202020204" pitchFamily="34" charset="0"/>
                        <a:buChar char="•"/>
                      </a:pPr>
                      <a:r>
                        <a:rPr lang="en-US" sz="1200" dirty="0"/>
                        <a:t>Potable Water</a:t>
                      </a:r>
                    </a:p>
                    <a:p>
                      <a:pPr marL="243000" indent="-243000" algn="l" defTabSz="914400" rtl="0" eaLnBrk="1" latinLnBrk="0" hangingPunct="1">
                        <a:buClr>
                          <a:srgbClr val="016AB3"/>
                        </a:buClr>
                        <a:buSzPct val="100000"/>
                        <a:buFont typeface="Arial" panose="020B0604020202020204" pitchFamily="34" charset="0"/>
                        <a:buChar char="•"/>
                      </a:pPr>
                      <a:r>
                        <a:rPr lang="en-US" sz="1200" dirty="0"/>
                        <a:t>No evaporation distance</a:t>
                      </a:r>
                    </a:p>
                  </a:txBody>
                  <a:tcPr/>
                </a:tc>
                <a:tc>
                  <a:txBody>
                    <a:bodyPr/>
                    <a:lstStyle/>
                    <a:p>
                      <a:pPr marL="189000" indent="-189000" algn="l" defTabSz="914400" rtl="0" eaLnBrk="1" latinLnBrk="0" hangingPunct="1">
                        <a:buClr>
                          <a:srgbClr val="016AB3"/>
                        </a:buClr>
                        <a:buSzPct val="100000"/>
                        <a:buFont typeface="Arial" panose="020B0604020202020204" pitchFamily="34" charset="0"/>
                        <a:buChar char="•"/>
                      </a:pPr>
                      <a:r>
                        <a:rPr lang="en-US" sz="1200" dirty="0"/>
                        <a:t>Media is consumable</a:t>
                      </a:r>
                    </a:p>
                    <a:p>
                      <a:pPr marL="189000" indent="-189000" algn="l" defTabSz="914400" rtl="0" eaLnBrk="1" latinLnBrk="0" hangingPunct="1">
                        <a:buClr>
                          <a:srgbClr val="016AB3"/>
                        </a:buClr>
                        <a:buSzPct val="100000"/>
                        <a:buFont typeface="Arial" panose="020B0604020202020204" pitchFamily="34" charset="0"/>
                        <a:buChar char="•"/>
                      </a:pPr>
                      <a:r>
                        <a:rPr lang="en-US" sz="1200" dirty="0"/>
                        <a:t>High pressure drop</a:t>
                      </a:r>
                    </a:p>
                    <a:p>
                      <a:pPr marL="189000" indent="-189000" algn="l" defTabSz="914400" rtl="0" eaLnBrk="1" latinLnBrk="0" hangingPunct="1">
                        <a:buClr>
                          <a:srgbClr val="016AB3"/>
                        </a:buClr>
                        <a:buSzPct val="100000"/>
                        <a:buFont typeface="Arial" panose="020B0604020202020204" pitchFamily="34" charset="0"/>
                        <a:buChar char="•"/>
                      </a:pPr>
                      <a:r>
                        <a:rPr lang="en-US" sz="1200" dirty="0"/>
                        <a:t>Lower control accuracy</a:t>
                      </a:r>
                    </a:p>
                    <a:p>
                      <a:pPr marL="189000" indent="-189000" algn="l" defTabSz="914400" rtl="0" eaLnBrk="1" latinLnBrk="0" hangingPunct="1">
                        <a:buClr>
                          <a:srgbClr val="016AB3"/>
                        </a:buClr>
                        <a:buSzPct val="100000"/>
                        <a:buFont typeface="Arial" panose="020B0604020202020204" pitchFamily="34" charset="0"/>
                        <a:buChar char="•"/>
                      </a:pPr>
                      <a:r>
                        <a:rPr lang="en-US" sz="1200" dirty="0"/>
                        <a:t>slower response times</a:t>
                      </a:r>
                    </a:p>
                    <a:p>
                      <a:pPr marL="189000" indent="-189000" algn="l" defTabSz="914400" rtl="0" eaLnBrk="1" latinLnBrk="0" hangingPunct="1">
                        <a:buClr>
                          <a:srgbClr val="016AB3"/>
                        </a:buClr>
                        <a:buSzPct val="100000"/>
                        <a:buFont typeface="Arial" panose="020B0604020202020204" pitchFamily="34" charset="0"/>
                        <a:buChar char="•"/>
                      </a:pPr>
                      <a:r>
                        <a:rPr lang="en-US" sz="1200" dirty="0"/>
                        <a:t>Not suitable for healthcare</a:t>
                      </a:r>
                    </a:p>
                  </a:txBody>
                  <a:tcPr/>
                </a:tc>
                <a:extLst>
                  <a:ext uri="{0D108BD9-81ED-4DB2-BD59-A6C34878D82A}">
                    <a16:rowId xmlns:a16="http://schemas.microsoft.com/office/drawing/2014/main" val="1399033870"/>
                  </a:ext>
                </a:extLst>
              </a:tr>
              <a:tr h="615926">
                <a:tc vMerge="1">
                  <a:txBody>
                    <a:bodyPr/>
                    <a:lstStyle/>
                    <a:p>
                      <a:endParaRPr lang="en-US" dirty="0">
                        <a:solidFill>
                          <a:srgbClr val="FFFFFF"/>
                        </a:solidFill>
                      </a:endParaRPr>
                    </a:p>
                  </a:txBody>
                  <a:tcPr>
                    <a:solidFill>
                      <a:srgbClr val="016AB3"/>
                    </a:solidFill>
                  </a:tcPr>
                </a:tc>
                <a:tc>
                  <a:txBody>
                    <a:bodyPr/>
                    <a:lstStyle/>
                    <a:p>
                      <a:pPr algn="ctr"/>
                      <a:r>
                        <a:rPr lang="en-US" dirty="0">
                          <a:solidFill>
                            <a:srgbClr val="FFFFFF"/>
                          </a:solidFill>
                        </a:rPr>
                        <a:t>DL Series</a:t>
                      </a:r>
                    </a:p>
                    <a:p>
                      <a:pPr algn="ctr"/>
                      <a:r>
                        <a:rPr lang="en-US" sz="1200" dirty="0">
                          <a:solidFill>
                            <a:srgbClr val="FFFFFF"/>
                          </a:solidFill>
                        </a:rPr>
                        <a:t>(hybrid)</a:t>
                      </a:r>
                    </a:p>
                  </a:txBody>
                  <a:tcPr anchor="ctr">
                    <a:solidFill>
                      <a:srgbClr val="016AB3"/>
                    </a:solidFill>
                  </a:tcPr>
                </a:tc>
                <a:tc>
                  <a:txBody>
                    <a:bodyPr/>
                    <a:lstStyle/>
                    <a:p>
                      <a:pPr algn="ctr"/>
                      <a:endParaRPr lang="en-US" dirty="0"/>
                    </a:p>
                  </a:txBody>
                  <a:tcPr anchor="ctr"/>
                </a:tc>
                <a:tc>
                  <a:txBody>
                    <a:bodyPr/>
                    <a:lstStyle/>
                    <a:p>
                      <a:pPr algn="ctr"/>
                      <a:r>
                        <a:rPr lang="en-US" dirty="0"/>
                        <a:t>X</a:t>
                      </a:r>
                    </a:p>
                  </a:txBody>
                  <a:tcPr anchor="ctr"/>
                </a:tc>
                <a:tc>
                  <a:txBody>
                    <a:bodyPr/>
                    <a:lstStyle/>
                    <a:p>
                      <a:pPr marL="243000" indent="-243000" algn="l" defTabSz="914400" rtl="0" eaLnBrk="1" latinLnBrk="0" hangingPunct="1">
                        <a:buClr>
                          <a:srgbClr val="016AB3"/>
                        </a:buClr>
                        <a:buSzPct val="100000"/>
                        <a:buFont typeface="Arial" panose="020B0604020202020204" pitchFamily="34" charset="0"/>
                        <a:buChar char="•"/>
                      </a:pPr>
                      <a:r>
                        <a:rPr lang="en-US" sz="1200" dirty="0"/>
                        <a:t>Evaporative Cooling</a:t>
                      </a:r>
                    </a:p>
                    <a:p>
                      <a:pPr marL="243000" marR="0" lvl="0" indent="-243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lang="en-US" sz="1200" dirty="0"/>
                        <a:t>Low energy consumption</a:t>
                      </a:r>
                    </a:p>
                    <a:p>
                      <a:pPr marL="243000" marR="0" lvl="0" indent="-243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lang="en-US" sz="1200" dirty="0"/>
                        <a:t>Extremely hygienic</a:t>
                      </a:r>
                    </a:p>
                    <a:p>
                      <a:pPr marL="243000" marR="0" lvl="0" indent="-243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lang="en-US" sz="1200" dirty="0"/>
                        <a:t>Low maintenance requirements</a:t>
                      </a:r>
                    </a:p>
                    <a:p>
                      <a:pPr marL="243000" marR="0" lvl="0" indent="-243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lang="en-US" sz="1200" dirty="0"/>
                        <a:t>Short installation length requirement</a:t>
                      </a:r>
                    </a:p>
                  </a:txBody>
                  <a:tcPr/>
                </a:tc>
                <a:tc>
                  <a:txBody>
                    <a:bodyPr/>
                    <a:lstStyle/>
                    <a:p>
                      <a:pPr marL="189000" indent="-189000" algn="l" defTabSz="914400" rtl="0" eaLnBrk="1" latinLnBrk="0" hangingPunct="1">
                        <a:buClr>
                          <a:srgbClr val="016AB3"/>
                        </a:buClr>
                        <a:buSzPct val="100000"/>
                        <a:buFont typeface="Arial" panose="020B0604020202020204" pitchFamily="34" charset="0"/>
                        <a:buChar char="•"/>
                      </a:pPr>
                      <a:r>
                        <a:rPr lang="en-US" sz="1200" dirty="0"/>
                        <a:t>Requires RO water</a:t>
                      </a:r>
                    </a:p>
                    <a:p>
                      <a:pPr marL="189000" indent="-189000" algn="l" defTabSz="914400" rtl="0" eaLnBrk="1" latinLnBrk="0" hangingPunct="1">
                        <a:buClr>
                          <a:srgbClr val="016AB3"/>
                        </a:buClr>
                        <a:buSzPct val="100000"/>
                        <a:buFont typeface="Arial" panose="020B0604020202020204" pitchFamily="34" charset="0"/>
                        <a:buChar char="•"/>
                      </a:pPr>
                      <a:r>
                        <a:rPr lang="en-US" sz="1200" dirty="0"/>
                        <a:t>Wet section with drain required</a:t>
                      </a:r>
                    </a:p>
                  </a:txBody>
                  <a:tcPr/>
                </a:tc>
                <a:extLst>
                  <a:ext uri="{0D108BD9-81ED-4DB2-BD59-A6C34878D82A}">
                    <a16:rowId xmlns:a16="http://schemas.microsoft.com/office/drawing/2014/main" val="2244063902"/>
                  </a:ext>
                </a:extLst>
              </a:tr>
              <a:tr h="188870">
                <a:tc vMerge="1">
                  <a:txBody>
                    <a:bodyPr/>
                    <a:lstStyle/>
                    <a:p>
                      <a:endParaRPr lang="en-US" dirty="0">
                        <a:solidFill>
                          <a:srgbClr val="FFFFFF"/>
                        </a:solidFill>
                      </a:endParaRPr>
                    </a:p>
                  </a:txBody>
                  <a:tcPr>
                    <a:solidFill>
                      <a:srgbClr val="016AB3"/>
                    </a:solidFill>
                  </a:tcPr>
                </a:tc>
                <a:tc>
                  <a:txBody>
                    <a:bodyPr/>
                    <a:lstStyle/>
                    <a:p>
                      <a:pPr algn="ctr"/>
                      <a:r>
                        <a:rPr lang="en-US" dirty="0">
                          <a:solidFill>
                            <a:srgbClr val="FFFFFF"/>
                          </a:solidFill>
                        </a:rPr>
                        <a:t>HP/ML Series</a:t>
                      </a:r>
                    </a:p>
                    <a:p>
                      <a:pPr algn="ctr"/>
                      <a:r>
                        <a:rPr lang="en-US" sz="1200" dirty="0">
                          <a:solidFill>
                            <a:srgbClr val="FFFFFF"/>
                          </a:solidFill>
                        </a:rPr>
                        <a:t>(atomizing)</a:t>
                      </a:r>
                    </a:p>
                  </a:txBody>
                  <a:tcPr anchor="ctr">
                    <a:solidFill>
                      <a:srgbClr val="016AB3"/>
                    </a:solidFill>
                  </a:tcPr>
                </a:tc>
                <a:tc>
                  <a:txBody>
                    <a:bodyPr/>
                    <a:lstStyle/>
                    <a:p>
                      <a:pPr algn="ctr"/>
                      <a:r>
                        <a:rPr lang="en-US" dirty="0"/>
                        <a:t>X</a:t>
                      </a:r>
                    </a:p>
                  </a:txBody>
                  <a:tcPr anchor="ctr"/>
                </a:tc>
                <a:tc>
                  <a:txBody>
                    <a:bodyPr/>
                    <a:lstStyle/>
                    <a:p>
                      <a:pPr algn="ctr"/>
                      <a:r>
                        <a:rPr lang="en-US" dirty="0"/>
                        <a:t>X</a:t>
                      </a:r>
                    </a:p>
                  </a:txBody>
                  <a:tcPr anchor="ctr"/>
                </a:tc>
                <a:tc>
                  <a:txBody>
                    <a:bodyPr/>
                    <a:lstStyle/>
                    <a:p>
                      <a:pPr marL="243000" indent="-243000" algn="l" defTabSz="914400" rtl="0" eaLnBrk="1" latinLnBrk="0" hangingPunct="1">
                        <a:buClr>
                          <a:srgbClr val="016AB3"/>
                        </a:buClr>
                        <a:buSzPct val="100000"/>
                        <a:buFont typeface="Arial" panose="020B0604020202020204" pitchFamily="34" charset="0"/>
                        <a:buChar char="•"/>
                      </a:pPr>
                      <a:r>
                        <a:rPr lang="en-US" sz="1200" dirty="0"/>
                        <a:t>Evaporative Cooling</a:t>
                      </a:r>
                    </a:p>
                    <a:p>
                      <a:pPr marL="243000" indent="-243000" algn="l" defTabSz="914400" rtl="0" eaLnBrk="1" latinLnBrk="0" hangingPunct="1">
                        <a:buClr>
                          <a:srgbClr val="016AB3"/>
                        </a:buClr>
                        <a:buSzPct val="100000"/>
                        <a:buFont typeface="Arial" panose="020B0604020202020204" pitchFamily="34" charset="0"/>
                        <a:buChar char="•"/>
                      </a:pPr>
                      <a:r>
                        <a:rPr lang="en-US" sz="1200" dirty="0"/>
                        <a:t>Low energy consumption</a:t>
                      </a:r>
                    </a:p>
                    <a:p>
                      <a:pPr marL="243000" indent="-243000" algn="l" defTabSz="914400" rtl="0" eaLnBrk="1" latinLnBrk="0" hangingPunct="1">
                        <a:buClr>
                          <a:srgbClr val="016AB3"/>
                        </a:buClr>
                        <a:buSzPct val="100000"/>
                        <a:buFont typeface="Arial" panose="020B0604020202020204" pitchFamily="34" charset="0"/>
                        <a:buChar char="•"/>
                      </a:pPr>
                      <a:r>
                        <a:rPr lang="en-US" sz="1200" dirty="0"/>
                        <a:t>High reliability and low maintenance</a:t>
                      </a:r>
                    </a:p>
                    <a:p>
                      <a:pPr marL="243000" indent="-243000" algn="l" defTabSz="914400" rtl="0" eaLnBrk="1" latinLnBrk="0" hangingPunct="1">
                        <a:buClr>
                          <a:srgbClr val="016AB3"/>
                        </a:buClr>
                        <a:buSzPct val="100000"/>
                        <a:buFont typeface="Arial" panose="020B0604020202020204" pitchFamily="34" charset="0"/>
                        <a:buChar char="•"/>
                      </a:pPr>
                      <a:r>
                        <a:rPr lang="en-US" sz="1200" dirty="0"/>
                        <a:t>Instant output/ shut off</a:t>
                      </a:r>
                    </a:p>
                  </a:txBody>
                  <a:tcPr/>
                </a:tc>
                <a:tc>
                  <a:txBody>
                    <a:bodyPr/>
                    <a:lstStyle/>
                    <a:p>
                      <a:pPr marL="189000" marR="0" lvl="0" indent="-189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lang="en-US" sz="1200" dirty="0"/>
                        <a:t>Requires RO water (same skid for &lt;1000l/h)</a:t>
                      </a:r>
                    </a:p>
                    <a:p>
                      <a:pPr marL="189000" marR="0" lvl="0" indent="-189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lang="en-US" sz="1200" dirty="0"/>
                        <a:t>Longer installation length requirement</a:t>
                      </a:r>
                    </a:p>
                    <a:p>
                      <a:pPr marL="189000" marR="0" lvl="0" indent="-189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lang="en-US" sz="1200" dirty="0"/>
                        <a:t>Pumps, valves, nozzles</a:t>
                      </a:r>
                    </a:p>
                  </a:txBody>
                  <a:tcPr/>
                </a:tc>
                <a:extLst>
                  <a:ext uri="{0D108BD9-81ED-4DB2-BD59-A6C34878D82A}">
                    <a16:rowId xmlns:a16="http://schemas.microsoft.com/office/drawing/2014/main" val="4009305027"/>
                  </a:ext>
                </a:extLst>
              </a:tr>
              <a:tr h="370840">
                <a:tc vMerge="1">
                  <a:txBody>
                    <a:bodyPr/>
                    <a:lstStyle/>
                    <a:p>
                      <a:endParaRPr lang="en-US"/>
                    </a:p>
                  </a:txBody>
                  <a:tcPr/>
                </a:tc>
                <a:tc>
                  <a:txBody>
                    <a:bodyPr/>
                    <a:lstStyle/>
                    <a:p>
                      <a:pPr algn="ctr"/>
                      <a:r>
                        <a:rPr lang="en-US" sz="1800" dirty="0">
                          <a:solidFill>
                            <a:srgbClr val="FFFFFF"/>
                          </a:solidFill>
                        </a:rPr>
                        <a:t>AF Series </a:t>
                      </a:r>
                    </a:p>
                    <a:p>
                      <a:pPr algn="ctr"/>
                      <a:r>
                        <a:rPr lang="en-US" sz="1200" dirty="0">
                          <a:solidFill>
                            <a:srgbClr val="FFFFFF"/>
                          </a:solidFill>
                        </a:rPr>
                        <a:t>(atomizing)</a:t>
                      </a:r>
                    </a:p>
                  </a:txBody>
                  <a:tcPr anchor="ctr">
                    <a:solidFill>
                      <a:srgbClr val="016AB3"/>
                    </a:solidFill>
                  </a:tcPr>
                </a:tc>
                <a:tc>
                  <a:txBody>
                    <a:bodyPr/>
                    <a:lstStyle/>
                    <a:p>
                      <a:pPr algn="ctr"/>
                      <a:r>
                        <a:rPr lang="en-US" dirty="0"/>
                        <a:t>X</a:t>
                      </a:r>
                    </a:p>
                  </a:txBody>
                  <a:tcPr anchor="ctr"/>
                </a:tc>
                <a:tc>
                  <a:txBody>
                    <a:bodyPr/>
                    <a:lstStyle/>
                    <a:p>
                      <a:pPr algn="ctr"/>
                      <a:endParaRPr lang="en-US" dirty="0"/>
                    </a:p>
                  </a:txBody>
                  <a:tcPr anchor="ctr"/>
                </a:tc>
                <a:tc>
                  <a:txBody>
                    <a:bodyPr/>
                    <a:lstStyle/>
                    <a:p>
                      <a:pPr marL="189000" marR="0" lvl="0" indent="-189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lang="en-US" sz="1200" kern="1200" dirty="0">
                          <a:solidFill>
                            <a:schemeClr val="tx2"/>
                          </a:solidFill>
                          <a:latin typeface="+mn-lt"/>
                          <a:ea typeface="+mn-ea"/>
                          <a:cs typeface="+mn-cs"/>
                        </a:rPr>
                        <a:t>Scalable performance for large loads​</a:t>
                      </a:r>
                    </a:p>
                    <a:p>
                      <a:pPr marL="189000" marR="0" lvl="0" indent="-189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lang="en-US" sz="1200" kern="1200" dirty="0">
                          <a:solidFill>
                            <a:schemeClr val="tx2"/>
                          </a:solidFill>
                          <a:latin typeface="+mn-lt"/>
                          <a:ea typeface="+mn-ea"/>
                          <a:cs typeface="+mn-cs"/>
                        </a:rPr>
                        <a:t>High-reliability, low maintenance​</a:t>
                      </a:r>
                    </a:p>
                    <a:p>
                      <a:pPr marL="189000" marR="0" lvl="0" indent="-189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lang="en-US" sz="1200" kern="1200" dirty="0">
                          <a:solidFill>
                            <a:schemeClr val="tx2"/>
                          </a:solidFill>
                          <a:latin typeface="+mn-lt"/>
                          <a:ea typeface="+mn-ea"/>
                          <a:cs typeface="+mn-cs"/>
                        </a:rPr>
                        <a:t>Instant output / shutoff</a:t>
                      </a:r>
                    </a:p>
                  </a:txBody>
                  <a:tcPr/>
                </a:tc>
                <a:tc>
                  <a:txBody>
                    <a:bodyPr/>
                    <a:lstStyle/>
                    <a:p>
                      <a:pPr marL="189000" marR="0" lvl="0" indent="-189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lang="en-US" sz="1200" kern="1200" dirty="0">
                          <a:solidFill>
                            <a:schemeClr val="tx2"/>
                          </a:solidFill>
                          <a:latin typeface="+mn-lt"/>
                          <a:ea typeface="+mn-ea"/>
                          <a:cs typeface="+mn-cs"/>
                        </a:rPr>
                        <a:t>Treated water may be required​</a:t>
                      </a:r>
                    </a:p>
                    <a:p>
                      <a:pPr marL="189000" marR="0" lvl="0" indent="-189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lang="en-US" sz="1200" kern="1200" dirty="0">
                          <a:solidFill>
                            <a:schemeClr val="tx2"/>
                          </a:solidFill>
                          <a:latin typeface="+mn-lt"/>
                          <a:ea typeface="+mn-ea"/>
                          <a:cs typeface="+mn-cs"/>
                        </a:rPr>
                        <a:t>Louder nozzles than high-pressure​</a:t>
                      </a:r>
                    </a:p>
                    <a:p>
                      <a:pPr marL="189000" marR="0" lvl="0" indent="-189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lang="en-US" sz="1200" kern="1200" dirty="0">
                          <a:solidFill>
                            <a:schemeClr val="tx2"/>
                          </a:solidFill>
                          <a:latin typeface="+mn-lt"/>
                          <a:ea typeface="+mn-ea"/>
                          <a:cs typeface="+mn-cs"/>
                        </a:rPr>
                        <a:t>Air compression cost</a:t>
                      </a:r>
                    </a:p>
                  </a:txBody>
                  <a:tcPr/>
                </a:tc>
                <a:extLst>
                  <a:ext uri="{0D108BD9-81ED-4DB2-BD59-A6C34878D82A}">
                    <a16:rowId xmlns:a16="http://schemas.microsoft.com/office/drawing/2014/main" val="502205685"/>
                  </a:ext>
                </a:extLst>
              </a:tr>
              <a:tr h="548640">
                <a:tc vMerge="1">
                  <a:txBody>
                    <a:bodyPr/>
                    <a:lstStyle/>
                    <a:p>
                      <a:endParaRPr lang="en-US" dirty="0">
                        <a:solidFill>
                          <a:srgbClr val="FFFFFF"/>
                        </a:solidFill>
                      </a:endParaRPr>
                    </a:p>
                  </a:txBody>
                  <a:tcPr>
                    <a:solidFill>
                      <a:srgbClr val="016AB3"/>
                    </a:solidFill>
                  </a:tcPr>
                </a:tc>
                <a:tc>
                  <a:txBody>
                    <a:bodyPr/>
                    <a:lstStyle/>
                    <a:p>
                      <a:pPr algn="ctr"/>
                      <a:r>
                        <a:rPr lang="en-US" dirty="0">
                          <a:solidFill>
                            <a:srgbClr val="FFFFFF"/>
                          </a:solidFill>
                        </a:rPr>
                        <a:t>US Series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(atomizing)</a:t>
                      </a:r>
                    </a:p>
                  </a:txBody>
                  <a:tcPr anchor="ctr">
                    <a:solidFill>
                      <a:srgbClr val="016AB3"/>
                    </a:solidFill>
                  </a:tcPr>
                </a:tc>
                <a:tc>
                  <a:txBody>
                    <a:bodyPr/>
                    <a:lstStyle/>
                    <a:p>
                      <a:pPr algn="ctr"/>
                      <a:r>
                        <a:rPr lang="en-US" dirty="0"/>
                        <a:t>X</a:t>
                      </a:r>
                    </a:p>
                  </a:txBody>
                  <a:tcPr anchor="ctr"/>
                </a:tc>
                <a:tc>
                  <a:txBody>
                    <a:bodyPr/>
                    <a:lstStyle/>
                    <a:p>
                      <a:pPr algn="ctr"/>
                      <a:endParaRPr lang="en-US" dirty="0"/>
                    </a:p>
                  </a:txBody>
                  <a:tcPr anchor="ctr"/>
                </a:tc>
                <a:tc>
                  <a:txBody>
                    <a:bodyPr/>
                    <a:lstStyle/>
                    <a:p>
                      <a:pPr marL="243000" indent="-243000" algn="l" defTabSz="914400" rtl="0" eaLnBrk="1" latinLnBrk="0" hangingPunct="1">
                        <a:buClr>
                          <a:srgbClr val="016AB3"/>
                        </a:buClr>
                        <a:buSzPct val="100000"/>
                        <a:buFont typeface="Arial" panose="020B0604020202020204" pitchFamily="34" charset="0"/>
                        <a:buChar char="•"/>
                      </a:pPr>
                      <a:r>
                        <a:rPr lang="en-US" sz="1200" dirty="0"/>
                        <a:t>Evaporative Cooling</a:t>
                      </a:r>
                    </a:p>
                    <a:p>
                      <a:pPr marL="243000" indent="-243000" algn="l" defTabSz="914400" rtl="0" eaLnBrk="1" latinLnBrk="0" hangingPunct="1">
                        <a:buClr>
                          <a:srgbClr val="016AB3"/>
                        </a:buClr>
                        <a:buSzPct val="100000"/>
                        <a:buFont typeface="Arial" panose="020B0604020202020204" pitchFamily="34" charset="0"/>
                        <a:buChar char="•"/>
                      </a:pPr>
                      <a:r>
                        <a:rPr lang="en-US" sz="1200" dirty="0"/>
                        <a:t>Low energy consumption</a:t>
                      </a:r>
                    </a:p>
                  </a:txBody>
                  <a:tcPr/>
                </a:tc>
                <a:tc>
                  <a:txBody>
                    <a:bodyPr/>
                    <a:lstStyle/>
                    <a:p>
                      <a:pPr marL="189000" marR="0" lvl="0" indent="-189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lang="en-US" sz="1200" dirty="0"/>
                        <a:t>Requires RO/ DI water</a:t>
                      </a:r>
                    </a:p>
                    <a:p>
                      <a:pPr marL="189000" marR="0" lvl="0" indent="-189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lang="en-US" sz="1200" dirty="0"/>
                        <a:t>Up to 40 lb/hr on a single unit</a:t>
                      </a:r>
                    </a:p>
                    <a:p>
                      <a:pPr marL="189000" indent="-189000" algn="l" defTabSz="914400" rtl="0" eaLnBrk="1" latinLnBrk="0" hangingPunct="1">
                        <a:buClr>
                          <a:srgbClr val="016AB3"/>
                        </a:buClr>
                        <a:buSzPct val="100000"/>
                        <a:buFont typeface="Arial" panose="020B0604020202020204" pitchFamily="34" charset="0"/>
                        <a:buChar char="•"/>
                      </a:pPr>
                      <a:r>
                        <a:rPr lang="en-US" sz="1200" dirty="0"/>
                        <a:t>Not suitable for healthcare</a:t>
                      </a:r>
                    </a:p>
                  </a:txBody>
                  <a:tcPr/>
                </a:tc>
                <a:extLst>
                  <a:ext uri="{0D108BD9-81ED-4DB2-BD59-A6C34878D82A}">
                    <a16:rowId xmlns:a16="http://schemas.microsoft.com/office/drawing/2014/main" val="761707938"/>
                  </a:ext>
                </a:extLst>
              </a:tr>
            </a:tbl>
          </a:graphicData>
        </a:graphic>
      </p:graphicFrame>
      <p:pic>
        <p:nvPicPr>
          <p:cNvPr id="12" name="Graphic 11" descr="Shower outline">
            <a:extLst>
              <a:ext uri="{FF2B5EF4-FFF2-40B4-BE49-F238E27FC236}">
                <a16:creationId xmlns:a16="http://schemas.microsoft.com/office/drawing/2014/main" id="{92E5859D-3CFF-E444-9462-C618B1459D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635" y="3176455"/>
            <a:ext cx="457200" cy="457200"/>
          </a:xfrm>
          <a:prstGeom prst="rect">
            <a:avLst/>
          </a:prstGeom>
        </p:spPr>
      </p:pic>
    </p:spTree>
    <p:extLst>
      <p:ext uri="{BB962C8B-B14F-4D97-AF65-F5344CB8AC3E}">
        <p14:creationId xmlns:p14="http://schemas.microsoft.com/office/powerpoint/2010/main" val="503360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A2397770-3329-4542-AF1A-2687D73EB87E}"/>
              </a:ext>
            </a:extLst>
          </p:cNvPr>
          <p:cNvSpPr>
            <a:spLocks noGrp="1"/>
          </p:cNvSpPr>
          <p:nvPr>
            <p:ph type="subTitle" idx="15"/>
          </p:nvPr>
        </p:nvSpPr>
        <p:spPr/>
        <p:txBody>
          <a:bodyPr/>
          <a:lstStyle/>
          <a:p>
            <a:r>
              <a:rPr lang="en-US" dirty="0"/>
              <a:t>Water and Humidification</a:t>
            </a:r>
          </a:p>
        </p:txBody>
      </p:sp>
      <p:sp>
        <p:nvSpPr>
          <p:cNvPr id="7" name="Title 6">
            <a:extLst>
              <a:ext uri="{FF2B5EF4-FFF2-40B4-BE49-F238E27FC236}">
                <a16:creationId xmlns:a16="http://schemas.microsoft.com/office/drawing/2014/main" id="{6D96784B-CB70-49CB-A7BA-B40DFA7A86AC}"/>
              </a:ext>
            </a:extLst>
          </p:cNvPr>
          <p:cNvSpPr>
            <a:spLocks noGrp="1"/>
          </p:cNvSpPr>
          <p:nvPr>
            <p:ph type="title"/>
          </p:nvPr>
        </p:nvSpPr>
        <p:spPr/>
        <p:txBody>
          <a:bodyPr/>
          <a:lstStyle/>
          <a:p>
            <a:r>
              <a:rPr lang="en-US" dirty="0"/>
              <a:t>Product Overview</a:t>
            </a:r>
          </a:p>
        </p:txBody>
      </p:sp>
      <p:sp>
        <p:nvSpPr>
          <p:cNvPr id="2" name="Footer Placeholder 1">
            <a:extLst>
              <a:ext uri="{FF2B5EF4-FFF2-40B4-BE49-F238E27FC236}">
                <a16:creationId xmlns:a16="http://schemas.microsoft.com/office/drawing/2014/main" id="{026353D5-354B-2664-1976-BFC3EFECA1D0}"/>
              </a:ext>
            </a:extLst>
          </p:cNvPr>
          <p:cNvSpPr>
            <a:spLocks noGrp="1"/>
          </p:cNvSpPr>
          <p:nvPr>
            <p:ph type="ftr" sz="quarter" idx="16"/>
          </p:nvPr>
        </p:nvSpPr>
        <p:spPr/>
        <p:txBody>
          <a:bodyPr/>
          <a:lstStyle/>
          <a:p>
            <a:r>
              <a:rPr lang="en-US" dirty="0"/>
              <a:t>2024</a:t>
            </a:r>
          </a:p>
        </p:txBody>
      </p:sp>
      <p:sp>
        <p:nvSpPr>
          <p:cNvPr id="3" name="Slide Number Placeholder 2">
            <a:extLst>
              <a:ext uri="{FF2B5EF4-FFF2-40B4-BE49-F238E27FC236}">
                <a16:creationId xmlns:a16="http://schemas.microsoft.com/office/drawing/2014/main" id="{025F6BE1-1125-8218-B02D-E6DADA103420}"/>
              </a:ext>
            </a:extLst>
          </p:cNvPr>
          <p:cNvSpPr>
            <a:spLocks noGrp="1"/>
          </p:cNvSpPr>
          <p:nvPr>
            <p:ph type="sldNum" sz="quarter" idx="17"/>
          </p:nvPr>
        </p:nvSpPr>
        <p:spPr/>
        <p:txBody>
          <a:bodyPr/>
          <a:lstStyle/>
          <a:p>
            <a:fld id="{3F5206C5-BF58-43CF-B73A-F406565BB229}" type="slidenum">
              <a:rPr lang="en-US" smtClean="0"/>
              <a:pPr/>
              <a:t>26</a:t>
            </a:fld>
            <a:endParaRPr lang="en-US" dirty="0"/>
          </a:p>
        </p:txBody>
      </p:sp>
      <p:sp>
        <p:nvSpPr>
          <p:cNvPr id="9" name="Rechteck 18">
            <a:extLst>
              <a:ext uri="{FF2B5EF4-FFF2-40B4-BE49-F238E27FC236}">
                <a16:creationId xmlns:a16="http://schemas.microsoft.com/office/drawing/2014/main" id="{8C19FCCB-B584-E9AA-98D3-794B0085C8F3}"/>
              </a:ext>
            </a:extLst>
          </p:cNvPr>
          <p:cNvSpPr>
            <a:spLocks noChangeArrowheads="1"/>
          </p:cNvSpPr>
          <p:nvPr/>
        </p:nvSpPr>
        <p:spPr bwMode="auto">
          <a:xfrm>
            <a:off x="1481992" y="1682520"/>
            <a:ext cx="3887534" cy="3784868"/>
          </a:xfrm>
          <a:prstGeom prst="rect">
            <a:avLst/>
          </a:prstGeom>
          <a:noFill/>
          <a:ln w="19050" algn="ctr">
            <a:solidFill>
              <a:srgbClr val="0070C0"/>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de-CH"/>
          </a:p>
        </p:txBody>
      </p:sp>
      <p:sp>
        <p:nvSpPr>
          <p:cNvPr id="10" name="Rechteck 12">
            <a:extLst>
              <a:ext uri="{FF2B5EF4-FFF2-40B4-BE49-F238E27FC236}">
                <a16:creationId xmlns:a16="http://schemas.microsoft.com/office/drawing/2014/main" id="{99550EEE-F546-F2AB-D5F8-F128E145C3D1}"/>
              </a:ext>
            </a:extLst>
          </p:cNvPr>
          <p:cNvSpPr>
            <a:spLocks noChangeArrowheads="1"/>
          </p:cNvSpPr>
          <p:nvPr/>
        </p:nvSpPr>
        <p:spPr bwMode="auto">
          <a:xfrm>
            <a:off x="1481992" y="1682520"/>
            <a:ext cx="3887534" cy="883956"/>
          </a:xfrm>
          <a:prstGeom prst="rect">
            <a:avLst/>
          </a:prstGeom>
          <a:solidFill>
            <a:srgbClr val="0070C0"/>
          </a:solidFill>
          <a:ln w="9525" algn="ctr">
            <a:solidFill>
              <a:srgbClr val="0070C0"/>
            </a:solidFill>
            <a:round/>
            <a:headEnd/>
            <a:tailEnd/>
          </a:ln>
        </p:spPr>
        <p:txBody>
          <a:bodyPr anchor="ctr"/>
          <a:lstStyle/>
          <a:p>
            <a:pPr algn="r"/>
            <a:r>
              <a:rPr lang="de-CH" sz="2800" dirty="0">
                <a:solidFill>
                  <a:schemeClr val="bg1"/>
                </a:solidFill>
              </a:rPr>
              <a:t>Steam Generation</a:t>
            </a:r>
          </a:p>
          <a:p>
            <a:pPr algn="r"/>
            <a:r>
              <a:rPr lang="de-CH" sz="2800" dirty="0">
                <a:solidFill>
                  <a:schemeClr val="bg1"/>
                </a:solidFill>
              </a:rPr>
              <a:t>(Isothermal)</a:t>
            </a:r>
          </a:p>
        </p:txBody>
      </p:sp>
      <p:sp>
        <p:nvSpPr>
          <p:cNvPr id="11" name="Rechteck 18">
            <a:extLst>
              <a:ext uri="{FF2B5EF4-FFF2-40B4-BE49-F238E27FC236}">
                <a16:creationId xmlns:a16="http://schemas.microsoft.com/office/drawing/2014/main" id="{5A6416B5-26EF-4829-D342-9758A438C114}"/>
              </a:ext>
            </a:extLst>
          </p:cNvPr>
          <p:cNvSpPr>
            <a:spLocks noChangeArrowheads="1"/>
          </p:cNvSpPr>
          <p:nvPr/>
        </p:nvSpPr>
        <p:spPr bwMode="auto">
          <a:xfrm>
            <a:off x="5795901" y="1682181"/>
            <a:ext cx="4950619" cy="3784868"/>
          </a:xfrm>
          <a:prstGeom prst="rect">
            <a:avLst/>
          </a:prstGeom>
          <a:noFill/>
          <a:ln w="19050" algn="ctr">
            <a:solidFill>
              <a:srgbClr val="0070C0"/>
            </a:solidFill>
            <a:round/>
            <a:headEnd/>
            <a:tailEnd type="triangle" w="med" len="med"/>
          </a:ln>
        </p:spPr>
        <p:txBody>
          <a:bodyPr wrap="square" lIns="0" tIns="0" rIns="0" bIns="0">
            <a:noAutofit/>
          </a:bodyPr>
          <a:lstStyle/>
          <a:p>
            <a:pPr algn="ctr">
              <a:spcBef>
                <a:spcPct val="30000"/>
              </a:spcBef>
              <a:buSzPct val="95000"/>
              <a:buFont typeface="Wingdings" pitchFamily="2" charset="2"/>
              <a:buNone/>
            </a:pPr>
            <a:endParaRPr lang="de-CH"/>
          </a:p>
        </p:txBody>
      </p:sp>
      <p:sp>
        <p:nvSpPr>
          <p:cNvPr id="12" name="Rechteck 12">
            <a:extLst>
              <a:ext uri="{FF2B5EF4-FFF2-40B4-BE49-F238E27FC236}">
                <a16:creationId xmlns:a16="http://schemas.microsoft.com/office/drawing/2014/main" id="{D6D2757F-6CA1-117E-B31A-9E5C4F2C1CC9}"/>
              </a:ext>
            </a:extLst>
          </p:cNvPr>
          <p:cNvSpPr>
            <a:spLocks noChangeArrowheads="1"/>
          </p:cNvSpPr>
          <p:nvPr/>
        </p:nvSpPr>
        <p:spPr bwMode="auto">
          <a:xfrm>
            <a:off x="5795901" y="1682181"/>
            <a:ext cx="4950620" cy="883956"/>
          </a:xfrm>
          <a:prstGeom prst="rect">
            <a:avLst/>
          </a:prstGeom>
          <a:solidFill>
            <a:srgbClr val="0070C0"/>
          </a:solidFill>
          <a:ln w="9525" algn="ctr">
            <a:solidFill>
              <a:srgbClr val="0070C0"/>
            </a:solidFill>
            <a:round/>
            <a:headEnd/>
            <a:tailEnd/>
          </a:ln>
        </p:spPr>
        <p:txBody>
          <a:bodyPr anchor="ctr"/>
          <a:lstStyle/>
          <a:p>
            <a:pPr algn="r"/>
            <a:r>
              <a:rPr lang="de-CH" sz="2800" dirty="0">
                <a:solidFill>
                  <a:schemeClr val="bg1"/>
                </a:solidFill>
              </a:rPr>
              <a:t>Atomization /  Evaporation</a:t>
            </a:r>
          </a:p>
          <a:p>
            <a:pPr algn="r"/>
            <a:r>
              <a:rPr lang="de-CH" sz="2800" dirty="0">
                <a:solidFill>
                  <a:schemeClr val="bg1"/>
                </a:solidFill>
              </a:rPr>
              <a:t>(Adiabatic)</a:t>
            </a:r>
          </a:p>
        </p:txBody>
      </p:sp>
      <p:pic>
        <p:nvPicPr>
          <p:cNvPr id="13" name="Picture 8" descr="Dyse t skovbillede">
            <a:extLst>
              <a:ext uri="{FF2B5EF4-FFF2-40B4-BE49-F238E27FC236}">
                <a16:creationId xmlns:a16="http://schemas.microsoft.com/office/drawing/2014/main" id="{52734758-DE8C-FF01-FA74-B6022332EC6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4963" y="2832139"/>
            <a:ext cx="1658411" cy="165133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 name="Billede 1">
            <a:extLst>
              <a:ext uri="{FF2B5EF4-FFF2-40B4-BE49-F238E27FC236}">
                <a16:creationId xmlns:a16="http://schemas.microsoft.com/office/drawing/2014/main" id="{2A9B96AA-6212-54AB-9E39-0ECC87F1D00C}"/>
              </a:ext>
            </a:extLst>
          </p:cNvPr>
          <p:cNvPicPr>
            <a:picLocks noChangeAspect="1"/>
          </p:cNvPicPr>
          <p:nvPr/>
        </p:nvPicPr>
        <p:blipFill rotWithShape="1">
          <a:blip r:embed="rId3"/>
          <a:srcRect t="2174" b="5457"/>
          <a:stretch/>
        </p:blipFill>
        <p:spPr>
          <a:xfrm>
            <a:off x="8271210" y="2950270"/>
            <a:ext cx="2151974" cy="1700006"/>
          </a:xfrm>
          <a:prstGeom prst="rect">
            <a:avLst/>
          </a:prstGeom>
        </p:spPr>
      </p:pic>
      <p:sp>
        <p:nvSpPr>
          <p:cNvPr id="15" name="Rectangle 14">
            <a:extLst>
              <a:ext uri="{FF2B5EF4-FFF2-40B4-BE49-F238E27FC236}">
                <a16:creationId xmlns:a16="http://schemas.microsoft.com/office/drawing/2014/main" id="{D90398D4-AC4A-6105-A75F-7D5F5965EB00}"/>
              </a:ext>
            </a:extLst>
          </p:cNvPr>
          <p:cNvSpPr/>
          <p:nvPr/>
        </p:nvSpPr>
        <p:spPr>
          <a:xfrm>
            <a:off x="2831567" y="4717430"/>
            <a:ext cx="1498295" cy="584775"/>
          </a:xfrm>
          <a:prstGeom prst="rect">
            <a:avLst/>
          </a:prstGeom>
        </p:spPr>
        <p:txBody>
          <a:bodyPr wrap="none">
            <a:spAutoFit/>
          </a:bodyPr>
          <a:lstStyle/>
          <a:p>
            <a:r>
              <a:rPr lang="en-US" sz="3200" b="1" dirty="0">
                <a:solidFill>
                  <a:srgbClr val="4D4D4D"/>
                </a:solidFill>
              </a:rPr>
              <a:t>Scaling</a:t>
            </a:r>
            <a:r>
              <a:rPr lang="en-US" sz="3200" dirty="0">
                <a:solidFill>
                  <a:srgbClr val="4D4D4D"/>
                </a:solidFill>
              </a:rPr>
              <a:t>!</a:t>
            </a:r>
          </a:p>
        </p:txBody>
      </p:sp>
      <p:sp>
        <p:nvSpPr>
          <p:cNvPr id="16" name="Rectangle 15">
            <a:extLst>
              <a:ext uri="{FF2B5EF4-FFF2-40B4-BE49-F238E27FC236}">
                <a16:creationId xmlns:a16="http://schemas.microsoft.com/office/drawing/2014/main" id="{E37F6E64-A506-0625-E2AF-E5A5B09EE56D}"/>
              </a:ext>
            </a:extLst>
          </p:cNvPr>
          <p:cNvSpPr/>
          <p:nvPr/>
        </p:nvSpPr>
        <p:spPr>
          <a:xfrm>
            <a:off x="6018179" y="4749472"/>
            <a:ext cx="4666790" cy="584775"/>
          </a:xfrm>
          <a:prstGeom prst="rect">
            <a:avLst/>
          </a:prstGeom>
        </p:spPr>
        <p:txBody>
          <a:bodyPr wrap="none">
            <a:spAutoFit/>
          </a:bodyPr>
          <a:lstStyle/>
          <a:p>
            <a:r>
              <a:rPr lang="en-US" sz="3200" b="1" dirty="0">
                <a:solidFill>
                  <a:srgbClr val="4D4D4D"/>
                </a:solidFill>
              </a:rPr>
              <a:t>Scaling</a:t>
            </a:r>
            <a:r>
              <a:rPr lang="en-US" sz="3200" dirty="0">
                <a:solidFill>
                  <a:srgbClr val="4D4D4D"/>
                </a:solidFill>
              </a:rPr>
              <a:t>, </a:t>
            </a:r>
            <a:r>
              <a:rPr lang="en-US" sz="3200" b="1" dirty="0">
                <a:solidFill>
                  <a:srgbClr val="4D4D4D"/>
                </a:solidFill>
              </a:rPr>
              <a:t>Dust</a:t>
            </a:r>
            <a:r>
              <a:rPr lang="en-US" sz="3200" dirty="0">
                <a:solidFill>
                  <a:srgbClr val="4D4D4D"/>
                </a:solidFill>
              </a:rPr>
              <a:t> and </a:t>
            </a:r>
            <a:r>
              <a:rPr lang="en-US" sz="3200" b="1" dirty="0">
                <a:solidFill>
                  <a:srgbClr val="4D4D4D"/>
                </a:solidFill>
              </a:rPr>
              <a:t>Hygiene</a:t>
            </a:r>
            <a:r>
              <a:rPr lang="en-US" sz="3200" dirty="0">
                <a:solidFill>
                  <a:srgbClr val="4D4D4D"/>
                </a:solidFill>
              </a:rPr>
              <a:t>!</a:t>
            </a:r>
          </a:p>
        </p:txBody>
      </p:sp>
      <p:sp>
        <p:nvSpPr>
          <p:cNvPr id="17" name="TextBox 16">
            <a:extLst>
              <a:ext uri="{FF2B5EF4-FFF2-40B4-BE49-F238E27FC236}">
                <a16:creationId xmlns:a16="http://schemas.microsoft.com/office/drawing/2014/main" id="{5D1B2DD7-0E62-4207-7A6B-DD0F5FB2E88A}"/>
              </a:ext>
            </a:extLst>
          </p:cNvPr>
          <p:cNvSpPr txBox="1"/>
          <p:nvPr/>
        </p:nvSpPr>
        <p:spPr>
          <a:xfrm>
            <a:off x="1481991" y="1550813"/>
            <a:ext cx="636713" cy="1015663"/>
          </a:xfrm>
          <a:prstGeom prst="rect">
            <a:avLst/>
          </a:prstGeom>
          <a:noFill/>
        </p:spPr>
        <p:txBody>
          <a:bodyPr wrap="none" rtlCol="0">
            <a:spAutoFit/>
          </a:bodyPr>
          <a:lstStyle/>
          <a:p>
            <a:r>
              <a:rPr lang="en-CA" sz="6000" b="1" dirty="0">
                <a:solidFill>
                  <a:srgbClr val="FFFFFF"/>
                </a:solidFill>
                <a:latin typeface="Franklin Gothic Book" panose="020B0503020102020204" pitchFamily="34" charset="0"/>
              </a:rPr>
              <a:t>1</a:t>
            </a:r>
          </a:p>
        </p:txBody>
      </p:sp>
      <p:sp>
        <p:nvSpPr>
          <p:cNvPr id="18" name="TextBox 17">
            <a:extLst>
              <a:ext uri="{FF2B5EF4-FFF2-40B4-BE49-F238E27FC236}">
                <a16:creationId xmlns:a16="http://schemas.microsoft.com/office/drawing/2014/main" id="{074B9AE6-C4E4-F387-4F2E-5458DB585409}"/>
              </a:ext>
            </a:extLst>
          </p:cNvPr>
          <p:cNvSpPr txBox="1"/>
          <p:nvPr/>
        </p:nvSpPr>
        <p:spPr>
          <a:xfrm>
            <a:off x="5795900" y="1550475"/>
            <a:ext cx="636713" cy="1015663"/>
          </a:xfrm>
          <a:prstGeom prst="rect">
            <a:avLst/>
          </a:prstGeom>
          <a:noFill/>
        </p:spPr>
        <p:txBody>
          <a:bodyPr wrap="none" rtlCol="0">
            <a:spAutoFit/>
          </a:bodyPr>
          <a:lstStyle/>
          <a:p>
            <a:r>
              <a:rPr lang="en-CA" sz="6000" b="1" dirty="0">
                <a:solidFill>
                  <a:srgbClr val="FFFFFF"/>
                </a:solidFill>
                <a:latin typeface="Franklin Gothic Book" panose="020B0503020102020204" pitchFamily="34" charset="0"/>
              </a:rPr>
              <a:t>2</a:t>
            </a:r>
          </a:p>
        </p:txBody>
      </p:sp>
      <p:pic>
        <p:nvPicPr>
          <p:cNvPr id="4" name="Picture 3" descr="P:\MARKETING\Documents\GS Series\GS Projects\P155 - GS2\Other\Pictures and Video\2014-11-18 15.30.34.jpg">
            <a:extLst>
              <a:ext uri="{FF2B5EF4-FFF2-40B4-BE49-F238E27FC236}">
                <a16:creationId xmlns:a16="http://schemas.microsoft.com/office/drawing/2014/main" id="{CCEFE8D6-C83D-89CC-61C7-B73E20FE27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1567" y="2860553"/>
            <a:ext cx="1327945" cy="1791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15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A2397770-3329-4542-AF1A-2687D73EB87E}"/>
              </a:ext>
            </a:extLst>
          </p:cNvPr>
          <p:cNvSpPr>
            <a:spLocks noGrp="1"/>
          </p:cNvSpPr>
          <p:nvPr>
            <p:ph type="subTitle" idx="15"/>
          </p:nvPr>
        </p:nvSpPr>
        <p:spPr/>
        <p:txBody>
          <a:bodyPr/>
          <a:lstStyle/>
          <a:p>
            <a:r>
              <a:rPr lang="en-US" dirty="0"/>
              <a:t>Water and Humidification</a:t>
            </a:r>
          </a:p>
        </p:txBody>
      </p:sp>
      <p:sp>
        <p:nvSpPr>
          <p:cNvPr id="7" name="Title 6">
            <a:extLst>
              <a:ext uri="{FF2B5EF4-FFF2-40B4-BE49-F238E27FC236}">
                <a16:creationId xmlns:a16="http://schemas.microsoft.com/office/drawing/2014/main" id="{6D96784B-CB70-49CB-A7BA-B40DFA7A86AC}"/>
              </a:ext>
            </a:extLst>
          </p:cNvPr>
          <p:cNvSpPr>
            <a:spLocks noGrp="1"/>
          </p:cNvSpPr>
          <p:nvPr>
            <p:ph type="title"/>
          </p:nvPr>
        </p:nvSpPr>
        <p:spPr/>
        <p:txBody>
          <a:bodyPr/>
          <a:lstStyle/>
          <a:p>
            <a:r>
              <a:rPr lang="en-US" dirty="0"/>
              <a:t>Product Overview</a:t>
            </a:r>
          </a:p>
        </p:txBody>
      </p:sp>
      <p:sp>
        <p:nvSpPr>
          <p:cNvPr id="2" name="Footer Placeholder 1">
            <a:extLst>
              <a:ext uri="{FF2B5EF4-FFF2-40B4-BE49-F238E27FC236}">
                <a16:creationId xmlns:a16="http://schemas.microsoft.com/office/drawing/2014/main" id="{026353D5-354B-2664-1976-BFC3EFECA1D0}"/>
              </a:ext>
            </a:extLst>
          </p:cNvPr>
          <p:cNvSpPr>
            <a:spLocks noGrp="1"/>
          </p:cNvSpPr>
          <p:nvPr>
            <p:ph type="ftr" sz="quarter" idx="16"/>
          </p:nvPr>
        </p:nvSpPr>
        <p:spPr/>
        <p:txBody>
          <a:bodyPr/>
          <a:lstStyle/>
          <a:p>
            <a:r>
              <a:rPr lang="en-US" dirty="0"/>
              <a:t>2024</a:t>
            </a:r>
          </a:p>
        </p:txBody>
      </p:sp>
      <p:sp>
        <p:nvSpPr>
          <p:cNvPr id="3" name="Slide Number Placeholder 2">
            <a:extLst>
              <a:ext uri="{FF2B5EF4-FFF2-40B4-BE49-F238E27FC236}">
                <a16:creationId xmlns:a16="http://schemas.microsoft.com/office/drawing/2014/main" id="{025F6BE1-1125-8218-B02D-E6DADA103420}"/>
              </a:ext>
            </a:extLst>
          </p:cNvPr>
          <p:cNvSpPr>
            <a:spLocks noGrp="1"/>
          </p:cNvSpPr>
          <p:nvPr>
            <p:ph type="sldNum" sz="quarter" idx="17"/>
          </p:nvPr>
        </p:nvSpPr>
        <p:spPr/>
        <p:txBody>
          <a:bodyPr/>
          <a:lstStyle/>
          <a:p>
            <a:fld id="{3F5206C5-BF58-43CF-B73A-F406565BB229}" type="slidenum">
              <a:rPr lang="en-US" smtClean="0"/>
              <a:pPr/>
              <a:t>27</a:t>
            </a:fld>
            <a:endParaRPr lang="en-US" dirty="0"/>
          </a:p>
        </p:txBody>
      </p:sp>
      <p:pic>
        <p:nvPicPr>
          <p:cNvPr id="5" name="Picture 4">
            <a:extLst>
              <a:ext uri="{FF2B5EF4-FFF2-40B4-BE49-F238E27FC236}">
                <a16:creationId xmlns:a16="http://schemas.microsoft.com/office/drawing/2014/main" id="{C8634C8F-B2BF-4789-964F-C9E582CBE4E9}"/>
              </a:ext>
            </a:extLst>
          </p:cNvPr>
          <p:cNvPicPr>
            <a:picLocks noChangeAspect="1"/>
          </p:cNvPicPr>
          <p:nvPr/>
        </p:nvPicPr>
        <p:blipFill>
          <a:blip r:embed="rId2"/>
          <a:stretch>
            <a:fillRect/>
          </a:stretch>
        </p:blipFill>
        <p:spPr>
          <a:xfrm>
            <a:off x="338020" y="1193434"/>
            <a:ext cx="11515959" cy="3299895"/>
          </a:xfrm>
          <a:prstGeom prst="rect">
            <a:avLst/>
          </a:prstGeom>
        </p:spPr>
      </p:pic>
      <p:pic>
        <p:nvPicPr>
          <p:cNvPr id="21" name="Picture 20">
            <a:extLst>
              <a:ext uri="{FF2B5EF4-FFF2-40B4-BE49-F238E27FC236}">
                <a16:creationId xmlns:a16="http://schemas.microsoft.com/office/drawing/2014/main" id="{B3BEFA91-13E6-4449-EF1B-FD7F56DBF39A}"/>
              </a:ext>
            </a:extLst>
          </p:cNvPr>
          <p:cNvPicPr>
            <a:picLocks noChangeAspect="1"/>
          </p:cNvPicPr>
          <p:nvPr/>
        </p:nvPicPr>
        <p:blipFill>
          <a:blip r:embed="rId3"/>
          <a:stretch>
            <a:fillRect/>
          </a:stretch>
        </p:blipFill>
        <p:spPr>
          <a:xfrm>
            <a:off x="456223" y="4665548"/>
            <a:ext cx="1102076" cy="1122409"/>
          </a:xfrm>
          <a:prstGeom prst="rect">
            <a:avLst/>
          </a:prstGeom>
        </p:spPr>
      </p:pic>
      <p:sp>
        <p:nvSpPr>
          <p:cNvPr id="22" name="TextBox 21">
            <a:extLst>
              <a:ext uri="{FF2B5EF4-FFF2-40B4-BE49-F238E27FC236}">
                <a16:creationId xmlns:a16="http://schemas.microsoft.com/office/drawing/2014/main" id="{EBB8DDE1-CA04-3533-063D-F610FD4462F4}"/>
              </a:ext>
            </a:extLst>
          </p:cNvPr>
          <p:cNvSpPr txBox="1"/>
          <p:nvPr/>
        </p:nvSpPr>
        <p:spPr>
          <a:xfrm>
            <a:off x="1712068" y="5066500"/>
            <a:ext cx="5690847" cy="369332"/>
          </a:xfrm>
          <a:prstGeom prst="rect">
            <a:avLst/>
          </a:prstGeom>
          <a:noFill/>
        </p:spPr>
        <p:txBody>
          <a:bodyPr wrap="square" rtlCol="0">
            <a:spAutoFit/>
          </a:bodyPr>
          <a:lstStyle/>
          <a:p>
            <a:r>
              <a:rPr lang="en-US" dirty="0"/>
              <a:t>Check out our Water Treatment Guide!</a:t>
            </a:r>
          </a:p>
        </p:txBody>
      </p:sp>
    </p:spTree>
    <p:extLst>
      <p:ext uri="{BB962C8B-B14F-4D97-AF65-F5344CB8AC3E}">
        <p14:creationId xmlns:p14="http://schemas.microsoft.com/office/powerpoint/2010/main" val="1438239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12">
            <a:extLst>
              <a:ext uri="{FF2B5EF4-FFF2-40B4-BE49-F238E27FC236}">
                <a16:creationId xmlns:a16="http://schemas.microsoft.com/office/drawing/2014/main" id="{277623D0-30DF-4E04-997D-CE8244EB2701}"/>
              </a:ext>
            </a:extLst>
          </p:cNvPr>
          <p:cNvSpPr>
            <a:spLocks noGrp="1"/>
          </p:cNvSpPr>
          <p:nvPr>
            <p:ph type="subTitle" idx="15"/>
          </p:nvPr>
        </p:nvSpPr>
        <p:spPr/>
        <p:txBody>
          <a:bodyPr/>
          <a:lstStyle/>
          <a:p>
            <a:r>
              <a:rPr lang="en-US" dirty="0"/>
              <a:t>Summary</a:t>
            </a:r>
          </a:p>
        </p:txBody>
      </p:sp>
      <p:sp>
        <p:nvSpPr>
          <p:cNvPr id="12" name="Title 11">
            <a:extLst>
              <a:ext uri="{FF2B5EF4-FFF2-40B4-BE49-F238E27FC236}">
                <a16:creationId xmlns:a16="http://schemas.microsoft.com/office/drawing/2014/main" id="{4189C57C-F812-40E8-9EF7-5C18172E33B9}"/>
              </a:ext>
            </a:extLst>
          </p:cNvPr>
          <p:cNvSpPr>
            <a:spLocks noGrp="1"/>
          </p:cNvSpPr>
          <p:nvPr>
            <p:ph type="title"/>
          </p:nvPr>
        </p:nvSpPr>
        <p:spPr/>
        <p:txBody>
          <a:bodyPr/>
          <a:lstStyle/>
          <a:p>
            <a:r>
              <a:rPr lang="en-US" dirty="0"/>
              <a:t>Product Overview</a:t>
            </a:r>
          </a:p>
        </p:txBody>
      </p:sp>
      <p:sp>
        <p:nvSpPr>
          <p:cNvPr id="2" name="Footer Placeholder 1">
            <a:extLst>
              <a:ext uri="{FF2B5EF4-FFF2-40B4-BE49-F238E27FC236}">
                <a16:creationId xmlns:a16="http://schemas.microsoft.com/office/drawing/2014/main" id="{3CB5D037-6974-2DA1-15CE-56D740B4766E}"/>
              </a:ext>
            </a:extLst>
          </p:cNvPr>
          <p:cNvSpPr>
            <a:spLocks noGrp="1"/>
          </p:cNvSpPr>
          <p:nvPr>
            <p:ph type="ftr" sz="quarter" idx="28"/>
          </p:nvPr>
        </p:nvSpPr>
        <p:spPr/>
        <p:txBody>
          <a:bodyPr/>
          <a:lstStyle/>
          <a:p>
            <a:r>
              <a:rPr lang="en-US" dirty="0"/>
              <a:t>2024</a:t>
            </a:r>
          </a:p>
        </p:txBody>
      </p:sp>
      <p:sp>
        <p:nvSpPr>
          <p:cNvPr id="3" name="Slide Number Placeholder 2">
            <a:extLst>
              <a:ext uri="{FF2B5EF4-FFF2-40B4-BE49-F238E27FC236}">
                <a16:creationId xmlns:a16="http://schemas.microsoft.com/office/drawing/2014/main" id="{37B12025-1403-892E-C022-2DD7A7695DA4}"/>
              </a:ext>
            </a:extLst>
          </p:cNvPr>
          <p:cNvSpPr>
            <a:spLocks noGrp="1"/>
          </p:cNvSpPr>
          <p:nvPr>
            <p:ph type="sldNum" sz="quarter" idx="29"/>
          </p:nvPr>
        </p:nvSpPr>
        <p:spPr/>
        <p:txBody>
          <a:bodyPr/>
          <a:lstStyle/>
          <a:p>
            <a:fld id="{32632D3D-10DA-47FA-ACBE-8A3D054025F3}" type="slidenum">
              <a:rPr lang="en-US" smtClean="0"/>
              <a:pPr/>
              <a:t>28</a:t>
            </a:fld>
            <a:endParaRPr lang="en-US" dirty="0"/>
          </a:p>
        </p:txBody>
      </p:sp>
      <p:pic>
        <p:nvPicPr>
          <p:cNvPr id="107" name="Picture 106">
            <a:extLst>
              <a:ext uri="{FF2B5EF4-FFF2-40B4-BE49-F238E27FC236}">
                <a16:creationId xmlns:a16="http://schemas.microsoft.com/office/drawing/2014/main" id="{218D845F-2A92-B157-B3F9-2C2F583258EB}"/>
              </a:ext>
            </a:extLst>
          </p:cNvPr>
          <p:cNvPicPr>
            <a:picLocks noChangeAspect="1"/>
          </p:cNvPicPr>
          <p:nvPr/>
        </p:nvPicPr>
        <p:blipFill>
          <a:blip r:embed="rId2"/>
          <a:stretch>
            <a:fillRect/>
          </a:stretch>
        </p:blipFill>
        <p:spPr>
          <a:xfrm>
            <a:off x="1831778" y="1509032"/>
            <a:ext cx="10090257" cy="2275047"/>
          </a:xfrm>
          <a:prstGeom prst="rect">
            <a:avLst/>
          </a:prstGeom>
        </p:spPr>
      </p:pic>
      <p:graphicFrame>
        <p:nvGraphicFramePr>
          <p:cNvPr id="109" name="Table 109">
            <a:extLst>
              <a:ext uri="{FF2B5EF4-FFF2-40B4-BE49-F238E27FC236}">
                <a16:creationId xmlns:a16="http://schemas.microsoft.com/office/drawing/2014/main" id="{EB521F9B-5CFD-FC21-26EC-3C8F0C3E8E27}"/>
              </a:ext>
            </a:extLst>
          </p:cNvPr>
          <p:cNvGraphicFramePr>
            <a:graphicFrameLocks noGrp="1"/>
          </p:cNvGraphicFramePr>
          <p:nvPr/>
        </p:nvGraphicFramePr>
        <p:xfrm>
          <a:off x="261256" y="3861186"/>
          <a:ext cx="11682546" cy="1778000"/>
        </p:xfrm>
        <a:graphic>
          <a:graphicData uri="http://schemas.openxmlformats.org/drawingml/2006/table">
            <a:tbl>
              <a:tblPr firstRow="1" bandRow="1">
                <a:tableStyleId>{2D5ABB26-0587-4C30-8999-92F81FD0307C}</a:tableStyleId>
              </a:tblPr>
              <a:tblGrid>
                <a:gridCol w="1554480">
                  <a:extLst>
                    <a:ext uri="{9D8B030D-6E8A-4147-A177-3AD203B41FA5}">
                      <a16:colId xmlns:a16="http://schemas.microsoft.com/office/drawing/2014/main" val="2418626115"/>
                    </a:ext>
                  </a:extLst>
                </a:gridCol>
                <a:gridCol w="966652">
                  <a:extLst>
                    <a:ext uri="{9D8B030D-6E8A-4147-A177-3AD203B41FA5}">
                      <a16:colId xmlns:a16="http://schemas.microsoft.com/office/drawing/2014/main" val="1316430119"/>
                    </a:ext>
                  </a:extLst>
                </a:gridCol>
                <a:gridCol w="949234">
                  <a:extLst>
                    <a:ext uri="{9D8B030D-6E8A-4147-A177-3AD203B41FA5}">
                      <a16:colId xmlns:a16="http://schemas.microsoft.com/office/drawing/2014/main" val="426251163"/>
                    </a:ext>
                  </a:extLst>
                </a:gridCol>
                <a:gridCol w="949234">
                  <a:extLst>
                    <a:ext uri="{9D8B030D-6E8A-4147-A177-3AD203B41FA5}">
                      <a16:colId xmlns:a16="http://schemas.microsoft.com/office/drawing/2014/main" val="3205981620"/>
                    </a:ext>
                  </a:extLst>
                </a:gridCol>
                <a:gridCol w="914400">
                  <a:extLst>
                    <a:ext uri="{9D8B030D-6E8A-4147-A177-3AD203B41FA5}">
                      <a16:colId xmlns:a16="http://schemas.microsoft.com/office/drawing/2014/main" val="3589366874"/>
                    </a:ext>
                  </a:extLst>
                </a:gridCol>
                <a:gridCol w="923109">
                  <a:extLst>
                    <a:ext uri="{9D8B030D-6E8A-4147-A177-3AD203B41FA5}">
                      <a16:colId xmlns:a16="http://schemas.microsoft.com/office/drawing/2014/main" val="2765054456"/>
                    </a:ext>
                  </a:extLst>
                </a:gridCol>
                <a:gridCol w="975360">
                  <a:extLst>
                    <a:ext uri="{9D8B030D-6E8A-4147-A177-3AD203B41FA5}">
                      <a16:colId xmlns:a16="http://schemas.microsoft.com/office/drawing/2014/main" val="1868320768"/>
                    </a:ext>
                  </a:extLst>
                </a:gridCol>
                <a:gridCol w="879565">
                  <a:extLst>
                    <a:ext uri="{9D8B030D-6E8A-4147-A177-3AD203B41FA5}">
                      <a16:colId xmlns:a16="http://schemas.microsoft.com/office/drawing/2014/main" val="3206466965"/>
                    </a:ext>
                  </a:extLst>
                </a:gridCol>
                <a:gridCol w="914400">
                  <a:extLst>
                    <a:ext uri="{9D8B030D-6E8A-4147-A177-3AD203B41FA5}">
                      <a16:colId xmlns:a16="http://schemas.microsoft.com/office/drawing/2014/main" val="4272975749"/>
                    </a:ext>
                  </a:extLst>
                </a:gridCol>
                <a:gridCol w="914400">
                  <a:extLst>
                    <a:ext uri="{9D8B030D-6E8A-4147-A177-3AD203B41FA5}">
                      <a16:colId xmlns:a16="http://schemas.microsoft.com/office/drawing/2014/main" val="1374394558"/>
                    </a:ext>
                  </a:extLst>
                </a:gridCol>
                <a:gridCol w="870858">
                  <a:extLst>
                    <a:ext uri="{9D8B030D-6E8A-4147-A177-3AD203B41FA5}">
                      <a16:colId xmlns:a16="http://schemas.microsoft.com/office/drawing/2014/main" val="511428871"/>
                    </a:ext>
                  </a:extLst>
                </a:gridCol>
                <a:gridCol w="870854">
                  <a:extLst>
                    <a:ext uri="{9D8B030D-6E8A-4147-A177-3AD203B41FA5}">
                      <a16:colId xmlns:a16="http://schemas.microsoft.com/office/drawing/2014/main" val="1992736027"/>
                    </a:ext>
                  </a:extLst>
                </a:gridCol>
              </a:tblGrid>
              <a:tr h="370840">
                <a:tc>
                  <a:txBody>
                    <a:bodyPr/>
                    <a:lstStyle/>
                    <a:p>
                      <a:pPr algn="ctr"/>
                      <a:r>
                        <a:rPr lang="en-US" sz="1400" dirty="0"/>
                        <a:t>In duct?</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400" dirty="0"/>
                        <a:t>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400" dirty="0"/>
                        <a:t>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400" dirty="0"/>
                        <a:t>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400" dirty="0"/>
                        <a:t>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400" dirty="0"/>
                        <a:t>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400" dirty="0"/>
                        <a:t>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US" sz="140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US" sz="1400"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0395105"/>
                  </a:ext>
                </a:extLst>
              </a:tr>
              <a:tr h="370840">
                <a:tc>
                  <a:txBody>
                    <a:bodyPr/>
                    <a:lstStyle/>
                    <a:p>
                      <a:pPr algn="ctr"/>
                      <a:r>
                        <a:rPr lang="en-US" sz="1400" dirty="0"/>
                        <a:t>In Space? </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400" dirty="0"/>
                        <a:t>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400" dirty="0"/>
                        <a:t>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400" dirty="0"/>
                        <a:t>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vMerge="1">
                  <a:txBody>
                    <a:bodyPr/>
                    <a:lstStyle/>
                    <a:p>
                      <a:pPr algn="ctr"/>
                      <a:endParaRPr lang="en-US" sz="1400"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US" sz="1400"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400" dirty="0"/>
                        <a:t>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US" sz="1400"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US" sz="1400"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US" sz="1400"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400" dirty="0"/>
                        <a:t>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400" dirty="0"/>
                        <a:t>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5571821"/>
                  </a:ext>
                </a:extLst>
              </a:tr>
              <a:tr h="370840">
                <a:tc>
                  <a:txBody>
                    <a:bodyPr/>
                    <a:lstStyle/>
                    <a:p>
                      <a:pPr algn="ctr"/>
                      <a:r>
                        <a:rPr lang="en-US" sz="1400" dirty="0"/>
                        <a:t>&gt; 200 lb/hr single system</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US" sz="1400"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US" sz="1400"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400" dirty="0"/>
                        <a:t>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vMerge="1">
                  <a:txBody>
                    <a:bodyPr/>
                    <a:lstStyle/>
                    <a:p>
                      <a:pPr algn="ctr"/>
                      <a:endParaRPr lang="en-US" sz="1400"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400" dirty="0"/>
                        <a:t>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400" dirty="0"/>
                        <a:t>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400" dirty="0"/>
                        <a:t>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400" dirty="0"/>
                        <a:t>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400" dirty="0"/>
                        <a:t>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400" dirty="0"/>
                        <a:t>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US" sz="140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913373"/>
                  </a:ext>
                </a:extLst>
              </a:tr>
              <a:tr h="370840">
                <a:tc>
                  <a:txBody>
                    <a:bodyPr/>
                    <a:lstStyle/>
                    <a:p>
                      <a:pPr algn="ctr"/>
                      <a:r>
                        <a:rPr lang="en-US" sz="1400" dirty="0"/>
                        <a:t>Water Treatment needed?</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US" sz="1400"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US" sz="140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US" sz="140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vMerge="1">
                  <a:txBody>
                    <a:bodyPr/>
                    <a:lstStyle/>
                    <a:p>
                      <a:pPr algn="ctr"/>
                      <a:endParaRPr lang="en-US" sz="1400"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US" sz="140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US" sz="140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US" sz="1400"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400" dirty="0"/>
                        <a:t>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400" dirty="0"/>
                        <a:t>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400" dirty="0"/>
                        <a:t>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400" dirty="0"/>
                        <a:t>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5363923"/>
                  </a:ext>
                </a:extLst>
              </a:tr>
            </a:tbl>
          </a:graphicData>
        </a:graphic>
      </p:graphicFrame>
      <p:sp>
        <p:nvSpPr>
          <p:cNvPr id="110" name="Rectangle 109">
            <a:extLst>
              <a:ext uri="{FF2B5EF4-FFF2-40B4-BE49-F238E27FC236}">
                <a16:creationId xmlns:a16="http://schemas.microsoft.com/office/drawing/2014/main" id="{31CEA7AC-F9E2-9BCA-F203-0F8D566F4A3E}"/>
              </a:ext>
            </a:extLst>
          </p:cNvPr>
          <p:cNvSpPr/>
          <p:nvPr/>
        </p:nvSpPr>
        <p:spPr>
          <a:xfrm>
            <a:off x="1968137" y="3927566"/>
            <a:ext cx="9892937" cy="24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8899F1AB-3C72-CC84-6BAB-2881B0B4E77E}"/>
              </a:ext>
            </a:extLst>
          </p:cNvPr>
          <p:cNvSpPr/>
          <p:nvPr/>
        </p:nvSpPr>
        <p:spPr>
          <a:xfrm>
            <a:off x="1831778" y="4298746"/>
            <a:ext cx="9892937" cy="24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E736E4C6-DEAA-16F0-DFD4-BF1CE5F16789}"/>
              </a:ext>
            </a:extLst>
          </p:cNvPr>
          <p:cNvSpPr/>
          <p:nvPr/>
        </p:nvSpPr>
        <p:spPr>
          <a:xfrm>
            <a:off x="1930437" y="4783376"/>
            <a:ext cx="9892937" cy="24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29DC29E6-E230-897B-E39A-8B6E8003FBA3}"/>
              </a:ext>
            </a:extLst>
          </p:cNvPr>
          <p:cNvSpPr/>
          <p:nvPr/>
        </p:nvSpPr>
        <p:spPr>
          <a:xfrm>
            <a:off x="2050865" y="5268006"/>
            <a:ext cx="9892937" cy="24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90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0"/>
                                        </p:tgtEl>
                                      </p:cBhvr>
                                    </p:animEffect>
                                    <p:set>
                                      <p:cBhvr>
                                        <p:cTn id="7" dur="1" fill="hold">
                                          <p:stCondLst>
                                            <p:cond delay="499"/>
                                          </p:stCondLst>
                                        </p:cTn>
                                        <p:tgtEl>
                                          <p:spTgt spid="1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11"/>
                                        </p:tgtEl>
                                      </p:cBhvr>
                                    </p:animEffect>
                                    <p:set>
                                      <p:cBhvr>
                                        <p:cTn id="12" dur="1" fill="hold">
                                          <p:stCondLst>
                                            <p:cond delay="499"/>
                                          </p:stCondLst>
                                        </p:cTn>
                                        <p:tgtEl>
                                          <p:spTgt spid="1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12"/>
                                        </p:tgtEl>
                                      </p:cBhvr>
                                    </p:animEffect>
                                    <p:set>
                                      <p:cBhvr>
                                        <p:cTn id="17" dur="1" fill="hold">
                                          <p:stCondLst>
                                            <p:cond delay="499"/>
                                          </p:stCondLst>
                                        </p:cTn>
                                        <p:tgtEl>
                                          <p:spTgt spid="1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13"/>
                                        </p:tgtEl>
                                      </p:cBhvr>
                                    </p:animEffect>
                                    <p:set>
                                      <p:cBhvr>
                                        <p:cTn id="22" dur="1" fill="hold">
                                          <p:stCondLst>
                                            <p:cond delay="499"/>
                                          </p:stCondLst>
                                        </p:cTn>
                                        <p:tgtEl>
                                          <p:spTgt spid="1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1" grpId="0" animBg="1"/>
      <p:bldP spid="112" grpId="0" animBg="1"/>
      <p:bldP spid="1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Placeholder 43" descr="A close-up of a white wall&#10;&#10;Description automatically generated with low confidence">
            <a:extLst>
              <a:ext uri="{FF2B5EF4-FFF2-40B4-BE49-F238E27FC236}">
                <a16:creationId xmlns:a16="http://schemas.microsoft.com/office/drawing/2014/main" id="{DD9974FD-D6F2-5A14-0595-A73DE77B3F00}"/>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l="16952" r="16952" b="-2423"/>
          <a:stretch/>
        </p:blipFill>
        <p:spPr>
          <a:xfrm flipH="1">
            <a:off x="5087938" y="2081"/>
            <a:ext cx="7104062" cy="6546025"/>
          </a:xfrm>
        </p:spPr>
      </p:pic>
      <p:sp>
        <p:nvSpPr>
          <p:cNvPr id="22" name="Title 21">
            <a:extLst>
              <a:ext uri="{FF2B5EF4-FFF2-40B4-BE49-F238E27FC236}">
                <a16:creationId xmlns:a16="http://schemas.microsoft.com/office/drawing/2014/main" id="{BF47F514-A368-43CB-B24D-2347BF2A4CCA}"/>
              </a:ext>
            </a:extLst>
          </p:cNvPr>
          <p:cNvSpPr>
            <a:spLocks noGrp="1"/>
          </p:cNvSpPr>
          <p:nvPr>
            <p:ph type="title"/>
          </p:nvPr>
        </p:nvSpPr>
        <p:spPr/>
        <p:txBody>
          <a:bodyPr vert="horz"/>
          <a:lstStyle/>
          <a:p>
            <a:r>
              <a:rPr lang="en-US" sz="4000" dirty="0"/>
              <a:t>3</a:t>
            </a:r>
            <a:endParaRPr lang="en-US" dirty="0"/>
          </a:p>
        </p:txBody>
      </p:sp>
      <p:sp>
        <p:nvSpPr>
          <p:cNvPr id="2" name="Footer Placeholder 1">
            <a:extLst>
              <a:ext uri="{FF2B5EF4-FFF2-40B4-BE49-F238E27FC236}">
                <a16:creationId xmlns:a16="http://schemas.microsoft.com/office/drawing/2014/main" id="{788D4E45-B43D-AC85-99D1-CBB820BA4941}"/>
              </a:ext>
            </a:extLst>
          </p:cNvPr>
          <p:cNvSpPr>
            <a:spLocks noGrp="1"/>
          </p:cNvSpPr>
          <p:nvPr>
            <p:ph type="ftr" sz="quarter" idx="14"/>
          </p:nvPr>
        </p:nvSpPr>
        <p:spPr/>
        <p:txBody>
          <a:bodyPr/>
          <a:lstStyle/>
          <a:p>
            <a:r>
              <a:rPr lang="en-US" dirty="0"/>
              <a:t>2024</a:t>
            </a:r>
          </a:p>
        </p:txBody>
      </p:sp>
      <p:sp>
        <p:nvSpPr>
          <p:cNvPr id="3" name="Slide Number Placeholder 2">
            <a:extLst>
              <a:ext uri="{FF2B5EF4-FFF2-40B4-BE49-F238E27FC236}">
                <a16:creationId xmlns:a16="http://schemas.microsoft.com/office/drawing/2014/main" id="{F0928425-B243-AEEC-F591-49877E5BE51B}"/>
              </a:ext>
            </a:extLst>
          </p:cNvPr>
          <p:cNvSpPr>
            <a:spLocks noGrp="1"/>
          </p:cNvSpPr>
          <p:nvPr>
            <p:ph type="sldNum" sz="quarter" idx="15"/>
          </p:nvPr>
        </p:nvSpPr>
        <p:spPr/>
        <p:txBody>
          <a:bodyPr/>
          <a:lstStyle/>
          <a:p>
            <a:fld id="{FF2092C4-3878-45DB-998F-CBBD1E248575}" type="slidenum">
              <a:rPr lang="en-US" smtClean="0"/>
              <a:pPr/>
              <a:t>29</a:t>
            </a:fld>
            <a:endParaRPr lang="en-US" dirty="0"/>
          </a:p>
        </p:txBody>
      </p:sp>
      <p:sp>
        <p:nvSpPr>
          <p:cNvPr id="5" name="Subtitle 4">
            <a:extLst>
              <a:ext uri="{FF2B5EF4-FFF2-40B4-BE49-F238E27FC236}">
                <a16:creationId xmlns:a16="http://schemas.microsoft.com/office/drawing/2014/main" id="{17E740C5-E4E4-DBD1-AA3B-880EF65C01AD}"/>
              </a:ext>
            </a:extLst>
          </p:cNvPr>
          <p:cNvSpPr>
            <a:spLocks noGrp="1"/>
          </p:cNvSpPr>
          <p:nvPr>
            <p:ph type="subTitle" idx="1"/>
          </p:nvPr>
        </p:nvSpPr>
        <p:spPr/>
        <p:txBody>
          <a:bodyPr/>
          <a:lstStyle/>
          <a:p>
            <a:r>
              <a:rPr lang="en-US" sz="3200" dirty="0"/>
              <a:t>Adiabatic Opportunities </a:t>
            </a:r>
            <a:endParaRPr lang="en-US" dirty="0"/>
          </a:p>
        </p:txBody>
      </p:sp>
      <p:sp>
        <p:nvSpPr>
          <p:cNvPr id="65" name="Rectangle 64">
            <a:extLst>
              <a:ext uri="{FF2B5EF4-FFF2-40B4-BE49-F238E27FC236}">
                <a16:creationId xmlns:a16="http://schemas.microsoft.com/office/drawing/2014/main" id="{5B038054-1A05-02CF-496F-B2B36FED2904}"/>
              </a:ext>
            </a:extLst>
          </p:cNvPr>
          <p:cNvSpPr/>
          <p:nvPr/>
        </p:nvSpPr>
        <p:spPr>
          <a:xfrm>
            <a:off x="8172450" y="6400800"/>
            <a:ext cx="4019550" cy="147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CC2BDC2B-611E-E37E-7671-45763D6DEEBF}"/>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pic>
        <p:nvPicPr>
          <p:cNvPr id="69" name="Picture 68">
            <a:extLst>
              <a:ext uri="{FF2B5EF4-FFF2-40B4-BE49-F238E27FC236}">
                <a16:creationId xmlns:a16="http://schemas.microsoft.com/office/drawing/2014/main" id="{AFBF2877-3675-B866-6C20-E9C797CB8552}"/>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3809501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13" descr="A hand on the water creating ripples">
            <a:extLst>
              <a:ext uri="{FF2B5EF4-FFF2-40B4-BE49-F238E27FC236}">
                <a16:creationId xmlns:a16="http://schemas.microsoft.com/office/drawing/2014/main" id="{B2F1E030-7572-0A96-E85E-D3D8C7199EA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3337" r="13337"/>
          <a:stretch>
            <a:fillRect/>
          </a:stretch>
        </p:blipFill>
        <p:spPr>
          <a:xfrm>
            <a:off x="5087938" y="0"/>
            <a:ext cx="7104062" cy="6457950"/>
          </a:xfrm>
        </p:spPr>
      </p:pic>
      <p:sp>
        <p:nvSpPr>
          <p:cNvPr id="3" name="Title 2">
            <a:extLst>
              <a:ext uri="{FF2B5EF4-FFF2-40B4-BE49-F238E27FC236}">
                <a16:creationId xmlns:a16="http://schemas.microsoft.com/office/drawing/2014/main" id="{2713D6C0-2A62-D6F4-065A-C2313839268D}"/>
              </a:ext>
            </a:extLst>
          </p:cNvPr>
          <p:cNvSpPr>
            <a:spLocks noGrp="1"/>
          </p:cNvSpPr>
          <p:nvPr>
            <p:ph type="title"/>
          </p:nvPr>
        </p:nvSpPr>
        <p:spPr/>
        <p:txBody>
          <a:bodyPr/>
          <a:lstStyle/>
          <a:p>
            <a:r>
              <a:rPr lang="en-US" dirty="0"/>
              <a:t>1</a:t>
            </a:r>
          </a:p>
        </p:txBody>
      </p:sp>
      <p:sp>
        <p:nvSpPr>
          <p:cNvPr id="4" name="Subtitle 3">
            <a:extLst>
              <a:ext uri="{FF2B5EF4-FFF2-40B4-BE49-F238E27FC236}">
                <a16:creationId xmlns:a16="http://schemas.microsoft.com/office/drawing/2014/main" id="{304C32BA-EA6A-7578-AFBD-7071246A6D72}"/>
              </a:ext>
            </a:extLst>
          </p:cNvPr>
          <p:cNvSpPr>
            <a:spLocks noGrp="1"/>
          </p:cNvSpPr>
          <p:nvPr>
            <p:ph type="subTitle" idx="1"/>
          </p:nvPr>
        </p:nvSpPr>
        <p:spPr/>
        <p:txBody>
          <a:bodyPr/>
          <a:lstStyle/>
          <a:p>
            <a:r>
              <a:rPr lang="en-US" dirty="0"/>
              <a:t>Introduction to Humidity</a:t>
            </a:r>
          </a:p>
        </p:txBody>
      </p:sp>
      <p:sp>
        <p:nvSpPr>
          <p:cNvPr id="5" name="Footer Placeholder 4">
            <a:extLst>
              <a:ext uri="{FF2B5EF4-FFF2-40B4-BE49-F238E27FC236}">
                <a16:creationId xmlns:a16="http://schemas.microsoft.com/office/drawing/2014/main" id="{909B79F1-367C-6728-D33E-966F2621F436}"/>
              </a:ext>
            </a:extLst>
          </p:cNvPr>
          <p:cNvSpPr>
            <a:spLocks noGrp="1"/>
          </p:cNvSpPr>
          <p:nvPr>
            <p:ph type="ftr" sz="quarter" idx="14"/>
          </p:nvPr>
        </p:nvSpPr>
        <p:spPr/>
        <p:txBody>
          <a:bodyPr/>
          <a:lstStyle/>
          <a:p>
            <a:r>
              <a:rPr lang="en-US" dirty="0"/>
              <a:t>2024</a:t>
            </a:r>
          </a:p>
        </p:txBody>
      </p:sp>
      <p:sp>
        <p:nvSpPr>
          <p:cNvPr id="6" name="Slide Number Placeholder 5">
            <a:extLst>
              <a:ext uri="{FF2B5EF4-FFF2-40B4-BE49-F238E27FC236}">
                <a16:creationId xmlns:a16="http://schemas.microsoft.com/office/drawing/2014/main" id="{DBB4BBE0-068E-BB55-5DAA-9C606F7A985A}"/>
              </a:ext>
            </a:extLst>
          </p:cNvPr>
          <p:cNvSpPr>
            <a:spLocks noGrp="1"/>
          </p:cNvSpPr>
          <p:nvPr>
            <p:ph type="sldNum" sz="quarter" idx="15"/>
          </p:nvPr>
        </p:nvSpPr>
        <p:spPr/>
        <p:txBody>
          <a:bodyPr/>
          <a:lstStyle/>
          <a:p>
            <a:fld id="{7F426309-942D-4845-80F7-0BF1A965FB56}" type="slidenum">
              <a:rPr lang="en-US" smtClean="0"/>
              <a:pPr/>
              <a:t>3</a:t>
            </a:fld>
            <a:endParaRPr lang="en-US" dirty="0"/>
          </a:p>
        </p:txBody>
      </p:sp>
      <p:pic>
        <p:nvPicPr>
          <p:cNvPr id="33" name="Picture 32" descr="Logo&#10;&#10;Description automatically generated">
            <a:extLst>
              <a:ext uri="{FF2B5EF4-FFF2-40B4-BE49-F238E27FC236}">
                <a16:creationId xmlns:a16="http://schemas.microsoft.com/office/drawing/2014/main" id="{A12B9D87-C03A-A6A8-6CC8-019D59F756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1877" y="315032"/>
            <a:ext cx="1781780" cy="345051"/>
          </a:xfrm>
          <a:prstGeom prst="rect">
            <a:avLst/>
          </a:prstGeom>
        </p:spPr>
      </p:pic>
    </p:spTree>
    <p:extLst>
      <p:ext uri="{BB962C8B-B14F-4D97-AF65-F5344CB8AC3E}">
        <p14:creationId xmlns:p14="http://schemas.microsoft.com/office/powerpoint/2010/main" val="1694153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A2397770-3329-4542-AF1A-2687D73EB87E}"/>
              </a:ext>
            </a:extLst>
          </p:cNvPr>
          <p:cNvSpPr>
            <a:spLocks noGrp="1"/>
          </p:cNvSpPr>
          <p:nvPr>
            <p:ph type="subTitle" idx="15"/>
          </p:nvPr>
        </p:nvSpPr>
        <p:spPr/>
        <p:txBody>
          <a:bodyPr/>
          <a:lstStyle/>
          <a:p>
            <a:r>
              <a:rPr lang="en-US" dirty="0"/>
              <a:t>Why Adiabatic?</a:t>
            </a:r>
          </a:p>
        </p:txBody>
      </p:sp>
      <p:sp>
        <p:nvSpPr>
          <p:cNvPr id="7" name="Title 6">
            <a:extLst>
              <a:ext uri="{FF2B5EF4-FFF2-40B4-BE49-F238E27FC236}">
                <a16:creationId xmlns:a16="http://schemas.microsoft.com/office/drawing/2014/main" id="{6D96784B-CB70-49CB-A7BA-B40DFA7A86AC}"/>
              </a:ext>
            </a:extLst>
          </p:cNvPr>
          <p:cNvSpPr>
            <a:spLocks noGrp="1"/>
          </p:cNvSpPr>
          <p:nvPr>
            <p:ph type="title"/>
          </p:nvPr>
        </p:nvSpPr>
        <p:spPr/>
        <p:txBody>
          <a:bodyPr/>
          <a:lstStyle/>
          <a:p>
            <a:r>
              <a:rPr lang="en-US" dirty="0"/>
              <a:t>Adiabatic Opportunities</a:t>
            </a:r>
          </a:p>
        </p:txBody>
      </p:sp>
      <p:sp>
        <p:nvSpPr>
          <p:cNvPr id="3" name="Slide Number Placeholder 2">
            <a:extLst>
              <a:ext uri="{FF2B5EF4-FFF2-40B4-BE49-F238E27FC236}">
                <a16:creationId xmlns:a16="http://schemas.microsoft.com/office/drawing/2014/main" id="{025F6BE1-1125-8218-B02D-E6DADA103420}"/>
              </a:ext>
            </a:extLst>
          </p:cNvPr>
          <p:cNvSpPr>
            <a:spLocks noGrp="1"/>
          </p:cNvSpPr>
          <p:nvPr>
            <p:ph type="sldNum" sz="quarter" idx="22"/>
          </p:nvPr>
        </p:nvSpPr>
        <p:spPr/>
        <p:txBody>
          <a:bodyPr/>
          <a:lstStyle/>
          <a:p>
            <a:fld id="{B0CD1ACF-9079-4D07-9144-641B9359AFEF}" type="slidenum">
              <a:rPr lang="en-US" smtClean="0"/>
              <a:t>30</a:t>
            </a:fld>
            <a:endParaRPr lang="en-US" dirty="0"/>
          </a:p>
        </p:txBody>
      </p:sp>
      <p:pic>
        <p:nvPicPr>
          <p:cNvPr id="20" name="Picture 19">
            <a:extLst>
              <a:ext uri="{FF2B5EF4-FFF2-40B4-BE49-F238E27FC236}">
                <a16:creationId xmlns:a16="http://schemas.microsoft.com/office/drawing/2014/main" id="{7E36FE74-2FDB-DB80-ADCA-ECEEE500B6B1}"/>
              </a:ext>
            </a:extLst>
          </p:cNvPr>
          <p:cNvPicPr>
            <a:picLocks noChangeAspect="1"/>
          </p:cNvPicPr>
          <p:nvPr/>
        </p:nvPicPr>
        <p:blipFill>
          <a:blip r:embed="rId7"/>
          <a:stretch>
            <a:fillRect/>
          </a:stretch>
        </p:blipFill>
        <p:spPr>
          <a:xfrm>
            <a:off x="5819349" y="1607089"/>
            <a:ext cx="6048801" cy="4294508"/>
          </a:xfrm>
          <a:prstGeom prst="rect">
            <a:avLst/>
          </a:prstGeom>
        </p:spPr>
      </p:pic>
      <p:sp>
        <p:nvSpPr>
          <p:cNvPr id="6" name="Content Placeholder 5">
            <a:extLst>
              <a:ext uri="{FF2B5EF4-FFF2-40B4-BE49-F238E27FC236}">
                <a16:creationId xmlns:a16="http://schemas.microsoft.com/office/drawing/2014/main" id="{BCD0CF36-86A0-1397-4A0E-2D24864D7C8F}"/>
              </a:ext>
            </a:extLst>
          </p:cNvPr>
          <p:cNvSpPr>
            <a:spLocks noGrp="1"/>
          </p:cNvSpPr>
          <p:nvPr>
            <p:ph sz="quarter" idx="20"/>
          </p:nvPr>
        </p:nvSpPr>
        <p:spPr>
          <a:xfrm>
            <a:off x="1521246" y="1631116"/>
            <a:ext cx="5106353" cy="4363284"/>
          </a:xfrm>
        </p:spPr>
        <p:txBody>
          <a:bodyPr/>
          <a:lstStyle/>
          <a:p>
            <a:pPr marL="0" indent="0">
              <a:lnSpc>
                <a:spcPct val="100000"/>
              </a:lnSpc>
              <a:spcBef>
                <a:spcPts val="0"/>
              </a:spcBef>
              <a:spcAft>
                <a:spcPts val="0"/>
              </a:spcAft>
              <a:buNone/>
            </a:pPr>
            <a:r>
              <a:rPr lang="en-US" sz="2000" dirty="0">
                <a:solidFill>
                  <a:schemeClr val="tx1">
                    <a:lumMod val="75000"/>
                    <a:lumOff val="25000"/>
                  </a:schemeClr>
                </a:solidFill>
              </a:rPr>
              <a:t> Energy savings</a:t>
            </a:r>
          </a:p>
          <a:p>
            <a:pPr marL="0" indent="0">
              <a:lnSpc>
                <a:spcPct val="100000"/>
              </a:lnSpc>
              <a:spcBef>
                <a:spcPts val="0"/>
              </a:spcBef>
              <a:spcAft>
                <a:spcPts val="0"/>
              </a:spcAft>
              <a:buNone/>
            </a:pPr>
            <a:endParaRPr lang="en-US" sz="500" dirty="0">
              <a:solidFill>
                <a:schemeClr val="tx1">
                  <a:lumMod val="75000"/>
                  <a:lumOff val="25000"/>
                </a:schemeClr>
              </a:solidFill>
            </a:endParaRPr>
          </a:p>
          <a:p>
            <a:pPr marL="216000" lvl="1" indent="0">
              <a:lnSpc>
                <a:spcPct val="100000"/>
              </a:lnSpc>
              <a:spcBef>
                <a:spcPts val="0"/>
              </a:spcBef>
              <a:spcAft>
                <a:spcPts val="600"/>
              </a:spcAft>
              <a:buClr>
                <a:srgbClr val="0070C0"/>
              </a:buClr>
              <a:buNone/>
            </a:pPr>
            <a:r>
              <a:rPr lang="en-US" sz="1500" dirty="0">
                <a:solidFill>
                  <a:schemeClr val="accent1"/>
                </a:solidFill>
              </a:rPr>
              <a:t>Steam humidifiers use electricity or gas </a:t>
            </a:r>
            <a:r>
              <a:rPr lang="en-US" sz="1500" b="1" dirty="0">
                <a:solidFill>
                  <a:schemeClr val="accent1"/>
                </a:solidFill>
                <a:effectLst>
                  <a:outerShdw blurRad="38100" dist="38100" dir="2700000" algn="tl">
                    <a:srgbClr val="000000">
                      <a:alpha val="43137"/>
                    </a:srgbClr>
                  </a:outerShdw>
                </a:effectLst>
              </a:rPr>
              <a:t>($$$)</a:t>
            </a:r>
          </a:p>
          <a:p>
            <a:pPr marL="216000" lvl="1" indent="0">
              <a:lnSpc>
                <a:spcPct val="100000"/>
              </a:lnSpc>
              <a:spcBef>
                <a:spcPts val="0"/>
              </a:spcBef>
              <a:spcAft>
                <a:spcPts val="0"/>
              </a:spcAft>
              <a:buClr>
                <a:srgbClr val="0070C0"/>
              </a:buClr>
              <a:buNone/>
            </a:pPr>
            <a:r>
              <a:rPr lang="en-US" sz="1500" dirty="0">
                <a:solidFill>
                  <a:schemeClr val="accent1"/>
                </a:solidFill>
              </a:rPr>
              <a:t>Adiabatic humidifiers draw energy from air </a:t>
            </a:r>
            <a:r>
              <a:rPr lang="en-US" sz="1500" b="1" dirty="0">
                <a:solidFill>
                  <a:schemeClr val="accent1"/>
                </a:solidFill>
                <a:effectLst>
                  <a:outerShdw blurRad="38100" dist="38100" dir="2700000" algn="tl">
                    <a:srgbClr val="000000">
                      <a:alpha val="43137"/>
                    </a:srgbClr>
                  </a:outerShdw>
                </a:effectLst>
              </a:rPr>
              <a:t>(¢)</a:t>
            </a:r>
            <a:endParaRPr lang="en-US" sz="700" dirty="0">
              <a:solidFill>
                <a:schemeClr val="tx1">
                  <a:lumMod val="75000"/>
                  <a:lumOff val="25000"/>
                </a:schemeClr>
              </a:solidFill>
            </a:endParaRPr>
          </a:p>
          <a:p>
            <a:pPr marL="0" indent="0">
              <a:lnSpc>
                <a:spcPct val="100000"/>
              </a:lnSpc>
              <a:spcBef>
                <a:spcPts val="0"/>
              </a:spcBef>
              <a:spcAft>
                <a:spcPts val="0"/>
              </a:spcAft>
              <a:buNone/>
            </a:pPr>
            <a:endParaRPr lang="en-US" sz="2000" dirty="0">
              <a:solidFill>
                <a:schemeClr val="tx1">
                  <a:lumMod val="75000"/>
                  <a:lumOff val="25000"/>
                </a:schemeClr>
              </a:solidFill>
            </a:endParaRPr>
          </a:p>
          <a:p>
            <a:pPr marL="0" indent="0">
              <a:lnSpc>
                <a:spcPct val="100000"/>
              </a:lnSpc>
              <a:spcBef>
                <a:spcPts val="0"/>
              </a:spcBef>
              <a:spcAft>
                <a:spcPts val="0"/>
              </a:spcAft>
              <a:buNone/>
            </a:pPr>
            <a:r>
              <a:rPr lang="en-US" sz="2000" dirty="0">
                <a:solidFill>
                  <a:schemeClr val="tx1">
                    <a:lumMod val="75000"/>
                    <a:lumOff val="25000"/>
                  </a:schemeClr>
                </a:solidFill>
              </a:rPr>
              <a:t>Free cooling</a:t>
            </a:r>
          </a:p>
          <a:p>
            <a:pPr marL="0" indent="0">
              <a:lnSpc>
                <a:spcPct val="100000"/>
              </a:lnSpc>
              <a:spcBef>
                <a:spcPts val="0"/>
              </a:spcBef>
              <a:spcAft>
                <a:spcPts val="0"/>
              </a:spcAft>
              <a:buNone/>
            </a:pPr>
            <a:endParaRPr lang="en-US" sz="500" dirty="0">
              <a:solidFill>
                <a:schemeClr val="tx1">
                  <a:lumMod val="75000"/>
                  <a:lumOff val="25000"/>
                </a:schemeClr>
              </a:solidFill>
            </a:endParaRPr>
          </a:p>
          <a:p>
            <a:pPr marL="216000" lvl="1" indent="0">
              <a:lnSpc>
                <a:spcPct val="100000"/>
              </a:lnSpc>
              <a:spcBef>
                <a:spcPts val="0"/>
              </a:spcBef>
              <a:spcAft>
                <a:spcPts val="0"/>
              </a:spcAft>
              <a:buClr>
                <a:srgbClr val="0070C0"/>
              </a:buClr>
              <a:buNone/>
            </a:pPr>
            <a:r>
              <a:rPr lang="en-US" sz="1500" dirty="0">
                <a:solidFill>
                  <a:schemeClr val="accent1"/>
                </a:solidFill>
              </a:rPr>
              <a:t>Drawing energy from air results in sensible cooling that can be used to offset mechanical cooling requirements</a:t>
            </a:r>
            <a:endParaRPr lang="en-US" sz="700" dirty="0"/>
          </a:p>
          <a:p>
            <a:pPr marL="0" indent="0">
              <a:lnSpc>
                <a:spcPct val="100000"/>
              </a:lnSpc>
              <a:spcBef>
                <a:spcPts val="0"/>
              </a:spcBef>
              <a:spcAft>
                <a:spcPts val="0"/>
              </a:spcAft>
              <a:buNone/>
            </a:pPr>
            <a:r>
              <a:rPr lang="en-US" sz="2000" dirty="0">
                <a:solidFill>
                  <a:schemeClr val="tx1">
                    <a:lumMod val="75000"/>
                    <a:lumOff val="25000"/>
                  </a:schemeClr>
                </a:solidFill>
              </a:rPr>
              <a:t> </a:t>
            </a:r>
          </a:p>
          <a:p>
            <a:pPr marL="0" indent="0">
              <a:lnSpc>
                <a:spcPct val="100000"/>
              </a:lnSpc>
              <a:spcBef>
                <a:spcPts val="0"/>
              </a:spcBef>
              <a:spcAft>
                <a:spcPts val="0"/>
              </a:spcAft>
              <a:buNone/>
            </a:pPr>
            <a:r>
              <a:rPr lang="en-US" sz="2000" dirty="0">
                <a:solidFill>
                  <a:schemeClr val="tx1">
                    <a:lumMod val="75000"/>
                    <a:lumOff val="25000"/>
                  </a:schemeClr>
                </a:solidFill>
              </a:rPr>
              <a:t>Flexible humidification  </a:t>
            </a:r>
          </a:p>
          <a:p>
            <a:pPr marL="0" indent="0">
              <a:lnSpc>
                <a:spcPct val="100000"/>
              </a:lnSpc>
              <a:spcBef>
                <a:spcPts val="0"/>
              </a:spcBef>
              <a:spcAft>
                <a:spcPts val="0"/>
              </a:spcAft>
              <a:buNone/>
            </a:pPr>
            <a:endParaRPr lang="en-US" sz="500" dirty="0">
              <a:solidFill>
                <a:schemeClr val="tx1">
                  <a:lumMod val="75000"/>
                  <a:lumOff val="25000"/>
                </a:schemeClr>
              </a:solidFill>
            </a:endParaRPr>
          </a:p>
          <a:p>
            <a:pPr marL="216000" lvl="1" indent="0">
              <a:lnSpc>
                <a:spcPct val="100000"/>
              </a:lnSpc>
              <a:spcBef>
                <a:spcPts val="0"/>
              </a:spcBef>
              <a:spcAft>
                <a:spcPts val="0"/>
              </a:spcAft>
              <a:buClr>
                <a:srgbClr val="0070C0"/>
              </a:buClr>
              <a:buNone/>
            </a:pPr>
            <a:r>
              <a:rPr lang="en-US" sz="1500" dirty="0">
                <a:solidFill>
                  <a:schemeClr val="accent1"/>
                </a:solidFill>
              </a:rPr>
              <a:t>Custom setups &amp; redundancy options</a:t>
            </a:r>
          </a:p>
          <a:p>
            <a:pPr marL="216000" lvl="1" indent="0">
              <a:lnSpc>
                <a:spcPct val="100000"/>
              </a:lnSpc>
              <a:spcBef>
                <a:spcPts val="0"/>
              </a:spcBef>
              <a:spcAft>
                <a:spcPts val="0"/>
              </a:spcAft>
              <a:buClr>
                <a:srgbClr val="0070C0"/>
              </a:buClr>
              <a:buNone/>
            </a:pPr>
            <a:r>
              <a:rPr lang="en-US" sz="1500" dirty="0">
                <a:solidFill>
                  <a:schemeClr val="accent1"/>
                </a:solidFill>
              </a:rPr>
              <a:t>Large single-system capacities (2,200 </a:t>
            </a:r>
            <a:r>
              <a:rPr lang="en-US" sz="1500" dirty="0" err="1">
                <a:solidFill>
                  <a:schemeClr val="accent1"/>
                </a:solidFill>
              </a:rPr>
              <a:t>lbs</a:t>
            </a:r>
            <a:r>
              <a:rPr lang="en-US" sz="1500" dirty="0">
                <a:solidFill>
                  <a:schemeClr val="accent1"/>
                </a:solidFill>
              </a:rPr>
              <a:t>/hr+!)</a:t>
            </a:r>
            <a:endParaRPr lang="en-US" sz="700" dirty="0">
              <a:solidFill>
                <a:schemeClr val="tx1">
                  <a:lumMod val="75000"/>
                  <a:lumOff val="25000"/>
                </a:schemeClr>
              </a:solidFill>
            </a:endParaRPr>
          </a:p>
          <a:p>
            <a:pPr marL="0" indent="0">
              <a:lnSpc>
                <a:spcPct val="100000"/>
              </a:lnSpc>
              <a:spcBef>
                <a:spcPts val="0"/>
              </a:spcBef>
              <a:spcAft>
                <a:spcPts val="0"/>
              </a:spcAft>
              <a:buNone/>
            </a:pPr>
            <a:r>
              <a:rPr lang="en-US" sz="2000" dirty="0">
                <a:solidFill>
                  <a:schemeClr val="tx1">
                    <a:lumMod val="75000"/>
                    <a:lumOff val="25000"/>
                  </a:schemeClr>
                </a:solidFill>
              </a:rPr>
              <a:t> </a:t>
            </a:r>
          </a:p>
          <a:p>
            <a:pPr marL="0" indent="0">
              <a:lnSpc>
                <a:spcPct val="100000"/>
              </a:lnSpc>
              <a:spcBef>
                <a:spcPts val="0"/>
              </a:spcBef>
              <a:spcAft>
                <a:spcPts val="0"/>
              </a:spcAft>
              <a:buNone/>
            </a:pPr>
            <a:r>
              <a:rPr lang="en-US" sz="2000" dirty="0">
                <a:solidFill>
                  <a:schemeClr val="tx1">
                    <a:lumMod val="75000"/>
                    <a:lumOff val="25000"/>
                  </a:schemeClr>
                </a:solidFill>
              </a:rPr>
              <a:t>Low maintenance </a:t>
            </a:r>
            <a:endParaRPr lang="en-US" sz="2000" dirty="0"/>
          </a:p>
        </p:txBody>
      </p:sp>
      <p:pic>
        <p:nvPicPr>
          <p:cNvPr id="4" name="Picture 3">
            <a:extLst>
              <a:ext uri="{FF2B5EF4-FFF2-40B4-BE49-F238E27FC236}">
                <a16:creationId xmlns:a16="http://schemas.microsoft.com/office/drawing/2014/main" id="{2E8D3CD1-2BAB-F221-AA6E-91977A12D8F0}"/>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665521" y="1607089"/>
            <a:ext cx="660324" cy="568160"/>
          </a:xfrm>
          <a:prstGeom prst="rect">
            <a:avLst/>
          </a:prstGeom>
          <a:effectLst>
            <a:outerShdw blurRad="50800" dist="38100" dir="2700000" algn="tl" rotWithShape="0">
              <a:prstClr val="black">
                <a:alpha val="20000"/>
              </a:prstClr>
            </a:outerShdw>
          </a:effectLst>
        </p:spPr>
      </p:pic>
      <p:pic>
        <p:nvPicPr>
          <p:cNvPr id="9" name="Picture 8">
            <a:extLst>
              <a:ext uri="{FF2B5EF4-FFF2-40B4-BE49-F238E27FC236}">
                <a16:creationId xmlns:a16="http://schemas.microsoft.com/office/drawing/2014/main" id="{4A0C1302-59BF-D978-CA71-A47373A5E21E}"/>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754418" y="3910055"/>
            <a:ext cx="503251" cy="660324"/>
          </a:xfrm>
          <a:prstGeom prst="rect">
            <a:avLst/>
          </a:prstGeom>
          <a:effectLst>
            <a:outerShdw blurRad="50800" dist="38100" dir="2700000" algn="tl" rotWithShape="0">
              <a:prstClr val="black">
                <a:alpha val="20000"/>
              </a:prstClr>
            </a:outerShdw>
          </a:effectLst>
        </p:spPr>
      </p:pic>
      <p:pic>
        <p:nvPicPr>
          <p:cNvPr id="12" name="Picture 11">
            <a:extLst>
              <a:ext uri="{FF2B5EF4-FFF2-40B4-BE49-F238E27FC236}">
                <a16:creationId xmlns:a16="http://schemas.microsoft.com/office/drawing/2014/main" id="{89D546DC-5EF7-54EF-D963-581542B283D6}"/>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640931" y="2792037"/>
            <a:ext cx="660322" cy="474365"/>
          </a:xfrm>
          <a:prstGeom prst="rect">
            <a:avLst/>
          </a:prstGeom>
          <a:effectLst>
            <a:outerShdw blurRad="50800" dist="38100" dir="2700000" algn="tl" rotWithShape="0">
              <a:prstClr val="black">
                <a:alpha val="20000"/>
              </a:prstClr>
            </a:outerShdw>
          </a:effectLst>
        </p:spPr>
      </p:pic>
      <p:pic>
        <p:nvPicPr>
          <p:cNvPr id="14" name="Picture 13">
            <a:extLst>
              <a:ext uri="{FF2B5EF4-FFF2-40B4-BE49-F238E27FC236}">
                <a16:creationId xmlns:a16="http://schemas.microsoft.com/office/drawing/2014/main" id="{4C189DA8-C86A-FA44-0C44-D397E018129F}"/>
              </a:ext>
            </a:extLst>
          </p:cNvPr>
          <p:cNvPicPr>
            <a:picLocks noChangeAspect="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730291" y="5014007"/>
            <a:ext cx="625829" cy="660324"/>
          </a:xfrm>
          <a:prstGeom prst="rect">
            <a:avLst/>
          </a:prstGeom>
          <a:effectLst>
            <a:outerShdw blurRad="50800" dist="38100" dir="2700000" algn="tl" rotWithShape="0">
              <a:prstClr val="black">
                <a:alpha val="20000"/>
              </a:prstClr>
            </a:outerShdw>
          </a:effectLst>
        </p:spPr>
      </p:pic>
      <p:sp>
        <p:nvSpPr>
          <p:cNvPr id="2" name="Footer Placeholder 1">
            <a:extLst>
              <a:ext uri="{FF2B5EF4-FFF2-40B4-BE49-F238E27FC236}">
                <a16:creationId xmlns:a16="http://schemas.microsoft.com/office/drawing/2014/main" id="{F9F691A9-2B8A-0515-7A92-86002639FDA5}"/>
              </a:ext>
            </a:extLst>
          </p:cNvPr>
          <p:cNvSpPr>
            <a:spLocks noGrp="1"/>
          </p:cNvSpPr>
          <p:nvPr>
            <p:ph type="ftr" sz="quarter" idx="21"/>
          </p:nvPr>
        </p:nvSpPr>
        <p:spPr/>
        <p:txBody>
          <a:bodyPr/>
          <a:lstStyle/>
          <a:p>
            <a:r>
              <a:rPr lang="en-US" dirty="0"/>
              <a:t>2024</a:t>
            </a:r>
          </a:p>
        </p:txBody>
      </p:sp>
    </p:spTree>
    <p:extLst>
      <p:ext uri="{BB962C8B-B14F-4D97-AF65-F5344CB8AC3E}">
        <p14:creationId xmlns:p14="http://schemas.microsoft.com/office/powerpoint/2010/main" val="334881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3">
            <a:extLst>
              <a:ext uri="{FF2B5EF4-FFF2-40B4-BE49-F238E27FC236}">
                <a16:creationId xmlns:a16="http://schemas.microsoft.com/office/drawing/2014/main" id="{B2CBBF43-4685-4CBC-9543-0D28C413E87B}"/>
              </a:ext>
            </a:extLst>
          </p:cNvPr>
          <p:cNvGraphicFramePr>
            <a:graphicFrameLocks noGrp="1"/>
          </p:cNvGraphicFramePr>
          <p:nvPr>
            <p:extLst>
              <p:ext uri="{D42A27DB-BD31-4B8C-83A1-F6EECF244321}">
                <p14:modId xmlns:p14="http://schemas.microsoft.com/office/powerpoint/2010/main" val="1414900535"/>
              </p:ext>
            </p:extLst>
          </p:nvPr>
        </p:nvGraphicFramePr>
        <p:xfrm>
          <a:off x="472127" y="1465571"/>
          <a:ext cx="11247746" cy="4463052"/>
        </p:xfrm>
        <a:graphic>
          <a:graphicData uri="http://schemas.openxmlformats.org/drawingml/2006/table">
            <a:tbl>
              <a:tblPr firstRow="1" bandRow="1">
                <a:tableStyleId>{5C22544A-1AA1-4342-B048-85BDC9FD1C3A}</a:tableStyleId>
              </a:tblPr>
              <a:tblGrid>
                <a:gridCol w="7385920">
                  <a:extLst>
                    <a:ext uri="{9D8B030D-6E8A-4147-A177-3AD203B41FA5}">
                      <a16:colId xmlns:a16="http://schemas.microsoft.com/office/drawing/2014/main" val="112180009"/>
                    </a:ext>
                  </a:extLst>
                </a:gridCol>
                <a:gridCol w="2026356">
                  <a:extLst>
                    <a:ext uri="{9D8B030D-6E8A-4147-A177-3AD203B41FA5}">
                      <a16:colId xmlns:a16="http://schemas.microsoft.com/office/drawing/2014/main" val="894809849"/>
                    </a:ext>
                  </a:extLst>
                </a:gridCol>
                <a:gridCol w="1835470">
                  <a:extLst>
                    <a:ext uri="{9D8B030D-6E8A-4147-A177-3AD203B41FA5}">
                      <a16:colId xmlns:a16="http://schemas.microsoft.com/office/drawing/2014/main" val="3872786665"/>
                    </a:ext>
                  </a:extLst>
                </a:gridCol>
              </a:tblGrid>
              <a:tr h="546628">
                <a:tc>
                  <a:txBody>
                    <a:bodyPr/>
                    <a:lstStyle/>
                    <a:p>
                      <a:endParaRPr lang="en-US" dirty="0">
                        <a:solidFill>
                          <a:srgbClr val="000000"/>
                        </a:solidFill>
                      </a:endParaRP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1" dirty="0">
                          <a:solidFill>
                            <a:srgbClr val="000000"/>
                          </a:solidFill>
                          <a:latin typeface="+mn-lt"/>
                          <a:cs typeface="72 Black" panose="020B0A04030603020204" pitchFamily="34" charset="0"/>
                        </a:rPr>
                        <a:t>Power Consumption (kW</a:t>
                      </a:r>
                      <a:r>
                        <a:rPr lang="en-US" sz="1600" dirty="0">
                          <a:solidFill>
                            <a:srgbClr val="000000"/>
                          </a:solidFill>
                        </a:rPr>
                        <a:t>)</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rgbClr val="000000"/>
                          </a:solidFill>
                        </a:rPr>
                        <a:t>2000 hours @ $0.08/kW</a:t>
                      </a:r>
                    </a:p>
                  </a:txBody>
                  <a:tcPr anchor="b">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7346408"/>
                  </a:ext>
                </a:extLst>
              </a:tr>
              <a:tr h="1294644">
                <a:tc>
                  <a:txBody>
                    <a:bodyPr/>
                    <a:lstStyle/>
                    <a:p>
                      <a:pPr algn="l"/>
                      <a:r>
                        <a:rPr lang="en-US" sz="2400" dirty="0"/>
                        <a:t>Adiabatic</a:t>
                      </a:r>
                    </a:p>
                    <a:p>
                      <a:pPr algn="l"/>
                      <a:r>
                        <a:rPr lang="en-US" sz="1800" dirty="0"/>
                        <a:t>DL Series </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0E1F2"/>
                    </a:solidFill>
                  </a:tcPr>
                </a:tc>
                <a:tc>
                  <a:txBody>
                    <a:bodyPr/>
                    <a:lstStyle/>
                    <a:p>
                      <a:pPr algn="ctr"/>
                      <a:endParaRPr lang="en-US" sz="2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0E1F2"/>
                    </a:solidFill>
                  </a:tcPr>
                </a:tc>
                <a:tc>
                  <a:txBody>
                    <a:bodyPr/>
                    <a:lstStyle/>
                    <a:p>
                      <a:pPr algn="ctr"/>
                      <a:endParaRPr lang="en-US" sz="2400" dirty="0"/>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0E1F2"/>
                    </a:solidFill>
                  </a:tcPr>
                </a:tc>
                <a:extLst>
                  <a:ext uri="{0D108BD9-81ED-4DB2-BD59-A6C34878D82A}">
                    <a16:rowId xmlns:a16="http://schemas.microsoft.com/office/drawing/2014/main" val="351434528"/>
                  </a:ext>
                </a:extLst>
              </a:tr>
              <a:tr h="1294644">
                <a:tc>
                  <a:txBody>
                    <a:bodyPr/>
                    <a:lstStyle/>
                    <a:p>
                      <a:pPr algn="l"/>
                      <a:r>
                        <a:rPr lang="en-US" sz="2400" dirty="0"/>
                        <a:t>Resistive</a:t>
                      </a:r>
                    </a:p>
                    <a:p>
                      <a:pPr algn="l"/>
                      <a:r>
                        <a:rPr lang="en-US" sz="1800" dirty="0"/>
                        <a:t>RS Series</a:t>
                      </a:r>
                    </a:p>
                  </a:txBody>
                  <a:tcPr anchor="ctr">
                    <a:lnL>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400" dirty="0"/>
                    </a:p>
                  </a:txBody>
                  <a:tcPr anchor="ctr">
                    <a:lnL w="1270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25158859"/>
                  </a:ext>
                </a:extLst>
              </a:tr>
              <a:tr h="1294644">
                <a:tc>
                  <a:txBody>
                    <a:bodyPr/>
                    <a:lstStyle/>
                    <a:p>
                      <a:pPr algn="l"/>
                      <a:r>
                        <a:rPr lang="en-US" sz="2400" dirty="0"/>
                        <a:t>Electrode</a:t>
                      </a:r>
                    </a:p>
                    <a:p>
                      <a:pPr algn="l"/>
                      <a:r>
                        <a:rPr lang="en-US" sz="1800" dirty="0"/>
                        <a:t>EL Series</a:t>
                      </a:r>
                    </a:p>
                  </a:txBody>
                  <a:tcPr anchor="ctr">
                    <a:lnL>
                      <a:noFill/>
                    </a:lnL>
                    <a:lnR w="12700" cap="flat" cmpd="sng" algn="ctr">
                      <a:noFill/>
                      <a:prstDash val="solid"/>
                      <a:round/>
                      <a:headEnd type="none" w="med" len="med"/>
                      <a:tailEnd type="none" w="med" len="med"/>
                    </a:lnR>
                    <a:lnT w="12700" cmpd="sng">
                      <a:noFill/>
                    </a:lnT>
                    <a:lnB>
                      <a:noFill/>
                    </a:lnB>
                    <a:lnTlToBr w="12700" cmpd="sng">
                      <a:noFill/>
                      <a:prstDash val="solid"/>
                    </a:lnTlToBr>
                    <a:lnBlToTr w="12700" cmpd="sng">
                      <a:noFill/>
                      <a:prstDash val="solid"/>
                    </a:lnBlToTr>
                    <a:solidFill>
                      <a:srgbClr val="D0E1F2"/>
                    </a:solidFill>
                  </a:tcPr>
                </a:tc>
                <a:tc>
                  <a:txBody>
                    <a:bodyPr/>
                    <a:lstStyle/>
                    <a:p>
                      <a:pPr algn="ctr"/>
                      <a:endParaRPr lang="en-US" sz="2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a:noFill/>
                    </a:lnB>
                    <a:lnTlToBr w="12700" cmpd="sng">
                      <a:noFill/>
                      <a:prstDash val="solid"/>
                    </a:lnTlToBr>
                    <a:lnBlToTr w="12700" cmpd="sng">
                      <a:noFill/>
                      <a:prstDash val="solid"/>
                    </a:lnBlToTr>
                    <a:solidFill>
                      <a:srgbClr val="D0E1F2"/>
                    </a:solidFill>
                  </a:tcPr>
                </a:tc>
                <a:tc>
                  <a:txBody>
                    <a:bodyPr/>
                    <a:lstStyle/>
                    <a:p>
                      <a:pPr algn="ctr"/>
                      <a:endParaRPr lang="en-US" sz="2400" dirty="0"/>
                    </a:p>
                  </a:txBody>
                  <a:tcPr anchor="ctr">
                    <a:lnL w="12700" cap="flat" cmpd="sng" algn="ctr">
                      <a:noFill/>
                      <a:prstDash val="solid"/>
                      <a:round/>
                      <a:headEnd type="none" w="med" len="med"/>
                      <a:tailEnd type="none" w="med" len="med"/>
                    </a:lnL>
                    <a:lnR>
                      <a:noFill/>
                    </a:lnR>
                    <a:lnT w="12700" cmpd="sng">
                      <a:noFill/>
                    </a:lnT>
                    <a:lnB>
                      <a:noFill/>
                    </a:lnB>
                    <a:lnTlToBr w="12700" cmpd="sng">
                      <a:noFill/>
                      <a:prstDash val="solid"/>
                    </a:lnTlToBr>
                    <a:lnBlToTr w="12700" cmpd="sng">
                      <a:noFill/>
                      <a:prstDash val="solid"/>
                    </a:lnBlToTr>
                    <a:solidFill>
                      <a:srgbClr val="D0E1F2"/>
                    </a:solidFill>
                  </a:tcPr>
                </a:tc>
                <a:extLst>
                  <a:ext uri="{0D108BD9-81ED-4DB2-BD59-A6C34878D82A}">
                    <a16:rowId xmlns:a16="http://schemas.microsoft.com/office/drawing/2014/main" val="1571210723"/>
                  </a:ext>
                </a:extLst>
              </a:tr>
            </a:tbl>
          </a:graphicData>
        </a:graphic>
      </p:graphicFrame>
      <p:sp>
        <p:nvSpPr>
          <p:cNvPr id="3" name="Slide Number Placeholder 2">
            <a:extLst>
              <a:ext uri="{FF2B5EF4-FFF2-40B4-BE49-F238E27FC236}">
                <a16:creationId xmlns:a16="http://schemas.microsoft.com/office/drawing/2014/main" id="{D17EC374-0BD6-40E8-8560-62814FE2BFF3}"/>
              </a:ext>
            </a:extLst>
          </p:cNvPr>
          <p:cNvSpPr>
            <a:spLocks noGrp="1"/>
          </p:cNvSpPr>
          <p:nvPr>
            <p:ph type="sldNum" sz="quarter" idx="22"/>
          </p:nvPr>
        </p:nvSpPr>
        <p:spPr/>
        <p:txBody>
          <a:bodyPr/>
          <a:lstStyle/>
          <a:p>
            <a:fld id="{F80B4148-FD4A-40E9-803C-EA4D75AC5B8C}" type="slidenum">
              <a:rPr lang="en-US" smtClean="0"/>
              <a:t>31</a:t>
            </a:fld>
            <a:endParaRPr lang="en-US" dirty="0"/>
          </a:p>
        </p:txBody>
      </p:sp>
      <p:pic>
        <p:nvPicPr>
          <p:cNvPr id="2052" name="Picture 4">
            <a:extLst>
              <a:ext uri="{FF2B5EF4-FFF2-40B4-BE49-F238E27FC236}">
                <a16:creationId xmlns:a16="http://schemas.microsoft.com/office/drawing/2014/main" id="{C28E0066-E29D-411D-A20A-C734CDFF0F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1843086" y="3595497"/>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22778C4-5D40-4E16-AC47-F4DB2534CD19}"/>
              </a:ext>
            </a:extLst>
          </p:cNvPr>
          <p:cNvSpPr txBox="1"/>
          <p:nvPr/>
        </p:nvSpPr>
        <p:spPr>
          <a:xfrm>
            <a:off x="9379320" y="5955266"/>
            <a:ext cx="3130826" cy="276999"/>
          </a:xfrm>
          <a:prstGeom prst="rect">
            <a:avLst/>
          </a:prstGeom>
          <a:noFill/>
        </p:spPr>
        <p:txBody>
          <a:bodyPr wrap="square">
            <a:spAutoFit/>
          </a:bodyPr>
          <a:lstStyle/>
          <a:p>
            <a:r>
              <a:rPr lang="en-US" sz="1200" i="1" dirty="0"/>
              <a:t>*With beneficial evaporative cooling</a:t>
            </a:r>
          </a:p>
        </p:txBody>
      </p:sp>
      <p:pic>
        <p:nvPicPr>
          <p:cNvPr id="12" name="Picture 4">
            <a:extLst>
              <a:ext uri="{FF2B5EF4-FFF2-40B4-BE49-F238E27FC236}">
                <a16:creationId xmlns:a16="http://schemas.microsoft.com/office/drawing/2014/main" id="{C6587651-B5A6-4273-BEF4-309DFFB152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2321884" y="3595497"/>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D0CBF58B-D42F-49DD-A808-94294CF4D69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2800682" y="3595497"/>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1D6A4433-D98E-4BC8-A982-D1623D797BF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4688262" y="3593759"/>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AD8D0D63-0DFE-4467-975D-8D26F225725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5167060" y="3593759"/>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EBD11AD9-BA0E-48D4-B4F4-73A4012D123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5645858" y="3593759"/>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C05A2E1F-FABA-4D6B-BE62-5164F1463E0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3276482" y="3595497"/>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BEA33F5E-F651-419C-9DA0-033646ABD9F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3747116" y="3595497"/>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B307ECAF-7BD5-41E0-9A22-D2DEBC2AFE4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4217750" y="3595497"/>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BCA0E3E0-B5F6-4712-9A7F-B50E81521C8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6121658" y="3593759"/>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92FB9AF3-6163-45B5-89F6-7B7387FF17B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6600456" y="3593759"/>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0E5BC593-763F-4EAC-A0E6-68A796AC263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7079254" y="3593759"/>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8EEBC816-B0CE-4AA8-995F-2FFB9701D3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8912" y="4909259"/>
            <a:ext cx="1065557" cy="7695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E8BC717D-C820-4A55-8A01-C749AD5AC9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1054" y="4907520"/>
            <a:ext cx="1065557" cy="7695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492F4359-0AAC-488B-BBDE-B445209D38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0546" y="4909258"/>
            <a:ext cx="1065557" cy="7695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57FF8098-593F-48DD-A236-2AD65CD5EC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356" y="4907520"/>
            <a:ext cx="1065557" cy="7695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DF701D86-BFAD-41EA-89B7-13FA12074B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481" y="4910997"/>
            <a:ext cx="1065557" cy="7695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127801BB-B4DA-4FEE-98EB-5E7F42E335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3459" y="4909258"/>
            <a:ext cx="1065557" cy="7695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BECAA50D-763C-435D-9108-791949A398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1115" y="4910996"/>
            <a:ext cx="1065557" cy="7695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AD22E875-7A00-4FB2-BE42-DEA437A02A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0597" y="4909258"/>
            <a:ext cx="1065557" cy="7695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E2885896-075D-4DBF-A05A-A972BC5897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6235" y="4909259"/>
            <a:ext cx="1065557" cy="7695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DE3C7483-97D7-487C-B10C-8AB9138725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3885" y="4907520"/>
            <a:ext cx="1065557" cy="7695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8" name="Picture 2">
            <a:extLst>
              <a:ext uri="{FF2B5EF4-FFF2-40B4-BE49-F238E27FC236}">
                <a16:creationId xmlns:a16="http://schemas.microsoft.com/office/drawing/2014/main" id="{FC2B6E01-BC93-466E-AEC1-FAC62095AE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7869" y="4909258"/>
            <a:ext cx="1065557" cy="7695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4" name="Title 4">
            <a:extLst>
              <a:ext uri="{FF2B5EF4-FFF2-40B4-BE49-F238E27FC236}">
                <a16:creationId xmlns:a16="http://schemas.microsoft.com/office/drawing/2014/main" id="{F2D6AC2D-8A4C-42F9-AAFD-D14BDE52F318}"/>
              </a:ext>
            </a:extLst>
          </p:cNvPr>
          <p:cNvSpPr txBox="1">
            <a:spLocks/>
          </p:cNvSpPr>
          <p:nvPr/>
        </p:nvSpPr>
        <p:spPr>
          <a:xfrm>
            <a:off x="1522126" y="1425219"/>
            <a:ext cx="3584067" cy="437149"/>
          </a:xfrm>
          <a:prstGeom prst="rect">
            <a:avLst/>
          </a:prstGeom>
        </p:spPr>
        <p:txBody>
          <a:bodyPr vert="horz" lIns="0" tIns="0" rIns="0" bIns="36000" rtlCol="0" anchor="t">
            <a:noAutofit/>
          </a:bodyPr>
          <a:lstStyle>
            <a:lvl1pPr algn="l" defTabSz="914400" rtl="0" eaLnBrk="1" latinLnBrk="0" hangingPunct="1">
              <a:lnSpc>
                <a:spcPct val="100000"/>
              </a:lnSpc>
              <a:spcBef>
                <a:spcPts val="300"/>
              </a:spcBef>
              <a:spcAft>
                <a:spcPts val="600"/>
              </a:spcAft>
              <a:buNone/>
              <a:defRPr sz="2800" kern="1200">
                <a:solidFill>
                  <a:schemeClr val="accent1"/>
                </a:solidFill>
                <a:latin typeface="+mj-lt"/>
                <a:ea typeface="+mj-ea"/>
                <a:cs typeface="+mj-cs"/>
              </a:defRPr>
            </a:lvl1pPr>
          </a:lstStyle>
          <a:p>
            <a:pPr>
              <a:spcBef>
                <a:spcPts val="0"/>
              </a:spcBef>
              <a:spcAft>
                <a:spcPts val="0"/>
              </a:spcAft>
            </a:pPr>
            <a:r>
              <a:rPr lang="en-US" sz="1800" dirty="0"/>
              <a:t>Application: Hospital</a:t>
            </a:r>
          </a:p>
          <a:p>
            <a:pPr>
              <a:spcBef>
                <a:spcPts val="0"/>
              </a:spcBef>
              <a:spcAft>
                <a:spcPts val="0"/>
              </a:spcAft>
            </a:pPr>
            <a:r>
              <a:rPr lang="en-US" sz="1800" dirty="0"/>
              <a:t>Load: 2200 </a:t>
            </a:r>
            <a:r>
              <a:rPr lang="en-US" sz="1800" dirty="0" err="1"/>
              <a:t>lbs</a:t>
            </a:r>
            <a:r>
              <a:rPr lang="en-US" sz="1800" dirty="0"/>
              <a:t>/hr</a:t>
            </a:r>
          </a:p>
        </p:txBody>
      </p:sp>
      <p:pic>
        <p:nvPicPr>
          <p:cNvPr id="7" name="Graphic 6" descr="Hospital outline">
            <a:extLst>
              <a:ext uri="{FF2B5EF4-FFF2-40B4-BE49-F238E27FC236}">
                <a16:creationId xmlns:a16="http://schemas.microsoft.com/office/drawing/2014/main" id="{FB7C26CC-0F67-40D3-AA66-5AC999EE7A2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9626" y="1193434"/>
            <a:ext cx="881974" cy="881974"/>
          </a:xfrm>
          <a:prstGeom prst="rect">
            <a:avLst/>
          </a:prstGeom>
        </p:spPr>
      </p:pic>
      <p:pic>
        <p:nvPicPr>
          <p:cNvPr id="50" name="Picture 49">
            <a:extLst>
              <a:ext uri="{FF2B5EF4-FFF2-40B4-BE49-F238E27FC236}">
                <a16:creationId xmlns:a16="http://schemas.microsoft.com/office/drawing/2014/main" id="{E4F19AD8-5DD1-4730-B19F-27E6ABEDA79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390" b="89794" l="9397" r="93039">
                        <a14:foregroundMark x1="16209" y1="23096" x2="11601" y2="60550"/>
                        <a14:foregroundMark x1="16581" y1="20069" x2="16293" y2="22410"/>
                        <a14:foregroundMark x1="15081" y1="64679" x2="17285" y2="67890"/>
                        <a14:foregroundMark x1="12413" y1="52294" x2="11979" y2="42775"/>
                        <a14:foregroundMark x1="10371" y1="37109" x2="11601" y2="27638"/>
                        <a14:foregroundMark x1="9397" y1="44610" x2="9635" y2="42775"/>
                        <a14:foregroundMark x1="14941" y1="23165" x2="15313" y2="29243"/>
                        <a14:foregroundMark x1="14828" y1="21321" x2="14941" y2="23165"/>
                        <a14:foregroundMark x1="14153" y1="10321" x2="14262" y2="12107"/>
                        <a14:foregroundMark x1="26405" y1="10052" x2="50812" y2="5390"/>
                        <a14:foregroundMark x1="16589" y1="11927" x2="22265" y2="10843"/>
                        <a14:foregroundMark x1="30394" y1="14450" x2="53596" y2="17546"/>
                        <a14:foregroundMark x1="37819" y1="25115" x2="29466" y2="62500"/>
                        <a14:foregroundMark x1="25986" y1="18578" x2="32831" y2="52179"/>
                        <a14:foregroundMark x1="32831" y1="22477" x2="48144" y2="65138"/>
                        <a14:foregroundMark x1="48376" y1="25344" x2="38051" y2="56078"/>
                        <a14:foregroundMark x1="41763" y1="62959" x2="46636" y2="57569"/>
                        <a14:foregroundMark x1="20534" y1="15138" x2="24478" y2="41514"/>
                        <a14:foregroundMark x1="22506" y1="20528" x2="23202" y2="20528"/>
                        <a14:foregroundMark x1="23156" y1="9717" x2="24014" y2="9518"/>
                        <a14:foregroundMark x1="16589" y1="11239" x2="21774" y2="10037"/>
                        <a14:foregroundMark x1="90371" y1="18807" x2="85615" y2="50803"/>
                        <a14:foregroundMark x1="92111" y1="14450" x2="92111" y2="14450"/>
                        <a14:foregroundMark x1="92575" y1="13991" x2="92575" y2="13991"/>
                        <a14:foregroundMark x1="93039" y1="17890" x2="93039" y2="24197"/>
                        <a14:foregroundMark x1="36079" y1="19037" x2="47216" y2="26835"/>
                        <a14:foregroundMark x1="43271" y1="20298" x2="40255" y2="23739"/>
                        <a14:backgroundMark x1="11833" y1="19725" x2="11833" y2="19725"/>
                        <a14:backgroundMark x1="13109" y1="20986" x2="12413" y2="13876"/>
                        <a14:backgroundMark x1="12181" y1="20528" x2="11369" y2="9748"/>
                        <a14:backgroundMark x1="15313" y1="14679" x2="15313" y2="16858"/>
                        <a14:backgroundMark x1="11833" y1="20757" x2="9629" y2="20986"/>
                        <a14:backgroundMark x1="11369" y1="22248" x2="13805" y2="22477"/>
                        <a14:backgroundMark x1="11833" y1="18578" x2="10209" y2="11468"/>
                        <a14:backgroundMark x1="11137" y1="21216" x2="10905" y2="7798"/>
                        <a14:backgroundMark x1="12645" y1="14908" x2="12645" y2="9060"/>
                        <a14:backgroundMark x1="12877" y1="15367" x2="13573" y2="7339"/>
                        <a14:backgroundMark x1="12413" y1="7798" x2="10905" y2="18349"/>
                        <a14:backgroundMark x1="10093" y1="41284" x2="10093" y2="41284"/>
                        <a14:backgroundMark x1="10209" y1="40023" x2="10905" y2="41514"/>
                        <a14:backgroundMark x1="10441" y1="39564" x2="10441" y2="42775"/>
                        <a14:backgroundMark x1="10209" y1="38532" x2="10209" y2="42661"/>
                        <a14:backgroundMark x1="10093" y1="38761" x2="10093" y2="42202"/>
                        <a14:backgroundMark x1="10093" y1="38761" x2="9397" y2="42775"/>
                        <a14:backgroundMark x1="14153" y1="23165" x2="14153" y2="23165"/>
                        <a14:backgroundMark x1="10905" y1="18807" x2="9397" y2="14679"/>
                        <a14:backgroundMark x1="9629" y1="16170" x2="11369" y2="19266"/>
                        <a14:backgroundMark x1="15893" y1="14450" x2="15893" y2="20069"/>
                        <a14:backgroundMark x1="38515" y1="13188" x2="48840" y2="11009"/>
                        <a14:backgroundMark x1="29466" y1="11697" x2="33875" y2="11697"/>
                        <a14:backgroundMark x1="29930" y1="11697" x2="25986" y2="11697"/>
                        <a14:backgroundMark x1="27610" y1="11697" x2="22506" y2="11239"/>
                        <a14:backgroundMark x1="60209" y1="7110" x2="60209" y2="6422"/>
                        <a14:backgroundMark x1="11369" y1="42202" x2="12065" y2="38073"/>
                        <a14:backgroundMark x1="9397" y1="38303" x2="10673" y2="38303"/>
                        <a14:backgroundMark x1="8237" y1="42661" x2="10905" y2="42431"/>
                        <a14:backgroundMark x1="10441" y1="38532" x2="8933" y2="37844"/>
                        <a14:backgroundMark x1="10905" y1="37844" x2="9629" y2="38073"/>
                        <a14:backgroundMark x1="15777" y1="21789" x2="15545" y2="18807"/>
                        <a14:backgroundMark x1="14037" y1="22248" x2="15777" y2="18807"/>
                        <a14:backgroundMark x1="15081" y1="22018" x2="15081" y2="18807"/>
                        <a14:backgroundMark x1="14849" y1="21674" x2="14617" y2="16170"/>
                        <a14:backgroundMark x1="14617" y1="14220" x2="13805" y2="11697"/>
                        <a14:backgroundMark x1="12413" y1="13417" x2="16125" y2="14679"/>
                      </a14:backgroundRemoval>
                    </a14:imgEffect>
                  </a14:imgLayer>
                </a14:imgProps>
              </a:ext>
            </a:extLst>
          </a:blip>
          <a:stretch>
            <a:fillRect/>
          </a:stretch>
        </p:blipFill>
        <p:spPr>
          <a:xfrm>
            <a:off x="4413123" y="2106601"/>
            <a:ext cx="1352282" cy="1367971"/>
          </a:xfrm>
          <a:prstGeom prst="rect">
            <a:avLst/>
          </a:prstGeom>
          <a:effectLst>
            <a:outerShdw blurRad="50800" dist="38100" dir="2700000" algn="tl" rotWithShape="0">
              <a:prstClr val="black">
                <a:alpha val="40000"/>
              </a:prstClr>
            </a:outerShdw>
          </a:effectLst>
        </p:spPr>
      </p:pic>
      <p:sp>
        <p:nvSpPr>
          <p:cNvPr id="47" name="TextBox 46">
            <a:extLst>
              <a:ext uri="{FF2B5EF4-FFF2-40B4-BE49-F238E27FC236}">
                <a16:creationId xmlns:a16="http://schemas.microsoft.com/office/drawing/2014/main" id="{46DE9023-5993-4617-B9D8-8C300DE93E84}"/>
              </a:ext>
            </a:extLst>
          </p:cNvPr>
          <p:cNvSpPr txBox="1"/>
          <p:nvPr/>
        </p:nvSpPr>
        <p:spPr>
          <a:xfrm>
            <a:off x="8589004" y="2372899"/>
            <a:ext cx="1125889" cy="461665"/>
          </a:xfrm>
          <a:prstGeom prst="rect">
            <a:avLst/>
          </a:prstGeom>
          <a:noFill/>
        </p:spPr>
        <p:txBody>
          <a:bodyPr wrap="square" rtlCol="0">
            <a:spAutoFit/>
          </a:bodyPr>
          <a:lstStyle/>
          <a:p>
            <a:r>
              <a:rPr lang="en-US" sz="2400" dirty="0"/>
              <a:t>2.6</a:t>
            </a:r>
          </a:p>
        </p:txBody>
      </p:sp>
      <p:sp>
        <p:nvSpPr>
          <p:cNvPr id="52" name="TextBox 51">
            <a:extLst>
              <a:ext uri="{FF2B5EF4-FFF2-40B4-BE49-F238E27FC236}">
                <a16:creationId xmlns:a16="http://schemas.microsoft.com/office/drawing/2014/main" id="{8DFF4468-1D21-46F9-ADB6-BAB0F5270435}"/>
              </a:ext>
            </a:extLst>
          </p:cNvPr>
          <p:cNvSpPr txBox="1"/>
          <p:nvPr/>
        </p:nvSpPr>
        <p:spPr>
          <a:xfrm>
            <a:off x="8550903" y="3745553"/>
            <a:ext cx="1125889" cy="461665"/>
          </a:xfrm>
          <a:prstGeom prst="rect">
            <a:avLst/>
          </a:prstGeom>
          <a:noFill/>
        </p:spPr>
        <p:txBody>
          <a:bodyPr wrap="square" rtlCol="0">
            <a:spAutoFit/>
          </a:bodyPr>
          <a:lstStyle/>
          <a:p>
            <a:r>
              <a:rPr lang="en-US" sz="2400" dirty="0"/>
              <a:t>780</a:t>
            </a:r>
          </a:p>
        </p:txBody>
      </p:sp>
      <p:sp>
        <p:nvSpPr>
          <p:cNvPr id="53" name="TextBox 52">
            <a:extLst>
              <a:ext uri="{FF2B5EF4-FFF2-40B4-BE49-F238E27FC236}">
                <a16:creationId xmlns:a16="http://schemas.microsoft.com/office/drawing/2014/main" id="{0FBA2CA3-3F36-4062-85A2-87C0E747187F}"/>
              </a:ext>
            </a:extLst>
          </p:cNvPr>
          <p:cNvSpPr txBox="1"/>
          <p:nvPr/>
        </p:nvSpPr>
        <p:spPr>
          <a:xfrm>
            <a:off x="8550902" y="5115852"/>
            <a:ext cx="1125889" cy="461665"/>
          </a:xfrm>
          <a:prstGeom prst="rect">
            <a:avLst/>
          </a:prstGeom>
          <a:noFill/>
        </p:spPr>
        <p:txBody>
          <a:bodyPr wrap="square" rtlCol="0">
            <a:spAutoFit/>
          </a:bodyPr>
          <a:lstStyle/>
          <a:p>
            <a:r>
              <a:rPr lang="en-US" sz="2400" dirty="0"/>
              <a:t>737</a:t>
            </a:r>
          </a:p>
        </p:txBody>
      </p:sp>
      <p:sp>
        <p:nvSpPr>
          <p:cNvPr id="54" name="TextBox 53">
            <a:extLst>
              <a:ext uri="{FF2B5EF4-FFF2-40B4-BE49-F238E27FC236}">
                <a16:creationId xmlns:a16="http://schemas.microsoft.com/office/drawing/2014/main" id="{8314473F-889A-41F0-BB69-42F0BDA6C1E8}"/>
              </a:ext>
            </a:extLst>
          </p:cNvPr>
          <p:cNvSpPr txBox="1"/>
          <p:nvPr/>
        </p:nvSpPr>
        <p:spPr>
          <a:xfrm>
            <a:off x="10330943" y="2379412"/>
            <a:ext cx="1125889" cy="461665"/>
          </a:xfrm>
          <a:prstGeom prst="rect">
            <a:avLst/>
          </a:prstGeom>
          <a:noFill/>
        </p:spPr>
        <p:txBody>
          <a:bodyPr wrap="square" rtlCol="0">
            <a:spAutoFit/>
          </a:bodyPr>
          <a:lstStyle/>
          <a:p>
            <a:r>
              <a:rPr lang="en-US" sz="2400" dirty="0"/>
              <a:t>$416*</a:t>
            </a:r>
          </a:p>
        </p:txBody>
      </p:sp>
      <p:sp>
        <p:nvSpPr>
          <p:cNvPr id="55" name="TextBox 54">
            <a:extLst>
              <a:ext uri="{FF2B5EF4-FFF2-40B4-BE49-F238E27FC236}">
                <a16:creationId xmlns:a16="http://schemas.microsoft.com/office/drawing/2014/main" id="{0DEB946B-B8FE-4478-A478-50B43E7A79F4}"/>
              </a:ext>
            </a:extLst>
          </p:cNvPr>
          <p:cNvSpPr txBox="1"/>
          <p:nvPr/>
        </p:nvSpPr>
        <p:spPr>
          <a:xfrm>
            <a:off x="10132463" y="3745552"/>
            <a:ext cx="1624540" cy="461665"/>
          </a:xfrm>
          <a:prstGeom prst="rect">
            <a:avLst/>
          </a:prstGeom>
          <a:noFill/>
        </p:spPr>
        <p:txBody>
          <a:bodyPr wrap="square" rtlCol="0">
            <a:spAutoFit/>
          </a:bodyPr>
          <a:lstStyle/>
          <a:p>
            <a:r>
              <a:rPr lang="en-US" sz="2400" dirty="0"/>
              <a:t>$124,800</a:t>
            </a:r>
          </a:p>
        </p:txBody>
      </p:sp>
      <p:sp>
        <p:nvSpPr>
          <p:cNvPr id="56" name="TextBox 55">
            <a:extLst>
              <a:ext uri="{FF2B5EF4-FFF2-40B4-BE49-F238E27FC236}">
                <a16:creationId xmlns:a16="http://schemas.microsoft.com/office/drawing/2014/main" id="{7B0F820A-D928-423D-9873-A11452ECBB46}"/>
              </a:ext>
            </a:extLst>
          </p:cNvPr>
          <p:cNvSpPr txBox="1"/>
          <p:nvPr/>
        </p:nvSpPr>
        <p:spPr>
          <a:xfrm>
            <a:off x="10140534" y="5122568"/>
            <a:ext cx="1624540" cy="461665"/>
          </a:xfrm>
          <a:prstGeom prst="rect">
            <a:avLst/>
          </a:prstGeom>
          <a:noFill/>
        </p:spPr>
        <p:txBody>
          <a:bodyPr wrap="square" rtlCol="0">
            <a:spAutoFit/>
          </a:bodyPr>
          <a:lstStyle/>
          <a:p>
            <a:r>
              <a:rPr lang="en-US" sz="2400" dirty="0"/>
              <a:t>$117,920</a:t>
            </a:r>
          </a:p>
        </p:txBody>
      </p:sp>
      <p:sp>
        <p:nvSpPr>
          <p:cNvPr id="2" name="Footer Placeholder 1">
            <a:extLst>
              <a:ext uri="{FF2B5EF4-FFF2-40B4-BE49-F238E27FC236}">
                <a16:creationId xmlns:a16="http://schemas.microsoft.com/office/drawing/2014/main" id="{C793050F-2D7D-A318-162B-404BE31715AC}"/>
              </a:ext>
            </a:extLst>
          </p:cNvPr>
          <p:cNvSpPr>
            <a:spLocks noGrp="1"/>
          </p:cNvSpPr>
          <p:nvPr>
            <p:ph type="ftr" sz="quarter" idx="21"/>
          </p:nvPr>
        </p:nvSpPr>
        <p:spPr/>
        <p:txBody>
          <a:bodyPr/>
          <a:lstStyle/>
          <a:p>
            <a:r>
              <a:rPr lang="en-US" dirty="0"/>
              <a:t>2024</a:t>
            </a:r>
          </a:p>
        </p:txBody>
      </p:sp>
      <p:sp>
        <p:nvSpPr>
          <p:cNvPr id="8" name="Subtitle 7">
            <a:extLst>
              <a:ext uri="{FF2B5EF4-FFF2-40B4-BE49-F238E27FC236}">
                <a16:creationId xmlns:a16="http://schemas.microsoft.com/office/drawing/2014/main" id="{D9182618-AFCD-8391-C235-370D76EC85D1}"/>
              </a:ext>
            </a:extLst>
          </p:cNvPr>
          <p:cNvSpPr>
            <a:spLocks noGrp="1"/>
          </p:cNvSpPr>
          <p:nvPr>
            <p:ph type="subTitle" idx="15"/>
          </p:nvPr>
        </p:nvSpPr>
        <p:spPr>
          <a:xfrm>
            <a:off x="623887" y="787751"/>
            <a:ext cx="8964613" cy="405683"/>
          </a:xfrm>
        </p:spPr>
        <p:txBody>
          <a:bodyPr/>
          <a:lstStyle/>
          <a:p>
            <a:r>
              <a:rPr lang="en-US" dirty="0"/>
              <a:t>Why Adiabatic?</a:t>
            </a:r>
          </a:p>
        </p:txBody>
      </p:sp>
      <p:sp>
        <p:nvSpPr>
          <p:cNvPr id="9" name="Title 6">
            <a:extLst>
              <a:ext uri="{FF2B5EF4-FFF2-40B4-BE49-F238E27FC236}">
                <a16:creationId xmlns:a16="http://schemas.microsoft.com/office/drawing/2014/main" id="{D61AC1AD-550F-7C61-05DA-1B51BEBFBB4B}"/>
              </a:ext>
            </a:extLst>
          </p:cNvPr>
          <p:cNvSpPr>
            <a:spLocks noGrp="1"/>
          </p:cNvSpPr>
          <p:nvPr>
            <p:ph type="title"/>
          </p:nvPr>
        </p:nvSpPr>
        <p:spPr>
          <a:xfrm>
            <a:off x="623888" y="350069"/>
            <a:ext cx="8964613" cy="467239"/>
          </a:xfrm>
        </p:spPr>
        <p:txBody>
          <a:bodyPr/>
          <a:lstStyle/>
          <a:p>
            <a:r>
              <a:rPr lang="en-US" dirty="0"/>
              <a:t>Adiabatic Opportunities</a:t>
            </a:r>
          </a:p>
        </p:txBody>
      </p:sp>
    </p:spTree>
    <p:extLst>
      <p:ext uri="{BB962C8B-B14F-4D97-AF65-F5344CB8AC3E}">
        <p14:creationId xmlns:p14="http://schemas.microsoft.com/office/powerpoint/2010/main" val="348566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person holding a pen&#10;&#10;Description automatically generated">
            <a:extLst>
              <a:ext uri="{FF2B5EF4-FFF2-40B4-BE49-F238E27FC236}">
                <a16:creationId xmlns:a16="http://schemas.microsoft.com/office/drawing/2014/main" id="{EF59C355-ABE5-DA86-12C5-55B6ACF25F74}"/>
              </a:ext>
            </a:extLst>
          </p:cNvPr>
          <p:cNvPicPr>
            <a:picLocks noChangeAspect="1"/>
          </p:cNvPicPr>
          <p:nvPr/>
        </p:nvPicPr>
        <p:blipFill rotWithShape="1">
          <a:blip r:embed="rId3">
            <a:extLst>
              <a:ext uri="{28A0092B-C50C-407E-A947-70E740481C1C}">
                <a14:useLocalDpi xmlns:a14="http://schemas.microsoft.com/office/drawing/2010/main" val="0"/>
              </a:ext>
            </a:extLst>
          </a:blip>
          <a:srcRect l="22578" t="44196" r="640" b="-2605"/>
          <a:stretch/>
        </p:blipFill>
        <p:spPr>
          <a:xfrm>
            <a:off x="0" y="0"/>
            <a:ext cx="12192000" cy="6183084"/>
          </a:xfrm>
          <a:prstGeom prst="rect">
            <a:avLst/>
          </a:prstGeom>
        </p:spPr>
      </p:pic>
      <p:sp>
        <p:nvSpPr>
          <p:cNvPr id="3" name="Slide Number Placeholder 2">
            <a:extLst>
              <a:ext uri="{FF2B5EF4-FFF2-40B4-BE49-F238E27FC236}">
                <a16:creationId xmlns:a16="http://schemas.microsoft.com/office/drawing/2014/main" id="{D17EC374-0BD6-40E8-8560-62814FE2BFF3}"/>
              </a:ext>
            </a:extLst>
          </p:cNvPr>
          <p:cNvSpPr>
            <a:spLocks noGrp="1"/>
          </p:cNvSpPr>
          <p:nvPr>
            <p:ph type="sldNum" sz="quarter" idx="22"/>
          </p:nvPr>
        </p:nvSpPr>
        <p:spPr/>
        <p:txBody>
          <a:bodyPr/>
          <a:lstStyle/>
          <a:p>
            <a:fld id="{F80B4148-FD4A-40E9-803C-EA4D75AC5B8C}" type="slidenum">
              <a:rPr lang="en-US" smtClean="0"/>
              <a:t>32</a:t>
            </a:fld>
            <a:endParaRPr lang="en-US" dirty="0"/>
          </a:p>
        </p:txBody>
      </p:sp>
      <p:sp>
        <p:nvSpPr>
          <p:cNvPr id="2" name="Footer Placeholder 1">
            <a:extLst>
              <a:ext uri="{FF2B5EF4-FFF2-40B4-BE49-F238E27FC236}">
                <a16:creationId xmlns:a16="http://schemas.microsoft.com/office/drawing/2014/main" id="{C793050F-2D7D-A318-162B-404BE31715AC}"/>
              </a:ext>
            </a:extLst>
          </p:cNvPr>
          <p:cNvSpPr>
            <a:spLocks noGrp="1"/>
          </p:cNvSpPr>
          <p:nvPr>
            <p:ph type="ftr" sz="quarter" idx="21"/>
          </p:nvPr>
        </p:nvSpPr>
        <p:spPr/>
        <p:txBody>
          <a:bodyPr/>
          <a:lstStyle/>
          <a:p>
            <a:r>
              <a:rPr lang="en-US" dirty="0"/>
              <a:t>2024</a:t>
            </a:r>
          </a:p>
        </p:txBody>
      </p:sp>
      <p:sp>
        <p:nvSpPr>
          <p:cNvPr id="7" name="Rectangle 6">
            <a:extLst>
              <a:ext uri="{FF2B5EF4-FFF2-40B4-BE49-F238E27FC236}">
                <a16:creationId xmlns:a16="http://schemas.microsoft.com/office/drawing/2014/main" id="{6FE2C9E0-781F-8D29-AD7F-12E4805985E6}"/>
              </a:ext>
            </a:extLst>
          </p:cNvPr>
          <p:cNvSpPr/>
          <p:nvPr/>
        </p:nvSpPr>
        <p:spPr>
          <a:xfrm>
            <a:off x="0" y="5295900"/>
            <a:ext cx="12192000" cy="638175"/>
          </a:xfrm>
          <a:prstGeom prst="rect">
            <a:avLst/>
          </a:prstGeom>
          <a:gradFill>
            <a:gsLst>
              <a:gs pos="58000">
                <a:srgbClr val="F7FCFF">
                  <a:alpha val="50000"/>
                </a:srgbClr>
              </a:gs>
              <a:gs pos="100000">
                <a:schemeClr val="accent1">
                  <a:lumMod val="5000"/>
                  <a:lumOff val="95000"/>
                </a:schemeClr>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876C84F-E961-4E2D-97B3-062306B6043E}"/>
              </a:ext>
            </a:extLst>
          </p:cNvPr>
          <p:cNvSpPr/>
          <p:nvPr/>
        </p:nvSpPr>
        <p:spPr>
          <a:xfrm>
            <a:off x="647700" y="674916"/>
            <a:ext cx="6400800" cy="2515959"/>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  NEW </a:t>
            </a:r>
            <a:r>
              <a:rPr lang="en-US" sz="2400" dirty="0">
                <a:solidFill>
                  <a:schemeClr val="bg1"/>
                </a:solidFill>
              </a:rPr>
              <a:t>Condair Energy Simulator </a:t>
            </a:r>
          </a:p>
          <a:p>
            <a:endParaRPr lang="en-US" sz="1800" dirty="0">
              <a:solidFill>
                <a:srgbClr val="0070C0"/>
              </a:solidFill>
              <a:latin typeface="+mn-lt"/>
            </a:endParaRPr>
          </a:p>
          <a:p>
            <a:pPr marL="742939" lvl="1" indent="-285750">
              <a:spcAft>
                <a:spcPts val="1200"/>
              </a:spcAft>
              <a:buClr>
                <a:schemeClr val="bg1"/>
              </a:buClr>
              <a:buSzPct val="100000"/>
              <a:buFont typeface="Arial" panose="020B0604020202020204" pitchFamily="34" charset="0"/>
              <a:buChar char="•"/>
            </a:pPr>
            <a:r>
              <a:rPr lang="en-US" dirty="0"/>
              <a:t>The </a:t>
            </a:r>
            <a:r>
              <a:rPr lang="en-US" b="1" dirty="0"/>
              <a:t>first</a:t>
            </a:r>
            <a:r>
              <a:rPr lang="en-US" dirty="0"/>
              <a:t> adiabatic humidification hourly simulation tool </a:t>
            </a:r>
            <a:endParaRPr lang="en-US" dirty="0">
              <a:ea typeface="Calibri"/>
              <a:cs typeface="Calibri"/>
            </a:endParaRPr>
          </a:p>
          <a:p>
            <a:pPr marL="742939" lvl="1" indent="-285750">
              <a:spcAft>
                <a:spcPts val="1200"/>
              </a:spcAft>
              <a:buClr>
                <a:schemeClr val="bg1"/>
              </a:buClr>
              <a:buSzPct val="100000"/>
              <a:buFont typeface="Arial" panose="020B0604020202020204" pitchFamily="34" charset="0"/>
              <a:buChar char="•"/>
            </a:pPr>
            <a:r>
              <a:rPr lang="en-US" dirty="0"/>
              <a:t>Full energy and cost breakdown</a:t>
            </a:r>
            <a:endParaRPr lang="en-US" dirty="0">
              <a:ea typeface="Calibri"/>
              <a:cs typeface="Calibri"/>
            </a:endParaRPr>
          </a:p>
          <a:p>
            <a:pPr marL="742939" lvl="1" indent="-285750">
              <a:spcAft>
                <a:spcPts val="1200"/>
              </a:spcAft>
              <a:buClr>
                <a:schemeClr val="bg1"/>
              </a:buClr>
              <a:buSzPct val="100000"/>
              <a:buFont typeface="Arial" panose="020B0604020202020204" pitchFamily="34" charset="0"/>
              <a:buChar char="•"/>
            </a:pPr>
            <a:r>
              <a:rPr lang="en-US" dirty="0"/>
              <a:t>Offline tool available now – Please contact your Local Rep. </a:t>
            </a:r>
            <a:endParaRPr lang="en-US" dirty="0">
              <a:ea typeface="Calibri"/>
              <a:cs typeface="Calibri"/>
            </a:endParaRPr>
          </a:p>
        </p:txBody>
      </p:sp>
    </p:spTree>
    <p:extLst>
      <p:ext uri="{BB962C8B-B14F-4D97-AF65-F5344CB8AC3E}">
        <p14:creationId xmlns:p14="http://schemas.microsoft.com/office/powerpoint/2010/main" val="22314498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7EC374-0BD6-40E8-8560-62814FE2BFF3}"/>
              </a:ext>
            </a:extLst>
          </p:cNvPr>
          <p:cNvSpPr>
            <a:spLocks noGrp="1"/>
          </p:cNvSpPr>
          <p:nvPr>
            <p:ph type="sldNum" sz="quarter" idx="22"/>
          </p:nvPr>
        </p:nvSpPr>
        <p:spPr/>
        <p:txBody>
          <a:bodyPr/>
          <a:lstStyle/>
          <a:p>
            <a:fld id="{F80B4148-FD4A-40E9-803C-EA4D75AC5B8C}" type="slidenum">
              <a:rPr lang="en-US" smtClean="0"/>
              <a:t>33</a:t>
            </a:fld>
            <a:endParaRPr lang="en-US" dirty="0"/>
          </a:p>
        </p:txBody>
      </p:sp>
      <p:sp>
        <p:nvSpPr>
          <p:cNvPr id="2" name="Footer Placeholder 1">
            <a:extLst>
              <a:ext uri="{FF2B5EF4-FFF2-40B4-BE49-F238E27FC236}">
                <a16:creationId xmlns:a16="http://schemas.microsoft.com/office/drawing/2014/main" id="{C793050F-2D7D-A318-162B-404BE31715AC}"/>
              </a:ext>
            </a:extLst>
          </p:cNvPr>
          <p:cNvSpPr>
            <a:spLocks noGrp="1"/>
          </p:cNvSpPr>
          <p:nvPr>
            <p:ph type="ftr" sz="quarter" idx="21"/>
          </p:nvPr>
        </p:nvSpPr>
        <p:spPr/>
        <p:txBody>
          <a:bodyPr/>
          <a:lstStyle/>
          <a:p>
            <a:r>
              <a:rPr lang="en-US" dirty="0"/>
              <a:t>2024</a:t>
            </a:r>
          </a:p>
        </p:txBody>
      </p:sp>
      <p:sp>
        <p:nvSpPr>
          <p:cNvPr id="8" name="Subtitle 7">
            <a:extLst>
              <a:ext uri="{FF2B5EF4-FFF2-40B4-BE49-F238E27FC236}">
                <a16:creationId xmlns:a16="http://schemas.microsoft.com/office/drawing/2014/main" id="{D9182618-AFCD-8391-C235-370D76EC85D1}"/>
              </a:ext>
            </a:extLst>
          </p:cNvPr>
          <p:cNvSpPr>
            <a:spLocks noGrp="1"/>
          </p:cNvSpPr>
          <p:nvPr>
            <p:ph type="subTitle" idx="15"/>
          </p:nvPr>
        </p:nvSpPr>
        <p:spPr>
          <a:xfrm>
            <a:off x="623887" y="787751"/>
            <a:ext cx="8964613" cy="405683"/>
          </a:xfrm>
        </p:spPr>
        <p:txBody>
          <a:bodyPr/>
          <a:lstStyle/>
          <a:p>
            <a:r>
              <a:rPr lang="en-US" dirty="0"/>
              <a:t>Case Study – Hospital in Toronto (retrofit) </a:t>
            </a:r>
          </a:p>
        </p:txBody>
      </p:sp>
      <p:sp>
        <p:nvSpPr>
          <p:cNvPr id="9" name="Title 6">
            <a:extLst>
              <a:ext uri="{FF2B5EF4-FFF2-40B4-BE49-F238E27FC236}">
                <a16:creationId xmlns:a16="http://schemas.microsoft.com/office/drawing/2014/main" id="{D61AC1AD-550F-7C61-05DA-1B51BEBFBB4B}"/>
              </a:ext>
            </a:extLst>
          </p:cNvPr>
          <p:cNvSpPr>
            <a:spLocks noGrp="1"/>
          </p:cNvSpPr>
          <p:nvPr>
            <p:ph type="title"/>
          </p:nvPr>
        </p:nvSpPr>
        <p:spPr>
          <a:xfrm>
            <a:off x="623888" y="350069"/>
            <a:ext cx="8964613" cy="467239"/>
          </a:xfrm>
        </p:spPr>
        <p:txBody>
          <a:bodyPr/>
          <a:lstStyle/>
          <a:p>
            <a:r>
              <a:rPr lang="en-US" dirty="0"/>
              <a:t>Adiabatic Opportunities</a:t>
            </a:r>
          </a:p>
        </p:txBody>
      </p:sp>
      <p:graphicFrame>
        <p:nvGraphicFramePr>
          <p:cNvPr id="4" name="Table 3">
            <a:extLst>
              <a:ext uri="{FF2B5EF4-FFF2-40B4-BE49-F238E27FC236}">
                <a16:creationId xmlns:a16="http://schemas.microsoft.com/office/drawing/2014/main" id="{B4D5BF9D-2C4C-4622-320D-ECB8F8CBB5DE}"/>
              </a:ext>
            </a:extLst>
          </p:cNvPr>
          <p:cNvGraphicFramePr>
            <a:graphicFrameLocks noGrp="1"/>
          </p:cNvGraphicFramePr>
          <p:nvPr>
            <p:extLst>
              <p:ext uri="{D42A27DB-BD31-4B8C-83A1-F6EECF244321}">
                <p14:modId xmlns:p14="http://schemas.microsoft.com/office/powerpoint/2010/main" val="3137100502"/>
              </p:ext>
            </p:extLst>
          </p:nvPr>
        </p:nvGraphicFramePr>
        <p:xfrm>
          <a:off x="623887" y="1484159"/>
          <a:ext cx="5612031" cy="4326843"/>
        </p:xfrm>
        <a:graphic>
          <a:graphicData uri="http://schemas.openxmlformats.org/drawingml/2006/table">
            <a:tbl>
              <a:tblPr/>
              <a:tblGrid>
                <a:gridCol w="2500314">
                  <a:extLst>
                    <a:ext uri="{9D8B030D-6E8A-4147-A177-3AD203B41FA5}">
                      <a16:colId xmlns:a16="http://schemas.microsoft.com/office/drawing/2014/main" val="2176080816"/>
                    </a:ext>
                  </a:extLst>
                </a:gridCol>
                <a:gridCol w="594182">
                  <a:extLst>
                    <a:ext uri="{9D8B030D-6E8A-4147-A177-3AD203B41FA5}">
                      <a16:colId xmlns:a16="http://schemas.microsoft.com/office/drawing/2014/main" val="1441720491"/>
                    </a:ext>
                  </a:extLst>
                </a:gridCol>
                <a:gridCol w="828055">
                  <a:extLst>
                    <a:ext uri="{9D8B030D-6E8A-4147-A177-3AD203B41FA5}">
                      <a16:colId xmlns:a16="http://schemas.microsoft.com/office/drawing/2014/main" val="4234487330"/>
                    </a:ext>
                  </a:extLst>
                </a:gridCol>
                <a:gridCol w="828055">
                  <a:extLst>
                    <a:ext uri="{9D8B030D-6E8A-4147-A177-3AD203B41FA5}">
                      <a16:colId xmlns:a16="http://schemas.microsoft.com/office/drawing/2014/main" val="2931733131"/>
                    </a:ext>
                  </a:extLst>
                </a:gridCol>
                <a:gridCol w="785225">
                  <a:extLst>
                    <a:ext uri="{9D8B030D-6E8A-4147-A177-3AD203B41FA5}">
                      <a16:colId xmlns:a16="http://schemas.microsoft.com/office/drawing/2014/main" val="315532950"/>
                    </a:ext>
                  </a:extLst>
                </a:gridCol>
                <a:gridCol w="25400">
                  <a:extLst>
                    <a:ext uri="{9D8B030D-6E8A-4147-A177-3AD203B41FA5}">
                      <a16:colId xmlns:a16="http://schemas.microsoft.com/office/drawing/2014/main" val="3969982961"/>
                    </a:ext>
                  </a:extLst>
                </a:gridCol>
                <a:gridCol w="25400">
                  <a:extLst>
                    <a:ext uri="{9D8B030D-6E8A-4147-A177-3AD203B41FA5}">
                      <a16:colId xmlns:a16="http://schemas.microsoft.com/office/drawing/2014/main" val="3954283652"/>
                    </a:ext>
                  </a:extLst>
                </a:gridCol>
                <a:gridCol w="25400">
                  <a:extLst>
                    <a:ext uri="{9D8B030D-6E8A-4147-A177-3AD203B41FA5}">
                      <a16:colId xmlns:a16="http://schemas.microsoft.com/office/drawing/2014/main" val="3535889837"/>
                    </a:ext>
                  </a:extLst>
                </a:gridCol>
              </a:tblGrid>
              <a:tr h="273003">
                <a:tc gridSpan="8">
                  <a:txBody>
                    <a:bodyPr/>
                    <a:lstStyle/>
                    <a:p>
                      <a:pPr algn="l" fontAlgn="b"/>
                      <a:r>
                        <a:rPr lang="en-US" sz="1400" b="1" i="0" u="none" strike="noStrike" dirty="0">
                          <a:solidFill>
                            <a:srgbClr val="000000"/>
                          </a:solidFill>
                          <a:effectLst/>
                          <a:latin typeface="Calibri" panose="020F0502020204030204" pitchFamily="34" charset="0"/>
                        </a:rPr>
                        <a:t>Condair Energy Analysis Tool</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D1D3"/>
                    </a:solidFill>
                  </a:tcPr>
                </a:tc>
                <a:tc hMerge="1">
                  <a:txBody>
                    <a:bodyPr/>
                    <a:lstStyle/>
                    <a:p>
                      <a:endParaRPr lang="en-US"/>
                    </a:p>
                  </a:txBody>
                  <a:tcPr/>
                </a:tc>
                <a:tc hMerge="1">
                  <a:txBody>
                    <a:bodyPr/>
                    <a:lstStyle/>
                    <a:p>
                      <a:endParaRPr/>
                    </a:p>
                  </a:txBody>
                  <a:tcPr marL="0" marR="0" marT="0" marB="0" anchor="b">
                    <a:lnL>
                      <a:noFill/>
                    </a:lnL>
                    <a:lnR>
                      <a:noFill/>
                    </a:lnR>
                    <a:lnT>
                      <a:noFill/>
                    </a:lnT>
                    <a:lnB>
                      <a:noFill/>
                    </a:lnB>
                    <a:solidFill>
                      <a:srgbClr val="FAD1D3"/>
                    </a:solidFill>
                  </a:tcPr>
                </a:tc>
                <a:tc hMerge="1">
                  <a:txBody>
                    <a:bodyPr/>
                    <a:lstStyle/>
                    <a:p>
                      <a:endParaRPr/>
                    </a:p>
                  </a:txBody>
                  <a:tcPr marL="0" marR="0" marT="0" marB="0" anchor="b">
                    <a:lnL>
                      <a:noFill/>
                    </a:lnL>
                    <a:lnR>
                      <a:noFill/>
                    </a:lnR>
                    <a:lnT>
                      <a:noFill/>
                    </a:lnT>
                    <a:lnB>
                      <a:noFill/>
                    </a:lnB>
                    <a:solidFill>
                      <a:srgbClr val="FAD1D3"/>
                    </a:solidFill>
                  </a:tcPr>
                </a:tc>
                <a:tc hMerge="1">
                  <a:txBody>
                    <a:bodyPr/>
                    <a:lstStyle/>
                    <a:p>
                      <a:endParaRPr/>
                    </a:p>
                  </a:txBody>
                  <a:tcPr marL="0" marR="0" marT="0" marB="0" anchor="b">
                    <a:lnL>
                      <a:noFill/>
                    </a:lnL>
                    <a:lnR>
                      <a:noFill/>
                    </a:lnR>
                    <a:lnT>
                      <a:noFill/>
                    </a:lnT>
                    <a:lnB>
                      <a:noFill/>
                    </a:lnB>
                    <a:solidFill>
                      <a:srgbClr val="FAD1D3"/>
                    </a:solidFill>
                  </a:tcPr>
                </a:tc>
                <a:tc hMerge="1">
                  <a:txBody>
                    <a:bodyPr/>
                    <a:lstStyle/>
                    <a:p>
                      <a:endParaRPr/>
                    </a:p>
                  </a:txBody>
                  <a:tcPr marL="0" marR="0" marT="0" marB="0" anchor="b">
                    <a:lnL>
                      <a:noFill/>
                    </a:lnL>
                    <a:lnR>
                      <a:noFill/>
                    </a:lnR>
                    <a:lnT>
                      <a:noFill/>
                    </a:lnT>
                    <a:lnB>
                      <a:noFill/>
                    </a:lnB>
                    <a:solidFill>
                      <a:srgbClr val="FAD1D3"/>
                    </a:solidFill>
                  </a:tcPr>
                </a:tc>
                <a:tc hMerge="1">
                  <a:txBody>
                    <a:bodyPr/>
                    <a:lstStyle/>
                    <a:p>
                      <a:endParaRPr/>
                    </a:p>
                  </a:txBody>
                  <a:tcPr marL="0" marR="0" marT="0" marB="0" anchor="b">
                    <a:lnL>
                      <a:noFill/>
                    </a:lnL>
                    <a:lnR>
                      <a:noFill/>
                    </a:lnR>
                    <a:lnT>
                      <a:noFill/>
                    </a:lnT>
                    <a:lnB>
                      <a:noFill/>
                    </a:lnB>
                    <a:solidFill>
                      <a:srgbClr val="FAD1D3"/>
                    </a:solidFill>
                  </a:tcPr>
                </a:tc>
                <a:tc hMerge="1">
                  <a:txBody>
                    <a:bodyPr/>
                    <a:lstStyle/>
                    <a:p>
                      <a:endParaRPr dirty="0"/>
                    </a:p>
                  </a:txBody>
                  <a:tcPr marL="0" marR="0" marT="0" marB="0" anchor="b">
                    <a:lnL>
                      <a:noFill/>
                    </a:lnL>
                    <a:lnR>
                      <a:noFill/>
                    </a:lnR>
                    <a:lnT>
                      <a:noFill/>
                    </a:lnT>
                    <a:lnB>
                      <a:noFill/>
                    </a:lnB>
                    <a:solidFill>
                      <a:srgbClr val="FAD1D3"/>
                    </a:solidFill>
                  </a:tcPr>
                </a:tc>
                <a:extLst>
                  <a:ext uri="{0D108BD9-81ED-4DB2-BD59-A6C34878D82A}">
                    <a16:rowId xmlns:a16="http://schemas.microsoft.com/office/drawing/2014/main" val="3746406473"/>
                  </a:ext>
                </a:extLst>
              </a:tr>
              <a:tr h="146964">
                <a:tc>
                  <a:txBody>
                    <a:bodyPr/>
                    <a:lstStyle/>
                    <a:p>
                      <a:pPr algn="l" fontAlgn="b"/>
                      <a:r>
                        <a:rPr lang="en-US" sz="1400" b="0" i="0" u="none" strike="noStrike" dirty="0">
                          <a:solidFill>
                            <a:srgbClr val="000000"/>
                          </a:solidFill>
                          <a:effectLst/>
                          <a:latin typeface="Calibri" panose="020F0502020204030204" pitchFamily="34" charset="0"/>
                        </a:rPr>
                        <a:t> </a:t>
                      </a:r>
                    </a:p>
                  </a:txBody>
                  <a:tcPr marL="0" marR="0" marT="0" marB="0" anchor="b">
                    <a:lnL>
                      <a:noFill/>
                    </a:lnL>
                    <a:lnR>
                      <a:noFill/>
                    </a:lnR>
                    <a:lnT w="1270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0" marR="0" marT="0" marB="0" anchor="b">
                    <a:lnL>
                      <a:noFill/>
                    </a:lnL>
                    <a:lnR>
                      <a:noFill/>
                    </a:lnR>
                    <a:lnT w="1270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0" marR="0" marT="0" marB="0" anchor="b">
                    <a:lnL>
                      <a:noFill/>
                    </a:lnL>
                    <a:lnR>
                      <a:noFill/>
                    </a:lnR>
                    <a:lnT w="1270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0" marR="0" marT="0" marB="0" anchor="b">
                    <a:lnL>
                      <a:noFill/>
                    </a:lnL>
                    <a:lnR>
                      <a:noFill/>
                    </a:lnR>
                    <a:lnT w="1270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0" marR="0" marT="0" marB="0" anchor="b">
                    <a:lnL>
                      <a:noFill/>
                    </a:lnL>
                    <a:lnR>
                      <a:noFill/>
                    </a:lnR>
                    <a:lnT w="1270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0" marR="0" marT="0" marB="0" anchor="b">
                    <a:lnL>
                      <a:noFill/>
                    </a:lnL>
                    <a:lnR>
                      <a:noFill/>
                    </a:lnR>
                    <a:lnT w="1270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91781773"/>
                  </a:ext>
                </a:extLst>
              </a:tr>
              <a:tr h="146964">
                <a:tc>
                  <a:txBody>
                    <a:bodyPr/>
                    <a:lstStyle/>
                    <a:p>
                      <a:pPr algn="l" fontAlgn="b"/>
                      <a:r>
                        <a:rPr lang="en-US" sz="1400" b="0" i="0" u="none" strike="noStrike">
                          <a:solidFill>
                            <a:srgbClr val="000000"/>
                          </a:solidFill>
                          <a:effectLst/>
                          <a:latin typeface="Calibri" panose="020F0502020204030204" pitchFamily="34" charset="0"/>
                        </a:rPr>
                        <a:t>Opportunity Name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7">
                  <a:txBody>
                    <a:bodyPr/>
                    <a:lstStyle/>
                    <a:p>
                      <a:pPr algn="l" fontAlgn="b"/>
                      <a:r>
                        <a:rPr lang="en-US" sz="1400" b="0" i="0" u="none" strike="noStrike">
                          <a:solidFill>
                            <a:srgbClr val="000000"/>
                          </a:solidFill>
                          <a:effectLst/>
                          <a:latin typeface="Calibri" panose="020F0502020204030204" pitchFamily="34" charset="0"/>
                        </a:rPr>
                        <a:t>Toronto Hospital </a:t>
                      </a:r>
                      <a:endParaRPr lang="en-US" sz="14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08967863"/>
                  </a:ext>
                </a:extLst>
              </a:tr>
              <a:tr h="146964">
                <a:tc>
                  <a:txBody>
                    <a:bodyPr/>
                    <a:lstStyle/>
                    <a:p>
                      <a:pPr algn="l" fontAlgn="b"/>
                      <a:r>
                        <a:rPr lang="en-US" sz="1400" b="0" i="0" u="none" strike="noStrike" dirty="0">
                          <a:solidFill>
                            <a:srgbClr val="000000"/>
                          </a:solidFill>
                          <a:effectLst/>
                          <a:latin typeface="Calibri" panose="020F0502020204030204" pitchFamily="34" charset="0"/>
                        </a:rPr>
                        <a:t>Currency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7">
                  <a:txBody>
                    <a:bodyPr/>
                    <a:lstStyle/>
                    <a:p>
                      <a:pPr algn="l" fontAlgn="b"/>
                      <a:r>
                        <a:rPr lang="en-US" sz="1400" b="0" i="0" u="none" strike="noStrike" dirty="0">
                          <a:solidFill>
                            <a:srgbClr val="000000"/>
                          </a:solidFill>
                          <a:effectLst/>
                          <a:latin typeface="Calibri" panose="020F0502020204030204" pitchFamily="34" charset="0"/>
                        </a:rPr>
                        <a:t>CAD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48860666"/>
                  </a:ext>
                </a:extLst>
              </a:tr>
              <a:tr h="199280">
                <a:tc>
                  <a:txBody>
                    <a:bodyPr/>
                    <a:lstStyle/>
                    <a:p>
                      <a:pPr algn="l" fontAlgn="b"/>
                      <a:r>
                        <a:rPr lang="en-US" sz="1400" b="0" i="0" u="none" strike="noStrike">
                          <a:solidFill>
                            <a:srgbClr val="000000"/>
                          </a:solidFill>
                          <a:effectLst/>
                          <a:latin typeface="Calibri" panose="020F0502020204030204" pitchFamily="34" charset="0"/>
                        </a:rPr>
                        <a:t>Units of Measure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7">
                  <a:txBody>
                    <a:bodyPr/>
                    <a:lstStyle/>
                    <a:p>
                      <a:pPr algn="l" fontAlgn="b"/>
                      <a:r>
                        <a:rPr lang="en-US" sz="1400" b="0" i="0" u="none" strike="noStrike">
                          <a:solidFill>
                            <a:srgbClr val="000000"/>
                          </a:solidFill>
                          <a:effectLst/>
                          <a:latin typeface="Calibri" panose="020F0502020204030204" pitchFamily="34" charset="0"/>
                        </a:rPr>
                        <a:t>Metric (SI units)</a:t>
                      </a:r>
                      <a:endParaRPr lang="en-US" sz="14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00877129"/>
                  </a:ext>
                </a:extLst>
              </a:tr>
              <a:tr h="146964">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rowSpan="4" gridSpan="3">
                  <a:txBody>
                    <a:bodyPr/>
                    <a:lstStyle/>
                    <a:p>
                      <a:pPr algn="l" fontAlgn="b"/>
                      <a:endParaRPr lang="en-US" sz="1400" b="0" i="0" u="none" strike="noStrike" dirty="0">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rowSpan="4" hMerge="1">
                  <a:txBody>
                    <a:bodyPr/>
                    <a:lstStyle/>
                    <a:p>
                      <a:endParaRPr lang="en-US"/>
                    </a:p>
                  </a:txBody>
                  <a:tcPr/>
                </a:tc>
                <a:tc rowSpan="4" hMerge="1">
                  <a:txBody>
                    <a:bodyPr/>
                    <a:lstStyle/>
                    <a:p>
                      <a:endParaRPr lang="en-US"/>
                    </a:p>
                  </a:txBody>
                  <a:tcPr/>
                </a:tc>
                <a:extLst>
                  <a:ext uri="{0D108BD9-81ED-4DB2-BD59-A6C34878D82A}">
                    <a16:rowId xmlns:a16="http://schemas.microsoft.com/office/drawing/2014/main" val="4256104465"/>
                  </a:ext>
                </a:extLst>
              </a:tr>
              <a:tr h="146964">
                <a:tc>
                  <a:txBody>
                    <a:bodyPr/>
                    <a:lstStyle/>
                    <a:p>
                      <a:pPr algn="l" fontAlgn="b"/>
                      <a:r>
                        <a:rPr lang="en-US" sz="1400" b="1" i="0" u="none" strike="noStrike">
                          <a:solidFill>
                            <a:srgbClr val="000000"/>
                          </a:solidFill>
                          <a:effectLst/>
                          <a:latin typeface="Calibri" panose="020F0502020204030204" pitchFamily="34" charset="0"/>
                        </a:rPr>
                        <a:t>Project Location</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556786480"/>
                  </a:ext>
                </a:extLst>
              </a:tr>
              <a:tr h="146964">
                <a:tc>
                  <a:txBody>
                    <a:bodyPr/>
                    <a:lstStyle/>
                    <a:p>
                      <a:pPr algn="l" fontAlgn="b"/>
                      <a:r>
                        <a:rPr lang="en-US" sz="1400" b="0" i="0" u="none" strike="noStrike" dirty="0">
                          <a:solidFill>
                            <a:srgbClr val="000000"/>
                          </a:solidFill>
                          <a:effectLst/>
                          <a:latin typeface="Calibri" panose="020F0502020204030204" pitchFamily="34" charset="0"/>
                        </a:rPr>
                        <a:t>Toronto Lester B. Pearson Int, 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4">
                  <a:txBody>
                    <a:bodyPr/>
                    <a:lstStyle/>
                    <a:p>
                      <a:pPr algn="l" fontAlgn="b"/>
                      <a:r>
                        <a:rPr lang="en-US" sz="1400" b="0" i="0" u="none" strike="noStrike" dirty="0">
                          <a:solidFill>
                            <a:srgbClr val="000000"/>
                          </a:solidFill>
                          <a:effectLst/>
                          <a:latin typeface="Calibri" panose="020F0502020204030204" pitchFamily="34" charset="0"/>
                        </a:rPr>
                        <a:t>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2931639411"/>
                  </a:ext>
                </a:extLst>
              </a:tr>
              <a:tr h="146964">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gridSpan="3" vMerge="1">
                  <a:txBody>
                    <a:bodyPr/>
                    <a:lstStyle/>
                    <a:p>
                      <a:endParaRPr lang="en-US"/>
                    </a:p>
                  </a:txBody>
                  <a:tcPr>
                    <a:lnL w="12700" cmpd="sng">
                      <a:noFill/>
                      <a:prstDash val="solid"/>
                    </a:lnL>
                    <a:lnT w="12700" cmpd="sng">
                      <a:noFill/>
                      <a:prstDash val="solid"/>
                    </a:lnT>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448640487"/>
                  </a:ext>
                </a:extLst>
              </a:tr>
              <a:tr h="146964">
                <a:tc>
                  <a:txBody>
                    <a:bodyPr/>
                    <a:lstStyle/>
                    <a:p>
                      <a:pPr algn="l" fontAlgn="b"/>
                      <a:r>
                        <a:rPr lang="en-US" sz="1400" b="1" i="0" u="none" strike="noStrike">
                          <a:solidFill>
                            <a:srgbClr val="000000"/>
                          </a:solidFill>
                          <a:effectLst/>
                          <a:latin typeface="Calibri" panose="020F0502020204030204" pitchFamily="34" charset="0"/>
                        </a:rPr>
                        <a:t>Building Basic</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endParaRPr lang="en-US" sz="14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648229719"/>
                  </a:ext>
                </a:extLst>
              </a:tr>
              <a:tr h="146964">
                <a:tc>
                  <a:txBody>
                    <a:bodyPr/>
                    <a:lstStyle/>
                    <a:p>
                      <a:pPr algn="l" fontAlgn="b"/>
                      <a:r>
                        <a:rPr lang="en-US" sz="1400" b="0" i="0" u="none" strike="noStrike">
                          <a:solidFill>
                            <a:srgbClr val="000000"/>
                          </a:solidFill>
                          <a:effectLst/>
                          <a:latin typeface="Calibri" panose="020F0502020204030204" pitchFamily="34" charset="0"/>
                        </a:rPr>
                        <a:t>Project Location WMO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400" b="0" i="0" u="none" strike="noStrike" dirty="0">
                          <a:solidFill>
                            <a:srgbClr val="000000"/>
                          </a:solidFill>
                          <a:effectLst/>
                          <a:latin typeface="Calibri" panose="020F0502020204030204" pitchFamily="34" charset="0"/>
                        </a:rPr>
                        <a:t> 716,280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571178973"/>
                  </a:ext>
                </a:extLst>
              </a:tr>
              <a:tr h="146964">
                <a:tc>
                  <a:txBody>
                    <a:bodyPr/>
                    <a:lstStyle/>
                    <a:p>
                      <a:pPr algn="l" fontAlgn="b"/>
                      <a:r>
                        <a:rPr lang="en-US" sz="1400" b="0" i="0" u="none" strike="noStrike">
                          <a:solidFill>
                            <a:srgbClr val="000000"/>
                          </a:solidFill>
                          <a:effectLst/>
                          <a:latin typeface="Calibri" panose="020F0502020204030204" pitchFamily="34" charset="0"/>
                        </a:rPr>
                        <a:t>Climate Zone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400" b="0" i="0" u="none" strike="noStrike" dirty="0">
                          <a:solidFill>
                            <a:srgbClr val="000000"/>
                          </a:solidFill>
                          <a:effectLst/>
                          <a:latin typeface="Calibri" panose="020F0502020204030204" pitchFamily="34" charset="0"/>
                        </a:rPr>
                        <a:t> 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971228322"/>
                  </a:ext>
                </a:extLst>
              </a:tr>
              <a:tr h="146964">
                <a:tc>
                  <a:txBody>
                    <a:bodyPr/>
                    <a:lstStyle/>
                    <a:p>
                      <a:pPr algn="l" fontAlgn="b"/>
                      <a:r>
                        <a:rPr lang="en-US" sz="1400" b="0" i="0" u="none" strike="noStrike">
                          <a:solidFill>
                            <a:srgbClr val="000000"/>
                          </a:solidFill>
                          <a:effectLst/>
                          <a:latin typeface="Calibri" panose="020F0502020204030204" pitchFamily="34" charset="0"/>
                        </a:rPr>
                        <a:t>Building Type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400" b="0" i="0" u="none" strike="noStrike" dirty="0">
                          <a:solidFill>
                            <a:srgbClr val="000000"/>
                          </a:solidFill>
                          <a:effectLst/>
                          <a:latin typeface="Calibri" panose="020F0502020204030204" pitchFamily="34" charset="0"/>
                        </a:rPr>
                        <a:t> Hospital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630547678"/>
                  </a:ext>
                </a:extLst>
              </a:tr>
              <a:tr h="146964">
                <a:tc>
                  <a:txBody>
                    <a:bodyPr/>
                    <a:lstStyle/>
                    <a:p>
                      <a:pPr algn="l" fontAlgn="b"/>
                      <a:r>
                        <a:rPr lang="en-US" sz="1400" b="0" i="0" u="none" strike="noStrike">
                          <a:solidFill>
                            <a:srgbClr val="000000"/>
                          </a:solidFill>
                          <a:effectLst/>
                          <a:latin typeface="Calibri" panose="020F0502020204030204" pitchFamily="34" charset="0"/>
                        </a:rPr>
                        <a:t>Total Building Floor Area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400" b="0" i="0" u="none" strike="noStrike" dirty="0">
                          <a:solidFill>
                            <a:srgbClr val="000000"/>
                          </a:solidFill>
                          <a:effectLst/>
                          <a:latin typeface="Calibri" panose="020F0502020204030204" pitchFamily="34" charset="0"/>
                        </a:rPr>
                        <a:t> 148,144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a:txBody>
                    <a:bodyPr/>
                    <a:lstStyle/>
                    <a:p>
                      <a:pPr algn="l" fontAlgn="b"/>
                      <a:r>
                        <a:rPr lang="en-US" sz="1400" b="0" i="0" u="none" strike="noStrike" dirty="0">
                          <a:solidFill>
                            <a:srgbClr val="000000"/>
                          </a:solidFill>
                          <a:effectLst/>
                          <a:latin typeface="Calibri" panose="020F0502020204030204" pitchFamily="34" charset="0"/>
                        </a:rPr>
                        <a:t> m2</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290383025"/>
                  </a:ext>
                </a:extLst>
              </a:tr>
              <a:tr h="146964">
                <a:tc>
                  <a:txBody>
                    <a:bodyPr/>
                    <a:lstStyle/>
                    <a:p>
                      <a:pPr algn="l" fontAlgn="b"/>
                      <a:r>
                        <a:rPr lang="en-US" sz="1400" b="0" i="0" u="none" strike="noStrike">
                          <a:solidFill>
                            <a:srgbClr val="000000"/>
                          </a:solidFill>
                          <a:effectLst/>
                          <a:latin typeface="Calibri" panose="020F0502020204030204" pitchFamily="34" charset="0"/>
                        </a:rPr>
                        <a:t>Building height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400" b="0" i="0" u="none" strike="noStrike" dirty="0">
                          <a:solidFill>
                            <a:srgbClr val="000000"/>
                          </a:solidFill>
                          <a:effectLst/>
                          <a:latin typeface="Calibri" panose="020F0502020204030204" pitchFamily="34" charset="0"/>
                        </a:rPr>
                        <a:t> 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a:txBody>
                    <a:bodyPr/>
                    <a:lstStyle/>
                    <a:p>
                      <a:pPr algn="l" fontAlgn="b"/>
                      <a:r>
                        <a:rPr lang="en-US" sz="1400" b="0" i="0" u="none" strike="noStrike" dirty="0">
                          <a:solidFill>
                            <a:srgbClr val="000000"/>
                          </a:solidFill>
                          <a:effectLst/>
                          <a:latin typeface="Calibri" panose="020F0502020204030204" pitchFamily="34" charset="0"/>
                        </a:rPr>
                        <a:t> m</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359298547"/>
                  </a:ext>
                </a:extLst>
              </a:tr>
              <a:tr h="146964">
                <a:tc>
                  <a:txBody>
                    <a:bodyPr/>
                    <a:lstStyle/>
                    <a:p>
                      <a:pPr algn="l" fontAlgn="b"/>
                      <a:r>
                        <a:rPr lang="en-US" sz="1400" b="0" i="0" u="none" strike="noStrike">
                          <a:solidFill>
                            <a:srgbClr val="000000"/>
                          </a:solidFill>
                          <a:effectLst/>
                          <a:latin typeface="Calibri" panose="020F0502020204030204" pitchFamily="34" charset="0"/>
                        </a:rPr>
                        <a:t>Number of Floors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400" b="0" i="0" u="none" strike="noStrike" dirty="0">
                          <a:solidFill>
                            <a:srgbClr val="000000"/>
                          </a:solidFill>
                          <a:effectLst/>
                          <a:latin typeface="Calibri" panose="020F0502020204030204" pitchFamily="34" charset="0"/>
                        </a:rPr>
                        <a:t> 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517019178"/>
                  </a:ext>
                </a:extLst>
              </a:tr>
              <a:tr h="146964">
                <a:tc>
                  <a:txBody>
                    <a:bodyPr/>
                    <a:lstStyle/>
                    <a:p>
                      <a:pPr algn="l" fontAlgn="b"/>
                      <a:r>
                        <a:rPr lang="en-US" sz="1400" b="0" i="0" u="none" strike="noStrike">
                          <a:solidFill>
                            <a:srgbClr val="000000"/>
                          </a:solidFill>
                          <a:effectLst/>
                          <a:latin typeface="Calibri" panose="020F0502020204030204" pitchFamily="34" charset="0"/>
                        </a:rPr>
                        <a:t>Ceiling Height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400" b="0" i="0" u="none" strike="noStrike" dirty="0">
                          <a:solidFill>
                            <a:srgbClr val="000000"/>
                          </a:solidFill>
                          <a:effectLst/>
                          <a:latin typeface="Calibri" panose="020F0502020204030204" pitchFamily="34" charset="0"/>
                        </a:rPr>
                        <a:t> 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a:txBody>
                    <a:bodyPr/>
                    <a:lstStyle/>
                    <a:p>
                      <a:pPr algn="l" fontAlgn="b"/>
                      <a:r>
                        <a:rPr lang="en-US" sz="1400" b="0" i="0" u="none" strike="noStrike" dirty="0">
                          <a:solidFill>
                            <a:srgbClr val="000000"/>
                          </a:solidFill>
                          <a:effectLst/>
                          <a:latin typeface="Calibri" panose="020F0502020204030204" pitchFamily="34" charset="0"/>
                        </a:rPr>
                        <a:t> m</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endParaRPr lang="en-US" sz="14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solidFill>
                      <a:srgbClr val="FFFFFF"/>
                    </a:solidFill>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783611553"/>
                  </a:ext>
                </a:extLst>
              </a:tr>
              <a:tr h="146964">
                <a:tc>
                  <a:txBody>
                    <a:bodyPr/>
                    <a:lstStyle/>
                    <a:p>
                      <a:pPr algn="l" fontAlgn="b"/>
                      <a:r>
                        <a:rPr lang="en-US" sz="1400" b="0" i="0" u="none" strike="noStrike">
                          <a:solidFill>
                            <a:srgbClr val="000000"/>
                          </a:solidFill>
                          <a:effectLst/>
                          <a:latin typeface="Calibri" panose="020F0502020204030204" pitchFamily="34" charset="0"/>
                        </a:rPr>
                        <a:t>Window to Wall Ratio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400" b="0" i="0" u="none" strike="noStrike" dirty="0">
                          <a:solidFill>
                            <a:srgbClr val="000000"/>
                          </a:solidFill>
                          <a:effectLst/>
                          <a:latin typeface="Calibri" panose="020F0502020204030204" pitchFamily="34" charset="0"/>
                        </a:rPr>
                        <a:t> 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185018052"/>
                  </a:ext>
                </a:extLst>
              </a:tr>
              <a:tr h="0">
                <a:tc>
                  <a:txBody>
                    <a:bodyPr/>
                    <a:lstStyle/>
                    <a:p>
                      <a:pPr algn="l" fontAlgn="b"/>
                      <a:r>
                        <a:rPr lang="en-US" sz="1400" b="0" i="0" u="none" strike="noStrike">
                          <a:solidFill>
                            <a:srgbClr val="000000"/>
                          </a:solidFill>
                          <a:effectLst/>
                          <a:latin typeface="Calibri" panose="020F0502020204030204" pitchFamily="34" charset="0"/>
                        </a:rPr>
                        <a:t>Envelope Performance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400" b="0" i="0" u="none" strike="noStrike" dirty="0">
                          <a:solidFill>
                            <a:srgbClr val="000000"/>
                          </a:solidFill>
                          <a:effectLst/>
                          <a:latin typeface="Calibri" panose="020F0502020204030204" pitchFamily="34" charset="0"/>
                        </a:rPr>
                        <a:t> ASHRAE 90.1-2019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797546000"/>
                  </a:ext>
                </a:extLst>
              </a:tr>
              <a:tr h="146964">
                <a:tc>
                  <a:txBody>
                    <a:bodyPr/>
                    <a:lstStyle/>
                    <a:p>
                      <a:pPr algn="l" fontAlgn="b"/>
                      <a:r>
                        <a:rPr lang="en-US" sz="1400" b="0" i="0" u="none" strike="noStrike" dirty="0">
                          <a:solidFill>
                            <a:srgbClr val="000000"/>
                          </a:solidFill>
                          <a:effectLst/>
                          <a:latin typeface="Calibri" panose="020F0502020204030204" pitchFamily="34" charset="0"/>
                        </a:rPr>
                        <a:t>Infiltration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400" b="0" i="0" u="none" strike="noStrike" dirty="0">
                          <a:solidFill>
                            <a:srgbClr val="000000"/>
                          </a:solidFill>
                          <a:effectLst/>
                          <a:latin typeface="Calibri" panose="020F0502020204030204" pitchFamily="34" charset="0"/>
                        </a:rPr>
                        <a:t> Airtight building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endParaRPr lang="en-US" sz="14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solidFill>
                      <a:srgbClr val="FFFFFF"/>
                    </a:solidFill>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49293356"/>
                  </a:ext>
                </a:extLst>
              </a:tr>
            </a:tbl>
          </a:graphicData>
        </a:graphic>
      </p:graphicFrame>
      <p:graphicFrame>
        <p:nvGraphicFramePr>
          <p:cNvPr id="5" name="Table 4">
            <a:extLst>
              <a:ext uri="{FF2B5EF4-FFF2-40B4-BE49-F238E27FC236}">
                <a16:creationId xmlns:a16="http://schemas.microsoft.com/office/drawing/2014/main" id="{632B65EB-143F-21DD-5C10-27029B73D0CC}"/>
              </a:ext>
            </a:extLst>
          </p:cNvPr>
          <p:cNvGraphicFramePr>
            <a:graphicFrameLocks noGrp="1"/>
          </p:cNvGraphicFramePr>
          <p:nvPr>
            <p:extLst>
              <p:ext uri="{D42A27DB-BD31-4B8C-83A1-F6EECF244321}">
                <p14:modId xmlns:p14="http://schemas.microsoft.com/office/powerpoint/2010/main" val="3067438225"/>
              </p:ext>
            </p:extLst>
          </p:nvPr>
        </p:nvGraphicFramePr>
        <p:xfrm>
          <a:off x="6387964" y="862090"/>
          <a:ext cx="5642111" cy="5293683"/>
        </p:xfrm>
        <a:graphic>
          <a:graphicData uri="http://schemas.openxmlformats.org/drawingml/2006/table">
            <a:tbl>
              <a:tblPr/>
              <a:tblGrid>
                <a:gridCol w="1832111">
                  <a:extLst>
                    <a:ext uri="{9D8B030D-6E8A-4147-A177-3AD203B41FA5}">
                      <a16:colId xmlns:a16="http://schemas.microsoft.com/office/drawing/2014/main" val="1200104330"/>
                    </a:ext>
                  </a:extLst>
                </a:gridCol>
                <a:gridCol w="244564">
                  <a:extLst>
                    <a:ext uri="{9D8B030D-6E8A-4147-A177-3AD203B41FA5}">
                      <a16:colId xmlns:a16="http://schemas.microsoft.com/office/drawing/2014/main" val="4237560165"/>
                    </a:ext>
                  </a:extLst>
                </a:gridCol>
                <a:gridCol w="670100">
                  <a:extLst>
                    <a:ext uri="{9D8B030D-6E8A-4147-A177-3AD203B41FA5}">
                      <a16:colId xmlns:a16="http://schemas.microsoft.com/office/drawing/2014/main" val="2661479045"/>
                    </a:ext>
                  </a:extLst>
                </a:gridCol>
                <a:gridCol w="733317">
                  <a:extLst>
                    <a:ext uri="{9D8B030D-6E8A-4147-A177-3AD203B41FA5}">
                      <a16:colId xmlns:a16="http://schemas.microsoft.com/office/drawing/2014/main" val="1751095233"/>
                    </a:ext>
                  </a:extLst>
                </a:gridCol>
                <a:gridCol w="733317">
                  <a:extLst>
                    <a:ext uri="{9D8B030D-6E8A-4147-A177-3AD203B41FA5}">
                      <a16:colId xmlns:a16="http://schemas.microsoft.com/office/drawing/2014/main" val="1790846787"/>
                    </a:ext>
                  </a:extLst>
                </a:gridCol>
                <a:gridCol w="695385">
                  <a:extLst>
                    <a:ext uri="{9D8B030D-6E8A-4147-A177-3AD203B41FA5}">
                      <a16:colId xmlns:a16="http://schemas.microsoft.com/office/drawing/2014/main" val="466037145"/>
                    </a:ext>
                  </a:extLst>
                </a:gridCol>
                <a:gridCol w="733317">
                  <a:extLst>
                    <a:ext uri="{9D8B030D-6E8A-4147-A177-3AD203B41FA5}">
                      <a16:colId xmlns:a16="http://schemas.microsoft.com/office/drawing/2014/main" val="3446815529"/>
                    </a:ext>
                  </a:extLst>
                </a:gridCol>
              </a:tblGrid>
              <a:tr h="124624">
                <a:tc gridSpan="2">
                  <a:txBody>
                    <a:bodyPr/>
                    <a:lstStyle/>
                    <a:p>
                      <a:pPr algn="l" fontAlgn="b"/>
                      <a:r>
                        <a:rPr lang="en-US" sz="1200" b="1" i="0" u="none" strike="noStrike" dirty="0">
                          <a:solidFill>
                            <a:srgbClr val="000000"/>
                          </a:solidFill>
                          <a:effectLst/>
                          <a:latin typeface="+mn-lt"/>
                        </a:rPr>
                        <a:t>Building Density</a:t>
                      </a:r>
                    </a:p>
                  </a:txBody>
                  <a:tcPr marL="5546" marR="5546" marT="5546" marB="0" anchor="b">
                    <a:lnL>
                      <a:noFill/>
                    </a:lnL>
                    <a:lnR>
                      <a:noFill/>
                    </a:lnR>
                    <a:lnT>
                      <a:noFill/>
                    </a:lnT>
                    <a:lnB>
                      <a:noFill/>
                    </a:lnB>
                    <a:noFill/>
                  </a:tcPr>
                </a:tc>
                <a:tc hMerge="1">
                  <a:txBody>
                    <a:bodyPr/>
                    <a:lstStyle/>
                    <a:p>
                      <a:pPr algn="l" fontAlgn="b"/>
                      <a:endParaRPr lang="en-US" sz="1200" b="1" i="0" u="none" strike="noStrike">
                        <a:solidFill>
                          <a:srgbClr val="000000"/>
                        </a:solidFill>
                        <a:effectLst/>
                        <a:latin typeface="Calibri" panose="020F0502020204030204" pitchFamily="34" charset="0"/>
                      </a:endParaRPr>
                    </a:p>
                  </a:txBody>
                  <a:tcPr marL="5546" marR="5546" marT="5546"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mn-lt"/>
                        </a:rPr>
                        <a:t> </a:t>
                      </a:r>
                    </a:p>
                  </a:txBody>
                  <a:tcPr marL="5546" marR="5546" marT="5546" marB="0" anchor="b">
                    <a:lnL>
                      <a:noFill/>
                    </a:lnL>
                    <a:lnR>
                      <a:noFill/>
                    </a:lnR>
                    <a:lnT>
                      <a:noFill/>
                    </a:lnT>
                    <a:lnB>
                      <a:noFill/>
                    </a:lnB>
                    <a:noFill/>
                  </a:tcPr>
                </a:tc>
                <a:tc>
                  <a:txBody>
                    <a:bodyPr/>
                    <a:lstStyle/>
                    <a:p>
                      <a:pPr algn="l" fontAlgn="b"/>
                      <a:r>
                        <a:rPr lang="en-US" sz="1200" b="0" i="0" u="none" strike="noStrike">
                          <a:solidFill>
                            <a:srgbClr val="000000"/>
                          </a:solidFill>
                          <a:effectLst/>
                          <a:latin typeface="+mn-lt"/>
                        </a:rPr>
                        <a:t> </a:t>
                      </a:r>
                    </a:p>
                  </a:txBody>
                  <a:tcPr marL="5546" marR="5546" marT="5546" marB="0" anchor="b">
                    <a:lnL>
                      <a:noFill/>
                    </a:lnL>
                    <a:lnR>
                      <a:noFill/>
                    </a:lnR>
                    <a:lnT>
                      <a:noFill/>
                    </a:lnT>
                    <a:lnB>
                      <a:noFill/>
                    </a:lnB>
                    <a:noFill/>
                  </a:tcPr>
                </a:tc>
                <a:tc>
                  <a:txBody>
                    <a:bodyPr/>
                    <a:lstStyle/>
                    <a:p>
                      <a:pPr algn="l" fontAlgn="b"/>
                      <a:r>
                        <a:rPr lang="en-US" sz="1200" b="0" i="0" u="none" strike="noStrike">
                          <a:solidFill>
                            <a:srgbClr val="000000"/>
                          </a:solidFill>
                          <a:effectLst/>
                          <a:latin typeface="+mn-lt"/>
                        </a:rPr>
                        <a:t> </a:t>
                      </a:r>
                    </a:p>
                  </a:txBody>
                  <a:tcPr marL="5546" marR="5546" marT="5546" marB="0" anchor="b">
                    <a:lnL>
                      <a:noFill/>
                    </a:lnL>
                    <a:lnR>
                      <a:noFill/>
                    </a:lnR>
                    <a:lnT>
                      <a:noFill/>
                    </a:lnT>
                    <a:lnB>
                      <a:noFill/>
                    </a:lnB>
                    <a:noFill/>
                  </a:tcPr>
                </a:tc>
                <a:tc>
                  <a:txBody>
                    <a:bodyPr/>
                    <a:lstStyle/>
                    <a:p>
                      <a:pPr algn="l" fontAlgn="b"/>
                      <a:r>
                        <a:rPr lang="en-US" sz="1200" b="0" i="0" u="none" strike="noStrike" dirty="0">
                          <a:solidFill>
                            <a:srgbClr val="000000"/>
                          </a:solidFill>
                          <a:effectLst/>
                          <a:latin typeface="+mn-lt"/>
                        </a:rPr>
                        <a:t> </a:t>
                      </a:r>
                    </a:p>
                  </a:txBody>
                  <a:tcPr marL="5546" marR="5546" marT="5546" marB="0" anchor="b">
                    <a:lnL>
                      <a:noFill/>
                    </a:lnL>
                    <a:lnR>
                      <a:noFill/>
                    </a:lnR>
                    <a:lnT>
                      <a:noFill/>
                    </a:lnT>
                    <a:lnB>
                      <a:noFill/>
                    </a:lnB>
                    <a:noFill/>
                  </a:tcPr>
                </a:tc>
                <a:tc>
                  <a:txBody>
                    <a:bodyPr/>
                    <a:lstStyle/>
                    <a:p>
                      <a:pPr algn="l" fontAlgn="b"/>
                      <a:r>
                        <a:rPr lang="en-US" sz="1200" b="0" i="0" u="none" strike="noStrike" dirty="0">
                          <a:solidFill>
                            <a:srgbClr val="000000"/>
                          </a:solidFill>
                          <a:effectLst/>
                          <a:latin typeface="+mn-lt"/>
                        </a:rPr>
                        <a:t> </a:t>
                      </a:r>
                      <a:endParaRPr lang="en-US" sz="1200" b="0" i="0" u="none" strike="noStrike" dirty="0">
                        <a:solidFill>
                          <a:srgbClr val="000000"/>
                        </a:solidFill>
                        <a:effectLst/>
                        <a:latin typeface="Calibri" panose="020F0502020204030204" pitchFamily="34" charset="0"/>
                      </a:endParaRPr>
                    </a:p>
                  </a:txBody>
                  <a:tcPr marL="5546" marR="5546" marT="5546" marB="0" anchor="b">
                    <a:lnL>
                      <a:noFill/>
                    </a:lnL>
                    <a:lnR>
                      <a:noFill/>
                    </a:lnR>
                    <a:lnT>
                      <a:noFill/>
                    </a:lnT>
                    <a:lnB>
                      <a:noFill/>
                    </a:lnB>
                    <a:noFill/>
                  </a:tcPr>
                </a:tc>
                <a:extLst>
                  <a:ext uri="{0D108BD9-81ED-4DB2-BD59-A6C34878D82A}">
                    <a16:rowId xmlns:a16="http://schemas.microsoft.com/office/drawing/2014/main" val="2705091991"/>
                  </a:ext>
                </a:extLst>
              </a:tr>
              <a:tr h="124624">
                <a:tc gridSpan="2">
                  <a:txBody>
                    <a:bodyPr/>
                    <a:lstStyle/>
                    <a:p>
                      <a:pPr algn="l" fontAlgn="b"/>
                      <a:r>
                        <a:rPr lang="en-US" sz="1200" b="0" i="0" u="none" strike="noStrike">
                          <a:solidFill>
                            <a:srgbClr val="000000"/>
                          </a:solidFill>
                          <a:effectLst/>
                          <a:latin typeface="+mn-lt"/>
                        </a:rPr>
                        <a:t> </a:t>
                      </a:r>
                    </a:p>
                  </a:txBody>
                  <a:tcPr marL="5546" marR="5546" marT="5546"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b"/>
                      <a:endParaRPr lang="en-US" sz="1200" b="0" i="0" u="none" strike="noStrike">
                        <a:solidFill>
                          <a:srgbClr val="000000"/>
                        </a:solidFill>
                        <a:effectLst/>
                        <a:latin typeface="Calibri" panose="020F0502020204030204" pitchFamily="34" charset="0"/>
                      </a:endParaRPr>
                    </a:p>
                  </a:txBody>
                  <a:tcPr marL="5546" marR="5546" marT="5546"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mn-lt"/>
                        </a:rPr>
                        <a:t> </a:t>
                      </a:r>
                    </a:p>
                  </a:txBody>
                  <a:tcPr marL="5546" marR="5546" marT="5546"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mn-lt"/>
                        </a:rPr>
                        <a:t>Peak</a:t>
                      </a:r>
                    </a:p>
                  </a:txBody>
                  <a:tcPr marL="5546" marR="5546" marT="5546"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mn-lt"/>
                        </a:rPr>
                        <a:t>Off-Peak</a:t>
                      </a:r>
                    </a:p>
                  </a:txBody>
                  <a:tcPr marL="5546" marR="5546" marT="5546"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mn-lt"/>
                        </a:rPr>
                        <a:t> </a:t>
                      </a:r>
                    </a:p>
                  </a:txBody>
                  <a:tcPr marL="5546" marR="5546" marT="5546"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mn-lt"/>
                        </a:rPr>
                        <a:t> </a:t>
                      </a:r>
                      <a:endParaRPr lang="en-US" sz="1200" b="0" i="0" u="none" strike="noStrike">
                        <a:solidFill>
                          <a:srgbClr val="000000"/>
                        </a:solidFill>
                        <a:effectLst/>
                        <a:latin typeface="Calibri" panose="020F0502020204030204" pitchFamily="34" charset="0"/>
                      </a:endParaRPr>
                    </a:p>
                  </a:txBody>
                  <a:tcPr marL="5546" marR="5546" marT="5546" marB="0" anchor="b">
                    <a:lnL>
                      <a:noFill/>
                    </a:lnL>
                    <a:lnR>
                      <a:noFill/>
                    </a:lnR>
                    <a:lnT>
                      <a:noFill/>
                    </a:lnT>
                    <a:lnB>
                      <a:noFill/>
                    </a:lnB>
                    <a:solidFill>
                      <a:srgbClr val="FFFFFF"/>
                    </a:solidFill>
                  </a:tcPr>
                </a:tc>
                <a:extLst>
                  <a:ext uri="{0D108BD9-81ED-4DB2-BD59-A6C34878D82A}">
                    <a16:rowId xmlns:a16="http://schemas.microsoft.com/office/drawing/2014/main" val="3680396320"/>
                  </a:ext>
                </a:extLst>
              </a:tr>
              <a:tr h="124624">
                <a:tc gridSpan="3">
                  <a:txBody>
                    <a:bodyPr/>
                    <a:lstStyle/>
                    <a:p>
                      <a:pPr algn="l" fontAlgn="b"/>
                      <a:r>
                        <a:rPr lang="en-US" sz="1200" b="0" i="0" u="none" strike="noStrike">
                          <a:solidFill>
                            <a:srgbClr val="000000"/>
                          </a:solidFill>
                          <a:effectLst/>
                          <a:latin typeface="+mn-lt"/>
                        </a:rPr>
                        <a:t>Lighting</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a:txBody>
                    <a:bodyPr/>
                    <a:lstStyle/>
                    <a:p>
                      <a:pPr algn="r" fontAlgn="b"/>
                      <a:r>
                        <a:rPr lang="en-US" sz="1200" b="0" i="0" u="none" strike="noStrike">
                          <a:solidFill>
                            <a:srgbClr val="000000"/>
                          </a:solidFill>
                          <a:effectLst/>
                          <a:latin typeface="+mn-lt"/>
                        </a:rPr>
                        <a:t>11.3</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a:txBody>
                    <a:bodyPr/>
                    <a:lstStyle/>
                    <a:p>
                      <a:pPr algn="r" fontAlgn="b"/>
                      <a:r>
                        <a:rPr lang="en-US" sz="1200" b="0" i="0" u="none" strike="noStrike">
                          <a:solidFill>
                            <a:srgbClr val="000000"/>
                          </a:solidFill>
                          <a:effectLst/>
                          <a:latin typeface="+mn-lt"/>
                        </a:rPr>
                        <a:t>5.65</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a:txBody>
                    <a:bodyPr/>
                    <a:lstStyle/>
                    <a:p>
                      <a:pPr algn="l" fontAlgn="b"/>
                      <a:r>
                        <a:rPr lang="en-US" sz="1200" b="0" i="0" u="none" strike="noStrike" dirty="0">
                          <a:solidFill>
                            <a:srgbClr val="000000"/>
                          </a:solidFill>
                          <a:effectLst/>
                          <a:latin typeface="+mn-lt"/>
                        </a:rPr>
                        <a:t>W/m2</a:t>
                      </a:r>
                    </a:p>
                  </a:txBody>
                  <a:tcPr marL="5546" marR="5546" marT="5546"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mn-lt"/>
                        </a:rPr>
                        <a:t> </a:t>
                      </a:r>
                      <a:endParaRPr lang="en-US" sz="1200" b="0" i="0" u="none" strike="noStrike">
                        <a:solidFill>
                          <a:srgbClr val="000000"/>
                        </a:solidFill>
                        <a:effectLst/>
                        <a:latin typeface="Calibri" panose="020F0502020204030204" pitchFamily="34" charset="0"/>
                      </a:endParaRPr>
                    </a:p>
                  </a:txBody>
                  <a:tcPr marL="5546" marR="5546" marT="5546" marB="0" anchor="b">
                    <a:lnL>
                      <a:noFill/>
                    </a:lnL>
                    <a:lnR>
                      <a:noFill/>
                    </a:lnR>
                    <a:lnT>
                      <a:noFill/>
                    </a:lnT>
                    <a:lnB>
                      <a:noFill/>
                    </a:lnB>
                    <a:solidFill>
                      <a:srgbClr val="FFFFFF"/>
                    </a:solidFill>
                  </a:tcPr>
                </a:tc>
                <a:extLst>
                  <a:ext uri="{0D108BD9-81ED-4DB2-BD59-A6C34878D82A}">
                    <a16:rowId xmlns:a16="http://schemas.microsoft.com/office/drawing/2014/main" val="2794634510"/>
                  </a:ext>
                </a:extLst>
              </a:tr>
              <a:tr h="124624">
                <a:tc gridSpan="3">
                  <a:txBody>
                    <a:bodyPr/>
                    <a:lstStyle/>
                    <a:p>
                      <a:pPr algn="l" fontAlgn="b"/>
                      <a:r>
                        <a:rPr lang="en-US" sz="1200" b="0" i="0" u="none" strike="noStrike">
                          <a:solidFill>
                            <a:srgbClr val="000000"/>
                          </a:solidFill>
                          <a:effectLst/>
                          <a:latin typeface="+mn-lt"/>
                        </a:rPr>
                        <a:t>Sensible Equipment</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a:txBody>
                    <a:bodyPr/>
                    <a:lstStyle/>
                    <a:p>
                      <a:pPr algn="r" fontAlgn="b"/>
                      <a:r>
                        <a:rPr lang="en-US" sz="1200" b="0" i="0" u="none" strike="noStrike">
                          <a:solidFill>
                            <a:srgbClr val="000000"/>
                          </a:solidFill>
                          <a:effectLst/>
                          <a:latin typeface="+mn-lt"/>
                        </a:rPr>
                        <a:t>5.1</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a:txBody>
                    <a:bodyPr/>
                    <a:lstStyle/>
                    <a:p>
                      <a:pPr algn="r" fontAlgn="b"/>
                      <a:r>
                        <a:rPr lang="en-US" sz="1200" b="0" i="0" u="none" strike="noStrike">
                          <a:solidFill>
                            <a:srgbClr val="000000"/>
                          </a:solidFill>
                          <a:effectLst/>
                          <a:latin typeface="+mn-lt"/>
                        </a:rPr>
                        <a:t>2.8</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a:txBody>
                    <a:bodyPr/>
                    <a:lstStyle/>
                    <a:p>
                      <a:pPr algn="l" fontAlgn="b"/>
                      <a:r>
                        <a:rPr lang="en-US" sz="1200" b="0" i="0" u="none" strike="noStrike">
                          <a:solidFill>
                            <a:srgbClr val="000000"/>
                          </a:solidFill>
                          <a:effectLst/>
                          <a:latin typeface="+mn-lt"/>
                        </a:rPr>
                        <a:t>W/m2</a:t>
                      </a:r>
                    </a:p>
                  </a:txBody>
                  <a:tcPr marL="5546" marR="5546" marT="5546"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mn-lt"/>
                        </a:rPr>
                        <a:t> </a:t>
                      </a:r>
                      <a:endParaRPr lang="en-US" sz="1200" b="0" i="0" u="none" strike="noStrike">
                        <a:solidFill>
                          <a:srgbClr val="000000"/>
                        </a:solidFill>
                        <a:effectLst/>
                        <a:latin typeface="Calibri" panose="020F0502020204030204" pitchFamily="34" charset="0"/>
                      </a:endParaRPr>
                    </a:p>
                  </a:txBody>
                  <a:tcPr marL="5546" marR="5546" marT="5546" marB="0" anchor="b">
                    <a:lnL>
                      <a:noFill/>
                    </a:lnL>
                    <a:lnR>
                      <a:noFill/>
                    </a:lnR>
                    <a:lnT>
                      <a:noFill/>
                    </a:lnT>
                    <a:lnB>
                      <a:noFill/>
                    </a:lnB>
                    <a:solidFill>
                      <a:srgbClr val="FFFFFF"/>
                    </a:solidFill>
                  </a:tcPr>
                </a:tc>
                <a:extLst>
                  <a:ext uri="{0D108BD9-81ED-4DB2-BD59-A6C34878D82A}">
                    <a16:rowId xmlns:a16="http://schemas.microsoft.com/office/drawing/2014/main" val="4083733963"/>
                  </a:ext>
                </a:extLst>
              </a:tr>
              <a:tr h="124624">
                <a:tc gridSpan="3">
                  <a:txBody>
                    <a:bodyPr/>
                    <a:lstStyle/>
                    <a:p>
                      <a:pPr algn="l" fontAlgn="b"/>
                      <a:r>
                        <a:rPr lang="en-US" sz="1200" b="0" i="0" u="none" strike="noStrike">
                          <a:solidFill>
                            <a:srgbClr val="000000"/>
                          </a:solidFill>
                          <a:effectLst/>
                          <a:latin typeface="+mn-lt"/>
                        </a:rPr>
                        <a:t>Latent Equipment</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a:txBody>
                    <a:bodyPr/>
                    <a:lstStyle/>
                    <a:p>
                      <a:pPr algn="r" fontAlgn="b"/>
                      <a:r>
                        <a:rPr lang="en-US" sz="1200" b="0" i="0" u="none" strike="noStrike">
                          <a:solidFill>
                            <a:srgbClr val="000000"/>
                          </a:solidFill>
                          <a:effectLst/>
                          <a:latin typeface="+mn-lt"/>
                        </a:rPr>
                        <a:t>5.41</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a:txBody>
                    <a:bodyPr/>
                    <a:lstStyle/>
                    <a:p>
                      <a:pPr algn="r" fontAlgn="b"/>
                      <a:r>
                        <a:rPr lang="en-US" sz="1200" b="0" i="0" u="none" strike="noStrike">
                          <a:solidFill>
                            <a:srgbClr val="000000"/>
                          </a:solidFill>
                          <a:effectLst/>
                          <a:latin typeface="+mn-lt"/>
                        </a:rPr>
                        <a:t>1.78</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a:txBody>
                    <a:bodyPr/>
                    <a:lstStyle/>
                    <a:p>
                      <a:pPr algn="l" fontAlgn="b"/>
                      <a:r>
                        <a:rPr lang="en-US" sz="1200" b="0" i="0" u="none" strike="noStrike">
                          <a:solidFill>
                            <a:srgbClr val="000000"/>
                          </a:solidFill>
                          <a:effectLst/>
                          <a:latin typeface="+mn-lt"/>
                        </a:rPr>
                        <a:t>W/m2</a:t>
                      </a:r>
                    </a:p>
                  </a:txBody>
                  <a:tcPr marL="5546" marR="5546" marT="5546"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mn-lt"/>
                        </a:rPr>
                        <a:t> </a:t>
                      </a:r>
                      <a:endParaRPr lang="en-US" sz="1200" b="0" i="0" u="none" strike="noStrike">
                        <a:solidFill>
                          <a:srgbClr val="000000"/>
                        </a:solidFill>
                        <a:effectLst/>
                        <a:latin typeface="Calibri" panose="020F0502020204030204" pitchFamily="34" charset="0"/>
                      </a:endParaRPr>
                    </a:p>
                  </a:txBody>
                  <a:tcPr marL="5546" marR="5546" marT="5546" marB="0" anchor="b">
                    <a:lnL>
                      <a:noFill/>
                    </a:lnL>
                    <a:lnR>
                      <a:noFill/>
                    </a:lnR>
                    <a:lnT>
                      <a:noFill/>
                    </a:lnT>
                    <a:lnB>
                      <a:noFill/>
                    </a:lnB>
                    <a:solidFill>
                      <a:srgbClr val="FFFFFF"/>
                    </a:solidFill>
                  </a:tcPr>
                </a:tc>
                <a:extLst>
                  <a:ext uri="{0D108BD9-81ED-4DB2-BD59-A6C34878D82A}">
                    <a16:rowId xmlns:a16="http://schemas.microsoft.com/office/drawing/2014/main" val="2040506009"/>
                  </a:ext>
                </a:extLst>
              </a:tr>
              <a:tr h="124624">
                <a:tc gridSpan="3">
                  <a:txBody>
                    <a:bodyPr/>
                    <a:lstStyle/>
                    <a:p>
                      <a:pPr algn="l" fontAlgn="b"/>
                      <a:r>
                        <a:rPr lang="en-US" sz="1200" b="0" i="0" u="none" strike="noStrike">
                          <a:solidFill>
                            <a:srgbClr val="000000"/>
                          </a:solidFill>
                          <a:effectLst/>
                          <a:latin typeface="+mn-lt"/>
                        </a:rPr>
                        <a:t>Average Occupancy</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a:txBody>
                    <a:bodyPr/>
                    <a:lstStyle/>
                    <a:p>
                      <a:pPr algn="r" fontAlgn="b"/>
                      <a:r>
                        <a:rPr lang="en-US" sz="1200" b="0" i="0" u="none" strike="noStrike">
                          <a:solidFill>
                            <a:srgbClr val="000000"/>
                          </a:solidFill>
                          <a:effectLst/>
                          <a:latin typeface="+mn-lt"/>
                        </a:rPr>
                        <a:t>21</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a:txBody>
                    <a:bodyPr/>
                    <a:lstStyle/>
                    <a:p>
                      <a:pPr algn="r" fontAlgn="b"/>
                      <a:r>
                        <a:rPr lang="en-US" sz="1200" b="0" i="0" u="none" strike="noStrike">
                          <a:solidFill>
                            <a:srgbClr val="000000"/>
                          </a:solidFill>
                          <a:effectLst/>
                          <a:latin typeface="+mn-lt"/>
                        </a:rPr>
                        <a:t>212</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gridSpan="2">
                  <a:txBody>
                    <a:bodyPr/>
                    <a:lstStyle/>
                    <a:p>
                      <a:pPr algn="l" fontAlgn="b"/>
                      <a:r>
                        <a:rPr lang="en-US" sz="1200" b="0" i="0" u="none" strike="noStrike" dirty="0">
                          <a:solidFill>
                            <a:srgbClr val="000000"/>
                          </a:solidFill>
                          <a:effectLst/>
                          <a:latin typeface="+mn-lt"/>
                        </a:rPr>
                        <a:t>m2/person</a:t>
                      </a:r>
                    </a:p>
                    <a:p>
                      <a:pPr algn="l" fontAlgn="b"/>
                      <a:r>
                        <a:rPr lang="en-US" sz="1200" b="0" i="0" u="none" strike="noStrike" dirty="0">
                          <a:solidFill>
                            <a:srgbClr val="000000"/>
                          </a:solidFill>
                          <a:effectLst/>
                          <a:latin typeface="+mn-lt"/>
                        </a:rPr>
                        <a:t> </a:t>
                      </a:r>
                      <a:endParaRPr lang="en-US" sz="1200" b="0" i="0" u="none" strike="noStrike" dirty="0">
                        <a:solidFill>
                          <a:srgbClr val="000000"/>
                        </a:solidFill>
                        <a:effectLst/>
                        <a:latin typeface="Calibri" panose="020F0502020204030204" pitchFamily="34" charset="0"/>
                      </a:endParaRPr>
                    </a:p>
                  </a:txBody>
                  <a:tcPr marL="5546" marR="5546" marT="5546"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dirty="0"/>
                    </a:p>
                  </a:txBody>
                  <a:tcPr marL="5546" marR="5546" marT="5546" marB="0" anchor="b">
                    <a:lnL>
                      <a:noFill/>
                    </a:lnL>
                    <a:lnR>
                      <a:noFill/>
                    </a:lnR>
                    <a:lnT>
                      <a:noFill/>
                    </a:lnT>
                    <a:lnB>
                      <a:noFill/>
                    </a:lnB>
                    <a:solidFill>
                      <a:srgbClr val="FFFFFF"/>
                    </a:solidFill>
                  </a:tcPr>
                </a:tc>
                <a:extLst>
                  <a:ext uri="{0D108BD9-81ED-4DB2-BD59-A6C34878D82A}">
                    <a16:rowId xmlns:a16="http://schemas.microsoft.com/office/drawing/2014/main" val="1013664179"/>
                  </a:ext>
                </a:extLst>
              </a:tr>
              <a:tr h="124624">
                <a:tc gridSpan="3">
                  <a:txBody>
                    <a:bodyPr/>
                    <a:lstStyle/>
                    <a:p>
                      <a:pPr algn="l" fontAlgn="b"/>
                      <a:r>
                        <a:rPr lang="en-US" sz="1200" b="1" i="0" u="none" strike="noStrike" dirty="0">
                          <a:solidFill>
                            <a:srgbClr val="000000"/>
                          </a:solidFill>
                          <a:effectLst/>
                          <a:latin typeface="+mn-lt"/>
                        </a:rPr>
                        <a:t>Operational Schedule - Peak Hours</a:t>
                      </a:r>
                    </a:p>
                  </a:txBody>
                  <a:tcPr marL="5546" marR="5546" marT="5546"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dirty="0"/>
                    </a:p>
                  </a:txBody>
                  <a:tcPr marL="5546" marR="5546" marT="5546"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pPr algn="l" fontAlgn="b"/>
                      <a:r>
                        <a:rPr lang="en-US" sz="1200" b="0" i="0" u="none" strike="noStrike" dirty="0">
                          <a:solidFill>
                            <a:srgbClr val="000000"/>
                          </a:solidFill>
                          <a:effectLst/>
                          <a:latin typeface="Calibri" panose="020F0502020204030204" pitchFamily="34" charset="0"/>
                        </a:rPr>
                        <a:t> </a:t>
                      </a:r>
                    </a:p>
                  </a:txBody>
                  <a:tcPr marL="5546" marR="5546" marT="5546"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mn-lt"/>
                        </a:rPr>
                        <a:t> </a:t>
                      </a:r>
                    </a:p>
                  </a:txBody>
                  <a:tcPr marL="5546" marR="5546" marT="5546"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mn-lt"/>
                        </a:rPr>
                        <a:t> </a:t>
                      </a:r>
                    </a:p>
                  </a:txBody>
                  <a:tcPr marL="5546" marR="5546" marT="5546"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dirty="0">
                          <a:solidFill>
                            <a:srgbClr val="000000"/>
                          </a:solidFill>
                          <a:effectLst/>
                          <a:latin typeface="+mn-lt"/>
                        </a:rPr>
                        <a:t> </a:t>
                      </a:r>
                    </a:p>
                  </a:txBody>
                  <a:tcPr marL="5546" marR="5546" marT="5546" marB="0" anchor="b">
                    <a:lnL>
                      <a:noFill/>
                    </a:lnL>
                    <a:lnR>
                      <a:noFill/>
                    </a:lnR>
                    <a:lnT>
                      <a:noFill/>
                    </a:lnT>
                    <a:lnB>
                      <a:noFill/>
                    </a:lnB>
                    <a:solidFill>
                      <a:srgbClr val="FFFFFF"/>
                    </a:solidFill>
                  </a:tcPr>
                </a:tc>
                <a:tc>
                  <a:txBody>
                    <a:bodyPr/>
                    <a:lstStyle/>
                    <a:p>
                      <a:pPr algn="l" fontAlgn="b"/>
                      <a:r>
                        <a:rPr lang="en-US" sz="1200" b="0" i="0" u="none" strike="noStrike" dirty="0">
                          <a:solidFill>
                            <a:srgbClr val="000000"/>
                          </a:solidFill>
                          <a:effectLst/>
                          <a:latin typeface="+mn-lt"/>
                        </a:rPr>
                        <a:t> </a:t>
                      </a:r>
                      <a:endParaRPr lang="en-US" sz="1200" b="0" i="0" u="none" strike="noStrike" dirty="0">
                        <a:solidFill>
                          <a:srgbClr val="000000"/>
                        </a:solidFill>
                        <a:effectLst/>
                        <a:latin typeface="Calibri" panose="020F0502020204030204" pitchFamily="34" charset="0"/>
                      </a:endParaRPr>
                    </a:p>
                  </a:txBody>
                  <a:tcPr marL="5546" marR="5546" marT="5546" marB="0" anchor="b">
                    <a:lnL>
                      <a:noFill/>
                    </a:lnL>
                    <a:lnR>
                      <a:noFill/>
                    </a:lnR>
                    <a:lnT>
                      <a:noFill/>
                    </a:lnT>
                    <a:lnB>
                      <a:noFill/>
                    </a:lnB>
                    <a:solidFill>
                      <a:srgbClr val="FFFFFF"/>
                    </a:solidFill>
                  </a:tcPr>
                </a:tc>
                <a:extLst>
                  <a:ext uri="{0D108BD9-81ED-4DB2-BD59-A6C34878D82A}">
                    <a16:rowId xmlns:a16="http://schemas.microsoft.com/office/drawing/2014/main" val="723176874"/>
                  </a:ext>
                </a:extLst>
              </a:tr>
              <a:tr h="211727">
                <a:tc>
                  <a:txBody>
                    <a:bodyPr/>
                    <a:lstStyle/>
                    <a:p>
                      <a:pPr algn="l" fontAlgn="b"/>
                      <a:r>
                        <a:rPr lang="en-US" sz="1200" b="0" i="0" u="none" strike="noStrike" dirty="0">
                          <a:solidFill>
                            <a:srgbClr val="000000"/>
                          </a:solidFill>
                          <a:effectLst/>
                          <a:latin typeface="+mn-lt"/>
                        </a:rPr>
                        <a:t> </a:t>
                      </a:r>
                    </a:p>
                  </a:txBody>
                  <a:tcPr marL="5546" marR="5546" marT="5546"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000" b="0" i="1" u="none" strike="noStrike">
                          <a:solidFill>
                            <a:srgbClr val="000000"/>
                          </a:solidFill>
                          <a:effectLst/>
                          <a:latin typeface="+mn-lt"/>
                        </a:rPr>
                        <a:t>SUNDAY</a:t>
                      </a:r>
                      <a:endParaRPr lang="en-US" sz="1200" b="0" i="0" u="none" strike="noStrike">
                        <a:solidFill>
                          <a:srgbClr val="000000"/>
                        </a:solidFill>
                        <a:effectLst/>
                        <a:latin typeface="+mn-lt"/>
                      </a:endParaRPr>
                    </a:p>
                  </a:txBody>
                  <a:tcPr marL="5546" marR="5546" marT="5546"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r>
                        <a:rPr lang="en-US" sz="1000" b="0" i="1" u="none" strike="noStrike" dirty="0">
                          <a:solidFill>
                            <a:srgbClr val="000000"/>
                          </a:solidFill>
                          <a:effectLst/>
                          <a:latin typeface="Calibri" panose="020F0502020204030204" pitchFamily="34" charset="0"/>
                        </a:rPr>
                        <a:t>SUNDAY</a:t>
                      </a:r>
                    </a:p>
                  </a:txBody>
                  <a:tcPr marL="5546" marR="5546" marT="5546"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1" u="none" strike="noStrike">
                          <a:solidFill>
                            <a:srgbClr val="000000"/>
                          </a:solidFill>
                          <a:effectLst/>
                          <a:latin typeface="+mn-lt"/>
                        </a:rPr>
                        <a:t>MONDAY</a:t>
                      </a:r>
                    </a:p>
                  </a:txBody>
                  <a:tcPr marL="5546" marR="5546" marT="5546"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1" u="none" strike="noStrike">
                          <a:solidFill>
                            <a:srgbClr val="000000"/>
                          </a:solidFill>
                          <a:effectLst/>
                          <a:latin typeface="+mn-lt"/>
                        </a:rPr>
                        <a:t>TUESDAY</a:t>
                      </a:r>
                    </a:p>
                  </a:txBody>
                  <a:tcPr marL="5546" marR="5546" marT="5546"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1" u="none" strike="noStrike">
                          <a:solidFill>
                            <a:srgbClr val="000000"/>
                          </a:solidFill>
                          <a:effectLst/>
                          <a:latin typeface="+mn-lt"/>
                        </a:rPr>
                        <a:t>WEDNESDAY</a:t>
                      </a:r>
                    </a:p>
                  </a:txBody>
                  <a:tcPr marL="5546" marR="5546" marT="5546"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1" u="none" strike="noStrike" dirty="0">
                          <a:solidFill>
                            <a:srgbClr val="000000"/>
                          </a:solidFill>
                          <a:effectLst/>
                          <a:latin typeface="+mn-lt"/>
                        </a:rPr>
                        <a:t>THURSDAY</a:t>
                      </a:r>
                      <a:endParaRPr lang="en-US" sz="1200" b="0" i="1" u="none" strike="noStrike" dirty="0">
                        <a:solidFill>
                          <a:srgbClr val="000000"/>
                        </a:solidFill>
                        <a:effectLst/>
                        <a:latin typeface="Calibri" panose="020F0502020204030204" pitchFamily="34" charset="0"/>
                      </a:endParaRPr>
                    </a:p>
                  </a:txBody>
                  <a:tcPr marL="5546" marR="5546" marT="5546"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26579796"/>
                  </a:ext>
                </a:extLst>
              </a:tr>
              <a:tr h="124624">
                <a:tc>
                  <a:txBody>
                    <a:bodyPr/>
                    <a:lstStyle/>
                    <a:p>
                      <a:pPr algn="l" fontAlgn="b"/>
                      <a:r>
                        <a:rPr lang="en-US" sz="1200" b="0" i="0" u="none" strike="noStrike">
                          <a:solidFill>
                            <a:srgbClr val="000000"/>
                          </a:solidFill>
                          <a:effectLst/>
                          <a:latin typeface="+mn-lt"/>
                        </a:rPr>
                        <a:t>Peak Begins</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000" b="0" i="0" u="none" strike="noStrike">
                          <a:solidFill>
                            <a:srgbClr val="000000"/>
                          </a:solidFill>
                          <a:effectLst/>
                          <a:latin typeface="+mn-lt"/>
                        </a:rPr>
                        <a:t>6:00:00 AM</a:t>
                      </a:r>
                      <a:endParaRPr lang="en-US" sz="1200" b="0" i="0" u="none" strike="noStrike">
                        <a:solidFill>
                          <a:srgbClr val="000000"/>
                        </a:solidFill>
                        <a:effectLst/>
                        <a:latin typeface="+mn-lt"/>
                      </a:endParaRP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pPr algn="r" fontAlgn="b"/>
                      <a:r>
                        <a:rPr lang="en-US" sz="1000" b="0" i="0" u="none" strike="noStrike" dirty="0">
                          <a:solidFill>
                            <a:srgbClr val="000000"/>
                          </a:solidFill>
                          <a:effectLst/>
                          <a:latin typeface="Calibri" panose="020F0502020204030204" pitchFamily="34" charset="0"/>
                        </a:rPr>
                        <a:t>6:00:00 AM</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a:txBody>
                    <a:bodyPr/>
                    <a:lstStyle/>
                    <a:p>
                      <a:pPr algn="r" fontAlgn="b"/>
                      <a:r>
                        <a:rPr lang="en-US" sz="1000" b="0" i="0" u="none" strike="noStrike" dirty="0">
                          <a:solidFill>
                            <a:srgbClr val="000000"/>
                          </a:solidFill>
                          <a:effectLst/>
                          <a:latin typeface="+mn-lt"/>
                        </a:rPr>
                        <a:t>6:00:00 AM</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a:txBody>
                    <a:bodyPr/>
                    <a:lstStyle/>
                    <a:p>
                      <a:pPr algn="r" fontAlgn="b"/>
                      <a:r>
                        <a:rPr lang="en-US" sz="1000" b="0" i="0" u="none" strike="noStrike">
                          <a:solidFill>
                            <a:srgbClr val="000000"/>
                          </a:solidFill>
                          <a:effectLst/>
                          <a:latin typeface="+mn-lt"/>
                        </a:rPr>
                        <a:t>6:00:00 AM</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a:txBody>
                    <a:bodyPr/>
                    <a:lstStyle/>
                    <a:p>
                      <a:pPr algn="r" fontAlgn="b"/>
                      <a:r>
                        <a:rPr lang="en-US" sz="1000" b="0" i="0" u="none" strike="noStrike">
                          <a:solidFill>
                            <a:srgbClr val="000000"/>
                          </a:solidFill>
                          <a:effectLst/>
                          <a:latin typeface="+mn-lt"/>
                        </a:rPr>
                        <a:t>6:00:00 AM</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a:txBody>
                    <a:bodyPr/>
                    <a:lstStyle/>
                    <a:p>
                      <a:pPr algn="r" fontAlgn="b"/>
                      <a:r>
                        <a:rPr lang="en-US" sz="1000" b="0" i="0" u="none" strike="noStrike">
                          <a:solidFill>
                            <a:srgbClr val="000000"/>
                          </a:solidFill>
                          <a:effectLst/>
                          <a:latin typeface="+mn-lt"/>
                        </a:rPr>
                        <a:t>6:00:00 AM</a:t>
                      </a:r>
                      <a:endParaRPr lang="en-US" sz="1200" b="0" i="0" u="none" strike="noStrike">
                        <a:solidFill>
                          <a:srgbClr val="000000"/>
                        </a:solidFill>
                        <a:effectLst/>
                        <a:latin typeface="Calibri" panose="020F0502020204030204" pitchFamily="34" charset="0"/>
                      </a:endParaRP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extLst>
                  <a:ext uri="{0D108BD9-81ED-4DB2-BD59-A6C34878D82A}">
                    <a16:rowId xmlns:a16="http://schemas.microsoft.com/office/drawing/2014/main" val="1538920738"/>
                  </a:ext>
                </a:extLst>
              </a:tr>
              <a:tr h="124624">
                <a:tc>
                  <a:txBody>
                    <a:bodyPr/>
                    <a:lstStyle/>
                    <a:p>
                      <a:pPr algn="l" fontAlgn="b"/>
                      <a:r>
                        <a:rPr lang="en-US" sz="1200" b="0" i="0" u="none" strike="noStrike">
                          <a:solidFill>
                            <a:srgbClr val="000000"/>
                          </a:solidFill>
                          <a:effectLst/>
                          <a:latin typeface="+mn-lt"/>
                        </a:rPr>
                        <a:t>Peak Ends</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000" b="0" i="0" u="none" strike="noStrike">
                          <a:solidFill>
                            <a:srgbClr val="000000"/>
                          </a:solidFill>
                          <a:effectLst/>
                          <a:latin typeface="+mn-lt"/>
                        </a:rPr>
                        <a:t>7:00:00 PM</a:t>
                      </a:r>
                      <a:endParaRPr lang="en-US" sz="1200" b="0" i="0" u="none" strike="noStrike">
                        <a:solidFill>
                          <a:srgbClr val="000000"/>
                        </a:solidFill>
                        <a:effectLst/>
                        <a:latin typeface="+mn-lt"/>
                      </a:endParaRP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pPr algn="r" fontAlgn="b"/>
                      <a:r>
                        <a:rPr lang="en-US" sz="1000" b="0" i="0" u="none" strike="noStrike">
                          <a:solidFill>
                            <a:srgbClr val="000000"/>
                          </a:solidFill>
                          <a:effectLst/>
                          <a:latin typeface="Calibri" panose="020F0502020204030204" pitchFamily="34" charset="0"/>
                        </a:rPr>
                        <a:t>7:00:00 PM</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a:txBody>
                    <a:bodyPr/>
                    <a:lstStyle/>
                    <a:p>
                      <a:pPr algn="r" fontAlgn="b"/>
                      <a:r>
                        <a:rPr lang="en-US" sz="1000" b="0" i="0" u="none" strike="noStrike">
                          <a:solidFill>
                            <a:srgbClr val="000000"/>
                          </a:solidFill>
                          <a:effectLst/>
                          <a:latin typeface="+mn-lt"/>
                        </a:rPr>
                        <a:t>7:00:00 PM</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a:txBody>
                    <a:bodyPr/>
                    <a:lstStyle/>
                    <a:p>
                      <a:pPr algn="r" fontAlgn="b"/>
                      <a:r>
                        <a:rPr lang="en-US" sz="1000" b="0" i="0" u="none" strike="noStrike">
                          <a:solidFill>
                            <a:srgbClr val="000000"/>
                          </a:solidFill>
                          <a:effectLst/>
                          <a:latin typeface="+mn-lt"/>
                        </a:rPr>
                        <a:t>7:00:00 PM</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a:txBody>
                    <a:bodyPr/>
                    <a:lstStyle/>
                    <a:p>
                      <a:pPr algn="r" fontAlgn="b"/>
                      <a:r>
                        <a:rPr lang="en-US" sz="1000" b="0" i="0" u="none" strike="noStrike" dirty="0">
                          <a:solidFill>
                            <a:srgbClr val="000000"/>
                          </a:solidFill>
                          <a:effectLst/>
                          <a:latin typeface="+mn-lt"/>
                        </a:rPr>
                        <a:t>7:00:00 PM</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a:txBody>
                    <a:bodyPr/>
                    <a:lstStyle/>
                    <a:p>
                      <a:pPr algn="r" fontAlgn="b"/>
                      <a:r>
                        <a:rPr lang="en-US" sz="1000" b="0" i="0" u="none" strike="noStrike">
                          <a:solidFill>
                            <a:srgbClr val="000000"/>
                          </a:solidFill>
                          <a:effectLst/>
                          <a:latin typeface="+mn-lt"/>
                        </a:rPr>
                        <a:t>7:00:00 PM</a:t>
                      </a:r>
                      <a:endParaRPr lang="en-US" sz="1200" b="0" i="0" u="none" strike="noStrike">
                        <a:solidFill>
                          <a:srgbClr val="000000"/>
                        </a:solidFill>
                        <a:effectLst/>
                        <a:latin typeface="Calibri" panose="020F0502020204030204" pitchFamily="34" charset="0"/>
                      </a:endParaRP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extLst>
                  <a:ext uri="{0D108BD9-81ED-4DB2-BD59-A6C34878D82A}">
                    <a16:rowId xmlns:a16="http://schemas.microsoft.com/office/drawing/2014/main" val="2149701626"/>
                  </a:ext>
                </a:extLst>
              </a:tr>
              <a:tr h="124624">
                <a:tc>
                  <a:txBody>
                    <a:bodyPr/>
                    <a:lstStyle/>
                    <a:p>
                      <a:pPr algn="l" fontAlgn="b"/>
                      <a:r>
                        <a:rPr lang="en-US" sz="1200" b="1" i="0" u="none" strike="noStrike">
                          <a:solidFill>
                            <a:srgbClr val="000000"/>
                          </a:solidFill>
                          <a:effectLst/>
                          <a:latin typeface="+mn-lt"/>
                        </a:rPr>
                        <a:t>Air System</a:t>
                      </a:r>
                    </a:p>
                  </a:txBody>
                  <a:tcPr marL="5546" marR="5546" marT="5546" marB="0" anchor="b">
                    <a:lnL>
                      <a:noFill/>
                    </a:lnL>
                    <a:lnR>
                      <a:noFill/>
                    </a:lnR>
                    <a:lnT w="635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c gridSpan="2">
                  <a:txBody>
                    <a:bodyPr/>
                    <a:lstStyle/>
                    <a:p>
                      <a:pPr algn="l" fontAlgn="b"/>
                      <a:r>
                        <a:rPr lang="en-US" sz="1200" b="0" i="0" u="none" strike="noStrike">
                          <a:solidFill>
                            <a:srgbClr val="000000"/>
                          </a:solidFill>
                          <a:effectLst/>
                          <a:latin typeface="+mn-lt"/>
                        </a:rPr>
                        <a:t> </a:t>
                      </a:r>
                      <a:endParaRPr lang="en-US" sz="1200" b="1" i="0" u="none" strike="noStrike">
                        <a:solidFill>
                          <a:srgbClr val="000000"/>
                        </a:solidFill>
                        <a:effectLst/>
                        <a:latin typeface="+mn-lt"/>
                      </a:endParaRPr>
                    </a:p>
                  </a:txBody>
                  <a:tcPr marL="5546" marR="5546" marT="5546" marB="0" anchor="b">
                    <a:lnL>
                      <a:noFill/>
                    </a:lnL>
                    <a:lnR>
                      <a:noFill/>
                    </a:lnR>
                    <a:lnT w="635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c hMerge="1">
                  <a:txBody>
                    <a:bodyPr/>
                    <a:lstStyle/>
                    <a:p>
                      <a:pPr algn="l" fontAlgn="b"/>
                      <a:r>
                        <a:rPr lang="en-US" sz="1200" b="0" i="0" u="none" strike="noStrike">
                          <a:solidFill>
                            <a:srgbClr val="000000"/>
                          </a:solidFill>
                          <a:effectLst/>
                          <a:latin typeface="Calibri" panose="020F0502020204030204" pitchFamily="34" charset="0"/>
                        </a:rPr>
                        <a:t> </a:t>
                      </a:r>
                    </a:p>
                  </a:txBody>
                  <a:tcPr marL="5546" marR="5546" marT="5546"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mn-lt"/>
                        </a:rPr>
                        <a:t> </a:t>
                      </a:r>
                    </a:p>
                  </a:txBody>
                  <a:tcPr marL="5546" marR="5546" marT="5546" marB="0" anchor="b">
                    <a:lnL>
                      <a:noFill/>
                    </a:lnL>
                    <a:lnR>
                      <a:noFill/>
                    </a:lnR>
                    <a:lnT w="635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mn-lt"/>
                        </a:rPr>
                        <a:t> </a:t>
                      </a:r>
                    </a:p>
                  </a:txBody>
                  <a:tcPr marL="5546" marR="5546" marT="5546"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1" i="0" u="none" strike="noStrike" dirty="0">
                          <a:solidFill>
                            <a:srgbClr val="000000"/>
                          </a:solidFill>
                          <a:effectLst/>
                          <a:latin typeface="+mn-lt"/>
                        </a:rPr>
                        <a:t> </a:t>
                      </a:r>
                    </a:p>
                  </a:txBody>
                  <a:tcPr marL="5546" marR="5546" marT="5546"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mn-lt"/>
                        </a:rPr>
                        <a:t> </a:t>
                      </a:r>
                      <a:endParaRPr lang="en-US" sz="1200" b="0" i="0" u="none" strike="noStrike" dirty="0">
                        <a:solidFill>
                          <a:srgbClr val="000000"/>
                        </a:solidFill>
                        <a:effectLst/>
                        <a:latin typeface="Calibri" panose="020F0502020204030204" pitchFamily="34" charset="0"/>
                      </a:endParaRPr>
                    </a:p>
                  </a:txBody>
                  <a:tcPr marL="5546" marR="5546" marT="5546"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842975157"/>
                  </a:ext>
                </a:extLst>
              </a:tr>
              <a:tr h="124624">
                <a:tc>
                  <a:txBody>
                    <a:bodyPr/>
                    <a:lstStyle/>
                    <a:p>
                      <a:pPr algn="l" fontAlgn="b"/>
                      <a:r>
                        <a:rPr lang="en-US" sz="1200" b="0" i="0" u="none" strike="noStrike" dirty="0">
                          <a:solidFill>
                            <a:srgbClr val="000000"/>
                          </a:solidFill>
                          <a:effectLst/>
                          <a:latin typeface="+mn-lt"/>
                        </a:rPr>
                        <a:t>HVAC Air Side Type</a:t>
                      </a:r>
                    </a:p>
                  </a:txBody>
                  <a:tcPr marL="5546" marR="5546" marT="5546" marB="0" anchor="b">
                    <a:lnL w="12700" cap="flat" cmpd="sng" algn="ctr">
                      <a:solidFill>
                        <a:srgbClr val="8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l" fontAlgn="b"/>
                      <a:r>
                        <a:rPr lang="en-US" sz="1200" b="0" i="0" u="none" strike="noStrike" dirty="0">
                          <a:solidFill>
                            <a:srgbClr val="000000"/>
                          </a:solidFill>
                          <a:effectLst/>
                          <a:latin typeface="+mn-lt"/>
                        </a:rPr>
                        <a:t> CV</a:t>
                      </a:r>
                    </a:p>
                  </a:txBody>
                  <a:tcPr marL="5546" marR="5546" marT="5546" marB="0" anchor="b">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pPr algn="l" fontAlgn="b"/>
                      <a:r>
                        <a:rPr lang="en-US" sz="1200" b="0" i="0" u="none" strike="noStrike">
                          <a:solidFill>
                            <a:srgbClr val="000000"/>
                          </a:solidFill>
                          <a:effectLst/>
                          <a:latin typeface="Calibri" panose="020F0502020204030204" pitchFamily="34" charset="0"/>
                        </a:rPr>
                        <a:t>CV</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a:txBody>
                    <a:bodyPr/>
                    <a:lstStyle/>
                    <a:p>
                      <a:pPr algn="l" fontAlgn="b"/>
                      <a:r>
                        <a:rPr lang="en-US" sz="1200" b="0" i="0" u="none" strike="noStrike">
                          <a:solidFill>
                            <a:srgbClr val="000000"/>
                          </a:solidFill>
                          <a:effectLst/>
                          <a:latin typeface="+mn-lt"/>
                        </a:rPr>
                        <a:t> </a:t>
                      </a:r>
                    </a:p>
                  </a:txBody>
                  <a:tcPr marL="5546" marR="5546" marT="5546" marB="0" anchor="b">
                    <a:lnL w="12700" cap="flat" cmpd="sng" algn="ctr">
                      <a:solidFill>
                        <a:srgbClr val="808080"/>
                      </a:solidFill>
                      <a:prstDash val="solid"/>
                      <a:round/>
                      <a:headEnd type="none" w="med" len="med"/>
                      <a:tailEnd type="none" w="med" len="med"/>
                    </a:lnL>
                    <a:lnR>
                      <a:noFill/>
                    </a:lnR>
                    <a:lnT>
                      <a:noFill/>
                    </a:lnT>
                    <a:lnB>
                      <a:noFill/>
                    </a:lnB>
                    <a:solidFill>
                      <a:srgbClr val="FFFFFF"/>
                    </a:solidFill>
                  </a:tcPr>
                </a:tc>
                <a:tc gridSpan="2">
                  <a:txBody>
                    <a:bodyPr/>
                    <a:lstStyle/>
                    <a:p>
                      <a:pPr algn="l" fontAlgn="b"/>
                      <a:r>
                        <a:rPr lang="en-US" sz="1200" b="0" i="0" u="none" strike="noStrike" dirty="0">
                          <a:solidFill>
                            <a:srgbClr val="000000"/>
                          </a:solidFill>
                          <a:effectLst/>
                          <a:latin typeface="+mn-lt"/>
                        </a:rPr>
                        <a:t> </a:t>
                      </a:r>
                    </a:p>
                  </a:txBody>
                  <a:tcPr marL="5546" marR="5546" marT="5546" marB="0" anchor="b">
                    <a:lnL>
                      <a:noFill/>
                    </a:lnL>
                    <a:lnR>
                      <a:noFill/>
                    </a:lnR>
                    <a:lnT>
                      <a:noFill/>
                    </a:lnT>
                    <a:lnB>
                      <a:noFill/>
                    </a:lnB>
                    <a:solidFill>
                      <a:srgbClr val="FFFFFF"/>
                    </a:solidFill>
                  </a:tcPr>
                </a:tc>
                <a:tc hMerge="1">
                  <a:txBody>
                    <a:bodyPr/>
                    <a:lstStyle/>
                    <a:p>
                      <a:endParaRPr lang="en-US"/>
                    </a:p>
                  </a:txBody>
                  <a:tcPr/>
                </a:tc>
                <a:extLst>
                  <a:ext uri="{0D108BD9-81ED-4DB2-BD59-A6C34878D82A}">
                    <a16:rowId xmlns:a16="http://schemas.microsoft.com/office/drawing/2014/main" val="858974935"/>
                  </a:ext>
                </a:extLst>
              </a:tr>
              <a:tr h="124624">
                <a:tc>
                  <a:txBody>
                    <a:bodyPr/>
                    <a:lstStyle/>
                    <a:p>
                      <a:pPr algn="l" fontAlgn="b"/>
                      <a:r>
                        <a:rPr lang="en-US" sz="1200" b="0" i="0" u="none" strike="noStrike" dirty="0">
                          <a:solidFill>
                            <a:srgbClr val="000000"/>
                          </a:solidFill>
                          <a:effectLst/>
                          <a:latin typeface="+mn-lt"/>
                        </a:rPr>
                        <a:t>HVAC Cooling Type</a:t>
                      </a:r>
                    </a:p>
                  </a:txBody>
                  <a:tcPr marL="5546" marR="5546" marT="5546" marB="0" anchor="b">
                    <a:lnL w="12700" cap="flat" cmpd="sng" algn="ctr">
                      <a:solidFill>
                        <a:srgbClr val="8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l" fontAlgn="b"/>
                      <a:r>
                        <a:rPr lang="en-US" sz="1200" b="0" i="0" u="none" strike="noStrike" dirty="0">
                          <a:solidFill>
                            <a:srgbClr val="000000"/>
                          </a:solidFill>
                          <a:effectLst/>
                          <a:latin typeface="+mn-lt"/>
                        </a:rPr>
                        <a:t> Water-cooled chiller</a:t>
                      </a:r>
                    </a:p>
                  </a:txBody>
                  <a:tcPr marL="5546" marR="5546" marT="5546" marB="0" anchor="b">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pPr algn="l" fontAlgn="b"/>
                      <a:r>
                        <a:rPr lang="en-US" sz="1200" b="0" i="0" u="none" strike="noStrike">
                          <a:solidFill>
                            <a:srgbClr val="000000"/>
                          </a:solidFill>
                          <a:effectLst/>
                          <a:latin typeface="Calibri" panose="020F0502020204030204" pitchFamily="34" charset="0"/>
                        </a:rPr>
                        <a:t>Water-cooled chiller</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a:txBody>
                    <a:bodyPr/>
                    <a:lstStyle/>
                    <a:p>
                      <a:pPr algn="l" fontAlgn="b"/>
                      <a:r>
                        <a:rPr lang="en-US" sz="1200" b="0" i="0" u="none" strike="noStrike">
                          <a:solidFill>
                            <a:srgbClr val="000000"/>
                          </a:solidFill>
                          <a:effectLst/>
                          <a:latin typeface="+mn-lt"/>
                        </a:rPr>
                        <a:t> </a:t>
                      </a:r>
                    </a:p>
                  </a:txBody>
                  <a:tcPr marL="5546" marR="5546" marT="5546" marB="0" anchor="b">
                    <a:lnL w="12700" cap="flat" cmpd="sng" algn="ctr">
                      <a:solidFill>
                        <a:srgbClr val="808080"/>
                      </a:solidFill>
                      <a:prstDash val="solid"/>
                      <a:round/>
                      <a:headEnd type="none" w="med" len="med"/>
                      <a:tailEnd type="none" w="med" len="med"/>
                    </a:lnL>
                    <a:lnR>
                      <a:noFill/>
                    </a:lnR>
                    <a:lnT>
                      <a:noFill/>
                    </a:lnT>
                    <a:lnB>
                      <a:noFill/>
                    </a:lnB>
                    <a:solidFill>
                      <a:srgbClr val="FFFFFF"/>
                    </a:solidFill>
                  </a:tcPr>
                </a:tc>
                <a:tc gridSpan="2">
                  <a:txBody>
                    <a:bodyPr/>
                    <a:lstStyle/>
                    <a:p>
                      <a:pPr algn="l" fontAlgn="b"/>
                      <a:r>
                        <a:rPr lang="en-US" sz="1200" b="0" i="0" u="none" strike="noStrike" dirty="0">
                          <a:solidFill>
                            <a:srgbClr val="000000"/>
                          </a:solidFill>
                          <a:effectLst/>
                          <a:latin typeface="+mn-lt"/>
                        </a:rPr>
                        <a:t> </a:t>
                      </a:r>
                    </a:p>
                  </a:txBody>
                  <a:tcPr marL="5546" marR="5546" marT="5546" marB="0" anchor="b">
                    <a:lnL>
                      <a:noFill/>
                    </a:lnL>
                    <a:lnR>
                      <a:noFill/>
                    </a:lnR>
                    <a:lnT>
                      <a:noFill/>
                    </a:lnT>
                    <a:lnB>
                      <a:noFill/>
                    </a:lnB>
                    <a:solidFill>
                      <a:srgbClr val="FFFFFF"/>
                    </a:solidFill>
                  </a:tcPr>
                </a:tc>
                <a:tc hMerge="1">
                  <a:txBody>
                    <a:bodyPr/>
                    <a:lstStyle/>
                    <a:p>
                      <a:endParaRPr lang="en-US"/>
                    </a:p>
                  </a:txBody>
                  <a:tcPr/>
                </a:tc>
                <a:extLst>
                  <a:ext uri="{0D108BD9-81ED-4DB2-BD59-A6C34878D82A}">
                    <a16:rowId xmlns:a16="http://schemas.microsoft.com/office/drawing/2014/main" val="1496539025"/>
                  </a:ext>
                </a:extLst>
              </a:tr>
              <a:tr h="124624">
                <a:tc>
                  <a:txBody>
                    <a:bodyPr/>
                    <a:lstStyle/>
                    <a:p>
                      <a:pPr algn="l" fontAlgn="b"/>
                      <a:r>
                        <a:rPr lang="en-US" sz="1200" b="0" i="0" u="none" strike="noStrike">
                          <a:solidFill>
                            <a:srgbClr val="000000"/>
                          </a:solidFill>
                          <a:effectLst/>
                          <a:latin typeface="+mn-lt"/>
                        </a:rPr>
                        <a:t>HVAC Heating Type</a:t>
                      </a:r>
                    </a:p>
                  </a:txBody>
                  <a:tcPr marL="5546" marR="5546" marT="5546" marB="0" anchor="b">
                    <a:lnL w="12700" cap="flat" cmpd="sng" algn="ctr">
                      <a:solidFill>
                        <a:srgbClr val="8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l" fontAlgn="b"/>
                      <a:r>
                        <a:rPr lang="en-US" sz="1200" b="0" i="0" u="none" strike="noStrike" dirty="0">
                          <a:solidFill>
                            <a:srgbClr val="000000"/>
                          </a:solidFill>
                          <a:effectLst/>
                          <a:latin typeface="+mn-lt"/>
                        </a:rPr>
                        <a:t> Gas Boiler</a:t>
                      </a:r>
                    </a:p>
                  </a:txBody>
                  <a:tcPr marL="5546" marR="5546" marT="5546" marB="0" anchor="b">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pPr algn="l" fontAlgn="b"/>
                      <a:r>
                        <a:rPr lang="en-US" sz="1200" b="0" i="0" u="none" strike="noStrike">
                          <a:solidFill>
                            <a:srgbClr val="000000"/>
                          </a:solidFill>
                          <a:effectLst/>
                          <a:latin typeface="Calibri" panose="020F0502020204030204" pitchFamily="34" charset="0"/>
                        </a:rPr>
                        <a:t>Gas Boiler</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a:txBody>
                    <a:bodyPr/>
                    <a:lstStyle/>
                    <a:p>
                      <a:pPr algn="l" fontAlgn="b"/>
                      <a:r>
                        <a:rPr lang="en-US" sz="1200" b="0" i="0" u="none" strike="noStrike">
                          <a:solidFill>
                            <a:srgbClr val="000000"/>
                          </a:solidFill>
                          <a:effectLst/>
                          <a:latin typeface="+mn-lt"/>
                        </a:rPr>
                        <a:t> </a:t>
                      </a:r>
                    </a:p>
                  </a:txBody>
                  <a:tcPr marL="5546" marR="5546" marT="5546" marB="0" anchor="b">
                    <a:lnL w="12700" cap="flat" cmpd="sng" algn="ctr">
                      <a:solidFill>
                        <a:srgbClr val="80808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mn-lt"/>
                        </a:rPr>
                        <a:t> </a:t>
                      </a:r>
                    </a:p>
                  </a:txBody>
                  <a:tcPr marL="5546" marR="5546" marT="5546"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mn-lt"/>
                        </a:rPr>
                        <a:t> </a:t>
                      </a:r>
                    </a:p>
                  </a:txBody>
                  <a:tcPr marL="5546" marR="5546" marT="5546" marB="0" anchor="b">
                    <a:lnL>
                      <a:noFill/>
                    </a:lnL>
                    <a:lnR>
                      <a:noFill/>
                    </a:lnR>
                    <a:lnT>
                      <a:noFill/>
                    </a:lnT>
                    <a:lnB>
                      <a:noFill/>
                    </a:lnB>
                    <a:solidFill>
                      <a:srgbClr val="FFFFFF"/>
                    </a:solidFill>
                  </a:tcPr>
                </a:tc>
                <a:extLst>
                  <a:ext uri="{0D108BD9-81ED-4DB2-BD59-A6C34878D82A}">
                    <a16:rowId xmlns:a16="http://schemas.microsoft.com/office/drawing/2014/main" val="1358337349"/>
                  </a:ext>
                </a:extLst>
              </a:tr>
              <a:tr h="124624">
                <a:tc>
                  <a:txBody>
                    <a:bodyPr/>
                    <a:lstStyle/>
                    <a:p>
                      <a:pPr algn="l" fontAlgn="b"/>
                      <a:r>
                        <a:rPr lang="en-US" sz="1200" b="0" i="0" u="none" strike="noStrike">
                          <a:solidFill>
                            <a:srgbClr val="000000"/>
                          </a:solidFill>
                          <a:effectLst/>
                          <a:latin typeface="+mn-lt"/>
                        </a:rPr>
                        <a:t>Total Air Volume</a:t>
                      </a:r>
                    </a:p>
                  </a:txBody>
                  <a:tcPr marL="5546" marR="5546" marT="5546" marB="0" anchor="b">
                    <a:lnL w="12700" cap="flat" cmpd="sng" algn="ctr">
                      <a:solidFill>
                        <a:srgbClr val="8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l" fontAlgn="b"/>
                      <a:r>
                        <a:rPr lang="en-US" sz="1200" b="0" i="0" u="none" strike="noStrike" dirty="0">
                          <a:solidFill>
                            <a:srgbClr val="000000"/>
                          </a:solidFill>
                          <a:effectLst/>
                          <a:latin typeface="+mn-lt"/>
                        </a:rPr>
                        <a:t> 1,764,904 </a:t>
                      </a:r>
                    </a:p>
                  </a:txBody>
                  <a:tcPr marL="5546" marR="5546" marT="5546" marB="0" anchor="b">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pPr algn="l" fontAlgn="b"/>
                      <a:r>
                        <a:rPr lang="en-US" sz="1200" b="0" i="0" u="none" strike="noStrike">
                          <a:solidFill>
                            <a:srgbClr val="000000"/>
                          </a:solidFill>
                          <a:effectLst/>
                          <a:latin typeface="Arial" panose="020B0604020202020204" pitchFamily="34" charset="0"/>
                        </a:rPr>
                        <a:t>                  1,764,904 </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a:txBody>
                    <a:bodyPr/>
                    <a:lstStyle/>
                    <a:p>
                      <a:pPr algn="l" fontAlgn="b"/>
                      <a:r>
                        <a:rPr lang="en-US" sz="1200" b="0" i="0" u="none" strike="noStrike">
                          <a:solidFill>
                            <a:srgbClr val="000000"/>
                          </a:solidFill>
                          <a:effectLst/>
                          <a:latin typeface="+mn-lt"/>
                        </a:rPr>
                        <a:t>m3/h</a:t>
                      </a:r>
                    </a:p>
                  </a:txBody>
                  <a:tcPr marL="5546" marR="5546" marT="5546" marB="0" anchor="b">
                    <a:lnL w="12700" cap="flat" cmpd="sng" algn="ctr">
                      <a:solidFill>
                        <a:srgbClr val="808080"/>
                      </a:solidFill>
                      <a:prstDash val="solid"/>
                      <a:round/>
                      <a:headEnd type="none" w="med" len="med"/>
                      <a:tailEnd type="none" w="med" len="med"/>
                    </a:lnL>
                    <a:lnR>
                      <a:noFill/>
                    </a:lnR>
                    <a:lnT>
                      <a:noFill/>
                    </a:lnT>
                    <a:lnB>
                      <a:noFill/>
                    </a:lnB>
                  </a:tcPr>
                </a:tc>
                <a:tc gridSpan="2">
                  <a:txBody>
                    <a:bodyPr/>
                    <a:lstStyle/>
                    <a:p>
                      <a:pPr algn="l" fontAlgn="b"/>
                      <a:r>
                        <a:rPr lang="en-US" sz="1200" b="0" i="0" u="none" strike="noStrike" dirty="0">
                          <a:solidFill>
                            <a:srgbClr val="000000"/>
                          </a:solidFill>
                          <a:effectLst/>
                          <a:latin typeface="+mn-lt"/>
                        </a:rPr>
                        <a:t> </a:t>
                      </a:r>
                    </a:p>
                  </a:txBody>
                  <a:tcPr marL="5546" marR="5546" marT="5546" marB="0" anchor="b">
                    <a:lnL>
                      <a:noFill/>
                    </a:lnL>
                    <a:lnR>
                      <a:noFill/>
                    </a:lnR>
                    <a:lnT>
                      <a:noFill/>
                    </a:lnT>
                    <a:lnB>
                      <a:noFill/>
                    </a:lnB>
                    <a:solidFill>
                      <a:srgbClr val="FFFFFF"/>
                    </a:solidFill>
                  </a:tcPr>
                </a:tc>
                <a:tc hMerge="1">
                  <a:txBody>
                    <a:bodyPr/>
                    <a:lstStyle/>
                    <a:p>
                      <a:endParaRPr lang="en-US"/>
                    </a:p>
                  </a:txBody>
                  <a:tcPr/>
                </a:tc>
                <a:extLst>
                  <a:ext uri="{0D108BD9-81ED-4DB2-BD59-A6C34878D82A}">
                    <a16:rowId xmlns:a16="http://schemas.microsoft.com/office/drawing/2014/main" val="3813459078"/>
                  </a:ext>
                </a:extLst>
              </a:tr>
              <a:tr h="0">
                <a:tc>
                  <a:txBody>
                    <a:bodyPr/>
                    <a:lstStyle/>
                    <a:p>
                      <a:pPr algn="l" fontAlgn="b"/>
                      <a:r>
                        <a:rPr lang="en-US" sz="1200" b="0" i="0" u="none" strike="noStrike" dirty="0">
                          <a:solidFill>
                            <a:srgbClr val="000000"/>
                          </a:solidFill>
                          <a:effectLst/>
                          <a:latin typeface="+mn-lt"/>
                        </a:rPr>
                        <a:t>Outside Air % </a:t>
                      </a:r>
                    </a:p>
                  </a:txBody>
                  <a:tcPr marL="5546" marR="5546" marT="5546" marB="0" anchor="b">
                    <a:lnL w="12700" cap="flat" cmpd="sng" algn="ctr">
                      <a:solidFill>
                        <a:srgbClr val="8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l" fontAlgn="b"/>
                      <a:r>
                        <a:rPr lang="en-US" sz="1200" b="0" i="0" u="none" strike="noStrike" dirty="0">
                          <a:solidFill>
                            <a:srgbClr val="000000"/>
                          </a:solidFill>
                          <a:effectLst/>
                          <a:latin typeface="+mn-lt"/>
                        </a:rPr>
                        <a:t> 70</a:t>
                      </a:r>
                    </a:p>
                  </a:txBody>
                  <a:tcPr marL="5546" marR="5546" marT="5546" marB="0" anchor="b">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pPr algn="ctr" fontAlgn="b"/>
                      <a:r>
                        <a:rPr lang="en-US" sz="1200" b="0" i="0" u="none" strike="noStrike">
                          <a:solidFill>
                            <a:srgbClr val="000000"/>
                          </a:solidFill>
                          <a:effectLst/>
                          <a:latin typeface="Calibri" panose="020F0502020204030204" pitchFamily="34" charset="0"/>
                        </a:rPr>
                        <a:t>70</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a:txBody>
                    <a:bodyPr/>
                    <a:lstStyle/>
                    <a:p>
                      <a:pPr algn="l" fontAlgn="b"/>
                      <a:r>
                        <a:rPr lang="en-US" sz="1200" b="0" i="0" u="none" strike="noStrike">
                          <a:solidFill>
                            <a:srgbClr val="000000"/>
                          </a:solidFill>
                          <a:effectLst/>
                          <a:latin typeface="+mn-lt"/>
                        </a:rPr>
                        <a:t>%</a:t>
                      </a:r>
                    </a:p>
                  </a:txBody>
                  <a:tcPr marL="5546" marR="5546" marT="5546" marB="0" anchor="b">
                    <a:lnL w="12700" cap="flat" cmpd="sng" algn="ctr">
                      <a:solidFill>
                        <a:srgbClr val="808080"/>
                      </a:solidFill>
                      <a:prstDash val="solid"/>
                      <a:round/>
                      <a:headEnd type="none" w="med" len="med"/>
                      <a:tailEnd type="none" w="med" len="med"/>
                    </a:lnL>
                    <a:lnR>
                      <a:noFill/>
                    </a:lnR>
                    <a:lnT>
                      <a:noFill/>
                    </a:lnT>
                    <a:lnB>
                      <a:noFill/>
                    </a:lnB>
                    <a:solidFill>
                      <a:srgbClr val="FFFFFF"/>
                    </a:solidFill>
                  </a:tcPr>
                </a:tc>
                <a:tc gridSpan="2">
                  <a:txBody>
                    <a:bodyPr/>
                    <a:lstStyle/>
                    <a:p>
                      <a:pPr algn="l" fontAlgn="b"/>
                      <a:endParaRPr lang="en-US" sz="1200" b="0" i="0" u="none" strike="noStrike">
                        <a:solidFill>
                          <a:srgbClr val="E61E28"/>
                        </a:solidFill>
                        <a:effectLst/>
                        <a:latin typeface="+mn-lt"/>
                      </a:endParaRPr>
                    </a:p>
                  </a:txBody>
                  <a:tcPr marL="5546" marR="5546" marT="5546" marB="0" anchor="b">
                    <a:lnL>
                      <a:noFill/>
                    </a:lnL>
                    <a:lnR>
                      <a:noFill/>
                    </a:lnR>
                    <a:lnT>
                      <a:noFill/>
                    </a:lnT>
                    <a:lnB>
                      <a:noFill/>
                    </a:lnB>
                    <a:solidFill>
                      <a:srgbClr val="FFFFFF"/>
                    </a:solidFill>
                  </a:tcPr>
                </a:tc>
                <a:tc hMerge="1">
                  <a:txBody>
                    <a:bodyPr/>
                    <a:lstStyle/>
                    <a:p>
                      <a:endParaRPr lang="en-US"/>
                    </a:p>
                  </a:txBody>
                  <a:tcPr/>
                </a:tc>
                <a:extLst>
                  <a:ext uri="{0D108BD9-81ED-4DB2-BD59-A6C34878D82A}">
                    <a16:rowId xmlns:a16="http://schemas.microsoft.com/office/drawing/2014/main" val="810127004"/>
                  </a:ext>
                </a:extLst>
              </a:tr>
              <a:tr h="124624">
                <a:tc>
                  <a:txBody>
                    <a:bodyPr/>
                    <a:lstStyle/>
                    <a:p>
                      <a:pPr algn="l" fontAlgn="b"/>
                      <a:r>
                        <a:rPr lang="en-US" sz="1200" b="0" i="0" u="none" strike="noStrike">
                          <a:solidFill>
                            <a:srgbClr val="000000"/>
                          </a:solidFill>
                          <a:effectLst/>
                          <a:latin typeface="+mn-lt"/>
                        </a:rPr>
                        <a:t>Fan Efficiency</a:t>
                      </a:r>
                    </a:p>
                  </a:txBody>
                  <a:tcPr marL="5546" marR="5546" marT="5546" marB="0" anchor="b">
                    <a:lnL w="12700" cap="flat" cmpd="sng" algn="ctr">
                      <a:solidFill>
                        <a:srgbClr val="8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l" fontAlgn="b"/>
                      <a:r>
                        <a:rPr lang="en-US" sz="1200" b="0" i="0" u="none" strike="noStrike" dirty="0">
                          <a:solidFill>
                            <a:srgbClr val="000000"/>
                          </a:solidFill>
                          <a:effectLst/>
                          <a:latin typeface="+mn-lt"/>
                        </a:rPr>
                        <a:t> 75</a:t>
                      </a:r>
                    </a:p>
                  </a:txBody>
                  <a:tcPr marL="5546" marR="5546" marT="5546" marB="0" anchor="b">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pPr algn="ctr" fontAlgn="b"/>
                      <a:r>
                        <a:rPr lang="en-US" sz="1200" b="0" i="0" u="none" strike="noStrike">
                          <a:solidFill>
                            <a:srgbClr val="000000"/>
                          </a:solidFill>
                          <a:effectLst/>
                          <a:latin typeface="Calibri" panose="020F0502020204030204" pitchFamily="34" charset="0"/>
                        </a:rPr>
                        <a:t>75</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a:txBody>
                    <a:bodyPr/>
                    <a:lstStyle/>
                    <a:p>
                      <a:pPr algn="l" fontAlgn="b"/>
                      <a:r>
                        <a:rPr lang="en-US" sz="1200" b="0" i="0" u="none" strike="noStrike">
                          <a:solidFill>
                            <a:srgbClr val="000000"/>
                          </a:solidFill>
                          <a:effectLst/>
                          <a:latin typeface="+mn-lt"/>
                        </a:rPr>
                        <a:t>%</a:t>
                      </a:r>
                    </a:p>
                  </a:txBody>
                  <a:tcPr marL="5546" marR="5546" marT="5546" marB="0" anchor="b">
                    <a:lnL w="12700" cap="flat" cmpd="sng" algn="ctr">
                      <a:solidFill>
                        <a:srgbClr val="80808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mn-lt"/>
                        </a:rPr>
                        <a:t> </a:t>
                      </a:r>
                    </a:p>
                  </a:txBody>
                  <a:tcPr marL="5546" marR="5546" marT="5546"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mn-lt"/>
                        </a:rPr>
                        <a:t> </a:t>
                      </a:r>
                    </a:p>
                  </a:txBody>
                  <a:tcPr marL="5546" marR="5546" marT="5546" marB="0" anchor="b">
                    <a:lnL>
                      <a:noFill/>
                    </a:lnL>
                    <a:lnR>
                      <a:noFill/>
                    </a:lnR>
                    <a:lnT>
                      <a:noFill/>
                    </a:lnT>
                    <a:lnB>
                      <a:noFill/>
                    </a:lnB>
                    <a:solidFill>
                      <a:srgbClr val="FFFFFF"/>
                    </a:solidFill>
                  </a:tcPr>
                </a:tc>
                <a:extLst>
                  <a:ext uri="{0D108BD9-81ED-4DB2-BD59-A6C34878D82A}">
                    <a16:rowId xmlns:a16="http://schemas.microsoft.com/office/drawing/2014/main" val="518787003"/>
                  </a:ext>
                </a:extLst>
              </a:tr>
              <a:tr h="124624">
                <a:tc>
                  <a:txBody>
                    <a:bodyPr/>
                    <a:lstStyle/>
                    <a:p>
                      <a:pPr algn="l" fontAlgn="b"/>
                      <a:r>
                        <a:rPr lang="en-US" sz="1200" b="0" i="0" u="none" strike="noStrike">
                          <a:solidFill>
                            <a:srgbClr val="000000"/>
                          </a:solidFill>
                          <a:effectLst/>
                          <a:latin typeface="+mn-lt"/>
                        </a:rPr>
                        <a:t>Preheat Energy Source</a:t>
                      </a:r>
                    </a:p>
                  </a:txBody>
                  <a:tcPr marL="5546" marR="5546" marT="5546" marB="0" anchor="b">
                    <a:lnL w="12700" cap="flat" cmpd="sng" algn="ctr">
                      <a:solidFill>
                        <a:srgbClr val="8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l" fontAlgn="b"/>
                      <a:r>
                        <a:rPr lang="en-US" sz="1200" b="0" i="0" u="none" strike="noStrike" dirty="0">
                          <a:solidFill>
                            <a:srgbClr val="000000"/>
                          </a:solidFill>
                          <a:effectLst/>
                          <a:latin typeface="+mn-lt"/>
                        </a:rPr>
                        <a:t> Natural Gas</a:t>
                      </a:r>
                    </a:p>
                  </a:txBody>
                  <a:tcPr marL="5546" marR="5546" marT="5546" marB="0" anchor="b">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pPr algn="ctr" fontAlgn="b"/>
                      <a:r>
                        <a:rPr lang="en-US" sz="1200" b="0" i="0" u="none" strike="noStrike">
                          <a:solidFill>
                            <a:srgbClr val="000000"/>
                          </a:solidFill>
                          <a:effectLst/>
                          <a:latin typeface="Calibri" panose="020F0502020204030204" pitchFamily="34" charset="0"/>
                        </a:rPr>
                        <a:t>Natural Gas</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a:txBody>
                    <a:bodyPr/>
                    <a:lstStyle/>
                    <a:p>
                      <a:pPr algn="l" fontAlgn="b"/>
                      <a:r>
                        <a:rPr lang="en-US" sz="1200" b="0" i="0" u="none" strike="noStrike">
                          <a:solidFill>
                            <a:srgbClr val="000000"/>
                          </a:solidFill>
                          <a:effectLst/>
                          <a:latin typeface="+mn-lt"/>
                        </a:rPr>
                        <a:t> </a:t>
                      </a:r>
                    </a:p>
                  </a:txBody>
                  <a:tcPr marL="5546" marR="5546" marT="5546" marB="0" anchor="b">
                    <a:lnL w="12700" cap="flat" cmpd="sng" algn="ctr">
                      <a:solidFill>
                        <a:srgbClr val="80808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mn-lt"/>
                        </a:rPr>
                        <a:t> </a:t>
                      </a:r>
                    </a:p>
                  </a:txBody>
                  <a:tcPr marL="5546" marR="5546" marT="5546"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mn-lt"/>
                        </a:rPr>
                        <a:t> </a:t>
                      </a:r>
                    </a:p>
                  </a:txBody>
                  <a:tcPr marL="5546" marR="5546" marT="5546" marB="0" anchor="b">
                    <a:lnL>
                      <a:noFill/>
                    </a:lnL>
                    <a:lnR>
                      <a:noFill/>
                    </a:lnR>
                    <a:lnT>
                      <a:noFill/>
                    </a:lnT>
                    <a:lnB>
                      <a:noFill/>
                    </a:lnB>
                    <a:solidFill>
                      <a:srgbClr val="FFFFFF"/>
                    </a:solidFill>
                  </a:tcPr>
                </a:tc>
                <a:extLst>
                  <a:ext uri="{0D108BD9-81ED-4DB2-BD59-A6C34878D82A}">
                    <a16:rowId xmlns:a16="http://schemas.microsoft.com/office/drawing/2014/main" val="14060129"/>
                  </a:ext>
                </a:extLst>
              </a:tr>
              <a:tr h="124624">
                <a:tc>
                  <a:txBody>
                    <a:bodyPr/>
                    <a:lstStyle/>
                    <a:p>
                      <a:pPr algn="l" fontAlgn="b"/>
                      <a:r>
                        <a:rPr lang="en-US" sz="1200" b="0" i="0" u="none" strike="noStrike">
                          <a:solidFill>
                            <a:srgbClr val="000000"/>
                          </a:solidFill>
                          <a:effectLst/>
                          <a:latin typeface="+mn-lt"/>
                        </a:rPr>
                        <a:t>Preheat System COP</a:t>
                      </a:r>
                    </a:p>
                  </a:txBody>
                  <a:tcPr marL="5546" marR="5546" marT="5546" marB="0" anchor="b">
                    <a:lnL w="12700" cap="flat" cmpd="sng" algn="ctr">
                      <a:solidFill>
                        <a:srgbClr val="8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l" fontAlgn="b"/>
                      <a:r>
                        <a:rPr lang="en-US" sz="1200" b="0" i="0" u="none" strike="noStrike" dirty="0">
                          <a:solidFill>
                            <a:srgbClr val="000000"/>
                          </a:solidFill>
                          <a:effectLst/>
                          <a:latin typeface="+mn-lt"/>
                        </a:rPr>
                        <a:t> 1</a:t>
                      </a:r>
                    </a:p>
                  </a:txBody>
                  <a:tcPr marL="5546" marR="5546" marT="5546" marB="0" anchor="b">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pPr algn="ctr" fontAlgn="b"/>
                      <a:r>
                        <a:rPr lang="en-US" sz="1200" b="0" i="0" u="none" strike="noStrike">
                          <a:solidFill>
                            <a:srgbClr val="000000"/>
                          </a:solidFill>
                          <a:effectLst/>
                          <a:latin typeface="Calibri" panose="020F0502020204030204" pitchFamily="34" charset="0"/>
                        </a:rPr>
                        <a:t>1</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a:txBody>
                    <a:bodyPr/>
                    <a:lstStyle/>
                    <a:p>
                      <a:pPr algn="l" fontAlgn="b"/>
                      <a:r>
                        <a:rPr lang="en-US" sz="1200" b="0" i="0" u="none" strike="noStrike">
                          <a:solidFill>
                            <a:srgbClr val="000000"/>
                          </a:solidFill>
                          <a:effectLst/>
                          <a:latin typeface="+mn-lt"/>
                        </a:rPr>
                        <a:t> </a:t>
                      </a:r>
                    </a:p>
                  </a:txBody>
                  <a:tcPr marL="5546" marR="5546" marT="5546" marB="0" anchor="b">
                    <a:lnL w="12700" cap="flat" cmpd="sng" algn="ctr">
                      <a:solidFill>
                        <a:srgbClr val="80808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mn-lt"/>
                        </a:rPr>
                        <a:t> </a:t>
                      </a:r>
                    </a:p>
                  </a:txBody>
                  <a:tcPr marL="5546" marR="5546" marT="5546"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mn-lt"/>
                        </a:rPr>
                        <a:t> </a:t>
                      </a:r>
                    </a:p>
                  </a:txBody>
                  <a:tcPr marL="5546" marR="5546" marT="5546" marB="0" anchor="b">
                    <a:lnL>
                      <a:noFill/>
                    </a:lnL>
                    <a:lnR>
                      <a:noFill/>
                    </a:lnR>
                    <a:lnT>
                      <a:noFill/>
                    </a:lnT>
                    <a:lnB>
                      <a:noFill/>
                    </a:lnB>
                    <a:solidFill>
                      <a:srgbClr val="FFFFFF"/>
                    </a:solidFill>
                  </a:tcPr>
                </a:tc>
                <a:extLst>
                  <a:ext uri="{0D108BD9-81ED-4DB2-BD59-A6C34878D82A}">
                    <a16:rowId xmlns:a16="http://schemas.microsoft.com/office/drawing/2014/main" val="32860651"/>
                  </a:ext>
                </a:extLst>
              </a:tr>
              <a:tr h="124624">
                <a:tc>
                  <a:txBody>
                    <a:bodyPr/>
                    <a:lstStyle/>
                    <a:p>
                      <a:pPr algn="l" fontAlgn="b"/>
                      <a:r>
                        <a:rPr lang="en-US" sz="1200" b="0" i="0" u="none" strike="noStrike">
                          <a:solidFill>
                            <a:srgbClr val="000000"/>
                          </a:solidFill>
                          <a:effectLst/>
                          <a:latin typeface="+mn-lt"/>
                        </a:rPr>
                        <a:t>Include Free Cooling?</a:t>
                      </a:r>
                    </a:p>
                  </a:txBody>
                  <a:tcPr marL="5546" marR="5546" marT="5546" marB="0" anchor="b">
                    <a:lnL w="12700" cap="flat" cmpd="sng" algn="ctr">
                      <a:solidFill>
                        <a:srgbClr val="8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l" fontAlgn="b"/>
                      <a:r>
                        <a:rPr lang="en-US" sz="1200" b="0" i="0" u="none" strike="noStrike" dirty="0">
                          <a:solidFill>
                            <a:srgbClr val="000000"/>
                          </a:solidFill>
                          <a:effectLst/>
                          <a:latin typeface="+mn-lt"/>
                        </a:rPr>
                        <a:t> TRUE</a:t>
                      </a:r>
                    </a:p>
                  </a:txBody>
                  <a:tcPr marL="5546" marR="5546" marT="5546" marB="0" anchor="b">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pPr algn="ctr" fontAlgn="b"/>
                      <a:r>
                        <a:rPr lang="en-US" sz="1200" b="0" i="0" u="none" strike="noStrike">
                          <a:solidFill>
                            <a:srgbClr val="000000"/>
                          </a:solidFill>
                          <a:effectLst/>
                          <a:latin typeface="Calibri" panose="020F0502020204030204" pitchFamily="34" charset="0"/>
                        </a:rPr>
                        <a:t>TRUE</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a:txBody>
                    <a:bodyPr/>
                    <a:lstStyle/>
                    <a:p>
                      <a:pPr algn="l" fontAlgn="b"/>
                      <a:r>
                        <a:rPr lang="en-US" sz="1200" b="0" i="0" u="none" strike="noStrike">
                          <a:solidFill>
                            <a:srgbClr val="000000"/>
                          </a:solidFill>
                          <a:effectLst/>
                          <a:latin typeface="+mn-lt"/>
                        </a:rPr>
                        <a:t> </a:t>
                      </a:r>
                    </a:p>
                  </a:txBody>
                  <a:tcPr marL="5546" marR="5546" marT="5546" marB="0" anchor="b">
                    <a:lnL w="12700" cap="flat" cmpd="sng" algn="ctr">
                      <a:solidFill>
                        <a:srgbClr val="80808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mn-lt"/>
                        </a:rPr>
                        <a:t> </a:t>
                      </a:r>
                    </a:p>
                  </a:txBody>
                  <a:tcPr marL="5546" marR="5546" marT="5546" marB="0" anchor="b">
                    <a:lnL>
                      <a:noFill/>
                    </a:lnL>
                    <a:lnR>
                      <a:noFill/>
                    </a:lnR>
                    <a:lnT>
                      <a:noFill/>
                    </a:lnT>
                    <a:lnB>
                      <a:noFill/>
                    </a:lnB>
                    <a:solidFill>
                      <a:srgbClr val="FFFFFF"/>
                    </a:solidFill>
                  </a:tcPr>
                </a:tc>
                <a:tc>
                  <a:txBody>
                    <a:bodyPr/>
                    <a:lstStyle/>
                    <a:p>
                      <a:pPr algn="l" fontAlgn="b"/>
                      <a:r>
                        <a:rPr lang="en-US" sz="1200" b="0" i="0" u="none" strike="noStrike" dirty="0">
                          <a:solidFill>
                            <a:srgbClr val="000000"/>
                          </a:solidFill>
                          <a:effectLst/>
                          <a:latin typeface="+mn-lt"/>
                        </a:rPr>
                        <a:t> </a:t>
                      </a:r>
                    </a:p>
                  </a:txBody>
                  <a:tcPr marL="5546" marR="5546" marT="5546" marB="0" anchor="b">
                    <a:lnL>
                      <a:noFill/>
                    </a:lnL>
                    <a:lnR>
                      <a:noFill/>
                    </a:lnR>
                    <a:lnT>
                      <a:noFill/>
                    </a:lnT>
                    <a:lnB>
                      <a:noFill/>
                    </a:lnB>
                    <a:solidFill>
                      <a:srgbClr val="FFFFFF"/>
                    </a:solidFill>
                  </a:tcPr>
                </a:tc>
                <a:extLst>
                  <a:ext uri="{0D108BD9-81ED-4DB2-BD59-A6C34878D82A}">
                    <a16:rowId xmlns:a16="http://schemas.microsoft.com/office/drawing/2014/main" val="274245511"/>
                  </a:ext>
                </a:extLst>
              </a:tr>
              <a:tr h="124624">
                <a:tc>
                  <a:txBody>
                    <a:bodyPr/>
                    <a:lstStyle/>
                    <a:p>
                      <a:pPr algn="l" fontAlgn="b"/>
                      <a:r>
                        <a:rPr lang="en-US" sz="1200" b="0" i="0" u="none" strike="noStrike">
                          <a:solidFill>
                            <a:srgbClr val="000000"/>
                          </a:solidFill>
                          <a:effectLst/>
                          <a:latin typeface="+mn-lt"/>
                        </a:rPr>
                        <a:t>Cooling System COP</a:t>
                      </a:r>
                    </a:p>
                  </a:txBody>
                  <a:tcPr marL="5546" marR="5546" marT="5546" marB="0" anchor="b">
                    <a:lnL w="12700" cap="flat" cmpd="sng" algn="ctr">
                      <a:solidFill>
                        <a:srgbClr val="8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c gridSpan="3">
                  <a:txBody>
                    <a:bodyPr/>
                    <a:lstStyle/>
                    <a:p>
                      <a:pPr algn="l" fontAlgn="b"/>
                      <a:r>
                        <a:rPr lang="en-US" sz="1200" b="0" i="0" u="none" strike="noStrike" dirty="0">
                          <a:solidFill>
                            <a:srgbClr val="000000"/>
                          </a:solidFill>
                          <a:effectLst/>
                          <a:latin typeface="+mn-lt"/>
                        </a:rPr>
                        <a:t> 3.3</a:t>
                      </a:r>
                    </a:p>
                  </a:txBody>
                  <a:tcPr marL="5546" marR="5546" marT="5546" marB="0" anchor="b">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BBDFFF"/>
                    </a:solidFill>
                  </a:tcPr>
                </a:tc>
                <a:tc hMerge="1">
                  <a:txBody>
                    <a:bodyPr/>
                    <a:lstStyle/>
                    <a:p>
                      <a:pPr algn="ctr" fontAlgn="b"/>
                      <a:r>
                        <a:rPr lang="en-US" sz="1200" b="0" i="0" u="none" strike="noStrike">
                          <a:solidFill>
                            <a:srgbClr val="000000"/>
                          </a:solidFill>
                          <a:effectLst/>
                          <a:latin typeface="Calibri" panose="020F0502020204030204" pitchFamily="34" charset="0"/>
                        </a:rPr>
                        <a:t>3.3</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a:txBody>
                    <a:bodyPr/>
                    <a:lstStyle/>
                    <a:p>
                      <a:pPr algn="l" fontAlgn="b"/>
                      <a:r>
                        <a:rPr lang="en-US" sz="1200" b="0" i="0" u="none" strike="noStrike">
                          <a:solidFill>
                            <a:srgbClr val="000000"/>
                          </a:solidFill>
                          <a:effectLst/>
                          <a:latin typeface="+mn-lt"/>
                        </a:rPr>
                        <a:t> </a:t>
                      </a:r>
                    </a:p>
                  </a:txBody>
                  <a:tcPr marL="5546" marR="5546" marT="5546" marB="0" anchor="b">
                    <a:lnL w="12700" cap="flat" cmpd="sng" algn="ctr">
                      <a:solidFill>
                        <a:srgbClr val="80808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mn-lt"/>
                        </a:rPr>
                        <a:t> </a:t>
                      </a:r>
                    </a:p>
                  </a:txBody>
                  <a:tcPr marL="5546" marR="5546" marT="5546"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mn-lt"/>
                        </a:rPr>
                        <a:t> </a:t>
                      </a:r>
                    </a:p>
                  </a:txBody>
                  <a:tcPr marL="5546" marR="5546" marT="5546" marB="0" anchor="b">
                    <a:lnL>
                      <a:noFill/>
                    </a:lnL>
                    <a:lnR>
                      <a:noFill/>
                    </a:lnR>
                    <a:lnT>
                      <a:noFill/>
                    </a:lnT>
                    <a:lnB>
                      <a:noFill/>
                    </a:lnB>
                    <a:solidFill>
                      <a:srgbClr val="FFFFFF"/>
                    </a:solidFill>
                  </a:tcPr>
                </a:tc>
                <a:extLst>
                  <a:ext uri="{0D108BD9-81ED-4DB2-BD59-A6C34878D82A}">
                    <a16:rowId xmlns:a16="http://schemas.microsoft.com/office/drawing/2014/main" val="3236872896"/>
                  </a:ext>
                </a:extLst>
              </a:tr>
              <a:tr h="124624">
                <a:tc>
                  <a:txBody>
                    <a:bodyPr/>
                    <a:lstStyle/>
                    <a:p>
                      <a:pPr algn="l" fontAlgn="b"/>
                      <a:r>
                        <a:rPr lang="en-US" sz="1200" b="1" i="0" u="none" strike="noStrike" dirty="0">
                          <a:solidFill>
                            <a:srgbClr val="000000"/>
                          </a:solidFill>
                          <a:effectLst/>
                          <a:latin typeface="+mn-lt"/>
                        </a:rPr>
                        <a:t>Building Setpoints</a:t>
                      </a:r>
                    </a:p>
                  </a:txBody>
                  <a:tcPr marL="5546" marR="5546" marT="5546" marB="0" anchor="b">
                    <a:lnL>
                      <a:noFill/>
                    </a:lnL>
                    <a:lnR>
                      <a:noFill/>
                    </a:lnR>
                    <a:lnT w="12700" cap="flat" cmpd="sng" algn="ctr">
                      <a:solidFill>
                        <a:srgbClr val="808080"/>
                      </a:solidFill>
                      <a:prstDash val="solid"/>
                      <a:round/>
                      <a:headEnd type="none" w="med" len="med"/>
                      <a:tailEnd type="none" w="med" len="med"/>
                    </a:lnT>
                    <a:lnB>
                      <a:noFill/>
                    </a:lnB>
                    <a:solidFill>
                      <a:srgbClr val="FFFFFF"/>
                    </a:solidFill>
                  </a:tcPr>
                </a:tc>
                <a:tc gridSpan="2">
                  <a:txBody>
                    <a:bodyPr/>
                    <a:lstStyle/>
                    <a:p>
                      <a:pPr algn="l" fontAlgn="b"/>
                      <a:r>
                        <a:rPr lang="en-US" sz="1200" b="0" i="0" u="none" strike="noStrike">
                          <a:solidFill>
                            <a:srgbClr val="000000"/>
                          </a:solidFill>
                          <a:effectLst/>
                          <a:latin typeface="+mn-lt"/>
                        </a:rPr>
                        <a:t> </a:t>
                      </a:r>
                      <a:endParaRPr lang="en-US" sz="1200" b="1" i="0" u="none" strike="noStrike">
                        <a:solidFill>
                          <a:srgbClr val="000000"/>
                        </a:solidFill>
                        <a:effectLst/>
                        <a:latin typeface="+mn-lt"/>
                      </a:endParaRPr>
                    </a:p>
                  </a:txBody>
                  <a:tcPr marL="5546" marR="5546" marT="5546" marB="0" anchor="b">
                    <a:lnL>
                      <a:noFill/>
                    </a:lnL>
                    <a:lnR>
                      <a:noFill/>
                    </a:lnR>
                    <a:lnT w="12700" cap="flat" cmpd="sng" algn="ctr">
                      <a:solidFill>
                        <a:srgbClr val="808080"/>
                      </a:solidFill>
                      <a:prstDash val="solid"/>
                      <a:round/>
                      <a:headEnd type="none" w="med" len="med"/>
                      <a:tailEnd type="none" w="med" len="med"/>
                    </a:lnT>
                    <a:lnB>
                      <a:noFill/>
                    </a:lnB>
                    <a:solidFill>
                      <a:srgbClr val="FFFFFF"/>
                    </a:solidFill>
                  </a:tcPr>
                </a:tc>
                <a:tc hMerge="1">
                  <a:txBody>
                    <a:bodyPr/>
                    <a:lstStyle/>
                    <a:p>
                      <a:pPr algn="ctr" fontAlgn="b"/>
                      <a:r>
                        <a:rPr lang="en-US" sz="1200" b="0" i="0" u="none" strike="noStrike">
                          <a:solidFill>
                            <a:srgbClr val="000000"/>
                          </a:solidFill>
                          <a:effectLst/>
                          <a:latin typeface="Calibri" panose="020F0502020204030204" pitchFamily="34" charset="0"/>
                        </a:rPr>
                        <a:t> </a:t>
                      </a:r>
                    </a:p>
                  </a:txBody>
                  <a:tcPr marL="5546" marR="5546" marT="5546" marB="0" anchor="b">
                    <a:lnL>
                      <a:noFill/>
                    </a:lnL>
                    <a:lnR>
                      <a:noFill/>
                    </a:lnR>
                    <a:lnT>
                      <a:noFill/>
                    </a:lnT>
                    <a:lnB>
                      <a:noFill/>
                    </a:lnB>
                    <a:solidFill>
                      <a:srgbClr val="FFFFFF"/>
                    </a:solidFill>
                  </a:tcPr>
                </a:tc>
                <a:tc>
                  <a:txBody>
                    <a:bodyPr/>
                    <a:lstStyle/>
                    <a:p>
                      <a:pPr algn="ctr" fontAlgn="b"/>
                      <a:r>
                        <a:rPr lang="en-US" sz="1200" b="0" i="0" u="none" strike="noStrike" dirty="0">
                          <a:solidFill>
                            <a:srgbClr val="000000"/>
                          </a:solidFill>
                          <a:effectLst/>
                          <a:latin typeface="+mn-lt"/>
                        </a:rPr>
                        <a:t> </a:t>
                      </a:r>
                    </a:p>
                  </a:txBody>
                  <a:tcPr marL="5546" marR="5546" marT="5546" marB="0" anchor="b">
                    <a:lnL>
                      <a:noFill/>
                    </a:lnL>
                    <a:lnR>
                      <a:noFill/>
                    </a:lnR>
                    <a:lnT w="12700" cap="flat" cmpd="sng" algn="ctr">
                      <a:solidFill>
                        <a:srgbClr val="80808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mn-lt"/>
                        </a:rPr>
                        <a:t> </a:t>
                      </a:r>
                    </a:p>
                  </a:txBody>
                  <a:tcPr marL="5546" marR="5546" marT="5546" marB="0" anchor="b">
                    <a:lnL>
                      <a:noFill/>
                    </a:lnL>
                    <a:lnR>
                      <a:noFill/>
                    </a:lnR>
                    <a:lnT>
                      <a:noFill/>
                    </a:lnT>
                    <a:lnB>
                      <a:noFill/>
                    </a:lnB>
                    <a:solidFill>
                      <a:srgbClr val="FFFFFF"/>
                    </a:solidFill>
                  </a:tcPr>
                </a:tc>
                <a:tc>
                  <a:txBody>
                    <a:bodyPr/>
                    <a:lstStyle/>
                    <a:p>
                      <a:pPr algn="l" fontAlgn="b"/>
                      <a:r>
                        <a:rPr lang="en-US" sz="1200" b="0" i="0" u="none" strike="noStrike" dirty="0">
                          <a:solidFill>
                            <a:srgbClr val="000000"/>
                          </a:solidFill>
                          <a:effectLst/>
                          <a:latin typeface="+mn-lt"/>
                        </a:rPr>
                        <a:t> </a:t>
                      </a:r>
                    </a:p>
                  </a:txBody>
                  <a:tcPr marL="5546" marR="5546" marT="5546" marB="0" anchor="b">
                    <a:lnL>
                      <a:noFill/>
                    </a:lnL>
                    <a:lnR>
                      <a:noFill/>
                    </a:lnR>
                    <a:lnT>
                      <a:noFill/>
                    </a:lnT>
                    <a:lnB>
                      <a:noFill/>
                    </a:lnB>
                    <a:solidFill>
                      <a:srgbClr val="FFFFFF"/>
                    </a:solidFill>
                  </a:tcPr>
                </a:tc>
                <a:tc>
                  <a:txBody>
                    <a:bodyPr/>
                    <a:lstStyle/>
                    <a:p>
                      <a:pPr algn="l" fontAlgn="b"/>
                      <a:r>
                        <a:rPr lang="en-US" sz="1200" b="0" i="0" u="none" strike="noStrike" dirty="0">
                          <a:solidFill>
                            <a:srgbClr val="000000"/>
                          </a:solidFill>
                          <a:effectLst/>
                          <a:latin typeface="+mn-lt"/>
                        </a:rPr>
                        <a:t> </a:t>
                      </a:r>
                    </a:p>
                  </a:txBody>
                  <a:tcPr marL="5546" marR="5546" marT="5546" marB="0" anchor="b">
                    <a:lnL>
                      <a:noFill/>
                    </a:lnL>
                    <a:lnR>
                      <a:noFill/>
                    </a:lnR>
                    <a:lnT>
                      <a:noFill/>
                    </a:lnT>
                    <a:lnB>
                      <a:noFill/>
                    </a:lnB>
                    <a:solidFill>
                      <a:srgbClr val="FFFFFF"/>
                    </a:solidFill>
                  </a:tcPr>
                </a:tc>
                <a:extLst>
                  <a:ext uri="{0D108BD9-81ED-4DB2-BD59-A6C34878D82A}">
                    <a16:rowId xmlns:a16="http://schemas.microsoft.com/office/drawing/2014/main" val="1251924378"/>
                  </a:ext>
                </a:extLst>
              </a:tr>
              <a:tr h="124624">
                <a:tc>
                  <a:txBody>
                    <a:bodyPr/>
                    <a:lstStyle/>
                    <a:p>
                      <a:pPr algn="l" fontAlgn="b"/>
                      <a:r>
                        <a:rPr lang="en-US" sz="1200" b="0" i="0" u="none" strike="noStrike">
                          <a:solidFill>
                            <a:srgbClr val="000000"/>
                          </a:solidFill>
                          <a:effectLst/>
                          <a:latin typeface="+mn-lt"/>
                        </a:rPr>
                        <a:t> </a:t>
                      </a:r>
                    </a:p>
                  </a:txBody>
                  <a:tcPr marL="5546" marR="5546" marT="5546"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200" b="0" i="0" u="none" strike="noStrike" dirty="0">
                          <a:solidFill>
                            <a:srgbClr val="000000"/>
                          </a:solidFill>
                          <a:effectLst/>
                          <a:latin typeface="+mn-lt"/>
                        </a:rPr>
                        <a:t> </a:t>
                      </a:r>
                    </a:p>
                  </a:txBody>
                  <a:tcPr marL="5546" marR="5546" marT="5546"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b"/>
                      <a:r>
                        <a:rPr lang="en-US" sz="1200" b="0" i="0" u="none" strike="noStrike">
                          <a:solidFill>
                            <a:srgbClr val="000000"/>
                          </a:solidFill>
                          <a:effectLst/>
                          <a:latin typeface="Calibri" panose="020F0502020204030204" pitchFamily="34" charset="0"/>
                        </a:rPr>
                        <a:t> </a:t>
                      </a:r>
                    </a:p>
                  </a:txBody>
                  <a:tcPr marL="5546" marR="5546" marT="5546"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mn-lt"/>
                        </a:rPr>
                        <a:t>Setpoint</a:t>
                      </a:r>
                    </a:p>
                  </a:txBody>
                  <a:tcPr marL="5546" marR="5546" marT="5546"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mn-lt"/>
                        </a:rPr>
                        <a:t>Setback</a:t>
                      </a:r>
                    </a:p>
                  </a:txBody>
                  <a:tcPr marL="5546" marR="5546" marT="5546"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mn-lt"/>
                        </a:rPr>
                        <a:t> </a:t>
                      </a:r>
                    </a:p>
                  </a:txBody>
                  <a:tcPr marL="5546" marR="5546" marT="5546" marB="0" anchor="b">
                    <a:lnL>
                      <a:noFill/>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mn-lt"/>
                        </a:rPr>
                        <a:t> </a:t>
                      </a:r>
                    </a:p>
                  </a:txBody>
                  <a:tcPr marL="5546" marR="5546" marT="5546" marB="0" anchor="b">
                    <a:lnL>
                      <a:noFill/>
                    </a:lnL>
                    <a:lnR>
                      <a:noFill/>
                    </a:lnR>
                    <a:lnT>
                      <a:noFill/>
                    </a:lnT>
                    <a:lnB>
                      <a:noFill/>
                    </a:lnB>
                    <a:solidFill>
                      <a:srgbClr val="FFFFFF"/>
                    </a:solidFill>
                  </a:tcPr>
                </a:tc>
                <a:extLst>
                  <a:ext uri="{0D108BD9-81ED-4DB2-BD59-A6C34878D82A}">
                    <a16:rowId xmlns:a16="http://schemas.microsoft.com/office/drawing/2014/main" val="4087226698"/>
                  </a:ext>
                </a:extLst>
              </a:tr>
              <a:tr h="124624">
                <a:tc gridSpan="3">
                  <a:txBody>
                    <a:bodyPr/>
                    <a:lstStyle/>
                    <a:p>
                      <a:pPr algn="l" fontAlgn="b"/>
                      <a:r>
                        <a:rPr lang="en-US" sz="1200" b="0" i="0" u="none" strike="noStrike">
                          <a:solidFill>
                            <a:srgbClr val="000000"/>
                          </a:solidFill>
                          <a:effectLst/>
                          <a:latin typeface="+mn-lt"/>
                        </a:rPr>
                        <a:t>Cooling</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a:txBody>
                    <a:bodyPr/>
                    <a:lstStyle/>
                    <a:p>
                      <a:pPr algn="l" fontAlgn="b"/>
                      <a:r>
                        <a:rPr lang="en-US" sz="1200" b="0" i="0" u="none" strike="noStrike">
                          <a:solidFill>
                            <a:srgbClr val="000000"/>
                          </a:solidFill>
                          <a:effectLst/>
                          <a:latin typeface="+mn-lt"/>
                        </a:rPr>
                        <a:t>22.22</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a:txBody>
                    <a:bodyPr/>
                    <a:lstStyle/>
                    <a:p>
                      <a:pPr algn="l" fontAlgn="b"/>
                      <a:r>
                        <a:rPr lang="en-US" sz="1200" b="0" i="0" u="none" strike="noStrike">
                          <a:solidFill>
                            <a:srgbClr val="000000"/>
                          </a:solidFill>
                          <a:effectLst/>
                          <a:latin typeface="+mn-lt"/>
                        </a:rPr>
                        <a:t>27</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a:txBody>
                    <a:bodyPr/>
                    <a:lstStyle/>
                    <a:p>
                      <a:pPr algn="l" fontAlgn="b"/>
                      <a:r>
                        <a:rPr lang="en-US" sz="1200" b="0" i="0" u="none" strike="noStrike">
                          <a:solidFill>
                            <a:srgbClr val="000000"/>
                          </a:solidFill>
                          <a:effectLst/>
                          <a:latin typeface="+mn-lt"/>
                        </a:rPr>
                        <a:t>C</a:t>
                      </a:r>
                    </a:p>
                  </a:txBody>
                  <a:tcPr marL="5546" marR="5546" marT="5546"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mn-lt"/>
                        </a:rPr>
                        <a:t> </a:t>
                      </a:r>
                    </a:p>
                  </a:txBody>
                  <a:tcPr marL="5546" marR="5546" marT="5546" marB="0" anchor="b">
                    <a:lnL>
                      <a:noFill/>
                    </a:lnL>
                    <a:lnR>
                      <a:noFill/>
                    </a:lnR>
                    <a:lnT>
                      <a:noFill/>
                    </a:lnT>
                    <a:lnB>
                      <a:noFill/>
                    </a:lnB>
                    <a:solidFill>
                      <a:srgbClr val="FFFFFF"/>
                    </a:solidFill>
                  </a:tcPr>
                </a:tc>
                <a:extLst>
                  <a:ext uri="{0D108BD9-81ED-4DB2-BD59-A6C34878D82A}">
                    <a16:rowId xmlns:a16="http://schemas.microsoft.com/office/drawing/2014/main" val="48810547"/>
                  </a:ext>
                </a:extLst>
              </a:tr>
              <a:tr h="124624">
                <a:tc gridSpan="3">
                  <a:txBody>
                    <a:bodyPr/>
                    <a:lstStyle/>
                    <a:p>
                      <a:pPr algn="l" fontAlgn="b"/>
                      <a:r>
                        <a:rPr lang="en-US" sz="1200" b="0" i="0" u="none" strike="noStrike">
                          <a:solidFill>
                            <a:srgbClr val="000000"/>
                          </a:solidFill>
                          <a:effectLst/>
                          <a:latin typeface="+mn-lt"/>
                        </a:rPr>
                        <a:t>Heating</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a:txBody>
                    <a:bodyPr/>
                    <a:lstStyle/>
                    <a:p>
                      <a:pPr algn="l" fontAlgn="b"/>
                      <a:r>
                        <a:rPr lang="en-US" sz="1200" b="0" i="0" u="none" strike="noStrike">
                          <a:solidFill>
                            <a:srgbClr val="000000"/>
                          </a:solidFill>
                          <a:effectLst/>
                          <a:latin typeface="+mn-lt"/>
                        </a:rPr>
                        <a:t>22.22</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a:txBody>
                    <a:bodyPr/>
                    <a:lstStyle/>
                    <a:p>
                      <a:pPr algn="l" fontAlgn="b"/>
                      <a:r>
                        <a:rPr lang="en-US" sz="1200" b="0" i="0" u="none" strike="noStrike">
                          <a:solidFill>
                            <a:srgbClr val="000000"/>
                          </a:solidFill>
                          <a:effectLst/>
                          <a:latin typeface="+mn-lt"/>
                        </a:rPr>
                        <a:t>18</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a:txBody>
                    <a:bodyPr/>
                    <a:lstStyle/>
                    <a:p>
                      <a:pPr algn="l" fontAlgn="b"/>
                      <a:r>
                        <a:rPr lang="en-US" sz="1200" b="0" i="0" u="none" strike="noStrike">
                          <a:solidFill>
                            <a:srgbClr val="000000"/>
                          </a:solidFill>
                          <a:effectLst/>
                          <a:latin typeface="+mn-lt"/>
                        </a:rPr>
                        <a:t>C</a:t>
                      </a:r>
                    </a:p>
                  </a:txBody>
                  <a:tcPr marL="5546" marR="5546" marT="5546"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mn-lt"/>
                        </a:rPr>
                        <a:t> </a:t>
                      </a:r>
                    </a:p>
                  </a:txBody>
                  <a:tcPr marL="5546" marR="5546" marT="5546" marB="0" anchor="b">
                    <a:lnL>
                      <a:noFill/>
                    </a:lnL>
                    <a:lnR>
                      <a:noFill/>
                    </a:lnR>
                    <a:lnT>
                      <a:noFill/>
                    </a:lnT>
                    <a:lnB>
                      <a:noFill/>
                    </a:lnB>
                    <a:solidFill>
                      <a:srgbClr val="FFFFFF"/>
                    </a:solidFill>
                  </a:tcPr>
                </a:tc>
                <a:extLst>
                  <a:ext uri="{0D108BD9-81ED-4DB2-BD59-A6C34878D82A}">
                    <a16:rowId xmlns:a16="http://schemas.microsoft.com/office/drawing/2014/main" val="3274384999"/>
                  </a:ext>
                </a:extLst>
              </a:tr>
              <a:tr h="124624">
                <a:tc gridSpan="3">
                  <a:txBody>
                    <a:bodyPr/>
                    <a:lstStyle/>
                    <a:p>
                      <a:pPr algn="l" fontAlgn="b"/>
                      <a:r>
                        <a:rPr lang="en-US" sz="1200" b="0" i="0" u="none" strike="noStrike">
                          <a:solidFill>
                            <a:srgbClr val="000000"/>
                          </a:solidFill>
                          <a:effectLst/>
                          <a:latin typeface="+mn-lt"/>
                        </a:rPr>
                        <a:t>Humidification</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a:txBody>
                    <a:bodyPr/>
                    <a:lstStyle/>
                    <a:p>
                      <a:pPr algn="l" fontAlgn="b"/>
                      <a:r>
                        <a:rPr lang="en-US" sz="1200" b="0" i="0" u="none" strike="noStrike">
                          <a:solidFill>
                            <a:srgbClr val="000000"/>
                          </a:solidFill>
                          <a:effectLst/>
                          <a:latin typeface="+mn-lt"/>
                        </a:rPr>
                        <a:t>35</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a:txBody>
                    <a:bodyPr/>
                    <a:lstStyle/>
                    <a:p>
                      <a:pPr algn="l" fontAlgn="b"/>
                      <a:r>
                        <a:rPr lang="en-US" sz="1200" b="0" i="0" u="none" strike="noStrike">
                          <a:solidFill>
                            <a:srgbClr val="000000"/>
                          </a:solidFill>
                          <a:effectLst/>
                          <a:latin typeface="+mn-lt"/>
                        </a:rPr>
                        <a:t>30</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a:txBody>
                    <a:bodyPr/>
                    <a:lstStyle/>
                    <a:p>
                      <a:pPr algn="l" fontAlgn="b"/>
                      <a:r>
                        <a:rPr lang="en-US" sz="1200" b="0" i="0" u="none" strike="noStrike">
                          <a:solidFill>
                            <a:srgbClr val="000000"/>
                          </a:solidFill>
                          <a:effectLst/>
                          <a:latin typeface="+mn-lt"/>
                        </a:rPr>
                        <a:t>%</a:t>
                      </a:r>
                    </a:p>
                  </a:txBody>
                  <a:tcPr marL="5546" marR="5546" marT="5546"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200" b="0" i="0" u="none" strike="noStrike">
                          <a:solidFill>
                            <a:srgbClr val="000000"/>
                          </a:solidFill>
                          <a:effectLst/>
                          <a:latin typeface="+mn-lt"/>
                        </a:rPr>
                        <a:t> </a:t>
                      </a:r>
                    </a:p>
                  </a:txBody>
                  <a:tcPr marL="5546" marR="5546" marT="5546" marB="0" anchor="b">
                    <a:lnL>
                      <a:noFill/>
                    </a:lnL>
                    <a:lnR>
                      <a:noFill/>
                    </a:lnR>
                    <a:lnT>
                      <a:noFill/>
                    </a:lnT>
                    <a:lnB>
                      <a:noFill/>
                    </a:lnB>
                    <a:solidFill>
                      <a:srgbClr val="FFFFFF"/>
                    </a:solidFill>
                  </a:tcPr>
                </a:tc>
                <a:extLst>
                  <a:ext uri="{0D108BD9-81ED-4DB2-BD59-A6C34878D82A}">
                    <a16:rowId xmlns:a16="http://schemas.microsoft.com/office/drawing/2014/main" val="1572142285"/>
                  </a:ext>
                </a:extLst>
              </a:tr>
              <a:tr h="124624">
                <a:tc gridSpan="3">
                  <a:txBody>
                    <a:bodyPr/>
                    <a:lstStyle/>
                    <a:p>
                      <a:pPr algn="l" fontAlgn="b"/>
                      <a:r>
                        <a:rPr lang="en-US" sz="1200" b="0" i="0" u="none" strike="noStrike">
                          <a:solidFill>
                            <a:srgbClr val="000000"/>
                          </a:solidFill>
                          <a:effectLst/>
                          <a:latin typeface="+mn-lt"/>
                        </a:rPr>
                        <a:t>Dehumification</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a:txBody>
                    <a:bodyPr/>
                    <a:lstStyle/>
                    <a:p>
                      <a:pPr algn="l" fontAlgn="b"/>
                      <a:r>
                        <a:rPr lang="en-US" sz="1200" b="0" i="0" u="none" strike="noStrike">
                          <a:solidFill>
                            <a:srgbClr val="000000"/>
                          </a:solidFill>
                          <a:effectLst/>
                          <a:latin typeface="+mn-lt"/>
                        </a:rPr>
                        <a:t>60</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a:txBody>
                    <a:bodyPr/>
                    <a:lstStyle/>
                    <a:p>
                      <a:pPr algn="l" fontAlgn="b"/>
                      <a:r>
                        <a:rPr lang="en-US" sz="1200" b="0" i="0" u="none" strike="noStrike">
                          <a:solidFill>
                            <a:srgbClr val="000000"/>
                          </a:solidFill>
                          <a:effectLst/>
                          <a:latin typeface="+mn-lt"/>
                        </a:rPr>
                        <a:t>90</a:t>
                      </a:r>
                    </a:p>
                  </a:txBody>
                  <a:tcPr marL="5546" marR="5546" marT="5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a:txBody>
                    <a:bodyPr/>
                    <a:lstStyle/>
                    <a:p>
                      <a:pPr algn="l" fontAlgn="b"/>
                      <a:r>
                        <a:rPr lang="en-US" sz="1200" b="0" i="0" u="none" strike="noStrike">
                          <a:solidFill>
                            <a:srgbClr val="000000"/>
                          </a:solidFill>
                          <a:effectLst/>
                          <a:latin typeface="+mn-lt"/>
                        </a:rPr>
                        <a:t>%</a:t>
                      </a:r>
                    </a:p>
                  </a:txBody>
                  <a:tcPr marL="5546" marR="5546" marT="5546"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200" b="0" i="0" u="none" strike="noStrike" dirty="0">
                          <a:solidFill>
                            <a:srgbClr val="000000"/>
                          </a:solidFill>
                          <a:effectLst/>
                          <a:latin typeface="+mn-lt"/>
                        </a:rPr>
                        <a:t> </a:t>
                      </a:r>
                    </a:p>
                  </a:txBody>
                  <a:tcPr marL="5546" marR="5546" marT="5546" marB="0" anchor="b">
                    <a:lnL>
                      <a:noFill/>
                    </a:lnL>
                    <a:lnR>
                      <a:noFill/>
                    </a:lnR>
                    <a:lnT>
                      <a:noFill/>
                    </a:lnT>
                    <a:lnB>
                      <a:noFill/>
                    </a:lnB>
                    <a:solidFill>
                      <a:srgbClr val="FFFFFF"/>
                    </a:solidFill>
                  </a:tcPr>
                </a:tc>
                <a:extLst>
                  <a:ext uri="{0D108BD9-81ED-4DB2-BD59-A6C34878D82A}">
                    <a16:rowId xmlns:a16="http://schemas.microsoft.com/office/drawing/2014/main" val="2780621498"/>
                  </a:ext>
                </a:extLst>
              </a:tr>
            </a:tbl>
          </a:graphicData>
        </a:graphic>
      </p:graphicFrame>
      <p:pic>
        <p:nvPicPr>
          <p:cNvPr id="6" name="Picture 5">
            <a:extLst>
              <a:ext uri="{FF2B5EF4-FFF2-40B4-BE49-F238E27FC236}">
                <a16:creationId xmlns:a16="http://schemas.microsoft.com/office/drawing/2014/main" id="{14CCCAF5-35E9-C5BB-5E49-E94FE19B02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4379" y="3934197"/>
            <a:ext cx="1544479" cy="78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08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7EC374-0BD6-40E8-8560-62814FE2BFF3}"/>
              </a:ext>
            </a:extLst>
          </p:cNvPr>
          <p:cNvSpPr>
            <a:spLocks noGrp="1"/>
          </p:cNvSpPr>
          <p:nvPr>
            <p:ph type="sldNum" sz="quarter" idx="22"/>
          </p:nvPr>
        </p:nvSpPr>
        <p:spPr/>
        <p:txBody>
          <a:bodyPr/>
          <a:lstStyle/>
          <a:p>
            <a:fld id="{F80B4148-FD4A-40E9-803C-EA4D75AC5B8C}" type="slidenum">
              <a:rPr lang="en-US" smtClean="0"/>
              <a:t>34</a:t>
            </a:fld>
            <a:endParaRPr lang="en-US" dirty="0"/>
          </a:p>
        </p:txBody>
      </p:sp>
      <p:sp>
        <p:nvSpPr>
          <p:cNvPr id="2" name="Footer Placeholder 1">
            <a:extLst>
              <a:ext uri="{FF2B5EF4-FFF2-40B4-BE49-F238E27FC236}">
                <a16:creationId xmlns:a16="http://schemas.microsoft.com/office/drawing/2014/main" id="{C793050F-2D7D-A318-162B-404BE31715AC}"/>
              </a:ext>
            </a:extLst>
          </p:cNvPr>
          <p:cNvSpPr>
            <a:spLocks noGrp="1"/>
          </p:cNvSpPr>
          <p:nvPr>
            <p:ph type="ftr" sz="quarter" idx="21"/>
          </p:nvPr>
        </p:nvSpPr>
        <p:spPr/>
        <p:txBody>
          <a:bodyPr/>
          <a:lstStyle/>
          <a:p>
            <a:r>
              <a:rPr lang="en-US" dirty="0"/>
              <a:t>2024</a:t>
            </a:r>
          </a:p>
        </p:txBody>
      </p:sp>
      <p:sp>
        <p:nvSpPr>
          <p:cNvPr id="8" name="Subtitle 7">
            <a:extLst>
              <a:ext uri="{FF2B5EF4-FFF2-40B4-BE49-F238E27FC236}">
                <a16:creationId xmlns:a16="http://schemas.microsoft.com/office/drawing/2014/main" id="{D9182618-AFCD-8391-C235-370D76EC85D1}"/>
              </a:ext>
            </a:extLst>
          </p:cNvPr>
          <p:cNvSpPr>
            <a:spLocks noGrp="1"/>
          </p:cNvSpPr>
          <p:nvPr>
            <p:ph type="subTitle" idx="15"/>
          </p:nvPr>
        </p:nvSpPr>
        <p:spPr>
          <a:xfrm>
            <a:off x="623887" y="787751"/>
            <a:ext cx="8964613" cy="405683"/>
          </a:xfrm>
        </p:spPr>
        <p:txBody>
          <a:bodyPr/>
          <a:lstStyle/>
          <a:p>
            <a:r>
              <a:rPr lang="en-US" dirty="0"/>
              <a:t>Case Study – Hospital in Toronto (retrofit) </a:t>
            </a:r>
          </a:p>
        </p:txBody>
      </p:sp>
      <p:sp>
        <p:nvSpPr>
          <p:cNvPr id="9" name="Title 6">
            <a:extLst>
              <a:ext uri="{FF2B5EF4-FFF2-40B4-BE49-F238E27FC236}">
                <a16:creationId xmlns:a16="http://schemas.microsoft.com/office/drawing/2014/main" id="{D61AC1AD-550F-7C61-05DA-1B51BEBFBB4B}"/>
              </a:ext>
            </a:extLst>
          </p:cNvPr>
          <p:cNvSpPr>
            <a:spLocks noGrp="1"/>
          </p:cNvSpPr>
          <p:nvPr>
            <p:ph type="title"/>
          </p:nvPr>
        </p:nvSpPr>
        <p:spPr>
          <a:xfrm>
            <a:off x="623888" y="350069"/>
            <a:ext cx="8964613" cy="467239"/>
          </a:xfrm>
        </p:spPr>
        <p:txBody>
          <a:bodyPr/>
          <a:lstStyle/>
          <a:p>
            <a:r>
              <a:rPr lang="en-US" dirty="0"/>
              <a:t>Adiabatic Opportunities</a:t>
            </a:r>
          </a:p>
        </p:txBody>
      </p:sp>
      <p:graphicFrame>
        <p:nvGraphicFramePr>
          <p:cNvPr id="7" name="Table 6">
            <a:extLst>
              <a:ext uri="{FF2B5EF4-FFF2-40B4-BE49-F238E27FC236}">
                <a16:creationId xmlns:a16="http://schemas.microsoft.com/office/drawing/2014/main" id="{00EDB8CE-B5B8-3376-D912-1AEA043DC841}"/>
              </a:ext>
            </a:extLst>
          </p:cNvPr>
          <p:cNvGraphicFramePr>
            <a:graphicFrameLocks noGrp="1"/>
          </p:cNvGraphicFramePr>
          <p:nvPr>
            <p:extLst>
              <p:ext uri="{D42A27DB-BD31-4B8C-83A1-F6EECF244321}">
                <p14:modId xmlns:p14="http://schemas.microsoft.com/office/powerpoint/2010/main" val="675546659"/>
              </p:ext>
            </p:extLst>
          </p:nvPr>
        </p:nvGraphicFramePr>
        <p:xfrm>
          <a:off x="623887" y="1443981"/>
          <a:ext cx="5813399" cy="4408393"/>
        </p:xfrm>
        <a:graphic>
          <a:graphicData uri="http://schemas.openxmlformats.org/drawingml/2006/table">
            <a:tbl>
              <a:tblPr/>
              <a:tblGrid>
                <a:gridCol w="1764180">
                  <a:extLst>
                    <a:ext uri="{9D8B030D-6E8A-4147-A177-3AD203B41FA5}">
                      <a16:colId xmlns:a16="http://schemas.microsoft.com/office/drawing/2014/main" val="965077586"/>
                    </a:ext>
                  </a:extLst>
                </a:gridCol>
                <a:gridCol w="1371379">
                  <a:extLst>
                    <a:ext uri="{9D8B030D-6E8A-4147-A177-3AD203B41FA5}">
                      <a16:colId xmlns:a16="http://schemas.microsoft.com/office/drawing/2014/main" val="1034452122"/>
                    </a:ext>
                  </a:extLst>
                </a:gridCol>
                <a:gridCol w="446307">
                  <a:extLst>
                    <a:ext uri="{9D8B030D-6E8A-4147-A177-3AD203B41FA5}">
                      <a16:colId xmlns:a16="http://schemas.microsoft.com/office/drawing/2014/main" val="2810416975"/>
                    </a:ext>
                  </a:extLst>
                </a:gridCol>
                <a:gridCol w="470651">
                  <a:extLst>
                    <a:ext uri="{9D8B030D-6E8A-4147-A177-3AD203B41FA5}">
                      <a16:colId xmlns:a16="http://schemas.microsoft.com/office/drawing/2014/main" val="1528131610"/>
                    </a:ext>
                  </a:extLst>
                </a:gridCol>
                <a:gridCol w="470651">
                  <a:extLst>
                    <a:ext uri="{9D8B030D-6E8A-4147-A177-3AD203B41FA5}">
                      <a16:colId xmlns:a16="http://schemas.microsoft.com/office/drawing/2014/main" val="2705334825"/>
                    </a:ext>
                  </a:extLst>
                </a:gridCol>
                <a:gridCol w="430077">
                  <a:extLst>
                    <a:ext uri="{9D8B030D-6E8A-4147-A177-3AD203B41FA5}">
                      <a16:colId xmlns:a16="http://schemas.microsoft.com/office/drawing/2014/main" val="2841061092"/>
                    </a:ext>
                  </a:extLst>
                </a:gridCol>
                <a:gridCol w="430077">
                  <a:extLst>
                    <a:ext uri="{9D8B030D-6E8A-4147-A177-3AD203B41FA5}">
                      <a16:colId xmlns:a16="http://schemas.microsoft.com/office/drawing/2014/main" val="731053817"/>
                    </a:ext>
                  </a:extLst>
                </a:gridCol>
                <a:gridCol w="430077">
                  <a:extLst>
                    <a:ext uri="{9D8B030D-6E8A-4147-A177-3AD203B41FA5}">
                      <a16:colId xmlns:a16="http://schemas.microsoft.com/office/drawing/2014/main" val="71407983"/>
                    </a:ext>
                  </a:extLst>
                </a:gridCol>
              </a:tblGrid>
              <a:tr h="202858">
                <a:tc gridSpan="2">
                  <a:txBody>
                    <a:bodyPr/>
                    <a:lstStyle/>
                    <a:p>
                      <a:pPr algn="l" fontAlgn="b"/>
                      <a:r>
                        <a:rPr lang="en-US" sz="1600" b="1" i="0" u="none" strike="noStrike" dirty="0">
                          <a:solidFill>
                            <a:srgbClr val="000000"/>
                          </a:solidFill>
                          <a:effectLst/>
                          <a:latin typeface="Calibri" panose="020F0502020204030204" pitchFamily="34" charset="0"/>
                        </a:rPr>
                        <a:t>Product Selection</a:t>
                      </a:r>
                    </a:p>
                  </a:txBody>
                  <a:tcPr marL="7409" marR="7409" marT="7409"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a:p>
                  </a:txBody>
                  <a:tcPr marL="7409" marR="7409" marT="7409"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600" b="0" i="0" u="none" strike="noStrike" dirty="0">
                          <a:solidFill>
                            <a:srgbClr val="000000"/>
                          </a:solidFill>
                          <a:effectLst/>
                          <a:latin typeface="Calibri" panose="020F0502020204030204" pitchFamily="34" charset="0"/>
                        </a:rPr>
                        <a:t> </a:t>
                      </a:r>
                    </a:p>
                  </a:txBody>
                  <a:tcPr marL="7409" marR="7409" marT="7409"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600" b="0" i="0" u="none" strike="noStrike" dirty="0">
                          <a:solidFill>
                            <a:srgbClr val="000000"/>
                          </a:solidFill>
                          <a:effectLst/>
                          <a:latin typeface="Calibri" panose="020F0502020204030204" pitchFamily="34" charset="0"/>
                        </a:rPr>
                        <a:t> </a:t>
                      </a:r>
                    </a:p>
                  </a:txBody>
                  <a:tcPr marL="7409" marR="7409" marT="7409" marB="0" anchor="b">
                    <a:lnL>
                      <a:noFill/>
                    </a:lnL>
                    <a:lnR>
                      <a:noFill/>
                    </a:lnR>
                    <a:lnT>
                      <a:noFill/>
                    </a:lnT>
                    <a:lnB>
                      <a:noFill/>
                    </a:lnB>
                    <a:solidFill>
                      <a:srgbClr val="FFFFFF"/>
                    </a:solidFill>
                  </a:tcPr>
                </a:tc>
                <a:tc>
                  <a:txBody>
                    <a:bodyPr/>
                    <a:lstStyle/>
                    <a:p>
                      <a:pPr algn="l" fontAlgn="b"/>
                      <a:r>
                        <a:rPr lang="en-US" sz="1600" b="0" i="0" u="none" strike="noStrike" dirty="0">
                          <a:solidFill>
                            <a:srgbClr val="000000"/>
                          </a:solidFill>
                          <a:effectLst/>
                          <a:latin typeface="Calibri" panose="020F0502020204030204" pitchFamily="34" charset="0"/>
                        </a:rPr>
                        <a:t> </a:t>
                      </a:r>
                    </a:p>
                  </a:txBody>
                  <a:tcPr marL="7409" marR="7409" marT="7409" marB="0" anchor="b">
                    <a:lnL>
                      <a:noFill/>
                    </a:lnL>
                    <a:lnR>
                      <a:noFill/>
                    </a:lnR>
                    <a:lnT>
                      <a:noFill/>
                    </a:lnT>
                    <a:lnB>
                      <a:noFill/>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7409" marR="7409" marT="7409" marB="0" anchor="b">
                    <a:lnL>
                      <a:noFill/>
                    </a:lnL>
                    <a:lnR>
                      <a:noFill/>
                    </a:lnR>
                    <a:lnT>
                      <a:noFill/>
                    </a:lnT>
                    <a:lnB>
                      <a:noFill/>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7409" marR="7409" marT="7409" marB="0" anchor="b">
                    <a:lnL>
                      <a:noFill/>
                    </a:lnL>
                    <a:lnR>
                      <a:noFill/>
                    </a:lnR>
                    <a:lnT>
                      <a:noFill/>
                    </a:lnT>
                    <a:lnB>
                      <a:noFill/>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7409" marR="7409" marT="7409" marB="0" anchor="b">
                    <a:lnL>
                      <a:noFill/>
                    </a:lnL>
                    <a:lnR>
                      <a:noFill/>
                    </a:lnR>
                    <a:lnT>
                      <a:noFill/>
                    </a:lnT>
                    <a:lnB>
                      <a:noFill/>
                    </a:lnB>
                    <a:solidFill>
                      <a:srgbClr val="FFFFFF"/>
                    </a:solidFill>
                  </a:tcPr>
                </a:tc>
                <a:extLst>
                  <a:ext uri="{0D108BD9-81ED-4DB2-BD59-A6C34878D82A}">
                    <a16:rowId xmlns:a16="http://schemas.microsoft.com/office/drawing/2014/main" val="2131048816"/>
                  </a:ext>
                </a:extLst>
              </a:tr>
              <a:tr h="202858">
                <a:tc gridSpan="2">
                  <a:txBody>
                    <a:bodyPr/>
                    <a:lstStyle/>
                    <a:p>
                      <a:pPr algn="l" fontAlgn="b"/>
                      <a:endParaRPr lang="en-US" sz="1600" b="1" i="0" u="none" strike="noStrike" dirty="0">
                        <a:solidFill>
                          <a:srgbClr val="000000"/>
                        </a:solidFill>
                        <a:effectLst/>
                        <a:latin typeface="Calibri" panose="020F0502020204030204" pitchFamily="34" charset="0"/>
                      </a:endParaRPr>
                    </a:p>
                  </a:txBody>
                  <a:tcPr marL="7409" marR="7409" marT="7409" marB="0" anchor="b">
                    <a:lnL>
                      <a:noFill/>
                    </a:lnL>
                    <a:lnR>
                      <a:noFill/>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b"/>
                      <a:endParaRPr lang="en-US" sz="1600" b="0" i="0" u="none" strike="noStrike">
                        <a:solidFill>
                          <a:srgbClr val="000000"/>
                        </a:solidFill>
                        <a:effectLst/>
                        <a:latin typeface="Calibri" panose="020F0502020204030204" pitchFamily="34" charset="0"/>
                      </a:endParaRPr>
                    </a:p>
                  </a:txBody>
                  <a:tcPr marL="7409" marR="7409" marT="7409" marB="0" anchor="b">
                    <a:lnL>
                      <a:noFill/>
                    </a:lnL>
                    <a:lnR>
                      <a:noFill/>
                    </a:lnR>
                    <a:lnT w="12700" cap="flat" cmpd="sng" algn="ctr">
                      <a:no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c>
                  <a:txBody>
                    <a:bodyPr/>
                    <a:lstStyle/>
                    <a:p>
                      <a:pPr algn="l" fontAlgn="b"/>
                      <a:endParaRPr lang="en-US" sz="1600" b="0" i="0" u="none" strike="noStrike" dirty="0">
                        <a:solidFill>
                          <a:srgbClr val="000000"/>
                        </a:solidFill>
                        <a:effectLst/>
                        <a:latin typeface="Calibri" panose="020F0502020204030204" pitchFamily="34" charset="0"/>
                      </a:endParaRPr>
                    </a:p>
                  </a:txBody>
                  <a:tcPr marL="7409" marR="7409" marT="7409" marB="0" anchor="b">
                    <a:lnL>
                      <a:noFill/>
                    </a:lnL>
                    <a:lnR>
                      <a:noFill/>
                    </a:lnR>
                    <a:lnT>
                      <a:noFill/>
                    </a:lnT>
                    <a:lnB>
                      <a:noFill/>
                    </a:lnB>
                    <a:solidFill>
                      <a:srgbClr val="FFFFFF"/>
                    </a:solidFill>
                  </a:tcPr>
                </a:tc>
                <a:tc>
                  <a:txBody>
                    <a:bodyPr/>
                    <a:lstStyle/>
                    <a:p>
                      <a:pPr algn="l" fontAlgn="b"/>
                      <a:endParaRPr lang="en-US" sz="1600" b="0" i="0" u="none" strike="noStrike">
                        <a:solidFill>
                          <a:srgbClr val="000000"/>
                        </a:solidFill>
                        <a:effectLst/>
                        <a:latin typeface="Calibri" panose="020F0502020204030204" pitchFamily="34" charset="0"/>
                      </a:endParaRPr>
                    </a:p>
                  </a:txBody>
                  <a:tcPr marL="7409" marR="7409" marT="7409" marB="0" anchor="b">
                    <a:lnL>
                      <a:noFill/>
                    </a:lnL>
                    <a:lnR>
                      <a:noFill/>
                    </a:lnR>
                    <a:lnT>
                      <a:noFill/>
                    </a:lnT>
                    <a:lnB>
                      <a:noFill/>
                    </a:lnB>
                    <a:solidFill>
                      <a:srgbClr val="FFFFFF"/>
                    </a:solidFill>
                  </a:tcPr>
                </a:tc>
                <a:tc>
                  <a:txBody>
                    <a:bodyPr/>
                    <a:lstStyle/>
                    <a:p>
                      <a:pPr algn="l" fontAlgn="b"/>
                      <a:endParaRPr lang="en-US" sz="1600" b="0" i="0" u="none" strike="noStrike">
                        <a:solidFill>
                          <a:srgbClr val="000000"/>
                        </a:solidFill>
                        <a:effectLst/>
                        <a:latin typeface="Calibri" panose="020F0502020204030204" pitchFamily="34" charset="0"/>
                      </a:endParaRPr>
                    </a:p>
                  </a:txBody>
                  <a:tcPr marL="7409" marR="7409" marT="7409" marB="0" anchor="b">
                    <a:lnL>
                      <a:noFill/>
                    </a:lnL>
                    <a:lnR>
                      <a:noFill/>
                    </a:lnR>
                    <a:lnT>
                      <a:noFill/>
                    </a:lnT>
                    <a:lnB>
                      <a:noFill/>
                    </a:lnB>
                    <a:solidFill>
                      <a:srgbClr val="FFFFFF"/>
                    </a:solidFill>
                  </a:tcPr>
                </a:tc>
                <a:tc>
                  <a:txBody>
                    <a:bodyPr/>
                    <a:lstStyle/>
                    <a:p>
                      <a:pPr algn="l" fontAlgn="b"/>
                      <a:endParaRPr lang="en-US" sz="1600" b="0" i="0" u="none" strike="noStrike">
                        <a:solidFill>
                          <a:srgbClr val="000000"/>
                        </a:solidFill>
                        <a:effectLst/>
                        <a:latin typeface="Calibri" panose="020F0502020204030204" pitchFamily="34" charset="0"/>
                      </a:endParaRPr>
                    </a:p>
                  </a:txBody>
                  <a:tcPr marL="7409" marR="7409" marT="7409" marB="0" anchor="b">
                    <a:lnL>
                      <a:noFill/>
                    </a:lnL>
                    <a:lnR>
                      <a:noFill/>
                    </a:lnR>
                    <a:lnT>
                      <a:noFill/>
                    </a:lnT>
                    <a:lnB>
                      <a:noFill/>
                    </a:lnB>
                    <a:solidFill>
                      <a:srgbClr val="FFFFFF"/>
                    </a:solidFill>
                  </a:tcPr>
                </a:tc>
                <a:tc>
                  <a:txBody>
                    <a:bodyPr/>
                    <a:lstStyle/>
                    <a:p>
                      <a:pPr algn="l" fontAlgn="b"/>
                      <a:endParaRPr lang="en-US" sz="1600" b="0" i="0" u="none" strike="noStrike" dirty="0">
                        <a:solidFill>
                          <a:srgbClr val="000000"/>
                        </a:solidFill>
                        <a:effectLst/>
                        <a:latin typeface="Calibri" panose="020F0502020204030204" pitchFamily="34" charset="0"/>
                      </a:endParaRPr>
                    </a:p>
                  </a:txBody>
                  <a:tcPr marL="7409" marR="7409" marT="7409" marB="0" anchor="b">
                    <a:lnL>
                      <a:noFill/>
                    </a:lnL>
                    <a:lnR>
                      <a:noFill/>
                    </a:lnR>
                    <a:lnT>
                      <a:noFill/>
                    </a:lnT>
                    <a:lnB>
                      <a:noFill/>
                    </a:lnB>
                    <a:solidFill>
                      <a:srgbClr val="FFFFFF"/>
                    </a:solidFill>
                  </a:tcPr>
                </a:tc>
                <a:extLst>
                  <a:ext uri="{0D108BD9-81ED-4DB2-BD59-A6C34878D82A}">
                    <a16:rowId xmlns:a16="http://schemas.microsoft.com/office/drawing/2014/main" val="2683951643"/>
                  </a:ext>
                </a:extLst>
              </a:tr>
              <a:tr h="175032">
                <a:tc>
                  <a:txBody>
                    <a:bodyPr/>
                    <a:lstStyle/>
                    <a:p>
                      <a:pPr algn="l" fontAlgn="b"/>
                      <a:r>
                        <a:rPr lang="en-US" sz="1600" b="1" i="0" u="none" strike="noStrike">
                          <a:solidFill>
                            <a:srgbClr val="000000"/>
                          </a:solidFill>
                          <a:effectLst/>
                          <a:latin typeface="Calibri" panose="020F0502020204030204" pitchFamily="34" charset="0"/>
                        </a:rPr>
                        <a:t>Selection Type</a:t>
                      </a:r>
                    </a:p>
                  </a:txBody>
                  <a:tcPr marL="7409" marR="7409" marT="7409" marB="0" anchor="b">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600" b="0" i="0" u="none" strike="noStrike" dirty="0">
                          <a:solidFill>
                            <a:srgbClr val="000000"/>
                          </a:solidFill>
                          <a:effectLst/>
                          <a:latin typeface="Calibri" panose="020F0502020204030204" pitchFamily="34" charset="0"/>
                        </a:rPr>
                        <a:t>Humidification</a:t>
                      </a:r>
                    </a:p>
                  </a:txBody>
                  <a:tcPr marL="7409" marR="7409" marT="7409" marB="0" anchor="b">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BBDFFF"/>
                    </a:solidFill>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a:txBody>
                    <a:bodyPr/>
                    <a:lstStyle/>
                    <a:p>
                      <a:pPr algn="l" fontAlgn="b"/>
                      <a:r>
                        <a:rPr lang="en-US" sz="1600" b="0" i="0" u="none" strike="noStrike" dirty="0">
                          <a:solidFill>
                            <a:srgbClr val="000000"/>
                          </a:solidFill>
                          <a:effectLst/>
                          <a:latin typeface="Calibri" panose="020F0502020204030204" pitchFamily="34" charset="0"/>
                        </a:rPr>
                        <a:t> </a:t>
                      </a:r>
                    </a:p>
                  </a:txBody>
                  <a:tcPr marL="7409" marR="7409" marT="7409" marB="0" anchor="b">
                    <a:lnL w="12700" cap="flat" cmpd="sng" algn="ctr">
                      <a:solidFill>
                        <a:srgbClr val="80808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7409" marR="7409" marT="7409" marB="0" anchor="b">
                    <a:lnL>
                      <a:noFill/>
                    </a:lnL>
                    <a:lnR>
                      <a:noFill/>
                    </a:lnR>
                    <a:lnT>
                      <a:noFill/>
                    </a:lnT>
                    <a:lnB>
                      <a:noFill/>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7409" marR="7409" marT="7409" marB="0" anchor="b">
                    <a:lnL>
                      <a:noFill/>
                    </a:lnL>
                    <a:lnR>
                      <a:noFill/>
                    </a:lnR>
                    <a:lnT>
                      <a:noFill/>
                    </a:lnT>
                    <a:lnB>
                      <a:noFill/>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7409" marR="7409" marT="7409" marB="0" anchor="b">
                    <a:lnL>
                      <a:noFill/>
                    </a:lnL>
                    <a:lnR>
                      <a:noFill/>
                    </a:lnR>
                    <a:lnT>
                      <a:noFill/>
                    </a:lnT>
                    <a:lnB>
                      <a:noFill/>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7409" marR="7409" marT="7409" marB="0" anchor="b">
                    <a:lnL>
                      <a:noFill/>
                    </a:lnL>
                    <a:lnR>
                      <a:noFill/>
                    </a:lnR>
                    <a:lnT>
                      <a:noFill/>
                    </a:lnT>
                    <a:lnB>
                      <a:noFill/>
                    </a:lnB>
                    <a:solidFill>
                      <a:srgbClr val="FFFFFF"/>
                    </a:solidFill>
                  </a:tcPr>
                </a:tc>
                <a:extLst>
                  <a:ext uri="{0D108BD9-81ED-4DB2-BD59-A6C34878D82A}">
                    <a16:rowId xmlns:a16="http://schemas.microsoft.com/office/drawing/2014/main" val="689770167"/>
                  </a:ext>
                </a:extLst>
              </a:tr>
              <a:tr h="0">
                <a:tc rowSpan="2">
                  <a:txBody>
                    <a:bodyPr/>
                    <a:lstStyle/>
                    <a:p>
                      <a:pPr algn="l" fontAlgn="b"/>
                      <a:r>
                        <a:rPr lang="en-US" sz="1600" b="0" i="0" u="none" strike="noStrike" dirty="0">
                          <a:solidFill>
                            <a:srgbClr val="000000"/>
                          </a:solidFill>
                          <a:effectLst/>
                          <a:latin typeface="Calibri" panose="020F0502020204030204" pitchFamily="34" charset="0"/>
                        </a:rPr>
                        <a:t> </a:t>
                      </a:r>
                    </a:p>
                  </a:txBody>
                  <a:tcPr marL="7409" marR="7409" marT="740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b"/>
                      <a:r>
                        <a:rPr lang="en-US" sz="1600" b="0" i="1" u="none" strike="noStrike" dirty="0">
                          <a:solidFill>
                            <a:srgbClr val="000000"/>
                          </a:solidFill>
                          <a:effectLst/>
                          <a:latin typeface="Calibri" panose="020F0502020204030204" pitchFamily="34" charset="0"/>
                        </a:rPr>
                        <a:t>Product 1</a:t>
                      </a:r>
                    </a:p>
                  </a:txBody>
                  <a:tcPr marL="7409" marR="7409" marT="7409" marB="0" anchor="b">
                    <a:lnL>
                      <a:noFill/>
                    </a:lnL>
                    <a:lnR>
                      <a:noFill/>
                    </a:lnR>
                    <a:lnT w="12700" cap="flat" cmpd="sng" algn="ctr">
                      <a:solidFill>
                        <a:srgbClr val="808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gridSpan="3">
                  <a:txBody>
                    <a:bodyPr/>
                    <a:lstStyle/>
                    <a:p>
                      <a:pPr algn="ctr" fontAlgn="b"/>
                      <a:r>
                        <a:rPr lang="en-US" sz="1600" b="0" i="1" u="none" strike="noStrike" dirty="0">
                          <a:solidFill>
                            <a:srgbClr val="000000"/>
                          </a:solidFill>
                          <a:effectLst/>
                          <a:latin typeface="Calibri" panose="020F0502020204030204" pitchFamily="34" charset="0"/>
                        </a:rPr>
                        <a:t>Product 2</a:t>
                      </a:r>
                    </a:p>
                  </a:txBody>
                  <a:tcPr marL="7409" marR="7409" marT="7409" marB="0" anchor="b">
                    <a:lnL>
                      <a:noFill/>
                    </a:lnL>
                    <a:lnR>
                      <a:noFill/>
                    </a:lnR>
                    <a:lnT w="12700" cap="flat" cmpd="sng" algn="ctr">
                      <a:solidFill>
                        <a:srgbClr val="808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hMerge="1">
                  <a:txBody>
                    <a:bodyPr/>
                    <a:lstStyle/>
                    <a:p>
                      <a:endParaRPr lang="en-US"/>
                    </a:p>
                  </a:txBody>
                  <a:tcPr/>
                </a:tc>
                <a:tc rowSpan="2" hMerge="1">
                  <a:txBody>
                    <a:bodyPr/>
                    <a:lstStyle/>
                    <a:p>
                      <a:endParaRPr lang="en-US"/>
                    </a:p>
                  </a:txBody>
                  <a:tcPr/>
                </a:tc>
                <a:tc gridSpan="3">
                  <a:txBody>
                    <a:bodyPr/>
                    <a:lstStyle/>
                    <a:p>
                      <a:pPr algn="ctr" fontAlgn="b"/>
                      <a:endParaRPr lang="en-US" sz="900" b="0" i="1" u="none" strike="noStrike" dirty="0">
                        <a:solidFill>
                          <a:srgbClr val="000000"/>
                        </a:solidFill>
                        <a:effectLst/>
                        <a:latin typeface="Calibri" panose="020F0502020204030204" pitchFamily="34" charset="0"/>
                      </a:endParaRPr>
                    </a:p>
                  </a:txBody>
                  <a:tcPr marL="7409" marR="7409" marT="7409" marB="0" anchor="b">
                    <a:lnL>
                      <a:noFill/>
                    </a:lnL>
                    <a:lnR>
                      <a:noFill/>
                    </a:lnR>
                    <a:lnT>
                      <a:noFill/>
                    </a:lnT>
                    <a:lnB w="6350" cap="flat" cmpd="sng" algn="ctr">
                      <a:no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59372640"/>
                  </a:ext>
                </a:extLst>
              </a:tr>
              <a:tr h="175032">
                <a:tc vMerge="1">
                  <a:txBody>
                    <a:bodyPr/>
                    <a:lstStyle/>
                    <a:p>
                      <a:pPr algn="l" fontAlgn="b"/>
                      <a:endParaRPr lang="en-US" sz="1600" b="0" i="0" u="none" strike="noStrike" dirty="0">
                        <a:solidFill>
                          <a:srgbClr val="000000"/>
                        </a:solidFill>
                        <a:effectLst/>
                        <a:latin typeface="Calibri" panose="020F0502020204030204" pitchFamily="34" charset="0"/>
                      </a:endParaRPr>
                    </a:p>
                  </a:txBody>
                  <a:tcPr marL="7409" marR="7409" marT="740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pPr algn="ctr" fontAlgn="b"/>
                      <a:endParaRPr lang="en-US" sz="1600" b="0" i="1" u="none" strike="noStrike" dirty="0">
                        <a:solidFill>
                          <a:srgbClr val="000000"/>
                        </a:solidFill>
                        <a:effectLst/>
                        <a:latin typeface="Calibri" panose="020F0502020204030204" pitchFamily="34" charset="0"/>
                      </a:endParaRPr>
                    </a:p>
                  </a:txBody>
                  <a:tcPr marL="7409" marR="7409" marT="7409" marB="0" anchor="b">
                    <a:lnL>
                      <a:noFill/>
                    </a:lnL>
                    <a:lnR>
                      <a:noFill/>
                    </a:lnR>
                    <a:lnT w="12700" cap="flat" cmpd="sng" algn="ctr">
                      <a:solidFill>
                        <a:srgbClr val="808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vMerge="1">
                  <a:txBody>
                    <a:bodyPr/>
                    <a:lstStyle/>
                    <a:p>
                      <a:pPr algn="ctr" fontAlgn="b"/>
                      <a:endParaRPr lang="en-US" sz="1600" b="0" i="1" u="none" strike="noStrike" dirty="0">
                        <a:solidFill>
                          <a:srgbClr val="000000"/>
                        </a:solidFill>
                        <a:effectLst/>
                        <a:latin typeface="Calibri" panose="020F0502020204030204" pitchFamily="34" charset="0"/>
                      </a:endParaRPr>
                    </a:p>
                  </a:txBody>
                  <a:tcPr marL="7409" marR="7409" marT="7409" marB="0" anchor="b">
                    <a:lnL>
                      <a:noFill/>
                    </a:lnL>
                    <a:lnR>
                      <a:noFill/>
                    </a:lnR>
                    <a:lnT w="12700" cap="flat" cmpd="sng" algn="ctr">
                      <a:solidFill>
                        <a:srgbClr val="808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vMerge="1">
                  <a:txBody>
                    <a:bodyPr/>
                    <a:lstStyle/>
                    <a:p>
                      <a:endParaRPr lang="en-US"/>
                    </a:p>
                  </a:txBody>
                  <a:tcPr>
                    <a:lnL w="12700" cmpd="sng">
                      <a:noFill/>
                      <a:prstDash val="solid"/>
                    </a:lnL>
                    <a:lnT w="12700" cmpd="sng">
                      <a:noFill/>
                      <a:prstDash val="solid"/>
                    </a:lnT>
                  </a:tcPr>
                </a:tc>
                <a:tc hMerge="1" vMerge="1">
                  <a:txBody>
                    <a:bodyPr/>
                    <a:lstStyle/>
                    <a:p>
                      <a:endParaRPr lang="en-US"/>
                    </a:p>
                  </a:txBody>
                  <a:tcPr/>
                </a:tc>
                <a:tc gridSpan="3">
                  <a:txBody>
                    <a:bodyPr/>
                    <a:lstStyle/>
                    <a:p>
                      <a:pPr algn="ctr" fontAlgn="b"/>
                      <a:r>
                        <a:rPr lang="en-US" sz="1600" b="0" i="1" u="none" strike="noStrike" dirty="0">
                          <a:solidFill>
                            <a:srgbClr val="000000"/>
                          </a:solidFill>
                          <a:effectLst/>
                          <a:latin typeface="Calibri" panose="020F0502020204030204" pitchFamily="34" charset="0"/>
                        </a:rPr>
                        <a:t>Product 3</a:t>
                      </a:r>
                    </a:p>
                  </a:txBody>
                  <a:tcPr marL="7409" marR="7409" marT="7409"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96566024"/>
                  </a:ext>
                </a:extLst>
              </a:tr>
              <a:tr h="175032">
                <a:tc>
                  <a:txBody>
                    <a:bodyPr/>
                    <a:lstStyle/>
                    <a:p>
                      <a:pPr algn="l" fontAlgn="b"/>
                      <a:r>
                        <a:rPr lang="en-US" sz="1600" b="0" i="0" u="none" strike="noStrike">
                          <a:solidFill>
                            <a:srgbClr val="000000"/>
                          </a:solidFill>
                          <a:effectLst/>
                          <a:latin typeface="Calibri" panose="020F0502020204030204" pitchFamily="34" charset="0"/>
                        </a:rPr>
                        <a:t>System Type </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a:solidFill>
                            <a:srgbClr val="000000"/>
                          </a:solidFill>
                          <a:effectLst/>
                          <a:latin typeface="Calibri" panose="020F0502020204030204" pitchFamily="34" charset="0"/>
                        </a:rPr>
                        <a:t>In-Duct</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gridSpan="3">
                  <a:txBody>
                    <a:bodyPr/>
                    <a:lstStyle/>
                    <a:p>
                      <a:pPr algn="ctr" fontAlgn="b"/>
                      <a:r>
                        <a:rPr lang="en-US" sz="1600" b="0" i="0" u="none" strike="noStrike">
                          <a:solidFill>
                            <a:srgbClr val="000000"/>
                          </a:solidFill>
                          <a:effectLst/>
                          <a:latin typeface="Calibri" panose="020F0502020204030204" pitchFamily="34" charset="0"/>
                        </a:rPr>
                        <a:t>In-Duct</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lnL w="6350" cap="flat" cmpd="sng" algn="ctr">
                      <a:solidFill>
                        <a:srgbClr val="000000"/>
                      </a:solidFill>
                      <a:prstDash val="solid"/>
                      <a:round/>
                      <a:headEnd type="none" w="med" len="med"/>
                      <a:tailEnd type="none" w="med" len="med"/>
                    </a:lnL>
                  </a:tcPr>
                </a:tc>
                <a:tc hMerge="1">
                  <a:txBody>
                    <a:bodyPr/>
                    <a:lstStyle/>
                    <a:p>
                      <a:endParaRPr lang="en-US"/>
                    </a:p>
                  </a:txBody>
                  <a:tcPr/>
                </a:tc>
                <a:tc gridSpan="3">
                  <a:txBody>
                    <a:bodyPr/>
                    <a:lstStyle/>
                    <a:p>
                      <a:pPr algn="ctr" fontAlgn="b"/>
                      <a:r>
                        <a:rPr lang="en-US" sz="1600" b="0" i="0" u="none" strike="noStrike">
                          <a:solidFill>
                            <a:srgbClr val="000000"/>
                          </a:solidFill>
                          <a:effectLst/>
                          <a:latin typeface="Calibri" panose="020F0502020204030204" pitchFamily="34" charset="0"/>
                        </a:rPr>
                        <a:t>In-Duct</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57204086"/>
                  </a:ext>
                </a:extLst>
              </a:tr>
              <a:tr h="175032">
                <a:tc>
                  <a:txBody>
                    <a:bodyPr/>
                    <a:lstStyle/>
                    <a:p>
                      <a:pPr algn="l" fontAlgn="b"/>
                      <a:r>
                        <a:rPr lang="en-US" sz="1600" b="0" i="0" u="none" strike="noStrike">
                          <a:solidFill>
                            <a:srgbClr val="000000"/>
                          </a:solidFill>
                          <a:effectLst/>
                          <a:latin typeface="Calibri" panose="020F0502020204030204" pitchFamily="34" charset="0"/>
                        </a:rPr>
                        <a:t>Technology</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Calibri" panose="020F0502020204030204" pitchFamily="34" charset="0"/>
                        </a:rPr>
                        <a:t>DL</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gridSpan="3">
                  <a:txBody>
                    <a:bodyPr/>
                    <a:lstStyle/>
                    <a:p>
                      <a:pPr algn="ctr" fontAlgn="b"/>
                      <a:r>
                        <a:rPr lang="en-US" sz="1600" b="0" i="0" u="none" strike="noStrike" dirty="0">
                          <a:solidFill>
                            <a:srgbClr val="000000"/>
                          </a:solidFill>
                          <a:effectLst/>
                          <a:latin typeface="Calibri" panose="020F0502020204030204" pitchFamily="34" charset="0"/>
                        </a:rPr>
                        <a:t>GS</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lnL w="6350" cap="flat" cmpd="sng" algn="ctr">
                      <a:solidFill>
                        <a:srgbClr val="000000"/>
                      </a:solidFill>
                      <a:prstDash val="solid"/>
                      <a:round/>
                      <a:headEnd type="none" w="med" len="med"/>
                      <a:tailEnd type="none" w="med" len="med"/>
                    </a:lnL>
                  </a:tcPr>
                </a:tc>
                <a:tc hMerge="1">
                  <a:txBody>
                    <a:bodyPr/>
                    <a:lstStyle/>
                    <a:p>
                      <a:endParaRPr lang="en-US"/>
                    </a:p>
                  </a:txBody>
                  <a:tcPr/>
                </a:tc>
                <a:tc gridSpan="3">
                  <a:txBody>
                    <a:bodyPr/>
                    <a:lstStyle/>
                    <a:p>
                      <a:pPr algn="ctr" fontAlgn="b"/>
                      <a:r>
                        <a:rPr lang="en-US" sz="1600" b="0" i="0" u="none" strike="noStrike">
                          <a:solidFill>
                            <a:srgbClr val="000000"/>
                          </a:solidFill>
                          <a:effectLst/>
                          <a:latin typeface="Calibri" panose="020F0502020204030204" pitchFamily="34" charset="0"/>
                        </a:rPr>
                        <a:t>RS</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71414874"/>
                  </a:ext>
                </a:extLst>
              </a:tr>
              <a:tr h="175032">
                <a:tc>
                  <a:txBody>
                    <a:bodyPr/>
                    <a:lstStyle/>
                    <a:p>
                      <a:pPr algn="l" fontAlgn="b"/>
                      <a:r>
                        <a:rPr lang="en-US" sz="1600" b="0" i="0" u="none" strike="noStrike" dirty="0">
                          <a:solidFill>
                            <a:srgbClr val="000000"/>
                          </a:solidFill>
                          <a:effectLst/>
                          <a:latin typeface="Calibri" panose="020F0502020204030204" pitchFamily="34" charset="0"/>
                        </a:rPr>
                        <a:t>Bypass Dampers</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NO</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gridSpan="3">
                  <a:txBody>
                    <a:bodyPr/>
                    <a:lstStyle/>
                    <a:p>
                      <a:pPr algn="ctr" fontAlgn="b"/>
                      <a:r>
                        <a:rPr lang="en-US" sz="1600" b="0" i="0" u="none" strike="noStrike">
                          <a:solidFill>
                            <a:srgbClr val="000000"/>
                          </a:solidFill>
                          <a:effectLst/>
                          <a:latin typeface="Calibri" panose="020F0502020204030204" pitchFamily="34" charset="0"/>
                        </a:rPr>
                        <a:t>NO</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lnL w="6350" cap="flat" cmpd="sng" algn="ctr">
                      <a:solidFill>
                        <a:srgbClr val="000000"/>
                      </a:solidFill>
                      <a:prstDash val="solid"/>
                      <a:round/>
                      <a:headEnd type="none" w="med" len="med"/>
                      <a:tailEnd type="none" w="med" len="med"/>
                    </a:lnL>
                  </a:tcPr>
                </a:tc>
                <a:tc hMerge="1">
                  <a:txBody>
                    <a:bodyPr/>
                    <a:lstStyle/>
                    <a:p>
                      <a:endParaRPr lang="en-US"/>
                    </a:p>
                  </a:txBody>
                  <a:tcPr/>
                </a:tc>
                <a:tc gridSpan="3">
                  <a:txBody>
                    <a:bodyPr/>
                    <a:lstStyle/>
                    <a:p>
                      <a:pPr algn="ctr" fontAlgn="b"/>
                      <a:r>
                        <a:rPr lang="en-US" sz="1600" b="0" i="0" u="none" strike="noStrike" dirty="0">
                          <a:solidFill>
                            <a:srgbClr val="000000"/>
                          </a:solidFill>
                          <a:effectLst/>
                          <a:latin typeface="Calibri" panose="020F0502020204030204" pitchFamily="34" charset="0"/>
                        </a:rPr>
                        <a:t>NO</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70194044"/>
                  </a:ext>
                </a:extLst>
              </a:tr>
              <a:tr h="175032">
                <a:tc>
                  <a:txBody>
                    <a:bodyPr/>
                    <a:lstStyle/>
                    <a:p>
                      <a:pPr algn="l" fontAlgn="b"/>
                      <a:r>
                        <a:rPr lang="en-US" sz="1600" b="0" i="0" u="none" strike="noStrike">
                          <a:solidFill>
                            <a:srgbClr val="000000"/>
                          </a:solidFill>
                          <a:effectLst/>
                          <a:latin typeface="Calibri" panose="020F0502020204030204" pitchFamily="34" charset="0"/>
                        </a:rPr>
                        <a:t>Water Type</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Reverse Osmosis</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gridSpan="3">
                  <a:txBody>
                    <a:bodyPr/>
                    <a:lstStyle/>
                    <a:p>
                      <a:pPr algn="ctr" fontAlgn="b"/>
                      <a:r>
                        <a:rPr lang="en-US" sz="1600" b="0" i="0" u="none" strike="noStrike">
                          <a:solidFill>
                            <a:srgbClr val="000000"/>
                          </a:solidFill>
                          <a:effectLst/>
                          <a:latin typeface="Calibri" panose="020F0502020204030204" pitchFamily="34" charset="0"/>
                        </a:rPr>
                        <a:t>Potable</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lnL w="6350" cap="flat" cmpd="sng" algn="ctr">
                      <a:solidFill>
                        <a:srgbClr val="000000"/>
                      </a:solidFill>
                      <a:prstDash val="solid"/>
                      <a:round/>
                      <a:headEnd type="none" w="med" len="med"/>
                      <a:tailEnd type="none" w="med" len="med"/>
                    </a:lnL>
                  </a:tcPr>
                </a:tc>
                <a:tc hMerge="1">
                  <a:txBody>
                    <a:bodyPr/>
                    <a:lstStyle/>
                    <a:p>
                      <a:endParaRPr lang="en-US"/>
                    </a:p>
                  </a:txBody>
                  <a:tcPr/>
                </a:tc>
                <a:tc gridSpan="3">
                  <a:txBody>
                    <a:bodyPr/>
                    <a:lstStyle/>
                    <a:p>
                      <a:pPr algn="ctr" fontAlgn="b"/>
                      <a:r>
                        <a:rPr lang="en-US" sz="1600" b="0" i="0" u="none" strike="noStrike">
                          <a:solidFill>
                            <a:srgbClr val="000000"/>
                          </a:solidFill>
                          <a:effectLst/>
                          <a:latin typeface="Calibri" panose="020F0502020204030204" pitchFamily="34" charset="0"/>
                        </a:rPr>
                        <a:t>Potable</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58091199"/>
                  </a:ext>
                </a:extLst>
              </a:tr>
              <a:tr h="175032">
                <a:tc>
                  <a:txBody>
                    <a:bodyPr/>
                    <a:lstStyle/>
                    <a:p>
                      <a:pPr algn="l" fontAlgn="b"/>
                      <a:r>
                        <a:rPr lang="en-US" sz="1600" b="0" i="0" u="none" strike="noStrike">
                          <a:solidFill>
                            <a:srgbClr val="000000"/>
                          </a:solidFill>
                          <a:effectLst/>
                          <a:latin typeface="Calibri" panose="020F0502020204030204" pitchFamily="34" charset="0"/>
                        </a:rPr>
                        <a:t>Water Efficiency</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95</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gridSpan="3">
                  <a:txBody>
                    <a:bodyPr/>
                    <a:lstStyle/>
                    <a:p>
                      <a:pPr algn="ctr" fontAlgn="b"/>
                      <a:r>
                        <a:rPr lang="en-US" sz="1600" b="0" i="0" u="none" strike="noStrike">
                          <a:solidFill>
                            <a:srgbClr val="000000"/>
                          </a:solidFill>
                          <a:effectLst/>
                          <a:latin typeface="Calibri" panose="020F0502020204030204" pitchFamily="34" charset="0"/>
                        </a:rPr>
                        <a:t>85</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lnL w="6350" cap="flat" cmpd="sng" algn="ctr">
                      <a:solidFill>
                        <a:srgbClr val="000000"/>
                      </a:solidFill>
                      <a:prstDash val="solid"/>
                      <a:round/>
                      <a:headEnd type="none" w="med" len="med"/>
                      <a:tailEnd type="none" w="med" len="med"/>
                    </a:lnL>
                  </a:tcPr>
                </a:tc>
                <a:tc hMerge="1">
                  <a:txBody>
                    <a:bodyPr/>
                    <a:lstStyle/>
                    <a:p>
                      <a:endParaRPr lang="en-US"/>
                    </a:p>
                  </a:txBody>
                  <a:tcPr/>
                </a:tc>
                <a:tc gridSpan="3">
                  <a:txBody>
                    <a:bodyPr/>
                    <a:lstStyle/>
                    <a:p>
                      <a:pPr algn="ctr" fontAlgn="b"/>
                      <a:r>
                        <a:rPr lang="en-US" sz="1600" b="0" i="0" u="none" strike="noStrike">
                          <a:solidFill>
                            <a:srgbClr val="000000"/>
                          </a:solidFill>
                          <a:effectLst/>
                          <a:latin typeface="Calibri" panose="020F0502020204030204" pitchFamily="34" charset="0"/>
                        </a:rPr>
                        <a:t>85</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58627297"/>
                  </a:ext>
                </a:extLst>
              </a:tr>
              <a:tr h="175032">
                <a:tc>
                  <a:txBody>
                    <a:bodyPr/>
                    <a:lstStyle/>
                    <a:p>
                      <a:pPr algn="l" fontAlgn="b"/>
                      <a:r>
                        <a:rPr lang="en-US" sz="1600" b="0" i="0" u="none" strike="noStrike">
                          <a:solidFill>
                            <a:srgbClr val="000000"/>
                          </a:solidFill>
                          <a:effectLst/>
                          <a:latin typeface="Calibri" panose="020F0502020204030204" pitchFamily="34" charset="0"/>
                        </a:rPr>
                        <a:t>Initial Purchase</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 </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gridSpan="3">
                  <a:txBody>
                    <a:bodyPr/>
                    <a:lstStyle/>
                    <a:p>
                      <a:pPr algn="ctr" fontAlgn="b"/>
                      <a:r>
                        <a:rPr lang="en-US" sz="1600" b="0" i="0" u="none" strike="noStrike" dirty="0">
                          <a:solidFill>
                            <a:srgbClr val="000000"/>
                          </a:solidFill>
                          <a:effectLst/>
                          <a:latin typeface="Calibri" panose="020F0502020204030204" pitchFamily="34" charset="0"/>
                        </a:rPr>
                        <a:t> </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lnL w="6350" cap="flat" cmpd="sng" algn="ctr">
                      <a:solidFill>
                        <a:srgbClr val="000000"/>
                      </a:solidFill>
                      <a:prstDash val="solid"/>
                      <a:round/>
                      <a:headEnd type="none" w="med" len="med"/>
                      <a:tailEnd type="none" w="med" len="med"/>
                    </a:lnL>
                  </a:tcPr>
                </a:tc>
                <a:tc hMerge="1">
                  <a:txBody>
                    <a:bodyPr/>
                    <a:lstStyle/>
                    <a:p>
                      <a:endParaRPr lang="en-US"/>
                    </a:p>
                  </a:txBody>
                  <a:tcPr/>
                </a:tc>
                <a:tc gridSpan="3">
                  <a:txBody>
                    <a:bodyPr/>
                    <a:lstStyle/>
                    <a:p>
                      <a:pPr algn="ctr" fontAlgn="b"/>
                      <a:r>
                        <a:rPr lang="en-US" sz="1600" b="0" i="0" u="none" strike="noStrike">
                          <a:solidFill>
                            <a:srgbClr val="000000"/>
                          </a:solidFill>
                          <a:effectLst/>
                          <a:latin typeface="Calibri" panose="020F0502020204030204" pitchFamily="34" charset="0"/>
                        </a:rPr>
                        <a:t> </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68067682"/>
                  </a:ext>
                </a:extLst>
              </a:tr>
              <a:tr h="175032">
                <a:tc>
                  <a:txBody>
                    <a:bodyPr/>
                    <a:lstStyle/>
                    <a:p>
                      <a:pPr algn="l" fontAlgn="b"/>
                      <a:r>
                        <a:rPr lang="en-US" sz="1600" b="0" i="0" u="none" strike="noStrike">
                          <a:solidFill>
                            <a:srgbClr val="000000"/>
                          </a:solidFill>
                          <a:effectLst/>
                          <a:latin typeface="Calibri" panose="020F0502020204030204" pitchFamily="34" charset="0"/>
                        </a:rPr>
                        <a:t>Installation Cost</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 </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gridSpan="3">
                  <a:txBody>
                    <a:bodyPr/>
                    <a:lstStyle/>
                    <a:p>
                      <a:pPr algn="ctr" fontAlgn="b"/>
                      <a:r>
                        <a:rPr lang="en-US" sz="1600" b="0" i="0" u="none" strike="noStrike">
                          <a:solidFill>
                            <a:srgbClr val="000000"/>
                          </a:solidFill>
                          <a:effectLst/>
                          <a:latin typeface="Calibri" panose="020F0502020204030204" pitchFamily="34" charset="0"/>
                        </a:rPr>
                        <a:t> </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lnL w="6350" cap="flat" cmpd="sng" algn="ctr">
                      <a:solidFill>
                        <a:srgbClr val="000000"/>
                      </a:solidFill>
                      <a:prstDash val="solid"/>
                      <a:round/>
                      <a:headEnd type="none" w="med" len="med"/>
                      <a:tailEnd type="none" w="med" len="med"/>
                    </a:lnL>
                  </a:tcPr>
                </a:tc>
                <a:tc hMerge="1">
                  <a:txBody>
                    <a:bodyPr/>
                    <a:lstStyle/>
                    <a:p>
                      <a:endParaRPr lang="en-US"/>
                    </a:p>
                  </a:txBody>
                  <a:tcPr/>
                </a:tc>
                <a:tc gridSpan="3">
                  <a:txBody>
                    <a:bodyPr/>
                    <a:lstStyle/>
                    <a:p>
                      <a:pPr algn="ctr" fontAlgn="b"/>
                      <a:r>
                        <a:rPr lang="en-US" sz="1600" b="0" i="0" u="none" strike="noStrike">
                          <a:solidFill>
                            <a:srgbClr val="000000"/>
                          </a:solidFill>
                          <a:effectLst/>
                          <a:latin typeface="Calibri" panose="020F0502020204030204" pitchFamily="34" charset="0"/>
                        </a:rPr>
                        <a:t> </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42428365"/>
                  </a:ext>
                </a:extLst>
              </a:tr>
              <a:tr h="175032">
                <a:tc>
                  <a:txBody>
                    <a:bodyPr/>
                    <a:lstStyle/>
                    <a:p>
                      <a:pPr algn="l" fontAlgn="b"/>
                      <a:r>
                        <a:rPr lang="en-US" sz="1600" b="0" i="0" u="none" strike="noStrike">
                          <a:solidFill>
                            <a:srgbClr val="000000"/>
                          </a:solidFill>
                          <a:effectLst/>
                          <a:latin typeface="Calibri" panose="020F0502020204030204" pitchFamily="34" charset="0"/>
                        </a:rPr>
                        <a:t>One Time Cost</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 </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gridSpan="3">
                  <a:txBody>
                    <a:bodyPr/>
                    <a:lstStyle/>
                    <a:p>
                      <a:pPr algn="ctr" fontAlgn="b"/>
                      <a:r>
                        <a:rPr lang="en-US" sz="1600" b="0" i="0" u="none" strike="noStrike">
                          <a:solidFill>
                            <a:srgbClr val="000000"/>
                          </a:solidFill>
                          <a:effectLst/>
                          <a:latin typeface="Calibri" panose="020F0502020204030204" pitchFamily="34" charset="0"/>
                        </a:rPr>
                        <a:t> </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lnL w="6350" cap="flat" cmpd="sng" algn="ctr">
                      <a:solidFill>
                        <a:srgbClr val="000000"/>
                      </a:solidFill>
                      <a:prstDash val="solid"/>
                      <a:round/>
                      <a:headEnd type="none" w="med" len="med"/>
                      <a:tailEnd type="none" w="med" len="med"/>
                    </a:lnL>
                  </a:tcPr>
                </a:tc>
                <a:tc hMerge="1">
                  <a:txBody>
                    <a:bodyPr/>
                    <a:lstStyle/>
                    <a:p>
                      <a:endParaRPr lang="en-US"/>
                    </a:p>
                  </a:txBody>
                  <a:tcPr/>
                </a:tc>
                <a:tc gridSpan="3">
                  <a:txBody>
                    <a:bodyPr/>
                    <a:lstStyle/>
                    <a:p>
                      <a:pPr algn="ctr" fontAlgn="b"/>
                      <a:r>
                        <a:rPr lang="en-US" sz="1600" b="0" i="0" u="none" strike="noStrike">
                          <a:solidFill>
                            <a:srgbClr val="000000"/>
                          </a:solidFill>
                          <a:effectLst/>
                          <a:latin typeface="Calibri" panose="020F0502020204030204" pitchFamily="34" charset="0"/>
                        </a:rPr>
                        <a:t> </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01781904"/>
                  </a:ext>
                </a:extLst>
              </a:tr>
              <a:tr h="175032">
                <a:tc>
                  <a:txBody>
                    <a:bodyPr/>
                    <a:lstStyle/>
                    <a:p>
                      <a:pPr algn="l" fontAlgn="b"/>
                      <a:r>
                        <a:rPr lang="en-US" sz="1600" b="0" i="0" u="none" strike="noStrike">
                          <a:solidFill>
                            <a:srgbClr val="000000"/>
                          </a:solidFill>
                          <a:effectLst/>
                          <a:latin typeface="Calibri" panose="020F0502020204030204" pitchFamily="34" charset="0"/>
                        </a:rPr>
                        <a:t>Recurring Costs</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 </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gridSpan="3">
                  <a:txBody>
                    <a:bodyPr/>
                    <a:lstStyle/>
                    <a:p>
                      <a:pPr algn="ctr" fontAlgn="b"/>
                      <a:r>
                        <a:rPr lang="en-US" sz="1600" b="0" i="0" u="none" strike="noStrike">
                          <a:solidFill>
                            <a:srgbClr val="000000"/>
                          </a:solidFill>
                          <a:effectLst/>
                          <a:latin typeface="Calibri" panose="020F0502020204030204" pitchFamily="34" charset="0"/>
                        </a:rPr>
                        <a:t> </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lnL w="6350" cap="flat" cmpd="sng" algn="ctr">
                      <a:solidFill>
                        <a:srgbClr val="000000"/>
                      </a:solidFill>
                      <a:prstDash val="solid"/>
                      <a:round/>
                      <a:headEnd type="none" w="med" len="med"/>
                      <a:tailEnd type="none" w="med" len="med"/>
                    </a:lnL>
                  </a:tcPr>
                </a:tc>
                <a:tc hMerge="1">
                  <a:txBody>
                    <a:bodyPr/>
                    <a:lstStyle/>
                    <a:p>
                      <a:endParaRPr lang="en-US"/>
                    </a:p>
                  </a:txBody>
                  <a:tcPr/>
                </a:tc>
                <a:tc gridSpan="3">
                  <a:txBody>
                    <a:bodyPr/>
                    <a:lstStyle/>
                    <a:p>
                      <a:pPr algn="ctr" fontAlgn="b"/>
                      <a:r>
                        <a:rPr lang="en-US" sz="1600" b="0" i="0" u="none" strike="noStrike">
                          <a:solidFill>
                            <a:srgbClr val="000000"/>
                          </a:solidFill>
                          <a:effectLst/>
                          <a:latin typeface="Calibri" panose="020F0502020204030204" pitchFamily="34" charset="0"/>
                        </a:rPr>
                        <a:t> </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54814135"/>
                  </a:ext>
                </a:extLst>
              </a:tr>
              <a:tr h="175032">
                <a:tc>
                  <a:txBody>
                    <a:bodyPr/>
                    <a:lstStyle/>
                    <a:p>
                      <a:pPr algn="l" fontAlgn="b"/>
                      <a:r>
                        <a:rPr lang="en-US" sz="1600" b="0" i="0" u="none" strike="noStrike">
                          <a:solidFill>
                            <a:srgbClr val="000000"/>
                          </a:solidFill>
                          <a:effectLst/>
                          <a:latin typeface="Calibri" panose="020F0502020204030204" pitchFamily="34" charset="0"/>
                        </a:rPr>
                        <a:t>RO System</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MLRO</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gridSpan="3">
                  <a:txBody>
                    <a:bodyPr/>
                    <a:lstStyle/>
                    <a:p>
                      <a:pPr algn="ctr" fontAlgn="b"/>
                      <a:r>
                        <a:rPr lang="en-US" sz="1600" b="0" i="0" u="none" strike="noStrike">
                          <a:solidFill>
                            <a:srgbClr val="000000"/>
                          </a:solidFill>
                          <a:effectLst/>
                          <a:latin typeface="Calibri" panose="020F0502020204030204" pitchFamily="34" charset="0"/>
                        </a:rPr>
                        <a:t> </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lnL w="6350" cap="flat" cmpd="sng" algn="ctr">
                      <a:solidFill>
                        <a:srgbClr val="000000"/>
                      </a:solidFill>
                      <a:prstDash val="solid"/>
                      <a:round/>
                      <a:headEnd type="none" w="med" len="med"/>
                      <a:tailEnd type="none" w="med" len="med"/>
                    </a:lnL>
                  </a:tcPr>
                </a:tc>
                <a:tc hMerge="1">
                  <a:txBody>
                    <a:bodyPr/>
                    <a:lstStyle/>
                    <a:p>
                      <a:endParaRPr lang="en-US"/>
                    </a:p>
                  </a:txBody>
                  <a:tcPr/>
                </a:tc>
                <a:tc gridSpan="3">
                  <a:txBody>
                    <a:bodyPr/>
                    <a:lstStyle/>
                    <a:p>
                      <a:pPr algn="ctr" fontAlgn="b"/>
                      <a:r>
                        <a:rPr lang="en-US" sz="1600" b="0" i="0" u="none" strike="noStrike">
                          <a:solidFill>
                            <a:srgbClr val="000000"/>
                          </a:solidFill>
                          <a:effectLst/>
                          <a:latin typeface="Calibri" panose="020F0502020204030204" pitchFamily="34" charset="0"/>
                        </a:rPr>
                        <a:t> </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20777720"/>
                  </a:ext>
                </a:extLst>
              </a:tr>
              <a:tr h="175032">
                <a:tc>
                  <a:txBody>
                    <a:bodyPr/>
                    <a:lstStyle/>
                    <a:p>
                      <a:pPr algn="l" fontAlgn="b"/>
                      <a:r>
                        <a:rPr lang="en-US" sz="1600" b="0" i="0" u="none" strike="noStrike">
                          <a:solidFill>
                            <a:srgbClr val="000000"/>
                          </a:solidFill>
                          <a:effectLst/>
                          <a:latin typeface="Calibri" panose="020F0502020204030204" pitchFamily="34" charset="0"/>
                        </a:rPr>
                        <a:t>RO System Efficiency</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70</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gridSpan="3">
                  <a:txBody>
                    <a:bodyPr/>
                    <a:lstStyle/>
                    <a:p>
                      <a:pPr algn="ctr" fontAlgn="b"/>
                      <a:r>
                        <a:rPr lang="en-US" sz="1600" b="0" i="0" u="none" strike="noStrike">
                          <a:solidFill>
                            <a:srgbClr val="000000"/>
                          </a:solidFill>
                          <a:effectLst/>
                          <a:latin typeface="Calibri" panose="020F0502020204030204" pitchFamily="34" charset="0"/>
                        </a:rPr>
                        <a:t> </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lnL w="6350" cap="flat" cmpd="sng" algn="ctr">
                      <a:solidFill>
                        <a:srgbClr val="000000"/>
                      </a:solidFill>
                      <a:prstDash val="solid"/>
                      <a:round/>
                      <a:headEnd type="none" w="med" len="med"/>
                      <a:tailEnd type="none" w="med" len="med"/>
                    </a:lnL>
                  </a:tcPr>
                </a:tc>
                <a:tc hMerge="1">
                  <a:txBody>
                    <a:bodyPr/>
                    <a:lstStyle/>
                    <a:p>
                      <a:endParaRPr lang="en-US"/>
                    </a:p>
                  </a:txBody>
                  <a:tcPr/>
                </a:tc>
                <a:tc gridSpan="3">
                  <a:txBody>
                    <a:bodyPr/>
                    <a:lstStyle/>
                    <a:p>
                      <a:pPr algn="ctr" fontAlgn="b"/>
                      <a:r>
                        <a:rPr lang="en-US" sz="1600" b="0" i="0" u="none" strike="noStrike" dirty="0">
                          <a:solidFill>
                            <a:srgbClr val="000000"/>
                          </a:solidFill>
                          <a:effectLst/>
                          <a:latin typeface="Calibri" panose="020F0502020204030204" pitchFamily="34" charset="0"/>
                        </a:rPr>
                        <a:t> </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31529631"/>
                  </a:ext>
                </a:extLst>
              </a:tr>
              <a:tr h="175032">
                <a:tc>
                  <a:txBody>
                    <a:bodyPr/>
                    <a:lstStyle/>
                    <a:p>
                      <a:pPr algn="l" fontAlgn="b"/>
                      <a:r>
                        <a:rPr lang="en-US" sz="1600" b="0" i="0" u="none" strike="noStrike">
                          <a:solidFill>
                            <a:srgbClr val="000000"/>
                          </a:solidFill>
                          <a:effectLst/>
                          <a:latin typeface="Calibri" panose="020F0502020204030204" pitchFamily="34" charset="0"/>
                        </a:rPr>
                        <a:t>RO System Purchase</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rgbClr val="000000"/>
                          </a:solidFill>
                          <a:effectLst/>
                          <a:latin typeface="Calibri" panose="020F0502020204030204" pitchFamily="34" charset="0"/>
                        </a:rPr>
                        <a:t> </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gridSpan="3">
                  <a:txBody>
                    <a:bodyPr/>
                    <a:lstStyle/>
                    <a:p>
                      <a:pPr algn="ctr" fontAlgn="b"/>
                      <a:r>
                        <a:rPr lang="en-US" sz="1600" b="0" i="0" u="none" strike="noStrike" dirty="0">
                          <a:solidFill>
                            <a:srgbClr val="000000"/>
                          </a:solidFill>
                          <a:effectLst/>
                          <a:latin typeface="Calibri" panose="020F0502020204030204" pitchFamily="34" charset="0"/>
                        </a:rPr>
                        <a:t> </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lnL w="6350" cap="flat" cmpd="sng" algn="ctr">
                      <a:solidFill>
                        <a:srgbClr val="000000"/>
                      </a:solidFill>
                      <a:prstDash val="solid"/>
                      <a:round/>
                      <a:headEnd type="none" w="med" len="med"/>
                      <a:tailEnd type="none" w="med" len="med"/>
                    </a:lnL>
                  </a:tcPr>
                </a:tc>
                <a:tc hMerge="1">
                  <a:txBody>
                    <a:bodyPr/>
                    <a:lstStyle/>
                    <a:p>
                      <a:endParaRPr lang="en-US"/>
                    </a:p>
                  </a:txBody>
                  <a:tcPr/>
                </a:tc>
                <a:tc gridSpan="3">
                  <a:txBody>
                    <a:bodyPr/>
                    <a:lstStyle/>
                    <a:p>
                      <a:pPr algn="ctr" fontAlgn="b"/>
                      <a:r>
                        <a:rPr lang="en-US" sz="1600" b="0" i="0" u="none" strike="noStrike" dirty="0">
                          <a:solidFill>
                            <a:srgbClr val="000000"/>
                          </a:solidFill>
                          <a:effectLst/>
                          <a:latin typeface="Calibri" panose="020F0502020204030204" pitchFamily="34" charset="0"/>
                        </a:rPr>
                        <a:t> </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61378919"/>
                  </a:ext>
                </a:extLst>
              </a:tr>
            </a:tbl>
          </a:graphicData>
        </a:graphic>
      </p:graphicFrame>
      <p:graphicFrame>
        <p:nvGraphicFramePr>
          <p:cNvPr id="10" name="Table 9">
            <a:extLst>
              <a:ext uri="{FF2B5EF4-FFF2-40B4-BE49-F238E27FC236}">
                <a16:creationId xmlns:a16="http://schemas.microsoft.com/office/drawing/2014/main" id="{6D9D2D5A-8862-3C2E-1491-47BE9334BC7E}"/>
              </a:ext>
            </a:extLst>
          </p:cNvPr>
          <p:cNvGraphicFramePr>
            <a:graphicFrameLocks noGrp="1"/>
          </p:cNvGraphicFramePr>
          <p:nvPr>
            <p:extLst>
              <p:ext uri="{D42A27DB-BD31-4B8C-83A1-F6EECF244321}">
                <p14:modId xmlns:p14="http://schemas.microsoft.com/office/powerpoint/2010/main" val="3465246125"/>
              </p:ext>
            </p:extLst>
          </p:nvPr>
        </p:nvGraphicFramePr>
        <p:xfrm>
          <a:off x="6868055" y="1443981"/>
          <a:ext cx="4883293" cy="2557708"/>
        </p:xfrm>
        <a:graphic>
          <a:graphicData uri="http://schemas.openxmlformats.org/drawingml/2006/table">
            <a:tbl>
              <a:tblPr/>
              <a:tblGrid>
                <a:gridCol w="2337140">
                  <a:extLst>
                    <a:ext uri="{9D8B030D-6E8A-4147-A177-3AD203B41FA5}">
                      <a16:colId xmlns:a16="http://schemas.microsoft.com/office/drawing/2014/main" val="2781317278"/>
                    </a:ext>
                  </a:extLst>
                </a:gridCol>
                <a:gridCol w="40218">
                  <a:extLst>
                    <a:ext uri="{9D8B030D-6E8A-4147-A177-3AD203B41FA5}">
                      <a16:colId xmlns:a16="http://schemas.microsoft.com/office/drawing/2014/main" val="3101820912"/>
                    </a:ext>
                  </a:extLst>
                </a:gridCol>
                <a:gridCol w="634691">
                  <a:extLst>
                    <a:ext uri="{9D8B030D-6E8A-4147-A177-3AD203B41FA5}">
                      <a16:colId xmlns:a16="http://schemas.microsoft.com/office/drawing/2014/main" val="31002547"/>
                    </a:ext>
                  </a:extLst>
                </a:gridCol>
                <a:gridCol w="634691">
                  <a:extLst>
                    <a:ext uri="{9D8B030D-6E8A-4147-A177-3AD203B41FA5}">
                      <a16:colId xmlns:a16="http://schemas.microsoft.com/office/drawing/2014/main" val="1385090920"/>
                    </a:ext>
                  </a:extLst>
                </a:gridCol>
                <a:gridCol w="601862">
                  <a:extLst>
                    <a:ext uri="{9D8B030D-6E8A-4147-A177-3AD203B41FA5}">
                      <a16:colId xmlns:a16="http://schemas.microsoft.com/office/drawing/2014/main" val="468714657"/>
                    </a:ext>
                  </a:extLst>
                </a:gridCol>
                <a:gridCol w="634691">
                  <a:extLst>
                    <a:ext uri="{9D8B030D-6E8A-4147-A177-3AD203B41FA5}">
                      <a16:colId xmlns:a16="http://schemas.microsoft.com/office/drawing/2014/main" val="2730554736"/>
                    </a:ext>
                  </a:extLst>
                </a:gridCol>
              </a:tblGrid>
              <a:tr h="230416">
                <a:tc>
                  <a:txBody>
                    <a:bodyPr/>
                    <a:lstStyle/>
                    <a:p>
                      <a:pPr algn="l" fontAlgn="b"/>
                      <a:r>
                        <a:rPr lang="en-US" sz="1600" b="1" i="0" u="none" strike="noStrike" dirty="0">
                          <a:solidFill>
                            <a:srgbClr val="000000"/>
                          </a:solidFill>
                          <a:effectLst/>
                          <a:latin typeface="Calibri" panose="020F0502020204030204" pitchFamily="34" charset="0"/>
                        </a:rPr>
                        <a:t>Utility Rates</a:t>
                      </a:r>
                    </a:p>
                  </a:txBody>
                  <a:tcPr marL="7409" marR="7409" marT="7409" marB="0" anchor="b">
                    <a:lnL>
                      <a:noFill/>
                    </a:lnL>
                    <a:lnR>
                      <a:noFill/>
                    </a:lnR>
                    <a:lnT>
                      <a:noFill/>
                    </a:lnT>
                    <a:lnB>
                      <a:noFill/>
                    </a:lnB>
                    <a:solidFill>
                      <a:srgbClr val="FFFFFF"/>
                    </a:solidFill>
                  </a:tcPr>
                </a:tc>
                <a:tc>
                  <a:txBody>
                    <a:bodyPr/>
                    <a:lstStyle/>
                    <a:p>
                      <a:pPr algn="l" fontAlgn="b"/>
                      <a:r>
                        <a:rPr lang="en-US" sz="1600" b="0" i="0" u="none" strike="noStrike" dirty="0">
                          <a:solidFill>
                            <a:srgbClr val="000000"/>
                          </a:solidFill>
                          <a:effectLst/>
                          <a:latin typeface="Calibri" panose="020F0502020204030204" pitchFamily="34" charset="0"/>
                        </a:rPr>
                        <a:t> </a:t>
                      </a:r>
                    </a:p>
                  </a:txBody>
                  <a:tcPr marL="7409" marR="7409" marT="7409" marB="0" anchor="b">
                    <a:lnL>
                      <a:noFill/>
                    </a:lnL>
                    <a:lnR>
                      <a:noFill/>
                    </a:lnR>
                    <a:lnT>
                      <a:noFill/>
                    </a:lnT>
                    <a:lnB>
                      <a:noFill/>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7409" marR="7409" marT="7409" marB="0" anchor="b">
                    <a:lnL>
                      <a:noFill/>
                    </a:lnL>
                    <a:lnR>
                      <a:noFill/>
                    </a:lnR>
                    <a:lnT>
                      <a:noFill/>
                    </a:lnT>
                    <a:lnB>
                      <a:noFill/>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7409" marR="7409" marT="7409" marB="0" anchor="b">
                    <a:lnL>
                      <a:noFill/>
                    </a:lnL>
                    <a:lnR>
                      <a:noFill/>
                    </a:lnR>
                    <a:lnT>
                      <a:noFill/>
                    </a:lnT>
                    <a:lnB>
                      <a:noFill/>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7409" marR="7409" marT="7409" marB="0" anchor="b">
                    <a:lnL>
                      <a:noFill/>
                    </a:lnL>
                    <a:lnR>
                      <a:noFill/>
                    </a:lnR>
                    <a:lnT>
                      <a:noFill/>
                    </a:lnT>
                    <a:lnB>
                      <a:noFill/>
                    </a:lnB>
                    <a:solidFill>
                      <a:srgbClr val="FFFFFF"/>
                    </a:solidFill>
                  </a:tcPr>
                </a:tc>
                <a:tc>
                  <a:txBody>
                    <a:bodyPr/>
                    <a:lstStyle/>
                    <a:p>
                      <a:pPr algn="l" fontAlgn="b"/>
                      <a:r>
                        <a:rPr lang="en-US" sz="1600" b="0" i="0" u="none" strike="noStrike" dirty="0">
                          <a:solidFill>
                            <a:srgbClr val="000000"/>
                          </a:solidFill>
                          <a:effectLst/>
                          <a:latin typeface="Calibri" panose="020F0502020204030204" pitchFamily="34" charset="0"/>
                        </a:rPr>
                        <a:t> </a:t>
                      </a:r>
                    </a:p>
                  </a:txBody>
                  <a:tcPr marL="7409" marR="7409" marT="7409" marB="0" anchor="b">
                    <a:lnL>
                      <a:noFill/>
                    </a:lnL>
                    <a:lnR>
                      <a:noFill/>
                    </a:lnR>
                    <a:lnT>
                      <a:noFill/>
                    </a:lnT>
                    <a:lnB>
                      <a:noFill/>
                    </a:lnB>
                    <a:solidFill>
                      <a:srgbClr val="FFFFFF"/>
                    </a:solidFill>
                  </a:tcPr>
                </a:tc>
                <a:extLst>
                  <a:ext uri="{0D108BD9-81ED-4DB2-BD59-A6C34878D82A}">
                    <a16:rowId xmlns:a16="http://schemas.microsoft.com/office/drawing/2014/main" val="1680736925"/>
                  </a:ext>
                </a:extLst>
              </a:tr>
              <a:tr h="216139">
                <a:tc>
                  <a:txBody>
                    <a:bodyPr/>
                    <a:lstStyle/>
                    <a:p>
                      <a:pPr algn="l" fontAlgn="b"/>
                      <a:r>
                        <a:rPr lang="en-US" sz="1600" b="0" i="0" u="none" strike="noStrike">
                          <a:solidFill>
                            <a:srgbClr val="000000"/>
                          </a:solidFill>
                          <a:effectLst/>
                          <a:latin typeface="Calibri" panose="020F0502020204030204" pitchFamily="34" charset="0"/>
                        </a:rPr>
                        <a:t> </a:t>
                      </a:r>
                    </a:p>
                  </a:txBody>
                  <a:tcPr marL="7409" marR="7409" marT="7409"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7409" marR="7409" marT="7409"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7409" marR="7409" marT="7409"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7409" marR="7409" marT="7409"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7409" marR="7409" marT="7409" marB="0" anchor="b">
                    <a:lnL>
                      <a:noFill/>
                    </a:lnL>
                    <a:lnR>
                      <a:noFill/>
                    </a:lnR>
                    <a:lnT>
                      <a:noFill/>
                    </a:lnT>
                    <a:lnB>
                      <a:noFill/>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7409" marR="7409" marT="7409" marB="0" anchor="b">
                    <a:lnL>
                      <a:noFill/>
                    </a:lnL>
                    <a:lnR>
                      <a:noFill/>
                    </a:lnR>
                    <a:lnT>
                      <a:noFill/>
                    </a:lnT>
                    <a:lnB>
                      <a:noFill/>
                    </a:lnB>
                    <a:solidFill>
                      <a:srgbClr val="FFFFFF"/>
                    </a:solidFill>
                  </a:tcPr>
                </a:tc>
                <a:extLst>
                  <a:ext uri="{0D108BD9-81ED-4DB2-BD59-A6C34878D82A}">
                    <a16:rowId xmlns:a16="http://schemas.microsoft.com/office/drawing/2014/main" val="3341160022"/>
                  </a:ext>
                </a:extLst>
              </a:tr>
              <a:tr h="296467">
                <a:tc>
                  <a:txBody>
                    <a:bodyPr/>
                    <a:lstStyle/>
                    <a:p>
                      <a:pPr algn="l" fontAlgn="b"/>
                      <a:r>
                        <a:rPr lang="en-US" sz="1600" b="0" i="0" u="none" strike="noStrike" dirty="0">
                          <a:solidFill>
                            <a:srgbClr val="000000"/>
                          </a:solidFill>
                          <a:effectLst/>
                          <a:latin typeface="Calibri" panose="020F0502020204030204" pitchFamily="34" charset="0"/>
                        </a:rPr>
                        <a:t>Electricity Rate</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b"/>
                      <a:r>
                        <a:rPr lang="en-US" sz="1600" b="0" i="0" u="none" strike="noStrike" dirty="0">
                          <a:solidFill>
                            <a:srgbClr val="000000"/>
                          </a:solidFill>
                          <a:effectLst/>
                          <a:latin typeface="Calibri" panose="020F0502020204030204" pitchFamily="34" charset="0"/>
                        </a:rPr>
                        <a:t>0.13</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hMerge="1">
                  <a:txBody>
                    <a:bodyPr/>
                    <a:lstStyle/>
                    <a:p>
                      <a:endParaRPr lang="en-US"/>
                    </a:p>
                  </a:txBody>
                  <a:tcPr/>
                </a:tc>
                <a:tc>
                  <a:txBody>
                    <a:bodyPr/>
                    <a:lstStyle/>
                    <a:p>
                      <a:pPr algn="l" fontAlgn="b"/>
                      <a:r>
                        <a:rPr lang="en-US" sz="1600" b="0" i="0" u="none" strike="noStrike">
                          <a:solidFill>
                            <a:srgbClr val="000000"/>
                          </a:solidFill>
                          <a:effectLst/>
                          <a:latin typeface="Calibri" panose="020F0502020204030204" pitchFamily="34" charset="0"/>
                        </a:rPr>
                        <a:t>$/kWh</a:t>
                      </a:r>
                    </a:p>
                  </a:txBody>
                  <a:tcPr marL="7409" marR="7409" marT="7409"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7409" marR="7409" marT="7409" marB="0" anchor="b">
                    <a:lnL>
                      <a:noFill/>
                    </a:lnL>
                    <a:lnR>
                      <a:noFill/>
                    </a:lnR>
                    <a:lnT>
                      <a:noFill/>
                    </a:lnT>
                    <a:lnB>
                      <a:noFill/>
                    </a:lnB>
                    <a:solidFill>
                      <a:srgbClr val="FFFFFF"/>
                    </a:solidFill>
                  </a:tcPr>
                </a:tc>
                <a:extLst>
                  <a:ext uri="{0D108BD9-81ED-4DB2-BD59-A6C34878D82A}">
                    <a16:rowId xmlns:a16="http://schemas.microsoft.com/office/drawing/2014/main" val="13195206"/>
                  </a:ext>
                </a:extLst>
              </a:tr>
              <a:tr h="216139">
                <a:tc>
                  <a:txBody>
                    <a:bodyPr/>
                    <a:lstStyle/>
                    <a:p>
                      <a:pPr algn="l" fontAlgn="b"/>
                      <a:r>
                        <a:rPr lang="en-US" sz="1600" b="0" i="0" u="none" strike="noStrike" dirty="0">
                          <a:solidFill>
                            <a:srgbClr val="000000"/>
                          </a:solidFill>
                          <a:effectLst/>
                          <a:latin typeface="Calibri" panose="020F0502020204030204" pitchFamily="34" charset="0"/>
                        </a:rPr>
                        <a:t>Electricity Demand Charge</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b"/>
                      <a:r>
                        <a:rPr lang="en-US" sz="1600" b="0" i="0" u="none" strike="noStrike">
                          <a:solidFill>
                            <a:srgbClr val="000000"/>
                          </a:solidFill>
                          <a:effectLst/>
                          <a:latin typeface="Calibri" panose="020F0502020204030204" pitchFamily="34" charset="0"/>
                        </a:rPr>
                        <a:t>5</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hMerge="1">
                  <a:txBody>
                    <a:bodyPr/>
                    <a:lstStyle/>
                    <a:p>
                      <a:endParaRPr lang="en-US"/>
                    </a:p>
                  </a:txBody>
                  <a:tcPr/>
                </a:tc>
                <a:tc gridSpan="2">
                  <a:txBody>
                    <a:bodyPr/>
                    <a:lstStyle/>
                    <a:p>
                      <a:pPr algn="l" fontAlgn="b"/>
                      <a:r>
                        <a:rPr lang="en-US" sz="1600" b="0" i="0" u="none" strike="noStrike">
                          <a:solidFill>
                            <a:srgbClr val="000000"/>
                          </a:solidFill>
                          <a:effectLst/>
                          <a:latin typeface="Calibri" panose="020F0502020204030204" pitchFamily="34" charset="0"/>
                        </a:rPr>
                        <a:t>$/kWh/month</a:t>
                      </a:r>
                    </a:p>
                  </a:txBody>
                  <a:tcPr marL="7409" marR="7409" marT="7409"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en-US"/>
                    </a:p>
                  </a:txBody>
                  <a:tcPr/>
                </a:tc>
                <a:extLst>
                  <a:ext uri="{0D108BD9-81ED-4DB2-BD59-A6C34878D82A}">
                    <a16:rowId xmlns:a16="http://schemas.microsoft.com/office/drawing/2014/main" val="3505690325"/>
                  </a:ext>
                </a:extLst>
              </a:tr>
              <a:tr h="216139">
                <a:tc>
                  <a:txBody>
                    <a:bodyPr/>
                    <a:lstStyle/>
                    <a:p>
                      <a:pPr algn="l" fontAlgn="b"/>
                      <a:r>
                        <a:rPr lang="en-US" sz="1600" b="0" i="0" u="none" strike="noStrike" dirty="0">
                          <a:solidFill>
                            <a:srgbClr val="000000"/>
                          </a:solidFill>
                          <a:effectLst/>
                          <a:latin typeface="Calibri" panose="020F0502020204030204" pitchFamily="34" charset="0"/>
                        </a:rPr>
                        <a:t>Natural Gas Rate</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b"/>
                      <a:r>
                        <a:rPr lang="en-US" sz="1600" b="0" i="0" u="none" strike="noStrike" dirty="0">
                          <a:solidFill>
                            <a:srgbClr val="000000"/>
                          </a:solidFill>
                          <a:effectLst/>
                          <a:latin typeface="Calibri" panose="020F0502020204030204" pitchFamily="34" charset="0"/>
                        </a:rPr>
                        <a:t>0.034</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hMerge="1">
                  <a:txBody>
                    <a:bodyPr/>
                    <a:lstStyle/>
                    <a:p>
                      <a:endParaRPr lang="en-US"/>
                    </a:p>
                  </a:txBody>
                  <a:tcPr/>
                </a:tc>
                <a:tc>
                  <a:txBody>
                    <a:bodyPr/>
                    <a:lstStyle/>
                    <a:p>
                      <a:pPr algn="l" fontAlgn="b"/>
                      <a:r>
                        <a:rPr lang="en-US" sz="1600" b="0" i="0" u="none" strike="noStrike">
                          <a:solidFill>
                            <a:srgbClr val="000000"/>
                          </a:solidFill>
                          <a:effectLst/>
                          <a:latin typeface="Calibri" panose="020F0502020204030204" pitchFamily="34" charset="0"/>
                        </a:rPr>
                        <a:t>$/kWh</a:t>
                      </a:r>
                    </a:p>
                  </a:txBody>
                  <a:tcPr marL="7409" marR="7409" marT="7409"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7409" marR="7409" marT="7409" marB="0" anchor="b">
                    <a:lnL>
                      <a:noFill/>
                    </a:lnL>
                    <a:lnR>
                      <a:noFill/>
                    </a:lnR>
                    <a:lnT>
                      <a:noFill/>
                    </a:lnT>
                    <a:lnB>
                      <a:noFill/>
                    </a:lnB>
                    <a:solidFill>
                      <a:srgbClr val="FFFFFF"/>
                    </a:solidFill>
                  </a:tcPr>
                </a:tc>
                <a:extLst>
                  <a:ext uri="{0D108BD9-81ED-4DB2-BD59-A6C34878D82A}">
                    <a16:rowId xmlns:a16="http://schemas.microsoft.com/office/drawing/2014/main" val="2127239898"/>
                  </a:ext>
                </a:extLst>
              </a:tr>
              <a:tr h="216139">
                <a:tc>
                  <a:txBody>
                    <a:bodyPr/>
                    <a:lstStyle/>
                    <a:p>
                      <a:pPr algn="l" fontAlgn="b"/>
                      <a:r>
                        <a:rPr lang="en-US" sz="1600" b="0" i="0" u="none" strike="noStrike" dirty="0">
                          <a:solidFill>
                            <a:srgbClr val="000000"/>
                          </a:solidFill>
                          <a:effectLst/>
                          <a:latin typeface="Calibri" panose="020F0502020204030204" pitchFamily="34" charset="0"/>
                        </a:rPr>
                        <a:t>Propane Rate</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b"/>
                      <a:r>
                        <a:rPr lang="en-US" sz="1600" b="0" i="0" u="none" strike="noStrike">
                          <a:solidFill>
                            <a:srgbClr val="000000"/>
                          </a:solidFill>
                          <a:effectLst/>
                          <a:latin typeface="Calibri" panose="020F0502020204030204" pitchFamily="34" charset="0"/>
                        </a:rPr>
                        <a:t>0.04</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hMerge="1">
                  <a:txBody>
                    <a:bodyPr/>
                    <a:lstStyle/>
                    <a:p>
                      <a:endParaRPr lang="en-US"/>
                    </a:p>
                  </a:txBody>
                  <a:tcPr/>
                </a:tc>
                <a:tc>
                  <a:txBody>
                    <a:bodyPr/>
                    <a:lstStyle/>
                    <a:p>
                      <a:pPr algn="l" fontAlgn="b"/>
                      <a:r>
                        <a:rPr lang="en-US" sz="1600" b="0" i="0" u="none" strike="noStrike">
                          <a:solidFill>
                            <a:srgbClr val="000000"/>
                          </a:solidFill>
                          <a:effectLst/>
                          <a:latin typeface="Calibri" panose="020F0502020204030204" pitchFamily="34" charset="0"/>
                        </a:rPr>
                        <a:t>$/kWh</a:t>
                      </a:r>
                    </a:p>
                  </a:txBody>
                  <a:tcPr marL="7409" marR="7409" marT="7409"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7409" marR="7409" marT="7409" marB="0" anchor="b">
                    <a:lnL>
                      <a:noFill/>
                    </a:lnL>
                    <a:lnR>
                      <a:noFill/>
                    </a:lnR>
                    <a:lnT>
                      <a:noFill/>
                    </a:lnT>
                    <a:lnB>
                      <a:noFill/>
                    </a:lnB>
                    <a:solidFill>
                      <a:srgbClr val="FFFFFF"/>
                    </a:solidFill>
                  </a:tcPr>
                </a:tc>
                <a:extLst>
                  <a:ext uri="{0D108BD9-81ED-4DB2-BD59-A6C34878D82A}">
                    <a16:rowId xmlns:a16="http://schemas.microsoft.com/office/drawing/2014/main" val="602164753"/>
                  </a:ext>
                </a:extLst>
              </a:tr>
              <a:tr h="216139">
                <a:tc>
                  <a:txBody>
                    <a:bodyPr/>
                    <a:lstStyle/>
                    <a:p>
                      <a:pPr algn="l" fontAlgn="b"/>
                      <a:r>
                        <a:rPr lang="en-US" sz="1600" b="0" i="0" u="none" strike="noStrike">
                          <a:solidFill>
                            <a:srgbClr val="000000"/>
                          </a:solidFill>
                          <a:effectLst/>
                          <a:latin typeface="Calibri" panose="020F0502020204030204" pitchFamily="34" charset="0"/>
                        </a:rPr>
                        <a:t>Central Steam Rate</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b"/>
                      <a:r>
                        <a:rPr lang="en-US" sz="1600" b="0" i="0" u="none" strike="noStrike" dirty="0">
                          <a:solidFill>
                            <a:srgbClr val="000000"/>
                          </a:solidFill>
                          <a:effectLst/>
                          <a:latin typeface="Calibri" panose="020F0502020204030204" pitchFamily="34" charset="0"/>
                        </a:rPr>
                        <a:t>0.017</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hMerge="1">
                  <a:txBody>
                    <a:bodyPr/>
                    <a:lstStyle/>
                    <a:p>
                      <a:endParaRPr lang="en-US"/>
                    </a:p>
                  </a:txBody>
                  <a:tcPr/>
                </a:tc>
                <a:tc>
                  <a:txBody>
                    <a:bodyPr/>
                    <a:lstStyle/>
                    <a:p>
                      <a:pPr algn="l" fontAlgn="b"/>
                      <a:r>
                        <a:rPr lang="en-US" sz="1600" b="0" i="0" u="none" strike="noStrike">
                          <a:solidFill>
                            <a:srgbClr val="000000"/>
                          </a:solidFill>
                          <a:effectLst/>
                          <a:latin typeface="Calibri" panose="020F0502020204030204" pitchFamily="34" charset="0"/>
                        </a:rPr>
                        <a:t>$/kg</a:t>
                      </a:r>
                    </a:p>
                  </a:txBody>
                  <a:tcPr marL="7409" marR="7409" marT="7409"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7409" marR="7409" marT="7409" marB="0" anchor="b">
                    <a:lnL>
                      <a:noFill/>
                    </a:lnL>
                    <a:lnR>
                      <a:noFill/>
                    </a:lnR>
                    <a:lnT>
                      <a:noFill/>
                    </a:lnT>
                    <a:lnB>
                      <a:noFill/>
                    </a:lnB>
                    <a:solidFill>
                      <a:srgbClr val="FFFFFF"/>
                    </a:solidFill>
                  </a:tcPr>
                </a:tc>
                <a:extLst>
                  <a:ext uri="{0D108BD9-81ED-4DB2-BD59-A6C34878D82A}">
                    <a16:rowId xmlns:a16="http://schemas.microsoft.com/office/drawing/2014/main" val="866325422"/>
                  </a:ext>
                </a:extLst>
              </a:tr>
              <a:tr h="216139">
                <a:tc>
                  <a:txBody>
                    <a:bodyPr/>
                    <a:lstStyle/>
                    <a:p>
                      <a:pPr algn="l" fontAlgn="b"/>
                      <a:r>
                        <a:rPr lang="en-US" sz="1600" b="0" i="0" u="none" strike="noStrike">
                          <a:solidFill>
                            <a:srgbClr val="000000"/>
                          </a:solidFill>
                          <a:effectLst/>
                          <a:latin typeface="Calibri" panose="020F0502020204030204" pitchFamily="34" charset="0"/>
                        </a:rPr>
                        <a:t>District Heating Rate</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b"/>
                      <a:r>
                        <a:rPr lang="en-US" sz="1600" b="0" i="0" u="none" strike="noStrike" dirty="0">
                          <a:solidFill>
                            <a:srgbClr val="000000"/>
                          </a:solidFill>
                          <a:effectLst/>
                          <a:latin typeface="Calibri" panose="020F0502020204030204" pitchFamily="34" charset="0"/>
                        </a:rPr>
                        <a:t>0.08</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hMerge="1">
                  <a:txBody>
                    <a:bodyPr/>
                    <a:lstStyle/>
                    <a:p>
                      <a:endParaRPr lang="en-US"/>
                    </a:p>
                  </a:txBody>
                  <a:tcPr/>
                </a:tc>
                <a:tc>
                  <a:txBody>
                    <a:bodyPr/>
                    <a:lstStyle/>
                    <a:p>
                      <a:pPr algn="l" fontAlgn="b"/>
                      <a:r>
                        <a:rPr lang="en-US" sz="1600" b="0" i="0" u="none" strike="noStrike">
                          <a:solidFill>
                            <a:srgbClr val="000000"/>
                          </a:solidFill>
                          <a:effectLst/>
                          <a:latin typeface="Calibri" panose="020F0502020204030204" pitchFamily="34" charset="0"/>
                        </a:rPr>
                        <a:t>$/kWh</a:t>
                      </a:r>
                    </a:p>
                  </a:txBody>
                  <a:tcPr marL="7409" marR="7409" marT="7409"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7409" marR="7409" marT="7409" marB="0" anchor="b">
                    <a:lnL>
                      <a:noFill/>
                    </a:lnL>
                    <a:lnR>
                      <a:noFill/>
                    </a:lnR>
                    <a:lnT>
                      <a:noFill/>
                    </a:lnT>
                    <a:lnB>
                      <a:noFill/>
                    </a:lnB>
                    <a:solidFill>
                      <a:srgbClr val="FFFFFF"/>
                    </a:solidFill>
                  </a:tcPr>
                </a:tc>
                <a:extLst>
                  <a:ext uri="{0D108BD9-81ED-4DB2-BD59-A6C34878D82A}">
                    <a16:rowId xmlns:a16="http://schemas.microsoft.com/office/drawing/2014/main" val="1096407305"/>
                  </a:ext>
                </a:extLst>
              </a:tr>
              <a:tr h="216139">
                <a:tc>
                  <a:txBody>
                    <a:bodyPr/>
                    <a:lstStyle/>
                    <a:p>
                      <a:pPr algn="l" fontAlgn="b"/>
                      <a:r>
                        <a:rPr lang="en-US" sz="1600" b="0" i="0" u="none" strike="noStrike">
                          <a:solidFill>
                            <a:srgbClr val="000000"/>
                          </a:solidFill>
                          <a:effectLst/>
                          <a:latin typeface="Calibri" panose="020F0502020204030204" pitchFamily="34" charset="0"/>
                        </a:rPr>
                        <a:t>Water Rate</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b"/>
                      <a:r>
                        <a:rPr lang="en-US" sz="1600" b="0" i="0" u="none" strike="noStrike">
                          <a:solidFill>
                            <a:srgbClr val="000000"/>
                          </a:solidFill>
                          <a:effectLst/>
                          <a:latin typeface="Calibri" panose="020F0502020204030204" pitchFamily="34" charset="0"/>
                        </a:rPr>
                        <a:t>0.002</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hMerge="1">
                  <a:txBody>
                    <a:bodyPr/>
                    <a:lstStyle/>
                    <a:p>
                      <a:endParaRPr lang="en-US"/>
                    </a:p>
                  </a:txBody>
                  <a:tcPr/>
                </a:tc>
                <a:tc>
                  <a:txBody>
                    <a:bodyPr/>
                    <a:lstStyle/>
                    <a:p>
                      <a:pPr algn="l" fontAlgn="b"/>
                      <a:r>
                        <a:rPr lang="en-US" sz="1600" b="0" i="0" u="none" strike="noStrike">
                          <a:solidFill>
                            <a:srgbClr val="000000"/>
                          </a:solidFill>
                          <a:effectLst/>
                          <a:latin typeface="Calibri" panose="020F0502020204030204" pitchFamily="34" charset="0"/>
                        </a:rPr>
                        <a:t>$/L</a:t>
                      </a:r>
                    </a:p>
                  </a:txBody>
                  <a:tcPr marL="7409" marR="7409" marT="7409"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7409" marR="7409" marT="7409" marB="0" anchor="b">
                    <a:lnL>
                      <a:noFill/>
                    </a:lnL>
                    <a:lnR>
                      <a:noFill/>
                    </a:lnR>
                    <a:lnT>
                      <a:noFill/>
                    </a:lnT>
                    <a:lnB>
                      <a:noFill/>
                    </a:lnB>
                    <a:solidFill>
                      <a:srgbClr val="FFFFFF"/>
                    </a:solidFill>
                  </a:tcPr>
                </a:tc>
                <a:extLst>
                  <a:ext uri="{0D108BD9-81ED-4DB2-BD59-A6C34878D82A}">
                    <a16:rowId xmlns:a16="http://schemas.microsoft.com/office/drawing/2014/main" val="262785048"/>
                  </a:ext>
                </a:extLst>
              </a:tr>
              <a:tr h="216139">
                <a:tc>
                  <a:txBody>
                    <a:bodyPr/>
                    <a:lstStyle/>
                    <a:p>
                      <a:pPr algn="l" fontAlgn="b"/>
                      <a:r>
                        <a:rPr lang="en-US" sz="1600" b="0" i="0" u="none" strike="noStrike">
                          <a:solidFill>
                            <a:srgbClr val="000000"/>
                          </a:solidFill>
                          <a:effectLst/>
                          <a:latin typeface="Calibri" panose="020F0502020204030204" pitchFamily="34" charset="0"/>
                        </a:rPr>
                        <a:t>Sewer Rate</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b"/>
                      <a:r>
                        <a:rPr lang="en-US" sz="1600" b="0" i="0" u="none" strike="noStrike" dirty="0">
                          <a:solidFill>
                            <a:srgbClr val="000000"/>
                          </a:solidFill>
                          <a:effectLst/>
                          <a:latin typeface="Calibri" panose="020F0502020204030204" pitchFamily="34" charset="0"/>
                        </a:rPr>
                        <a:t>0.0018</a:t>
                      </a:r>
                    </a:p>
                  </a:txBody>
                  <a:tcPr marL="7409" marR="7409" marT="74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hMerge="1">
                  <a:txBody>
                    <a:bodyPr/>
                    <a:lstStyle/>
                    <a:p>
                      <a:endParaRPr lang="en-US"/>
                    </a:p>
                  </a:txBody>
                  <a:tcPr/>
                </a:tc>
                <a:tc hMerge="1">
                  <a:txBody>
                    <a:bodyPr/>
                    <a:lstStyle/>
                    <a:p>
                      <a:endParaRPr lang="en-US"/>
                    </a:p>
                  </a:txBody>
                  <a:tcPr/>
                </a:tc>
                <a:tc>
                  <a:txBody>
                    <a:bodyPr/>
                    <a:lstStyle/>
                    <a:p>
                      <a:pPr algn="l" fontAlgn="b"/>
                      <a:r>
                        <a:rPr lang="en-US" sz="1600" b="0" i="0" u="none" strike="noStrike" dirty="0">
                          <a:solidFill>
                            <a:srgbClr val="000000"/>
                          </a:solidFill>
                          <a:effectLst/>
                          <a:latin typeface="Calibri" panose="020F0502020204030204" pitchFamily="34" charset="0"/>
                        </a:rPr>
                        <a:t>$/L</a:t>
                      </a:r>
                    </a:p>
                  </a:txBody>
                  <a:tcPr marL="7409" marR="7409" marT="7409"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600" b="0" i="0" u="none" strike="noStrike" dirty="0">
                          <a:solidFill>
                            <a:srgbClr val="000000"/>
                          </a:solidFill>
                          <a:effectLst/>
                          <a:latin typeface="Calibri" panose="020F0502020204030204" pitchFamily="34" charset="0"/>
                        </a:rPr>
                        <a:t> </a:t>
                      </a:r>
                    </a:p>
                  </a:txBody>
                  <a:tcPr marL="7409" marR="7409" marT="7409" marB="0" anchor="b">
                    <a:lnL>
                      <a:noFill/>
                    </a:lnL>
                    <a:lnR>
                      <a:noFill/>
                    </a:lnR>
                    <a:lnT>
                      <a:noFill/>
                    </a:lnT>
                    <a:lnB>
                      <a:noFill/>
                    </a:lnB>
                    <a:solidFill>
                      <a:srgbClr val="FFFFFF"/>
                    </a:solidFill>
                  </a:tcPr>
                </a:tc>
                <a:extLst>
                  <a:ext uri="{0D108BD9-81ED-4DB2-BD59-A6C34878D82A}">
                    <a16:rowId xmlns:a16="http://schemas.microsoft.com/office/drawing/2014/main" val="539300499"/>
                  </a:ext>
                </a:extLst>
              </a:tr>
            </a:tbl>
          </a:graphicData>
        </a:graphic>
      </p:graphicFrame>
      <p:pic>
        <p:nvPicPr>
          <p:cNvPr id="11" name="Picture 10">
            <a:extLst>
              <a:ext uri="{FF2B5EF4-FFF2-40B4-BE49-F238E27FC236}">
                <a16:creationId xmlns:a16="http://schemas.microsoft.com/office/drawing/2014/main" id="{02875216-5506-6014-3460-2F0B91550C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4785" y="4503371"/>
            <a:ext cx="1544479" cy="78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76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7EC374-0BD6-40E8-8560-62814FE2BFF3}"/>
              </a:ext>
            </a:extLst>
          </p:cNvPr>
          <p:cNvSpPr>
            <a:spLocks noGrp="1"/>
          </p:cNvSpPr>
          <p:nvPr>
            <p:ph type="sldNum" sz="quarter" idx="22"/>
          </p:nvPr>
        </p:nvSpPr>
        <p:spPr/>
        <p:txBody>
          <a:bodyPr/>
          <a:lstStyle/>
          <a:p>
            <a:fld id="{F80B4148-FD4A-40E9-803C-EA4D75AC5B8C}" type="slidenum">
              <a:rPr lang="en-US" smtClean="0"/>
              <a:t>35</a:t>
            </a:fld>
            <a:endParaRPr lang="en-US" dirty="0"/>
          </a:p>
        </p:txBody>
      </p:sp>
      <p:sp>
        <p:nvSpPr>
          <p:cNvPr id="2" name="Footer Placeholder 1">
            <a:extLst>
              <a:ext uri="{FF2B5EF4-FFF2-40B4-BE49-F238E27FC236}">
                <a16:creationId xmlns:a16="http://schemas.microsoft.com/office/drawing/2014/main" id="{C793050F-2D7D-A318-162B-404BE31715AC}"/>
              </a:ext>
            </a:extLst>
          </p:cNvPr>
          <p:cNvSpPr>
            <a:spLocks noGrp="1"/>
          </p:cNvSpPr>
          <p:nvPr>
            <p:ph type="ftr" sz="quarter" idx="21"/>
          </p:nvPr>
        </p:nvSpPr>
        <p:spPr/>
        <p:txBody>
          <a:bodyPr/>
          <a:lstStyle/>
          <a:p>
            <a:r>
              <a:rPr lang="en-US" dirty="0"/>
              <a:t>2024</a:t>
            </a:r>
          </a:p>
        </p:txBody>
      </p:sp>
      <p:sp>
        <p:nvSpPr>
          <p:cNvPr id="8" name="Subtitle 7">
            <a:extLst>
              <a:ext uri="{FF2B5EF4-FFF2-40B4-BE49-F238E27FC236}">
                <a16:creationId xmlns:a16="http://schemas.microsoft.com/office/drawing/2014/main" id="{D9182618-AFCD-8391-C235-370D76EC85D1}"/>
              </a:ext>
            </a:extLst>
          </p:cNvPr>
          <p:cNvSpPr>
            <a:spLocks noGrp="1"/>
          </p:cNvSpPr>
          <p:nvPr>
            <p:ph type="subTitle" idx="15"/>
          </p:nvPr>
        </p:nvSpPr>
        <p:spPr>
          <a:xfrm>
            <a:off x="623887" y="787751"/>
            <a:ext cx="8964613" cy="405683"/>
          </a:xfrm>
        </p:spPr>
        <p:txBody>
          <a:bodyPr/>
          <a:lstStyle/>
          <a:p>
            <a:r>
              <a:rPr lang="en-US" dirty="0"/>
              <a:t>Case Study – Hospital in Toronto (retrofit) </a:t>
            </a:r>
          </a:p>
        </p:txBody>
      </p:sp>
      <p:sp>
        <p:nvSpPr>
          <p:cNvPr id="9" name="Title 6">
            <a:extLst>
              <a:ext uri="{FF2B5EF4-FFF2-40B4-BE49-F238E27FC236}">
                <a16:creationId xmlns:a16="http://schemas.microsoft.com/office/drawing/2014/main" id="{D61AC1AD-550F-7C61-05DA-1B51BEBFBB4B}"/>
              </a:ext>
            </a:extLst>
          </p:cNvPr>
          <p:cNvSpPr>
            <a:spLocks noGrp="1"/>
          </p:cNvSpPr>
          <p:nvPr>
            <p:ph type="title"/>
          </p:nvPr>
        </p:nvSpPr>
        <p:spPr>
          <a:xfrm>
            <a:off x="623888" y="350069"/>
            <a:ext cx="8964613" cy="467239"/>
          </a:xfrm>
        </p:spPr>
        <p:txBody>
          <a:bodyPr/>
          <a:lstStyle/>
          <a:p>
            <a:r>
              <a:rPr lang="en-US" dirty="0"/>
              <a:t>Adiabatic Opportunities</a:t>
            </a:r>
          </a:p>
        </p:txBody>
      </p:sp>
      <p:pic>
        <p:nvPicPr>
          <p:cNvPr id="11" name="Picture 10">
            <a:extLst>
              <a:ext uri="{FF2B5EF4-FFF2-40B4-BE49-F238E27FC236}">
                <a16:creationId xmlns:a16="http://schemas.microsoft.com/office/drawing/2014/main" id="{02875216-5506-6014-3460-2F0B91550C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887" y="4721388"/>
            <a:ext cx="1544479" cy="7858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96C7D918-764B-F62F-8CD9-186DFDB09C10}"/>
              </a:ext>
            </a:extLst>
          </p:cNvPr>
          <p:cNvGraphicFramePr>
            <a:graphicFrameLocks noGrp="1"/>
          </p:cNvGraphicFramePr>
          <p:nvPr>
            <p:extLst>
              <p:ext uri="{D42A27DB-BD31-4B8C-83A1-F6EECF244321}">
                <p14:modId xmlns:p14="http://schemas.microsoft.com/office/powerpoint/2010/main" val="1071311802"/>
              </p:ext>
            </p:extLst>
          </p:nvPr>
        </p:nvGraphicFramePr>
        <p:xfrm>
          <a:off x="710972" y="1974238"/>
          <a:ext cx="4644799" cy="1402273"/>
        </p:xfrm>
        <a:graphic>
          <a:graphicData uri="http://schemas.openxmlformats.org/drawingml/2006/table">
            <a:tbl>
              <a:tblPr/>
              <a:tblGrid>
                <a:gridCol w="1535839">
                  <a:extLst>
                    <a:ext uri="{9D8B030D-6E8A-4147-A177-3AD203B41FA5}">
                      <a16:colId xmlns:a16="http://schemas.microsoft.com/office/drawing/2014/main" val="3042533892"/>
                    </a:ext>
                  </a:extLst>
                </a:gridCol>
                <a:gridCol w="1645920">
                  <a:extLst>
                    <a:ext uri="{9D8B030D-6E8A-4147-A177-3AD203B41FA5}">
                      <a16:colId xmlns:a16="http://schemas.microsoft.com/office/drawing/2014/main" val="1991087536"/>
                    </a:ext>
                  </a:extLst>
                </a:gridCol>
                <a:gridCol w="1463040">
                  <a:extLst>
                    <a:ext uri="{9D8B030D-6E8A-4147-A177-3AD203B41FA5}">
                      <a16:colId xmlns:a16="http://schemas.microsoft.com/office/drawing/2014/main" val="2757903132"/>
                    </a:ext>
                  </a:extLst>
                </a:gridCol>
              </a:tblGrid>
              <a:tr h="162877">
                <a:tc>
                  <a:txBody>
                    <a:bodyPr/>
                    <a:lstStyle/>
                    <a:p>
                      <a:pPr algn="l" fontAlgn="ctr"/>
                      <a:r>
                        <a:rPr lang="en-US" sz="1400" b="1" i="0" u="none" strike="noStrike" dirty="0">
                          <a:solidFill>
                            <a:srgbClr val="000000"/>
                          </a:solidFill>
                          <a:effectLst/>
                          <a:latin typeface="Calibri" panose="020F0502020204030204" pitchFamily="34" charset="0"/>
                        </a:rPr>
                        <a:t>Cost Differences</a:t>
                      </a:r>
                    </a:p>
                  </a:txBody>
                  <a:tcPr marL="8573" marR="8573" marT="85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E1F2"/>
                    </a:solidFill>
                  </a:tcPr>
                </a:tc>
                <a:tc>
                  <a:txBody>
                    <a:bodyPr/>
                    <a:lstStyle/>
                    <a:p>
                      <a:pPr algn="ctr" fontAlgn="ctr"/>
                      <a:r>
                        <a:rPr lang="en-US" sz="1400" b="1" i="0" u="none" strike="noStrike">
                          <a:solidFill>
                            <a:srgbClr val="000000"/>
                          </a:solidFill>
                          <a:effectLst/>
                          <a:latin typeface="Calibri" panose="020F0502020204030204" pitchFamily="34" charset="0"/>
                        </a:rPr>
                        <a:t>vs. GS-NX</a:t>
                      </a:r>
                    </a:p>
                  </a:txBody>
                  <a:tcPr marL="8573" marR="8573" marT="85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E1F2"/>
                    </a:solidFill>
                  </a:tcPr>
                </a:tc>
                <a:tc>
                  <a:txBody>
                    <a:bodyPr/>
                    <a:lstStyle/>
                    <a:p>
                      <a:pPr algn="ctr" fontAlgn="ctr"/>
                      <a:r>
                        <a:rPr lang="en-US" sz="1400" b="1" i="0" u="none" strike="noStrike" dirty="0">
                          <a:solidFill>
                            <a:srgbClr val="000000"/>
                          </a:solidFill>
                          <a:effectLst/>
                          <a:latin typeface="Calibri" panose="020F0502020204030204" pitchFamily="34" charset="0"/>
                        </a:rPr>
                        <a:t>vs. RS</a:t>
                      </a:r>
                    </a:p>
                  </a:txBody>
                  <a:tcPr marL="8573" marR="8573" marT="85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E1F2"/>
                    </a:solidFill>
                  </a:tcPr>
                </a:tc>
                <a:extLst>
                  <a:ext uri="{0D108BD9-81ED-4DB2-BD59-A6C34878D82A}">
                    <a16:rowId xmlns:a16="http://schemas.microsoft.com/office/drawing/2014/main" val="3315017936"/>
                  </a:ext>
                </a:extLst>
              </a:tr>
              <a:tr h="162877">
                <a:tc>
                  <a:txBody>
                    <a:bodyPr/>
                    <a:lstStyle/>
                    <a:p>
                      <a:pPr algn="l" fontAlgn="ctr"/>
                      <a:r>
                        <a:rPr lang="en-US" sz="1400" b="0" i="0" u="none" strike="noStrike">
                          <a:solidFill>
                            <a:srgbClr val="000000"/>
                          </a:solidFill>
                          <a:effectLst/>
                          <a:latin typeface="Calibri" panose="020F0502020204030204" pitchFamily="34" charset="0"/>
                        </a:rPr>
                        <a:t>First Cost</a:t>
                      </a:r>
                    </a:p>
                  </a:txBody>
                  <a:tcPr marL="8573" marR="8573" marT="85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n-US" sz="1400" b="0" i="0" u="none" strike="noStrike" dirty="0">
                          <a:solidFill>
                            <a:srgbClr val="000000"/>
                          </a:solidFill>
                          <a:effectLst/>
                          <a:latin typeface="Calibri" panose="020F0502020204030204" pitchFamily="34" charset="0"/>
                        </a:rPr>
                        <a:t> $                          -   </a:t>
                      </a:r>
                    </a:p>
                  </a:txBody>
                  <a:tcPr marL="8573" marR="8573" marT="85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n-US" sz="1400" b="0" i="0" u="none" strike="noStrike" dirty="0">
                          <a:solidFill>
                            <a:srgbClr val="000000"/>
                          </a:solidFill>
                          <a:effectLst/>
                          <a:latin typeface="Calibri" panose="020F0502020204030204" pitchFamily="34" charset="0"/>
                        </a:rPr>
                        <a:t> $                       -   </a:t>
                      </a:r>
                    </a:p>
                  </a:txBody>
                  <a:tcPr marL="8573" marR="8573" marT="85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3779138387"/>
                  </a:ext>
                </a:extLst>
              </a:tr>
              <a:tr h="162877">
                <a:tc>
                  <a:txBody>
                    <a:bodyPr/>
                    <a:lstStyle/>
                    <a:p>
                      <a:pPr algn="l" fontAlgn="ctr"/>
                      <a:r>
                        <a:rPr lang="en-US" sz="1400" b="0" i="0" u="none" strike="noStrike" dirty="0">
                          <a:solidFill>
                            <a:srgbClr val="000000"/>
                          </a:solidFill>
                          <a:effectLst/>
                          <a:latin typeface="Calibri" panose="020F0502020204030204" pitchFamily="34" charset="0"/>
                        </a:rPr>
                        <a:t>Recuring Costs</a:t>
                      </a:r>
                    </a:p>
                  </a:txBody>
                  <a:tcPr marL="8573" marR="8573" marT="85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n-US" sz="1400" b="0" i="0" u="none" strike="noStrike">
                          <a:solidFill>
                            <a:srgbClr val="000000"/>
                          </a:solidFill>
                          <a:effectLst/>
                          <a:latin typeface="Calibri" panose="020F0502020204030204" pitchFamily="34" charset="0"/>
                        </a:rPr>
                        <a:t> $                          -   </a:t>
                      </a:r>
                    </a:p>
                  </a:txBody>
                  <a:tcPr marL="8573" marR="8573" marT="85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n-US" sz="1400" b="0" i="0" u="none" strike="noStrike" dirty="0">
                          <a:solidFill>
                            <a:srgbClr val="000000"/>
                          </a:solidFill>
                          <a:effectLst/>
                          <a:latin typeface="Calibri" panose="020F0502020204030204" pitchFamily="34" charset="0"/>
                        </a:rPr>
                        <a:t> $                      -   </a:t>
                      </a:r>
                    </a:p>
                  </a:txBody>
                  <a:tcPr marL="8573" marR="8573" marT="85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474529825"/>
                  </a:ext>
                </a:extLst>
              </a:tr>
              <a:tr h="301181">
                <a:tc>
                  <a:txBody>
                    <a:bodyPr/>
                    <a:lstStyle/>
                    <a:p>
                      <a:pPr algn="l" fontAlgn="ctr"/>
                      <a:r>
                        <a:rPr lang="en-US" sz="1400" b="0" i="0" u="none" strike="noStrike">
                          <a:solidFill>
                            <a:srgbClr val="000000"/>
                          </a:solidFill>
                          <a:effectLst/>
                          <a:latin typeface="Calibri" panose="020F0502020204030204" pitchFamily="34" charset="0"/>
                        </a:rPr>
                        <a:t>Utility Costs</a:t>
                      </a:r>
                    </a:p>
                  </a:txBody>
                  <a:tcPr marL="8573" marR="8573" marT="85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n-US" sz="1400" b="0" i="0" u="none" strike="noStrike" dirty="0">
                          <a:solidFill>
                            <a:srgbClr val="FF0000"/>
                          </a:solidFill>
                          <a:effectLst/>
                          <a:latin typeface="Calibri" panose="020F0502020204030204" pitchFamily="34" charset="0"/>
                        </a:rPr>
                        <a:t>-$            494,450 </a:t>
                      </a:r>
                    </a:p>
                  </a:txBody>
                  <a:tcPr marL="8573" marR="8573" marT="85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n-US" sz="1400" b="0" i="0" u="none" strike="noStrike" dirty="0">
                          <a:solidFill>
                            <a:srgbClr val="FF0000"/>
                          </a:solidFill>
                          <a:effectLst/>
                          <a:latin typeface="Calibri" panose="020F0502020204030204" pitchFamily="34" charset="0"/>
                        </a:rPr>
                        <a:t>-$    1,939,804</a:t>
                      </a:r>
                    </a:p>
                  </a:txBody>
                  <a:tcPr marL="8573" marR="8573" marT="85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553890085"/>
                  </a:ext>
                </a:extLst>
              </a:tr>
              <a:tr h="171450">
                <a:tc>
                  <a:txBody>
                    <a:bodyPr/>
                    <a:lstStyle/>
                    <a:p>
                      <a:pPr algn="l" fontAlgn="ctr"/>
                      <a:r>
                        <a:rPr lang="en-US" sz="1400" b="0" i="0" u="none" strike="noStrike">
                          <a:solidFill>
                            <a:srgbClr val="000000"/>
                          </a:solidFill>
                          <a:effectLst/>
                          <a:latin typeface="Calibri" panose="020F0502020204030204" pitchFamily="34" charset="0"/>
                        </a:rPr>
                        <a:t>Estimated EOL Replacement</a:t>
                      </a:r>
                    </a:p>
                  </a:txBody>
                  <a:tcPr marL="8573" marR="8573" marT="85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400" b="0" i="0" u="none" strike="noStrike" dirty="0">
                          <a:solidFill>
                            <a:srgbClr val="000000"/>
                          </a:solidFill>
                          <a:effectLst/>
                          <a:latin typeface="Calibri" panose="020F0502020204030204" pitchFamily="34" charset="0"/>
                        </a:rPr>
                        <a:t> $                          -   </a:t>
                      </a:r>
                    </a:p>
                  </a:txBody>
                  <a:tcPr marL="8573" marR="8573" marT="85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400" b="0" i="0" u="none" strike="noStrike" dirty="0">
                          <a:solidFill>
                            <a:srgbClr val="000000"/>
                          </a:solidFill>
                          <a:effectLst/>
                          <a:latin typeface="Calibri" panose="020F0502020204030204" pitchFamily="34" charset="0"/>
                        </a:rPr>
                        <a:t> $                       -   </a:t>
                      </a:r>
                    </a:p>
                  </a:txBody>
                  <a:tcPr marL="8573" marR="8573" marT="85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56985755"/>
                  </a:ext>
                </a:extLst>
              </a:tr>
            </a:tbl>
          </a:graphicData>
        </a:graphic>
      </p:graphicFrame>
      <p:sp>
        <p:nvSpPr>
          <p:cNvPr id="6" name="TextBox 5">
            <a:extLst>
              <a:ext uri="{FF2B5EF4-FFF2-40B4-BE49-F238E27FC236}">
                <a16:creationId xmlns:a16="http://schemas.microsoft.com/office/drawing/2014/main" id="{A5341697-37E6-D838-34A8-C136D72D0DC7}"/>
              </a:ext>
            </a:extLst>
          </p:cNvPr>
          <p:cNvSpPr txBox="1"/>
          <p:nvPr/>
        </p:nvSpPr>
        <p:spPr>
          <a:xfrm>
            <a:off x="623887" y="1446450"/>
            <a:ext cx="6096000" cy="369332"/>
          </a:xfrm>
          <a:prstGeom prst="rect">
            <a:avLst/>
          </a:prstGeom>
          <a:noFill/>
        </p:spPr>
        <p:txBody>
          <a:bodyPr wrap="square">
            <a:spAutoFit/>
          </a:bodyPr>
          <a:lstStyle/>
          <a:p>
            <a:pPr algn="l" fontAlgn="b"/>
            <a:r>
              <a:rPr lang="en-US" sz="1800" b="1" i="0" u="none" strike="noStrike" dirty="0">
                <a:solidFill>
                  <a:srgbClr val="000000"/>
                </a:solidFill>
                <a:effectLst/>
                <a:latin typeface="Calibri" panose="020F0502020204030204" pitchFamily="34" charset="0"/>
              </a:rPr>
              <a:t>Annual Costs </a:t>
            </a:r>
          </a:p>
        </p:txBody>
      </p:sp>
      <p:graphicFrame>
        <p:nvGraphicFramePr>
          <p:cNvPr id="12" name="Table 11">
            <a:extLst>
              <a:ext uri="{FF2B5EF4-FFF2-40B4-BE49-F238E27FC236}">
                <a16:creationId xmlns:a16="http://schemas.microsoft.com/office/drawing/2014/main" id="{2BD530DB-9821-FC0E-4ECD-9540B8792861}"/>
              </a:ext>
            </a:extLst>
          </p:cNvPr>
          <p:cNvGraphicFramePr>
            <a:graphicFrameLocks noGrp="1"/>
          </p:cNvGraphicFramePr>
          <p:nvPr>
            <p:extLst>
              <p:ext uri="{D42A27DB-BD31-4B8C-83A1-F6EECF244321}">
                <p14:modId xmlns:p14="http://schemas.microsoft.com/office/powerpoint/2010/main" val="100195267"/>
              </p:ext>
            </p:extLst>
          </p:nvPr>
        </p:nvGraphicFramePr>
        <p:xfrm>
          <a:off x="5993721" y="990592"/>
          <a:ext cx="5928314" cy="4836300"/>
        </p:xfrm>
        <a:graphic>
          <a:graphicData uri="http://schemas.openxmlformats.org/drawingml/2006/table">
            <a:tbl>
              <a:tblPr/>
              <a:tblGrid>
                <a:gridCol w="1951404">
                  <a:extLst>
                    <a:ext uri="{9D8B030D-6E8A-4147-A177-3AD203B41FA5}">
                      <a16:colId xmlns:a16="http://schemas.microsoft.com/office/drawing/2014/main" val="1845451602"/>
                    </a:ext>
                  </a:extLst>
                </a:gridCol>
                <a:gridCol w="1272117">
                  <a:extLst>
                    <a:ext uri="{9D8B030D-6E8A-4147-A177-3AD203B41FA5}">
                      <a16:colId xmlns:a16="http://schemas.microsoft.com/office/drawing/2014/main" val="2277073474"/>
                    </a:ext>
                  </a:extLst>
                </a:gridCol>
                <a:gridCol w="1272117">
                  <a:extLst>
                    <a:ext uri="{9D8B030D-6E8A-4147-A177-3AD203B41FA5}">
                      <a16:colId xmlns:a16="http://schemas.microsoft.com/office/drawing/2014/main" val="3131515626"/>
                    </a:ext>
                  </a:extLst>
                </a:gridCol>
                <a:gridCol w="1272117">
                  <a:extLst>
                    <a:ext uri="{9D8B030D-6E8A-4147-A177-3AD203B41FA5}">
                      <a16:colId xmlns:a16="http://schemas.microsoft.com/office/drawing/2014/main" val="1402832070"/>
                    </a:ext>
                  </a:extLst>
                </a:gridCol>
                <a:gridCol w="160559">
                  <a:extLst>
                    <a:ext uri="{9D8B030D-6E8A-4147-A177-3AD203B41FA5}">
                      <a16:colId xmlns:a16="http://schemas.microsoft.com/office/drawing/2014/main" val="3870560104"/>
                    </a:ext>
                  </a:extLst>
                </a:gridCol>
              </a:tblGrid>
              <a:tr h="153867">
                <a:tc gridSpan="4">
                  <a:txBody>
                    <a:bodyPr/>
                    <a:lstStyle/>
                    <a:p>
                      <a:pPr algn="ctr" fontAlgn="ctr"/>
                      <a:r>
                        <a:rPr lang="en-US" sz="1200" b="1" i="0" u="none" strike="noStrike" dirty="0">
                          <a:solidFill>
                            <a:srgbClr val="FFFFFF"/>
                          </a:solidFill>
                          <a:effectLst/>
                          <a:latin typeface="+mn-lt"/>
                        </a:rPr>
                        <a:t>Energy Cost Analysis Summary</a:t>
                      </a:r>
                    </a:p>
                  </a:txBody>
                  <a:tcPr marL="6994" marR="6994" marT="699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AB3"/>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r>
                        <a:rPr lang="en-US" sz="1200" b="0" i="0" u="none" strike="noStrike" dirty="0">
                          <a:solidFill>
                            <a:srgbClr val="000000"/>
                          </a:solidFill>
                          <a:effectLst/>
                          <a:latin typeface="+mn-lt"/>
                        </a:rPr>
                        <a:t>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07147242"/>
                  </a:ext>
                </a:extLst>
              </a:tr>
              <a:tr h="148526">
                <a:tc>
                  <a:txBody>
                    <a:bodyPr/>
                    <a:lstStyle/>
                    <a:p>
                      <a:pPr algn="l" fontAlgn="ctr"/>
                      <a:r>
                        <a:rPr lang="en-US" sz="1200" b="0" i="0" u="none" strike="noStrike">
                          <a:solidFill>
                            <a:srgbClr val="000000"/>
                          </a:solidFill>
                          <a:effectLst/>
                          <a:latin typeface="+mn-lt"/>
                        </a:rPr>
                        <a:t>Condair Model</a:t>
                      </a:r>
                    </a:p>
                  </a:txBody>
                  <a:tcPr marL="6994" marR="6994" marT="699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E1F2"/>
                    </a:solidFill>
                  </a:tcPr>
                </a:tc>
                <a:tc>
                  <a:txBody>
                    <a:bodyPr/>
                    <a:lstStyle/>
                    <a:p>
                      <a:pPr algn="ctr" fontAlgn="ctr"/>
                      <a:r>
                        <a:rPr lang="en-US" sz="1200" b="0" i="0" u="none" strike="noStrike">
                          <a:solidFill>
                            <a:srgbClr val="000000"/>
                          </a:solidFill>
                          <a:effectLst/>
                          <a:latin typeface="+mn-lt"/>
                        </a:rPr>
                        <a:t>DL-A</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E1F2"/>
                    </a:solidFill>
                  </a:tcPr>
                </a:tc>
                <a:tc>
                  <a:txBody>
                    <a:bodyPr/>
                    <a:lstStyle/>
                    <a:p>
                      <a:pPr algn="ctr" fontAlgn="ctr"/>
                      <a:r>
                        <a:rPr lang="en-US" sz="1200" b="0" i="0" u="none" strike="noStrike">
                          <a:solidFill>
                            <a:srgbClr val="000000"/>
                          </a:solidFill>
                          <a:effectLst/>
                          <a:latin typeface="+mn-lt"/>
                        </a:rPr>
                        <a:t>GS-NX</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E1F2"/>
                    </a:solidFill>
                  </a:tcPr>
                </a:tc>
                <a:tc>
                  <a:txBody>
                    <a:bodyPr/>
                    <a:lstStyle/>
                    <a:p>
                      <a:pPr algn="ctr" fontAlgn="ctr"/>
                      <a:r>
                        <a:rPr lang="en-US" sz="1200" b="0" i="0" u="none" strike="noStrike">
                          <a:solidFill>
                            <a:srgbClr val="000000"/>
                          </a:solidFill>
                          <a:effectLst/>
                          <a:latin typeface="+mn-lt"/>
                        </a:rPr>
                        <a:t>RS</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E1F2"/>
                    </a:solidFill>
                  </a:tcPr>
                </a:tc>
                <a:tc>
                  <a:txBody>
                    <a:bodyPr/>
                    <a:lstStyle/>
                    <a:p>
                      <a:pPr algn="l" fontAlgn="ctr"/>
                      <a:r>
                        <a:rPr lang="en-US" sz="1200" b="0" i="0" u="none" strike="noStrike">
                          <a:solidFill>
                            <a:srgbClr val="000000"/>
                          </a:solidFill>
                          <a:effectLst/>
                          <a:latin typeface="+mn-lt"/>
                        </a:rPr>
                        <a:t>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485457531"/>
                  </a:ext>
                </a:extLst>
              </a:tr>
              <a:tr h="0">
                <a:tc>
                  <a:txBody>
                    <a:bodyPr/>
                    <a:lstStyle/>
                    <a:p>
                      <a:pPr algn="l" fontAlgn="ctr"/>
                      <a:r>
                        <a:rPr lang="en-US" sz="1000" b="0" i="0" u="none" strike="noStrike" dirty="0">
                          <a:solidFill>
                            <a:srgbClr val="000000"/>
                          </a:solidFill>
                          <a:effectLst/>
                          <a:latin typeface="+mn-lt"/>
                        </a:rPr>
                        <a:t>Water Type</a:t>
                      </a:r>
                    </a:p>
                  </a:txBody>
                  <a:tcPr marL="6994" marR="6994" marT="699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mn-lt"/>
                        </a:rPr>
                        <a:t>Reverse Osmosis</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mn-lt"/>
                        </a:rPr>
                        <a:t>Potable</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mn-lt"/>
                        </a:rPr>
                        <a:t>Potable</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n-US" sz="1200" b="0" i="0" u="none" strike="noStrike">
                          <a:solidFill>
                            <a:srgbClr val="000000"/>
                          </a:solidFill>
                          <a:effectLst/>
                          <a:latin typeface="+mn-lt"/>
                        </a:rPr>
                        <a:t>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619822677"/>
                  </a:ext>
                </a:extLst>
              </a:tr>
              <a:tr h="0">
                <a:tc>
                  <a:txBody>
                    <a:bodyPr/>
                    <a:lstStyle/>
                    <a:p>
                      <a:pPr algn="l" fontAlgn="ctr"/>
                      <a:r>
                        <a:rPr lang="en-US" sz="1000" b="0" i="0" u="none" strike="noStrike">
                          <a:solidFill>
                            <a:srgbClr val="000000"/>
                          </a:solidFill>
                          <a:effectLst/>
                          <a:latin typeface="+mn-lt"/>
                        </a:rPr>
                        <a:t>Equipment</a:t>
                      </a:r>
                    </a:p>
                  </a:txBody>
                  <a:tcPr marL="6994" marR="6994" marT="699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mn-lt"/>
                        </a:rPr>
                        <a:t> $                      -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mn-lt"/>
                        </a:rPr>
                        <a:t> $                      -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mn-lt"/>
                        </a:rPr>
                        <a:t> $                      -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n-US" sz="1200" b="0" i="0" u="none" strike="noStrike">
                          <a:solidFill>
                            <a:srgbClr val="000000"/>
                          </a:solidFill>
                          <a:effectLst/>
                          <a:latin typeface="+mn-lt"/>
                        </a:rPr>
                        <a:t>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466955387"/>
                  </a:ext>
                </a:extLst>
              </a:tr>
              <a:tr h="0">
                <a:tc>
                  <a:txBody>
                    <a:bodyPr/>
                    <a:lstStyle/>
                    <a:p>
                      <a:pPr algn="l" fontAlgn="ctr"/>
                      <a:r>
                        <a:rPr lang="en-US" sz="1000" b="0" i="0" u="none" strike="noStrike" dirty="0">
                          <a:solidFill>
                            <a:srgbClr val="000000"/>
                          </a:solidFill>
                          <a:effectLst/>
                          <a:latin typeface="+mn-lt"/>
                        </a:rPr>
                        <a:t>Water Treatment</a:t>
                      </a:r>
                    </a:p>
                  </a:txBody>
                  <a:tcPr marL="6994" marR="6994" marT="699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mn-lt"/>
                        </a:rPr>
                        <a:t> $                      -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mn-lt"/>
                        </a:rPr>
                        <a:t> $                      -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mn-lt"/>
                        </a:rPr>
                        <a:t> $                      -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n-US" sz="1200" b="0" i="0" u="none" strike="noStrike">
                          <a:solidFill>
                            <a:srgbClr val="000000"/>
                          </a:solidFill>
                          <a:effectLst/>
                          <a:latin typeface="+mn-lt"/>
                        </a:rPr>
                        <a:t>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985154860"/>
                  </a:ext>
                </a:extLst>
              </a:tr>
              <a:tr h="0">
                <a:tc>
                  <a:txBody>
                    <a:bodyPr/>
                    <a:lstStyle/>
                    <a:p>
                      <a:pPr algn="l" fontAlgn="b"/>
                      <a:r>
                        <a:rPr lang="en-US" sz="1000" b="0" i="0" u="none" strike="noStrike" dirty="0">
                          <a:solidFill>
                            <a:srgbClr val="000000"/>
                          </a:solidFill>
                          <a:effectLst/>
                          <a:latin typeface="+mn-lt"/>
                        </a:rPr>
                        <a:t>Installation Cost</a:t>
                      </a:r>
                    </a:p>
                  </a:txBody>
                  <a:tcPr marL="6994" marR="6994" marT="699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                      -   </a:t>
                      </a:r>
                    </a:p>
                  </a:txBody>
                  <a:tcPr marL="6994" marR="6994" marT="69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                      -   </a:t>
                      </a:r>
                    </a:p>
                  </a:txBody>
                  <a:tcPr marL="6994" marR="6994" marT="69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mn-lt"/>
                        </a:rPr>
                        <a:t> $                      -   </a:t>
                      </a:r>
                    </a:p>
                  </a:txBody>
                  <a:tcPr marL="6994" marR="6994" marT="69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mn-lt"/>
                        </a:rPr>
                        <a:t>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961259271"/>
                  </a:ext>
                </a:extLst>
              </a:tr>
              <a:tr h="0">
                <a:tc>
                  <a:txBody>
                    <a:bodyPr/>
                    <a:lstStyle/>
                    <a:p>
                      <a:pPr algn="l" fontAlgn="ctr"/>
                      <a:r>
                        <a:rPr lang="en-US" sz="1000" b="1" i="0" u="none" strike="noStrike" dirty="0">
                          <a:solidFill>
                            <a:srgbClr val="000000"/>
                          </a:solidFill>
                          <a:effectLst/>
                          <a:latin typeface="+mn-lt"/>
                        </a:rPr>
                        <a:t>First Cost</a:t>
                      </a:r>
                    </a:p>
                  </a:txBody>
                  <a:tcPr marL="6994" marR="6994" marT="699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1F2"/>
                    </a:solidFill>
                  </a:tcPr>
                </a:tc>
                <a:tc>
                  <a:txBody>
                    <a:bodyPr/>
                    <a:lstStyle/>
                    <a:p>
                      <a:pPr algn="l" fontAlgn="ctr"/>
                      <a:r>
                        <a:rPr lang="en-US" sz="1000" b="1" i="0" u="none" strike="noStrike" dirty="0">
                          <a:solidFill>
                            <a:srgbClr val="000000"/>
                          </a:solidFill>
                          <a:effectLst/>
                          <a:latin typeface="+mn-lt"/>
                        </a:rPr>
                        <a:t> $                      -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1F2"/>
                    </a:solidFill>
                  </a:tcPr>
                </a:tc>
                <a:tc>
                  <a:txBody>
                    <a:bodyPr/>
                    <a:lstStyle/>
                    <a:p>
                      <a:pPr algn="l" fontAlgn="ctr"/>
                      <a:r>
                        <a:rPr lang="en-US" sz="1000" b="1" i="0" u="none" strike="noStrike" dirty="0">
                          <a:solidFill>
                            <a:srgbClr val="000000"/>
                          </a:solidFill>
                          <a:effectLst/>
                          <a:latin typeface="+mn-lt"/>
                        </a:rPr>
                        <a:t> $                      -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1F2"/>
                    </a:solidFill>
                  </a:tcPr>
                </a:tc>
                <a:tc>
                  <a:txBody>
                    <a:bodyPr/>
                    <a:lstStyle/>
                    <a:p>
                      <a:pPr algn="l" fontAlgn="ctr"/>
                      <a:r>
                        <a:rPr lang="en-US" sz="1000" b="1" i="0" u="none" strike="noStrike" dirty="0">
                          <a:solidFill>
                            <a:srgbClr val="000000"/>
                          </a:solidFill>
                          <a:effectLst/>
                          <a:latin typeface="+mn-lt"/>
                        </a:rPr>
                        <a:t> $                      -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1F2"/>
                    </a:solidFill>
                  </a:tcPr>
                </a:tc>
                <a:tc>
                  <a:txBody>
                    <a:bodyPr/>
                    <a:lstStyle/>
                    <a:p>
                      <a:pPr algn="l" fontAlgn="ctr"/>
                      <a:r>
                        <a:rPr lang="en-US" sz="1200" b="0" i="0" u="none" strike="noStrike">
                          <a:solidFill>
                            <a:srgbClr val="000000"/>
                          </a:solidFill>
                          <a:effectLst/>
                          <a:latin typeface="+mn-lt"/>
                        </a:rPr>
                        <a:t>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733626396"/>
                  </a:ext>
                </a:extLst>
              </a:tr>
              <a:tr h="0">
                <a:tc>
                  <a:txBody>
                    <a:bodyPr/>
                    <a:lstStyle/>
                    <a:p>
                      <a:pPr algn="l" fontAlgn="ctr"/>
                      <a:r>
                        <a:rPr lang="en-US" sz="1000" b="1" i="0" u="none" strike="noStrike">
                          <a:solidFill>
                            <a:srgbClr val="000000"/>
                          </a:solidFill>
                          <a:effectLst/>
                          <a:latin typeface="+mn-lt"/>
                        </a:rPr>
                        <a:t>Recurring Costs</a:t>
                      </a:r>
                    </a:p>
                  </a:txBody>
                  <a:tcPr marL="6994" marR="6994" marT="699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1F2"/>
                    </a:solidFill>
                  </a:tcPr>
                </a:tc>
                <a:tc>
                  <a:txBody>
                    <a:bodyPr/>
                    <a:lstStyle/>
                    <a:p>
                      <a:pPr algn="l" fontAlgn="ctr"/>
                      <a:r>
                        <a:rPr lang="en-US" sz="1000" b="1" i="0" u="none" strike="noStrike" dirty="0">
                          <a:solidFill>
                            <a:srgbClr val="000000"/>
                          </a:solidFill>
                          <a:effectLst/>
                          <a:latin typeface="+mn-lt"/>
                        </a:rPr>
                        <a:t> $                      -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1F2"/>
                    </a:solidFill>
                  </a:tcPr>
                </a:tc>
                <a:tc>
                  <a:txBody>
                    <a:bodyPr/>
                    <a:lstStyle/>
                    <a:p>
                      <a:pPr algn="l" fontAlgn="ctr"/>
                      <a:r>
                        <a:rPr lang="en-US" sz="1000" b="1" i="0" u="none" strike="noStrike" dirty="0">
                          <a:solidFill>
                            <a:srgbClr val="000000"/>
                          </a:solidFill>
                          <a:effectLst/>
                          <a:latin typeface="+mn-lt"/>
                        </a:rPr>
                        <a:t> $                      -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1F2"/>
                    </a:solidFill>
                  </a:tcPr>
                </a:tc>
                <a:tc>
                  <a:txBody>
                    <a:bodyPr/>
                    <a:lstStyle/>
                    <a:p>
                      <a:pPr algn="l" fontAlgn="ctr"/>
                      <a:r>
                        <a:rPr lang="en-US" sz="1000" b="1" i="0" u="none" strike="noStrike" dirty="0">
                          <a:solidFill>
                            <a:srgbClr val="000000"/>
                          </a:solidFill>
                          <a:effectLst/>
                          <a:latin typeface="+mn-lt"/>
                        </a:rPr>
                        <a:t> $                      -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1F2"/>
                    </a:solidFill>
                  </a:tcPr>
                </a:tc>
                <a:tc>
                  <a:txBody>
                    <a:bodyPr/>
                    <a:lstStyle/>
                    <a:p>
                      <a:pPr algn="l" fontAlgn="ctr"/>
                      <a:r>
                        <a:rPr lang="en-US" sz="1200" b="0" i="0" u="none" strike="noStrike">
                          <a:solidFill>
                            <a:srgbClr val="000000"/>
                          </a:solidFill>
                          <a:effectLst/>
                          <a:latin typeface="+mn-lt"/>
                        </a:rPr>
                        <a:t>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993824984"/>
                  </a:ext>
                </a:extLst>
              </a:tr>
              <a:tr h="0">
                <a:tc>
                  <a:txBody>
                    <a:bodyPr/>
                    <a:lstStyle/>
                    <a:p>
                      <a:pPr algn="l" fontAlgn="ctr"/>
                      <a:r>
                        <a:rPr lang="en-US" sz="1000" b="0" i="0" u="none" strike="noStrike">
                          <a:solidFill>
                            <a:srgbClr val="000000"/>
                          </a:solidFill>
                          <a:effectLst/>
                          <a:latin typeface="+mn-lt"/>
                        </a:rPr>
                        <a:t>Total Electricity (kWH)</a:t>
                      </a:r>
                    </a:p>
                  </a:txBody>
                  <a:tcPr marL="6994" marR="6994" marT="699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en-US" sz="1000" b="0" i="0" u="none" strike="noStrike" dirty="0">
                          <a:solidFill>
                            <a:srgbClr val="000000"/>
                          </a:solidFill>
                          <a:effectLst/>
                          <a:latin typeface="+mn-lt"/>
                        </a:rPr>
                        <a:t>226,025</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en-US" sz="1000" b="0" i="0" u="none" strike="noStrike" dirty="0">
                          <a:solidFill>
                            <a:srgbClr val="000000"/>
                          </a:solidFill>
                          <a:effectLst/>
                          <a:latin typeface="+mn-lt"/>
                        </a:rPr>
                        <a:t>35,677</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en-US" sz="1000" b="0" i="0" u="none" strike="noStrike" dirty="0">
                          <a:solidFill>
                            <a:srgbClr val="000000"/>
                          </a:solidFill>
                          <a:effectLst/>
                          <a:latin typeface="+mn-lt"/>
                        </a:rPr>
                        <a:t>1,4751,231</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n-US" sz="1200" b="0" i="0" u="none" strike="noStrike" dirty="0">
                          <a:solidFill>
                            <a:srgbClr val="000000"/>
                          </a:solidFill>
                          <a:effectLst/>
                          <a:latin typeface="+mn-lt"/>
                        </a:rPr>
                        <a:t>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504975513"/>
                  </a:ext>
                </a:extLst>
              </a:tr>
              <a:tr h="0">
                <a:tc>
                  <a:txBody>
                    <a:bodyPr/>
                    <a:lstStyle/>
                    <a:p>
                      <a:pPr algn="l" fontAlgn="ctr"/>
                      <a:r>
                        <a:rPr lang="en-US" sz="1000" b="0" i="0" u="none" strike="noStrike">
                          <a:solidFill>
                            <a:srgbClr val="000000"/>
                          </a:solidFill>
                          <a:effectLst/>
                          <a:latin typeface="+mn-lt"/>
                        </a:rPr>
                        <a:t>Fan Energy due to ΔP (kWH)</a:t>
                      </a:r>
                    </a:p>
                  </a:txBody>
                  <a:tcPr marL="6994" marR="6994" marT="699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en-US" sz="1000" b="0" i="0" u="none" strike="noStrike" dirty="0">
                          <a:solidFill>
                            <a:srgbClr val="000000"/>
                          </a:solidFill>
                          <a:effectLst/>
                          <a:latin typeface="+mn-lt"/>
                        </a:rPr>
                        <a:t>183,182</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en-US" sz="1000" b="0" i="0" u="none" strike="noStrike" dirty="0">
                          <a:solidFill>
                            <a:srgbClr val="000000"/>
                          </a:solidFill>
                          <a:effectLst/>
                          <a:latin typeface="+mn-lt"/>
                        </a:rPr>
                        <a:t>18,318</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en-US" sz="1000" b="0" i="0" u="none" strike="noStrike" dirty="0">
                          <a:solidFill>
                            <a:srgbClr val="000000"/>
                          </a:solidFill>
                          <a:effectLst/>
                          <a:latin typeface="+mn-lt"/>
                        </a:rPr>
                        <a:t>18,318</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n-US" sz="1200" b="0" i="0" u="none" strike="noStrike">
                          <a:solidFill>
                            <a:srgbClr val="000000"/>
                          </a:solidFill>
                          <a:effectLst/>
                          <a:latin typeface="+mn-lt"/>
                        </a:rPr>
                        <a:t>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896808261"/>
                  </a:ext>
                </a:extLst>
              </a:tr>
              <a:tr h="0">
                <a:tc>
                  <a:txBody>
                    <a:bodyPr/>
                    <a:lstStyle/>
                    <a:p>
                      <a:pPr algn="l" fontAlgn="ctr"/>
                      <a:r>
                        <a:rPr lang="en-US" sz="1000" b="0" i="0" u="none" strike="noStrike">
                          <a:solidFill>
                            <a:srgbClr val="000000"/>
                          </a:solidFill>
                          <a:effectLst/>
                          <a:latin typeface="+mn-lt"/>
                        </a:rPr>
                        <a:t>Preheat Energy (kWH)</a:t>
                      </a:r>
                    </a:p>
                  </a:txBody>
                  <a:tcPr marL="6994" marR="6994" marT="699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endParaRPr lang="en-US" sz="1000" b="0" i="0" u="none" strike="noStrike" dirty="0">
                        <a:solidFill>
                          <a:srgbClr val="000000"/>
                        </a:solidFill>
                        <a:effectLst/>
                        <a:latin typeface="+mn-lt"/>
                      </a:endParaRP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a:solidFill>
                            <a:srgbClr val="000000"/>
                          </a:solidFill>
                          <a:effectLst/>
                          <a:latin typeface="+mn-lt"/>
                        </a:rPr>
                        <a:t>0</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dirty="0">
                          <a:solidFill>
                            <a:srgbClr val="000000"/>
                          </a:solidFill>
                          <a:effectLst/>
                          <a:latin typeface="+mn-lt"/>
                        </a:rPr>
                        <a:t>0</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0" i="0" u="none" strike="noStrike">
                          <a:solidFill>
                            <a:srgbClr val="000000"/>
                          </a:solidFill>
                          <a:effectLst/>
                          <a:latin typeface="+mn-lt"/>
                        </a:rPr>
                        <a:t>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254092001"/>
                  </a:ext>
                </a:extLst>
              </a:tr>
              <a:tr h="0">
                <a:tc>
                  <a:txBody>
                    <a:bodyPr/>
                    <a:lstStyle/>
                    <a:p>
                      <a:pPr algn="l" fontAlgn="ctr"/>
                      <a:r>
                        <a:rPr lang="en-US" sz="1000" b="1" i="0" u="none" strike="noStrike" dirty="0">
                          <a:solidFill>
                            <a:srgbClr val="000000"/>
                          </a:solidFill>
                          <a:effectLst/>
                          <a:latin typeface="+mn-lt"/>
                        </a:rPr>
                        <a:t>Electricity Cost ($)</a:t>
                      </a:r>
                    </a:p>
                  </a:txBody>
                  <a:tcPr marL="6994" marR="6994" marT="699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1F2"/>
                    </a:solidFill>
                  </a:tcPr>
                </a:tc>
                <a:tc>
                  <a:txBody>
                    <a:bodyPr/>
                    <a:lstStyle/>
                    <a:p>
                      <a:pPr algn="l" fontAlgn="ctr"/>
                      <a:r>
                        <a:rPr lang="en-US" sz="1000" b="1" i="0" u="none" strike="noStrike" dirty="0">
                          <a:solidFill>
                            <a:srgbClr val="000000"/>
                          </a:solidFill>
                          <a:effectLst/>
                          <a:latin typeface="+mn-lt"/>
                        </a:rPr>
                        <a:t> $                   30,611.71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1F2"/>
                    </a:solidFill>
                  </a:tcPr>
                </a:tc>
                <a:tc>
                  <a:txBody>
                    <a:bodyPr/>
                    <a:lstStyle/>
                    <a:p>
                      <a:pPr algn="l" fontAlgn="ctr"/>
                      <a:r>
                        <a:rPr lang="en-US" sz="1000" b="1" i="0" u="none" strike="noStrike" dirty="0">
                          <a:solidFill>
                            <a:srgbClr val="000000"/>
                          </a:solidFill>
                          <a:effectLst/>
                          <a:latin typeface="+mn-lt"/>
                        </a:rPr>
                        <a:t> $                      5,000.25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1F2"/>
                    </a:solidFill>
                  </a:tcPr>
                </a:tc>
                <a:tc>
                  <a:txBody>
                    <a:bodyPr/>
                    <a:lstStyle/>
                    <a:p>
                      <a:pPr algn="l" fontAlgn="ctr"/>
                      <a:r>
                        <a:rPr lang="en-US" sz="1000" b="1" i="0" u="none" strike="noStrike" dirty="0">
                          <a:solidFill>
                            <a:srgbClr val="000000"/>
                          </a:solidFill>
                          <a:effectLst/>
                          <a:latin typeface="+mn-lt"/>
                        </a:rPr>
                        <a:t> $               1,991,052.47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1F2"/>
                    </a:solidFill>
                  </a:tcPr>
                </a:tc>
                <a:tc>
                  <a:txBody>
                    <a:bodyPr/>
                    <a:lstStyle/>
                    <a:p>
                      <a:pPr algn="l" fontAlgn="ctr"/>
                      <a:r>
                        <a:rPr lang="en-US" sz="1200" b="0" i="0" u="none" strike="noStrike">
                          <a:solidFill>
                            <a:srgbClr val="000000"/>
                          </a:solidFill>
                          <a:effectLst/>
                          <a:latin typeface="+mn-lt"/>
                        </a:rPr>
                        <a:t>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886783994"/>
                  </a:ext>
                </a:extLst>
              </a:tr>
              <a:tr h="0">
                <a:tc>
                  <a:txBody>
                    <a:bodyPr/>
                    <a:lstStyle/>
                    <a:p>
                      <a:pPr algn="l" fontAlgn="ctr"/>
                      <a:r>
                        <a:rPr lang="en-US" sz="1000" b="0" i="0" u="none" strike="noStrike" dirty="0">
                          <a:solidFill>
                            <a:srgbClr val="000000"/>
                          </a:solidFill>
                          <a:effectLst/>
                          <a:latin typeface="+mn-lt"/>
                        </a:rPr>
                        <a:t>Beneficial cooling (KWH)</a:t>
                      </a:r>
                    </a:p>
                  </a:txBody>
                  <a:tcPr marL="6994" marR="6994" marT="699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dirty="0">
                          <a:solidFill>
                            <a:srgbClr val="000000"/>
                          </a:solidFill>
                          <a:effectLst/>
                          <a:latin typeface="+mn-lt"/>
                        </a:rPr>
                        <a:t>60,260</a:t>
                      </a:r>
                    </a:p>
                  </a:txBody>
                  <a:tcPr marL="6994" marR="6994" marT="699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en-US" sz="1000" b="0" i="0" u="none" strike="noStrike" dirty="0">
                        <a:solidFill>
                          <a:srgbClr val="000000"/>
                        </a:solidFill>
                        <a:effectLst/>
                        <a:latin typeface="+mn-lt"/>
                      </a:endParaRPr>
                    </a:p>
                  </a:txBody>
                  <a:tcPr marL="6994" marR="6994" marT="699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en-US" sz="1000" b="0" i="0" u="none" strike="noStrike" dirty="0">
                        <a:solidFill>
                          <a:srgbClr val="000000"/>
                        </a:solidFill>
                        <a:effectLst/>
                        <a:latin typeface="+mn-lt"/>
                      </a:endParaRPr>
                    </a:p>
                  </a:txBody>
                  <a:tcPr marL="6994" marR="6994" marT="699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en-US" sz="1200" b="0" i="0" u="none" strike="noStrike" dirty="0">
                        <a:solidFill>
                          <a:srgbClr val="000000"/>
                        </a:solidFill>
                        <a:effectLst/>
                        <a:latin typeface="+mn-lt"/>
                      </a:endParaRP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383288937"/>
                  </a:ext>
                </a:extLst>
              </a:tr>
              <a:tr h="0">
                <a:tc>
                  <a:txBody>
                    <a:bodyPr/>
                    <a:lstStyle/>
                    <a:p>
                      <a:pPr algn="l" fontAlgn="ctr"/>
                      <a:r>
                        <a:rPr lang="en-US" sz="1000" b="1" i="0" u="none" strike="noStrike" dirty="0">
                          <a:solidFill>
                            <a:srgbClr val="000000"/>
                          </a:solidFill>
                          <a:effectLst/>
                          <a:latin typeface="+mn-lt"/>
                        </a:rPr>
                        <a:t>Cooling Energy Savings  ($)</a:t>
                      </a:r>
                    </a:p>
                  </a:txBody>
                  <a:tcPr marL="6994" marR="6994" marT="699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1F2"/>
                    </a:solidFill>
                  </a:tcPr>
                </a:tc>
                <a:tc>
                  <a:txBody>
                    <a:bodyPr/>
                    <a:lstStyle/>
                    <a:p>
                      <a:pPr algn="l" fontAlgn="ctr"/>
                      <a:r>
                        <a:rPr lang="en-US" sz="1000" b="1" i="0" u="none" strike="noStrike" dirty="0">
                          <a:solidFill>
                            <a:srgbClr val="000000"/>
                          </a:solidFill>
                          <a:effectLst/>
                          <a:latin typeface="+mn-lt"/>
                        </a:rPr>
                        <a:t>$                             </a:t>
                      </a:r>
                      <a:r>
                        <a:rPr lang="en-US" sz="1000" b="1" i="0" u="none" strike="noStrike" kern="1200" dirty="0">
                          <a:solidFill>
                            <a:srgbClr val="000000"/>
                          </a:solidFill>
                          <a:effectLst/>
                          <a:latin typeface="+mn-lt"/>
                          <a:ea typeface="+mn-ea"/>
                          <a:cs typeface="+mn-cs"/>
                        </a:rPr>
                        <a:t>2,374</a:t>
                      </a:r>
                    </a:p>
                  </a:txBody>
                  <a:tcPr marL="6994" marR="6994" marT="699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1F2"/>
                    </a:solidFill>
                  </a:tcPr>
                </a:tc>
                <a:tc>
                  <a:txBody>
                    <a:bodyPr/>
                    <a:lstStyle/>
                    <a:p>
                      <a:pPr algn="l" fontAlgn="ctr"/>
                      <a:endParaRPr lang="en-US" sz="1000" b="0" i="0" u="none" strike="noStrike" dirty="0">
                        <a:solidFill>
                          <a:srgbClr val="000000"/>
                        </a:solidFill>
                        <a:effectLst/>
                        <a:latin typeface="+mn-lt"/>
                      </a:endParaRPr>
                    </a:p>
                  </a:txBody>
                  <a:tcPr marL="6994" marR="6994" marT="699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1F2"/>
                    </a:solidFill>
                  </a:tcPr>
                </a:tc>
                <a:tc>
                  <a:txBody>
                    <a:bodyPr/>
                    <a:lstStyle/>
                    <a:p>
                      <a:pPr algn="l" fontAlgn="ctr"/>
                      <a:endParaRPr lang="en-US" sz="1000" b="0" i="0" u="none" strike="noStrike" dirty="0">
                        <a:solidFill>
                          <a:srgbClr val="000000"/>
                        </a:solidFill>
                        <a:effectLst/>
                        <a:latin typeface="+mn-lt"/>
                      </a:endParaRPr>
                    </a:p>
                  </a:txBody>
                  <a:tcPr marL="6994" marR="6994" marT="699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1F2"/>
                    </a:solidFill>
                  </a:tcPr>
                </a:tc>
                <a:tc>
                  <a:txBody>
                    <a:bodyPr/>
                    <a:lstStyle/>
                    <a:p>
                      <a:pPr algn="l" fontAlgn="ctr"/>
                      <a:endParaRPr lang="en-US" sz="1200" b="0" i="0" u="none" strike="noStrike">
                        <a:solidFill>
                          <a:srgbClr val="000000"/>
                        </a:solidFill>
                        <a:effectLst/>
                        <a:latin typeface="+mn-lt"/>
                      </a:endParaRP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008732123"/>
                  </a:ext>
                </a:extLst>
              </a:tr>
              <a:tr h="0">
                <a:tc>
                  <a:txBody>
                    <a:bodyPr/>
                    <a:lstStyle/>
                    <a:p>
                      <a:pPr algn="l" fontAlgn="ctr"/>
                      <a:r>
                        <a:rPr lang="en-US" sz="1000" b="0" i="0" u="none" strike="noStrike">
                          <a:solidFill>
                            <a:srgbClr val="000000"/>
                          </a:solidFill>
                          <a:effectLst/>
                          <a:latin typeface="+mn-lt"/>
                        </a:rPr>
                        <a:t>Gas Usage (kWH)</a:t>
                      </a:r>
                    </a:p>
                  </a:txBody>
                  <a:tcPr marL="6994" marR="6994" marT="699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en-US" sz="1000" b="0" i="0" u="none" strike="noStrike" dirty="0">
                          <a:solidFill>
                            <a:srgbClr val="000000"/>
                          </a:solidFill>
                          <a:effectLst/>
                          <a:latin typeface="+mn-lt"/>
                        </a:rPr>
                        <a:t>150,300</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en-US" sz="1000" b="0" i="0" u="none" strike="noStrike" dirty="0">
                          <a:solidFill>
                            <a:srgbClr val="000000"/>
                          </a:solidFill>
                          <a:effectLst/>
                          <a:latin typeface="+mn-lt"/>
                        </a:rPr>
                        <a:t>15,902,879</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en-US" sz="1000" b="0" i="0" u="none" strike="noStrike" dirty="0">
                          <a:solidFill>
                            <a:srgbClr val="000000"/>
                          </a:solidFill>
                          <a:effectLst/>
                          <a:latin typeface="+mn-lt"/>
                        </a:rPr>
                        <a:t>0</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n-US" sz="1200" b="0" i="0" u="none" strike="noStrike" dirty="0">
                          <a:solidFill>
                            <a:srgbClr val="000000"/>
                          </a:solidFill>
                          <a:effectLst/>
                          <a:latin typeface="+mn-lt"/>
                        </a:rPr>
                        <a:t>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370981666"/>
                  </a:ext>
                </a:extLst>
              </a:tr>
              <a:tr h="0">
                <a:tc>
                  <a:txBody>
                    <a:bodyPr/>
                    <a:lstStyle/>
                    <a:p>
                      <a:pPr algn="l" fontAlgn="ctr"/>
                      <a:r>
                        <a:rPr lang="en-US" sz="1000" b="0" i="0" u="none" strike="noStrike">
                          <a:solidFill>
                            <a:srgbClr val="000000"/>
                          </a:solidFill>
                          <a:effectLst/>
                          <a:latin typeface="+mn-lt"/>
                        </a:rPr>
                        <a:t>Gas Preheat Energy (kWh)</a:t>
                      </a:r>
                    </a:p>
                  </a:txBody>
                  <a:tcPr marL="6994" marR="6994" marT="699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en-US" sz="1000" b="0" i="0" u="none" strike="noStrike" dirty="0">
                          <a:solidFill>
                            <a:srgbClr val="000000"/>
                          </a:solidFill>
                          <a:effectLst/>
                          <a:latin typeface="+mn-lt"/>
                        </a:rPr>
                        <a:t> 150,300</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mn-lt"/>
                        </a:rPr>
                        <a:t>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mn-lt"/>
                        </a:rPr>
                        <a:t>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n-US" sz="1200" b="0" i="0" u="none" strike="noStrike">
                          <a:solidFill>
                            <a:srgbClr val="000000"/>
                          </a:solidFill>
                          <a:effectLst/>
                          <a:latin typeface="+mn-lt"/>
                        </a:rPr>
                        <a:t>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4046410904"/>
                  </a:ext>
                </a:extLst>
              </a:tr>
              <a:tr h="0">
                <a:tc>
                  <a:txBody>
                    <a:bodyPr/>
                    <a:lstStyle/>
                    <a:p>
                      <a:pPr algn="l" fontAlgn="ctr"/>
                      <a:r>
                        <a:rPr lang="en-US" sz="1000" b="1" i="0" u="none" strike="noStrike" dirty="0">
                          <a:solidFill>
                            <a:srgbClr val="000000"/>
                          </a:solidFill>
                          <a:effectLst/>
                          <a:latin typeface="+mn-lt"/>
                        </a:rPr>
                        <a:t>Natural Gas Cost ($)</a:t>
                      </a:r>
                    </a:p>
                  </a:txBody>
                  <a:tcPr marL="6994" marR="6994" marT="699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0E1F2"/>
                    </a:solidFill>
                  </a:tcPr>
                </a:tc>
                <a:tc>
                  <a:txBody>
                    <a:bodyPr/>
                    <a:lstStyle/>
                    <a:p>
                      <a:pPr algn="l" fontAlgn="ctr"/>
                      <a:r>
                        <a:rPr lang="en-US" sz="1000" b="1" i="0" u="none" strike="noStrike" dirty="0">
                          <a:solidFill>
                            <a:srgbClr val="000000"/>
                          </a:solidFill>
                          <a:effectLst/>
                          <a:latin typeface="+mn-lt"/>
                        </a:rPr>
                        <a:t> $                       5,110.21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0E1F2"/>
                    </a:solidFill>
                  </a:tcPr>
                </a:tc>
                <a:tc>
                  <a:txBody>
                    <a:bodyPr/>
                    <a:lstStyle/>
                    <a:p>
                      <a:pPr algn="l" fontAlgn="ctr"/>
                      <a:r>
                        <a:rPr lang="en-US" sz="1000" b="1" i="0" u="none" strike="noStrike" dirty="0">
                          <a:solidFill>
                            <a:srgbClr val="000000"/>
                          </a:solidFill>
                          <a:effectLst/>
                          <a:latin typeface="+mn-lt"/>
                        </a:rPr>
                        <a:t> $                 540,697.88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0E1F2"/>
                    </a:solidFill>
                  </a:tcPr>
                </a:tc>
                <a:tc>
                  <a:txBody>
                    <a:bodyPr/>
                    <a:lstStyle/>
                    <a:p>
                      <a:pPr algn="l" fontAlgn="ctr"/>
                      <a:r>
                        <a:rPr lang="en-US" sz="1000" b="1" i="0" u="none" strike="noStrike" dirty="0">
                          <a:solidFill>
                            <a:srgbClr val="000000"/>
                          </a:solidFill>
                          <a:effectLst/>
                          <a:latin typeface="+mn-lt"/>
                        </a:rPr>
                        <a:t> $                          -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0E1F2"/>
                    </a:solidFill>
                  </a:tcPr>
                </a:tc>
                <a:tc>
                  <a:txBody>
                    <a:bodyPr/>
                    <a:lstStyle/>
                    <a:p>
                      <a:pPr algn="l" fontAlgn="ctr"/>
                      <a:r>
                        <a:rPr lang="en-US" sz="1200" b="0" i="0" u="none" strike="noStrike">
                          <a:solidFill>
                            <a:srgbClr val="000000"/>
                          </a:solidFill>
                          <a:effectLst/>
                          <a:latin typeface="+mn-lt"/>
                        </a:rPr>
                        <a:t>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730505568"/>
                  </a:ext>
                </a:extLst>
              </a:tr>
              <a:tr h="0">
                <a:tc>
                  <a:txBody>
                    <a:bodyPr/>
                    <a:lstStyle/>
                    <a:p>
                      <a:pPr algn="l" fontAlgn="ctr"/>
                      <a:r>
                        <a:rPr lang="en-US" sz="1000" b="0" i="0" u="none" strike="noStrike">
                          <a:solidFill>
                            <a:srgbClr val="000000"/>
                          </a:solidFill>
                          <a:effectLst/>
                          <a:latin typeface="+mn-lt"/>
                        </a:rPr>
                        <a:t>Potable Water Usage (gal)</a:t>
                      </a:r>
                    </a:p>
                  </a:txBody>
                  <a:tcPr marL="6994" marR="6994" marT="699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en-US" sz="1000" b="0" i="0" u="none" strike="noStrike">
                          <a:solidFill>
                            <a:srgbClr val="000000"/>
                          </a:solidFill>
                          <a:effectLst/>
                          <a:latin typeface="+mn-lt"/>
                        </a:rPr>
                        <a:t>0</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en-US" sz="1000" b="0" i="0" u="none" strike="noStrike" dirty="0">
                          <a:solidFill>
                            <a:srgbClr val="000000"/>
                          </a:solidFill>
                          <a:effectLst/>
                          <a:latin typeface="+mn-lt"/>
                        </a:rPr>
                        <a:t>5,192,006</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en-US" sz="1000" b="0" i="0" u="none" strike="noStrike" dirty="0">
                          <a:solidFill>
                            <a:srgbClr val="000000"/>
                          </a:solidFill>
                          <a:effectLst/>
                          <a:latin typeface="+mn-lt"/>
                        </a:rPr>
                        <a:t>5,192,006</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n-US" sz="1200" b="0" i="0" u="none" strike="noStrike" dirty="0">
                          <a:solidFill>
                            <a:srgbClr val="000000"/>
                          </a:solidFill>
                          <a:effectLst/>
                          <a:latin typeface="+mn-lt"/>
                        </a:rPr>
                        <a:t>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708094858"/>
                  </a:ext>
                </a:extLst>
              </a:tr>
              <a:tr h="0">
                <a:tc>
                  <a:txBody>
                    <a:bodyPr/>
                    <a:lstStyle/>
                    <a:p>
                      <a:pPr algn="l" fontAlgn="ctr"/>
                      <a:r>
                        <a:rPr lang="en-US" sz="1000" b="0" i="0" u="none" strike="noStrike">
                          <a:solidFill>
                            <a:srgbClr val="000000"/>
                          </a:solidFill>
                          <a:effectLst/>
                          <a:latin typeface="+mn-lt"/>
                        </a:rPr>
                        <a:t>Treated Water Usage (gal)</a:t>
                      </a:r>
                    </a:p>
                  </a:txBody>
                  <a:tcPr marL="6994" marR="6994" marT="699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en-US" sz="1000" b="0" i="0" u="none" strike="noStrike" dirty="0">
                          <a:solidFill>
                            <a:srgbClr val="000000"/>
                          </a:solidFill>
                          <a:effectLst/>
                          <a:latin typeface="+mn-lt"/>
                        </a:rPr>
                        <a:t>6,636,399</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en-US" sz="1000" b="0" i="0" u="none" strike="noStrike" dirty="0">
                          <a:solidFill>
                            <a:srgbClr val="000000"/>
                          </a:solidFill>
                          <a:effectLst/>
                          <a:latin typeface="+mn-lt"/>
                        </a:rPr>
                        <a:t>0</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en-US" sz="1000" b="0" i="0" u="none" strike="noStrike" dirty="0">
                          <a:solidFill>
                            <a:srgbClr val="000000"/>
                          </a:solidFill>
                          <a:effectLst/>
                          <a:latin typeface="+mn-lt"/>
                        </a:rPr>
                        <a:t>0</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n-US" sz="1200" b="0" i="0" u="none" strike="noStrike">
                          <a:solidFill>
                            <a:srgbClr val="000000"/>
                          </a:solidFill>
                          <a:effectLst/>
                          <a:latin typeface="+mn-lt"/>
                        </a:rPr>
                        <a:t>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408993872"/>
                  </a:ext>
                </a:extLst>
              </a:tr>
              <a:tr h="0">
                <a:tc>
                  <a:txBody>
                    <a:bodyPr/>
                    <a:lstStyle/>
                    <a:p>
                      <a:pPr algn="l" fontAlgn="ctr"/>
                      <a:r>
                        <a:rPr lang="en-US" sz="1000" b="0" i="0" u="none" strike="noStrike">
                          <a:solidFill>
                            <a:srgbClr val="000000"/>
                          </a:solidFill>
                          <a:effectLst/>
                          <a:latin typeface="+mn-lt"/>
                        </a:rPr>
                        <a:t>Potable Water to Drain (gal)</a:t>
                      </a:r>
                    </a:p>
                  </a:txBody>
                  <a:tcPr marL="6994" marR="6994" marT="699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en-US" sz="1000" b="0" i="0" u="none" strike="noStrike" dirty="0">
                          <a:solidFill>
                            <a:srgbClr val="000000"/>
                          </a:solidFill>
                          <a:effectLst/>
                          <a:latin typeface="+mn-lt"/>
                        </a:rPr>
                        <a:t>0</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en-US" sz="1000" b="0" i="0" u="none" strike="noStrike" dirty="0">
                          <a:solidFill>
                            <a:srgbClr val="000000"/>
                          </a:solidFill>
                          <a:effectLst/>
                          <a:latin typeface="+mn-lt"/>
                        </a:rPr>
                        <a:t>778,801</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en-US" sz="1000" b="0" i="0" u="none" strike="noStrike" dirty="0">
                          <a:solidFill>
                            <a:srgbClr val="000000"/>
                          </a:solidFill>
                          <a:effectLst/>
                          <a:latin typeface="+mn-lt"/>
                        </a:rPr>
                        <a:t>778,801</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n-US" sz="1200" b="0" i="0" u="none" strike="noStrike">
                          <a:solidFill>
                            <a:srgbClr val="000000"/>
                          </a:solidFill>
                          <a:effectLst/>
                          <a:latin typeface="+mn-lt"/>
                        </a:rPr>
                        <a:t>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923797467"/>
                  </a:ext>
                </a:extLst>
              </a:tr>
              <a:tr h="215317">
                <a:tc>
                  <a:txBody>
                    <a:bodyPr/>
                    <a:lstStyle/>
                    <a:p>
                      <a:pPr algn="l" fontAlgn="ctr"/>
                      <a:r>
                        <a:rPr lang="en-US" sz="1000" b="0" i="0" u="none" strike="noStrike">
                          <a:solidFill>
                            <a:srgbClr val="000000"/>
                          </a:solidFill>
                          <a:effectLst/>
                          <a:latin typeface="+mn-lt"/>
                        </a:rPr>
                        <a:t>Treated Water to Drain (gal)</a:t>
                      </a:r>
                    </a:p>
                  </a:txBody>
                  <a:tcPr marL="6994" marR="6994" marT="699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dirty="0">
                          <a:solidFill>
                            <a:srgbClr val="000000"/>
                          </a:solidFill>
                          <a:effectLst/>
                          <a:latin typeface="+mn-lt"/>
                        </a:rPr>
                        <a:t>2,223,194</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a:solidFill>
                            <a:srgbClr val="000000"/>
                          </a:solidFill>
                          <a:effectLst/>
                          <a:latin typeface="+mn-lt"/>
                        </a:rPr>
                        <a:t>0</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dirty="0">
                          <a:solidFill>
                            <a:srgbClr val="000000"/>
                          </a:solidFill>
                          <a:effectLst/>
                          <a:latin typeface="+mn-lt"/>
                        </a:rPr>
                        <a:t>0</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0" i="0" u="none" strike="noStrike">
                          <a:solidFill>
                            <a:srgbClr val="000000"/>
                          </a:solidFill>
                          <a:effectLst/>
                          <a:latin typeface="+mn-lt"/>
                        </a:rPr>
                        <a:t>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646981928"/>
                  </a:ext>
                </a:extLst>
              </a:tr>
              <a:tr h="146173">
                <a:tc>
                  <a:txBody>
                    <a:bodyPr/>
                    <a:lstStyle/>
                    <a:p>
                      <a:pPr algn="l" fontAlgn="ctr"/>
                      <a:r>
                        <a:rPr lang="en-US" sz="1000" b="1" i="0" u="none" strike="noStrike" dirty="0">
                          <a:solidFill>
                            <a:srgbClr val="000000"/>
                          </a:solidFill>
                          <a:effectLst/>
                          <a:latin typeface="+mn-lt"/>
                        </a:rPr>
                        <a:t>Water Cost ($)</a:t>
                      </a:r>
                    </a:p>
                  </a:txBody>
                  <a:tcPr marL="6994" marR="6994" marT="699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1F2"/>
                    </a:solidFill>
                  </a:tcPr>
                </a:tc>
                <a:tc>
                  <a:txBody>
                    <a:bodyPr/>
                    <a:lstStyle/>
                    <a:p>
                      <a:pPr algn="l" fontAlgn="ctr"/>
                      <a:r>
                        <a:rPr lang="en-US" sz="1000" b="1" i="0" u="none" strike="noStrike" dirty="0">
                          <a:solidFill>
                            <a:srgbClr val="000000"/>
                          </a:solidFill>
                          <a:effectLst/>
                          <a:latin typeface="+mn-lt"/>
                        </a:rPr>
                        <a:t> $                   67,996.51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1F2"/>
                    </a:solidFill>
                  </a:tcPr>
                </a:tc>
                <a:tc>
                  <a:txBody>
                    <a:bodyPr/>
                    <a:lstStyle/>
                    <a:p>
                      <a:pPr algn="l" fontAlgn="ctr"/>
                      <a:r>
                        <a:rPr lang="en-US" sz="1000" b="1" i="0" u="none" strike="noStrike" dirty="0">
                          <a:solidFill>
                            <a:srgbClr val="000000"/>
                          </a:solidFill>
                          <a:effectLst/>
                          <a:latin typeface="+mn-lt"/>
                        </a:rPr>
                        <a:t> $                  52,470.16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1F2"/>
                    </a:solidFill>
                  </a:tcPr>
                </a:tc>
                <a:tc>
                  <a:txBody>
                    <a:bodyPr/>
                    <a:lstStyle/>
                    <a:p>
                      <a:pPr algn="l" fontAlgn="ctr"/>
                      <a:r>
                        <a:rPr lang="en-US" sz="1000" b="1" i="0" u="none" strike="noStrike" dirty="0">
                          <a:solidFill>
                            <a:srgbClr val="000000"/>
                          </a:solidFill>
                          <a:effectLst/>
                          <a:latin typeface="+mn-lt"/>
                        </a:rPr>
                        <a:t> $                   52,470.16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1F2"/>
                    </a:solidFill>
                  </a:tcPr>
                </a:tc>
                <a:tc>
                  <a:txBody>
                    <a:bodyPr/>
                    <a:lstStyle/>
                    <a:p>
                      <a:pPr algn="l" fontAlgn="ctr"/>
                      <a:r>
                        <a:rPr lang="en-US" sz="1200" b="0" i="0" u="none" strike="noStrike">
                          <a:solidFill>
                            <a:srgbClr val="000000"/>
                          </a:solidFill>
                          <a:effectLst/>
                          <a:latin typeface="+mn-lt"/>
                        </a:rPr>
                        <a:t>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590693980"/>
                  </a:ext>
                </a:extLst>
              </a:tr>
              <a:tr h="146173">
                <a:tc>
                  <a:txBody>
                    <a:bodyPr/>
                    <a:lstStyle/>
                    <a:p>
                      <a:pPr algn="l" fontAlgn="ctr"/>
                      <a:r>
                        <a:rPr lang="en-US" sz="1000" b="1" i="0" u="none" strike="noStrike" dirty="0">
                          <a:solidFill>
                            <a:srgbClr val="000000"/>
                          </a:solidFill>
                          <a:effectLst/>
                          <a:latin typeface="+mn-lt"/>
                        </a:rPr>
                        <a:t>Total Utility Cost</a:t>
                      </a:r>
                    </a:p>
                  </a:txBody>
                  <a:tcPr marL="6994" marR="6994" marT="699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1F2"/>
                    </a:solidFill>
                  </a:tcPr>
                </a:tc>
                <a:tc>
                  <a:txBody>
                    <a:bodyPr/>
                    <a:lstStyle/>
                    <a:p>
                      <a:pPr algn="l" fontAlgn="ctr"/>
                      <a:r>
                        <a:rPr lang="en-US" sz="1000" b="1" i="0" u="none" strike="noStrike" dirty="0">
                          <a:solidFill>
                            <a:srgbClr val="000000"/>
                          </a:solidFill>
                          <a:effectLst/>
                          <a:latin typeface="+mn-lt"/>
                        </a:rPr>
                        <a:t> $                 101,348.72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1F2"/>
                    </a:solidFill>
                  </a:tcPr>
                </a:tc>
                <a:tc>
                  <a:txBody>
                    <a:bodyPr/>
                    <a:lstStyle/>
                    <a:p>
                      <a:pPr algn="l" fontAlgn="ctr"/>
                      <a:r>
                        <a:rPr lang="en-US" sz="1000" b="1" i="0" u="none" strike="noStrike" dirty="0">
                          <a:solidFill>
                            <a:srgbClr val="000000"/>
                          </a:solidFill>
                          <a:effectLst/>
                          <a:latin typeface="+mn-lt"/>
                        </a:rPr>
                        <a:t> $                598,168.29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1F2"/>
                    </a:solidFill>
                  </a:tcPr>
                </a:tc>
                <a:tc>
                  <a:txBody>
                    <a:bodyPr/>
                    <a:lstStyle/>
                    <a:p>
                      <a:pPr algn="l" fontAlgn="ctr"/>
                      <a:r>
                        <a:rPr lang="en-US" sz="1000" b="1" i="0" u="none" strike="noStrike" dirty="0">
                          <a:solidFill>
                            <a:srgbClr val="000000"/>
                          </a:solidFill>
                          <a:effectLst/>
                          <a:latin typeface="+mn-lt"/>
                        </a:rPr>
                        <a:t> $             2,043,522.63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1F2"/>
                    </a:solidFill>
                  </a:tcPr>
                </a:tc>
                <a:tc>
                  <a:txBody>
                    <a:bodyPr/>
                    <a:lstStyle/>
                    <a:p>
                      <a:pPr algn="l" fontAlgn="b"/>
                      <a:r>
                        <a:rPr lang="en-US" sz="1200" b="0" i="0" u="none" strike="noStrike" dirty="0">
                          <a:solidFill>
                            <a:srgbClr val="000000"/>
                          </a:solidFill>
                          <a:effectLst/>
                          <a:latin typeface="+mn-lt"/>
                        </a:rPr>
                        <a:t> </a:t>
                      </a:r>
                    </a:p>
                  </a:txBody>
                  <a:tcPr marL="6994" marR="6994" marT="69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433839398"/>
                  </a:ext>
                </a:extLst>
              </a:tr>
              <a:tr h="253881">
                <a:tc>
                  <a:txBody>
                    <a:bodyPr/>
                    <a:lstStyle/>
                    <a:p>
                      <a:pPr algn="l" fontAlgn="b"/>
                      <a:r>
                        <a:rPr lang="en-US" sz="1000" b="1" i="0" u="none" strike="noStrike" dirty="0">
                          <a:solidFill>
                            <a:srgbClr val="000000"/>
                          </a:solidFill>
                          <a:effectLst/>
                          <a:latin typeface="+mn-lt"/>
                        </a:rPr>
                        <a:t>Max. Humidification Load (</a:t>
                      </a:r>
                      <a:r>
                        <a:rPr lang="en-US" sz="1000" b="1" i="0" u="none" strike="noStrike" dirty="0" err="1">
                          <a:solidFill>
                            <a:srgbClr val="000000"/>
                          </a:solidFill>
                          <a:effectLst/>
                          <a:latin typeface="+mn-lt"/>
                        </a:rPr>
                        <a:t>lbs</a:t>
                      </a:r>
                      <a:r>
                        <a:rPr lang="en-US" sz="1000" b="1" i="0" u="none" strike="noStrike" dirty="0">
                          <a:solidFill>
                            <a:srgbClr val="000000"/>
                          </a:solidFill>
                          <a:effectLst/>
                          <a:latin typeface="+mn-lt"/>
                        </a:rPr>
                        <a:t>/hr)</a:t>
                      </a:r>
                    </a:p>
                  </a:txBody>
                  <a:tcPr marL="6994" marR="6994" marT="6994"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endParaRPr lang="en-US" sz="1000" b="0" i="0" u="none" strike="noStrike" dirty="0">
                        <a:solidFill>
                          <a:srgbClr val="000000"/>
                        </a:solidFill>
                        <a:effectLst/>
                        <a:latin typeface="+mn-lt"/>
                      </a:endParaRPr>
                    </a:p>
                  </a:txBody>
                  <a:tcPr marL="6994" marR="6994" marT="699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dirty="0">
                          <a:solidFill>
                            <a:srgbClr val="000000"/>
                          </a:solidFill>
                          <a:effectLst/>
                          <a:latin typeface="+mn-lt"/>
                        </a:rPr>
                        <a:t>8,374</a:t>
                      </a:r>
                    </a:p>
                  </a:txBody>
                  <a:tcPr marL="6994" marR="6994" marT="6994"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000" b="0" i="0" u="none" strike="noStrike" dirty="0">
                          <a:solidFill>
                            <a:srgbClr val="000000"/>
                          </a:solidFill>
                          <a:effectLst/>
                          <a:latin typeface="+mn-lt"/>
                        </a:rPr>
                        <a:t> </a:t>
                      </a:r>
                    </a:p>
                  </a:txBody>
                  <a:tcPr marL="6994" marR="6994" marT="6994"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mn-lt"/>
                        </a:rPr>
                        <a:t> </a:t>
                      </a:r>
                    </a:p>
                  </a:txBody>
                  <a:tcPr marL="6994" marR="6994" marT="6994"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703810431"/>
                  </a:ext>
                </a:extLst>
              </a:tr>
              <a:tr h="161559">
                <a:tc>
                  <a:txBody>
                    <a:bodyPr/>
                    <a:lstStyle/>
                    <a:p>
                      <a:pPr algn="l" fontAlgn="b"/>
                      <a:r>
                        <a:rPr lang="en-US" sz="1000" b="1" i="0" u="none" strike="noStrike" dirty="0">
                          <a:solidFill>
                            <a:srgbClr val="000000"/>
                          </a:solidFill>
                          <a:effectLst/>
                          <a:latin typeface="+mn-lt"/>
                        </a:rPr>
                        <a:t>Annual Humidification Hours (h)</a:t>
                      </a:r>
                    </a:p>
                  </a:txBody>
                  <a:tcPr marL="6994" marR="6994" marT="6994"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mn-lt"/>
                        </a:rPr>
                        <a:t> </a:t>
                      </a:r>
                    </a:p>
                  </a:txBody>
                  <a:tcPr marL="6994" marR="6994" marT="699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mn-lt"/>
                        </a:rPr>
                        <a:t>4,822</a:t>
                      </a:r>
                    </a:p>
                  </a:txBody>
                  <a:tcPr marL="6994" marR="6994" marT="6994"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dirty="0">
                          <a:solidFill>
                            <a:srgbClr val="000000"/>
                          </a:solidFill>
                          <a:effectLst/>
                          <a:latin typeface="+mn-lt"/>
                        </a:rPr>
                        <a:t> </a:t>
                      </a:r>
                    </a:p>
                  </a:txBody>
                  <a:tcPr marL="6994" marR="6994" marT="6994"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dirty="0">
                          <a:solidFill>
                            <a:srgbClr val="000000"/>
                          </a:solidFill>
                          <a:effectLst/>
                          <a:latin typeface="+mn-lt"/>
                        </a:rPr>
                        <a:t> </a:t>
                      </a:r>
                    </a:p>
                  </a:txBody>
                  <a:tcPr marL="6994" marR="6994" marT="6994" marB="0" anchor="b">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3122352"/>
                  </a:ext>
                </a:extLst>
              </a:tr>
            </a:tbl>
          </a:graphicData>
        </a:graphic>
      </p:graphicFrame>
    </p:spTree>
    <p:extLst>
      <p:ext uri="{BB962C8B-B14F-4D97-AF65-F5344CB8AC3E}">
        <p14:creationId xmlns:p14="http://schemas.microsoft.com/office/powerpoint/2010/main" val="617364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7EC374-0BD6-40E8-8560-62814FE2BFF3}"/>
              </a:ext>
            </a:extLst>
          </p:cNvPr>
          <p:cNvSpPr>
            <a:spLocks noGrp="1"/>
          </p:cNvSpPr>
          <p:nvPr>
            <p:ph type="sldNum" sz="quarter" idx="22"/>
          </p:nvPr>
        </p:nvSpPr>
        <p:spPr/>
        <p:txBody>
          <a:bodyPr/>
          <a:lstStyle/>
          <a:p>
            <a:fld id="{F80B4148-FD4A-40E9-803C-EA4D75AC5B8C}" type="slidenum">
              <a:rPr lang="en-US" smtClean="0"/>
              <a:t>36</a:t>
            </a:fld>
            <a:endParaRPr lang="en-US" dirty="0"/>
          </a:p>
        </p:txBody>
      </p:sp>
      <p:sp>
        <p:nvSpPr>
          <p:cNvPr id="2" name="Footer Placeholder 1">
            <a:extLst>
              <a:ext uri="{FF2B5EF4-FFF2-40B4-BE49-F238E27FC236}">
                <a16:creationId xmlns:a16="http://schemas.microsoft.com/office/drawing/2014/main" id="{C793050F-2D7D-A318-162B-404BE31715AC}"/>
              </a:ext>
            </a:extLst>
          </p:cNvPr>
          <p:cNvSpPr>
            <a:spLocks noGrp="1"/>
          </p:cNvSpPr>
          <p:nvPr>
            <p:ph type="ftr" sz="quarter" idx="21"/>
          </p:nvPr>
        </p:nvSpPr>
        <p:spPr/>
        <p:txBody>
          <a:bodyPr/>
          <a:lstStyle/>
          <a:p>
            <a:r>
              <a:rPr lang="en-US" dirty="0"/>
              <a:t>2024</a:t>
            </a:r>
          </a:p>
        </p:txBody>
      </p:sp>
      <p:sp>
        <p:nvSpPr>
          <p:cNvPr id="8" name="Subtitle 7">
            <a:extLst>
              <a:ext uri="{FF2B5EF4-FFF2-40B4-BE49-F238E27FC236}">
                <a16:creationId xmlns:a16="http://schemas.microsoft.com/office/drawing/2014/main" id="{D9182618-AFCD-8391-C235-370D76EC85D1}"/>
              </a:ext>
            </a:extLst>
          </p:cNvPr>
          <p:cNvSpPr>
            <a:spLocks noGrp="1"/>
          </p:cNvSpPr>
          <p:nvPr>
            <p:ph type="subTitle" idx="15"/>
          </p:nvPr>
        </p:nvSpPr>
        <p:spPr>
          <a:xfrm>
            <a:off x="623887" y="787751"/>
            <a:ext cx="8964613" cy="405683"/>
          </a:xfrm>
        </p:spPr>
        <p:txBody>
          <a:bodyPr/>
          <a:lstStyle/>
          <a:p>
            <a:r>
              <a:rPr lang="en-US" dirty="0"/>
              <a:t>Case Study – Hospital in Toronto (retrofit) </a:t>
            </a:r>
          </a:p>
        </p:txBody>
      </p:sp>
      <p:sp>
        <p:nvSpPr>
          <p:cNvPr id="9" name="Title 6">
            <a:extLst>
              <a:ext uri="{FF2B5EF4-FFF2-40B4-BE49-F238E27FC236}">
                <a16:creationId xmlns:a16="http://schemas.microsoft.com/office/drawing/2014/main" id="{D61AC1AD-550F-7C61-05DA-1B51BEBFBB4B}"/>
              </a:ext>
            </a:extLst>
          </p:cNvPr>
          <p:cNvSpPr>
            <a:spLocks noGrp="1"/>
          </p:cNvSpPr>
          <p:nvPr>
            <p:ph type="title"/>
          </p:nvPr>
        </p:nvSpPr>
        <p:spPr>
          <a:xfrm>
            <a:off x="623888" y="350069"/>
            <a:ext cx="8964613" cy="467239"/>
          </a:xfrm>
        </p:spPr>
        <p:txBody>
          <a:bodyPr/>
          <a:lstStyle/>
          <a:p>
            <a:r>
              <a:rPr lang="en-US" dirty="0"/>
              <a:t>Adiabatic Opportunities</a:t>
            </a:r>
          </a:p>
        </p:txBody>
      </p:sp>
      <p:pic>
        <p:nvPicPr>
          <p:cNvPr id="7" name="Picture 6">
            <a:extLst>
              <a:ext uri="{FF2B5EF4-FFF2-40B4-BE49-F238E27FC236}">
                <a16:creationId xmlns:a16="http://schemas.microsoft.com/office/drawing/2014/main" id="{3CEF10D0-EF57-9164-10E5-5CF19036D709}"/>
              </a:ext>
            </a:extLst>
          </p:cNvPr>
          <p:cNvPicPr>
            <a:picLocks noChangeAspect="1"/>
          </p:cNvPicPr>
          <p:nvPr/>
        </p:nvPicPr>
        <p:blipFill>
          <a:blip r:embed="rId3"/>
          <a:stretch>
            <a:fillRect/>
          </a:stretch>
        </p:blipFill>
        <p:spPr>
          <a:xfrm>
            <a:off x="342174" y="1511058"/>
            <a:ext cx="11507652" cy="3835884"/>
          </a:xfrm>
          <a:prstGeom prst="rect">
            <a:avLst/>
          </a:prstGeom>
        </p:spPr>
      </p:pic>
    </p:spTree>
    <p:extLst>
      <p:ext uri="{BB962C8B-B14F-4D97-AF65-F5344CB8AC3E}">
        <p14:creationId xmlns:p14="http://schemas.microsoft.com/office/powerpoint/2010/main" val="262699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7EC374-0BD6-40E8-8560-62814FE2BFF3}"/>
              </a:ext>
            </a:extLst>
          </p:cNvPr>
          <p:cNvSpPr>
            <a:spLocks noGrp="1"/>
          </p:cNvSpPr>
          <p:nvPr>
            <p:ph type="sldNum" sz="quarter" idx="22"/>
          </p:nvPr>
        </p:nvSpPr>
        <p:spPr/>
        <p:txBody>
          <a:bodyPr/>
          <a:lstStyle/>
          <a:p>
            <a:fld id="{F80B4148-FD4A-40E9-803C-EA4D75AC5B8C}" type="slidenum">
              <a:rPr lang="en-US" smtClean="0"/>
              <a:t>37</a:t>
            </a:fld>
            <a:endParaRPr lang="en-US" dirty="0"/>
          </a:p>
        </p:txBody>
      </p:sp>
      <p:sp>
        <p:nvSpPr>
          <p:cNvPr id="2" name="Footer Placeholder 1">
            <a:extLst>
              <a:ext uri="{FF2B5EF4-FFF2-40B4-BE49-F238E27FC236}">
                <a16:creationId xmlns:a16="http://schemas.microsoft.com/office/drawing/2014/main" id="{C793050F-2D7D-A318-162B-404BE31715AC}"/>
              </a:ext>
            </a:extLst>
          </p:cNvPr>
          <p:cNvSpPr>
            <a:spLocks noGrp="1"/>
          </p:cNvSpPr>
          <p:nvPr>
            <p:ph type="ftr" sz="quarter" idx="21"/>
          </p:nvPr>
        </p:nvSpPr>
        <p:spPr/>
        <p:txBody>
          <a:bodyPr/>
          <a:lstStyle/>
          <a:p>
            <a:r>
              <a:rPr lang="en-US" dirty="0"/>
              <a:t>2024</a:t>
            </a:r>
          </a:p>
        </p:txBody>
      </p:sp>
      <p:sp>
        <p:nvSpPr>
          <p:cNvPr id="8" name="Subtitle 7">
            <a:extLst>
              <a:ext uri="{FF2B5EF4-FFF2-40B4-BE49-F238E27FC236}">
                <a16:creationId xmlns:a16="http://schemas.microsoft.com/office/drawing/2014/main" id="{D9182618-AFCD-8391-C235-370D76EC85D1}"/>
              </a:ext>
            </a:extLst>
          </p:cNvPr>
          <p:cNvSpPr>
            <a:spLocks noGrp="1"/>
          </p:cNvSpPr>
          <p:nvPr>
            <p:ph type="subTitle" idx="15"/>
          </p:nvPr>
        </p:nvSpPr>
        <p:spPr>
          <a:xfrm>
            <a:off x="623887" y="787751"/>
            <a:ext cx="8964613" cy="405683"/>
          </a:xfrm>
        </p:spPr>
        <p:txBody>
          <a:bodyPr/>
          <a:lstStyle/>
          <a:p>
            <a:r>
              <a:rPr lang="en-US" dirty="0"/>
              <a:t>Case Study – Hospital in Toronto (retrofit) </a:t>
            </a:r>
          </a:p>
        </p:txBody>
      </p:sp>
      <p:sp>
        <p:nvSpPr>
          <p:cNvPr id="9" name="Title 6">
            <a:extLst>
              <a:ext uri="{FF2B5EF4-FFF2-40B4-BE49-F238E27FC236}">
                <a16:creationId xmlns:a16="http://schemas.microsoft.com/office/drawing/2014/main" id="{D61AC1AD-550F-7C61-05DA-1B51BEBFBB4B}"/>
              </a:ext>
            </a:extLst>
          </p:cNvPr>
          <p:cNvSpPr>
            <a:spLocks noGrp="1"/>
          </p:cNvSpPr>
          <p:nvPr>
            <p:ph type="title"/>
          </p:nvPr>
        </p:nvSpPr>
        <p:spPr>
          <a:xfrm>
            <a:off x="623888" y="350069"/>
            <a:ext cx="8964613" cy="467239"/>
          </a:xfrm>
        </p:spPr>
        <p:txBody>
          <a:bodyPr/>
          <a:lstStyle/>
          <a:p>
            <a:r>
              <a:rPr lang="en-US" dirty="0"/>
              <a:t>Adiabatic Opportunities</a:t>
            </a:r>
          </a:p>
        </p:txBody>
      </p:sp>
      <p:graphicFrame>
        <p:nvGraphicFramePr>
          <p:cNvPr id="4" name="Chart 3">
            <a:extLst>
              <a:ext uri="{FF2B5EF4-FFF2-40B4-BE49-F238E27FC236}">
                <a16:creationId xmlns:a16="http://schemas.microsoft.com/office/drawing/2014/main" id="{D99C6984-E236-664A-185D-BD56F1A3BEF1}"/>
              </a:ext>
            </a:extLst>
          </p:cNvPr>
          <p:cNvGraphicFramePr>
            <a:graphicFrameLocks/>
          </p:cNvGraphicFramePr>
          <p:nvPr>
            <p:extLst>
              <p:ext uri="{D42A27DB-BD31-4B8C-83A1-F6EECF244321}">
                <p14:modId xmlns:p14="http://schemas.microsoft.com/office/powerpoint/2010/main" val="3583799616"/>
              </p:ext>
            </p:extLst>
          </p:nvPr>
        </p:nvGraphicFramePr>
        <p:xfrm>
          <a:off x="623887" y="1541583"/>
          <a:ext cx="4567238" cy="44676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0A558AAC-8820-DA89-A687-5716E11F6BB7}"/>
              </a:ext>
            </a:extLst>
          </p:cNvPr>
          <p:cNvGraphicFramePr>
            <a:graphicFrameLocks/>
          </p:cNvGraphicFramePr>
          <p:nvPr>
            <p:extLst>
              <p:ext uri="{D42A27DB-BD31-4B8C-83A1-F6EECF244321}">
                <p14:modId xmlns:p14="http://schemas.microsoft.com/office/powerpoint/2010/main" val="1991626776"/>
              </p:ext>
            </p:extLst>
          </p:nvPr>
        </p:nvGraphicFramePr>
        <p:xfrm>
          <a:off x="5067300" y="1587998"/>
          <a:ext cx="6972299" cy="446761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5158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491E6AE-B5AA-A9AA-9F83-7D33B31E832D}"/>
              </a:ext>
            </a:extLst>
          </p:cNvPr>
          <p:cNvSpPr/>
          <p:nvPr/>
        </p:nvSpPr>
        <p:spPr>
          <a:xfrm>
            <a:off x="1517916" y="2688446"/>
            <a:ext cx="3241013" cy="731520"/>
          </a:xfrm>
          <a:prstGeom prst="rect">
            <a:avLst/>
          </a:prstGeom>
          <a:solidFill>
            <a:srgbClr val="5F8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2400" b="1" dirty="0"/>
              <a:t>Step 2: </a:t>
            </a:r>
            <a:r>
              <a:rPr lang="en-US" sz="2400" dirty="0"/>
              <a:t>Load Sizing</a:t>
            </a:r>
          </a:p>
        </p:txBody>
      </p:sp>
      <p:sp>
        <p:nvSpPr>
          <p:cNvPr id="26" name="Rectangle 25">
            <a:extLst>
              <a:ext uri="{FF2B5EF4-FFF2-40B4-BE49-F238E27FC236}">
                <a16:creationId xmlns:a16="http://schemas.microsoft.com/office/drawing/2014/main" id="{22E9A19F-80C1-FD31-F723-76571D8393A0}"/>
              </a:ext>
            </a:extLst>
          </p:cNvPr>
          <p:cNvSpPr/>
          <p:nvPr/>
        </p:nvSpPr>
        <p:spPr>
          <a:xfrm>
            <a:off x="1517915" y="1815032"/>
            <a:ext cx="3241011" cy="731520"/>
          </a:xfrm>
          <a:prstGeom prst="rect">
            <a:avLst/>
          </a:prstGeom>
          <a:solidFill>
            <a:srgbClr val="016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2400" b="1" dirty="0"/>
              <a:t>Step 1: </a:t>
            </a:r>
            <a:r>
              <a:rPr lang="en-US" sz="2400" dirty="0"/>
              <a:t>Application</a:t>
            </a:r>
          </a:p>
        </p:txBody>
      </p:sp>
      <p:sp>
        <p:nvSpPr>
          <p:cNvPr id="27" name="Rectangle 26">
            <a:extLst>
              <a:ext uri="{FF2B5EF4-FFF2-40B4-BE49-F238E27FC236}">
                <a16:creationId xmlns:a16="http://schemas.microsoft.com/office/drawing/2014/main" id="{2DEC8385-D526-4EAA-8692-DB4D0EF2EE61}"/>
              </a:ext>
            </a:extLst>
          </p:cNvPr>
          <p:cNvSpPr/>
          <p:nvPr/>
        </p:nvSpPr>
        <p:spPr>
          <a:xfrm>
            <a:off x="1517917" y="3577754"/>
            <a:ext cx="3241012" cy="731520"/>
          </a:xfrm>
          <a:prstGeom prst="rect">
            <a:avLst/>
          </a:prstGeom>
          <a:solidFill>
            <a:srgbClr val="5F8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2400" b="1" dirty="0"/>
              <a:t>Step 3: </a:t>
            </a:r>
            <a:r>
              <a:rPr lang="en-US" sz="2400" dirty="0"/>
              <a:t>Water Quality</a:t>
            </a:r>
          </a:p>
        </p:txBody>
      </p:sp>
      <p:sp>
        <p:nvSpPr>
          <p:cNvPr id="28" name="Rectangle 27">
            <a:extLst>
              <a:ext uri="{FF2B5EF4-FFF2-40B4-BE49-F238E27FC236}">
                <a16:creationId xmlns:a16="http://schemas.microsoft.com/office/drawing/2014/main" id="{976BBEEB-E891-6AD2-0748-58481FF43640}"/>
              </a:ext>
            </a:extLst>
          </p:cNvPr>
          <p:cNvSpPr/>
          <p:nvPr/>
        </p:nvSpPr>
        <p:spPr>
          <a:xfrm>
            <a:off x="1517917" y="4443413"/>
            <a:ext cx="3241009" cy="731520"/>
          </a:xfrm>
          <a:prstGeom prst="rect">
            <a:avLst/>
          </a:prstGeom>
          <a:solidFill>
            <a:srgbClr val="8BB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2400" b="1" dirty="0"/>
              <a:t>Step 4: </a:t>
            </a:r>
            <a:r>
              <a:rPr lang="en-US" sz="2400" dirty="0"/>
              <a:t>Customer Requirements</a:t>
            </a:r>
          </a:p>
        </p:txBody>
      </p:sp>
      <p:sp>
        <p:nvSpPr>
          <p:cNvPr id="6" name="Subtitle 5">
            <a:extLst>
              <a:ext uri="{FF2B5EF4-FFF2-40B4-BE49-F238E27FC236}">
                <a16:creationId xmlns:a16="http://schemas.microsoft.com/office/drawing/2014/main" id="{18803BE5-E8CF-4B73-B3D5-1DCFB16AD658}"/>
              </a:ext>
            </a:extLst>
          </p:cNvPr>
          <p:cNvSpPr>
            <a:spLocks noGrp="1"/>
          </p:cNvSpPr>
          <p:nvPr>
            <p:ph type="subTitle" idx="15"/>
          </p:nvPr>
        </p:nvSpPr>
        <p:spPr/>
        <p:txBody>
          <a:bodyPr/>
          <a:lstStyle/>
          <a:p>
            <a:r>
              <a:rPr lang="en-US" dirty="0"/>
              <a:t>Choosing the Right Product</a:t>
            </a:r>
          </a:p>
        </p:txBody>
      </p:sp>
      <p:sp>
        <p:nvSpPr>
          <p:cNvPr id="5" name="Title 4">
            <a:extLst>
              <a:ext uri="{FF2B5EF4-FFF2-40B4-BE49-F238E27FC236}">
                <a16:creationId xmlns:a16="http://schemas.microsoft.com/office/drawing/2014/main" id="{CEDD39FD-CFD9-4CD6-B04B-929E3B28B1E8}"/>
              </a:ext>
            </a:extLst>
          </p:cNvPr>
          <p:cNvSpPr>
            <a:spLocks noGrp="1"/>
          </p:cNvSpPr>
          <p:nvPr>
            <p:ph type="title"/>
          </p:nvPr>
        </p:nvSpPr>
        <p:spPr/>
        <p:txBody>
          <a:bodyPr/>
          <a:lstStyle/>
          <a:p>
            <a:r>
              <a:rPr lang="en-US" dirty="0"/>
              <a:t>Adiabatic Opportunities</a:t>
            </a:r>
          </a:p>
        </p:txBody>
      </p:sp>
      <p:sp>
        <p:nvSpPr>
          <p:cNvPr id="3" name="Slide Number Placeholder 2">
            <a:extLst>
              <a:ext uri="{FF2B5EF4-FFF2-40B4-BE49-F238E27FC236}">
                <a16:creationId xmlns:a16="http://schemas.microsoft.com/office/drawing/2014/main" id="{5094DB37-02E7-EBC3-C66A-4881C465BD3D}"/>
              </a:ext>
            </a:extLst>
          </p:cNvPr>
          <p:cNvSpPr>
            <a:spLocks noGrp="1"/>
          </p:cNvSpPr>
          <p:nvPr>
            <p:ph type="sldNum" sz="quarter" idx="22"/>
          </p:nvPr>
        </p:nvSpPr>
        <p:spPr/>
        <p:txBody>
          <a:bodyPr/>
          <a:lstStyle/>
          <a:p>
            <a:fld id="{F1F520CA-BF31-4521-8B40-FB23877E5E76}" type="slidenum">
              <a:rPr lang="en-US" smtClean="0"/>
              <a:t>38</a:t>
            </a:fld>
            <a:endParaRPr lang="en-US" dirty="0"/>
          </a:p>
        </p:txBody>
      </p:sp>
      <p:sp>
        <p:nvSpPr>
          <p:cNvPr id="8" name="Footer Placeholder 7">
            <a:extLst>
              <a:ext uri="{FF2B5EF4-FFF2-40B4-BE49-F238E27FC236}">
                <a16:creationId xmlns:a16="http://schemas.microsoft.com/office/drawing/2014/main" id="{3AEBF269-3332-E138-E112-32550F8A8C7A}"/>
              </a:ext>
            </a:extLst>
          </p:cNvPr>
          <p:cNvSpPr>
            <a:spLocks noGrp="1"/>
          </p:cNvSpPr>
          <p:nvPr>
            <p:ph type="ftr" sz="quarter" idx="21"/>
          </p:nvPr>
        </p:nvSpPr>
        <p:spPr/>
        <p:txBody>
          <a:bodyPr/>
          <a:lstStyle/>
          <a:p>
            <a:r>
              <a:rPr lang="en-US" dirty="0"/>
              <a:t>2024</a:t>
            </a:r>
          </a:p>
        </p:txBody>
      </p:sp>
      <p:pic>
        <p:nvPicPr>
          <p:cNvPr id="30" name="Graphic 29" descr="Customer review outline">
            <a:extLst>
              <a:ext uri="{FF2B5EF4-FFF2-40B4-BE49-F238E27FC236}">
                <a16:creationId xmlns:a16="http://schemas.microsoft.com/office/drawing/2014/main" id="{8D773903-6792-85F8-DEE1-DA35A1372C9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6395" y="4492042"/>
            <a:ext cx="731520" cy="731520"/>
          </a:xfrm>
          <a:prstGeom prst="rect">
            <a:avLst/>
          </a:prstGeom>
        </p:spPr>
      </p:pic>
      <p:pic>
        <p:nvPicPr>
          <p:cNvPr id="34" name="Graphic 33" descr="Water outline">
            <a:extLst>
              <a:ext uri="{FF2B5EF4-FFF2-40B4-BE49-F238E27FC236}">
                <a16:creationId xmlns:a16="http://schemas.microsoft.com/office/drawing/2014/main" id="{45332BDF-B2A5-2C42-4683-6F317773D4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3887" y="3577754"/>
            <a:ext cx="756537" cy="731520"/>
          </a:xfrm>
          <a:prstGeom prst="rect">
            <a:avLst/>
          </a:prstGeom>
        </p:spPr>
      </p:pic>
      <p:pic>
        <p:nvPicPr>
          <p:cNvPr id="36" name="Graphic 35" descr="Renovation (House With Sparkles) outline">
            <a:extLst>
              <a:ext uri="{FF2B5EF4-FFF2-40B4-BE49-F238E27FC236}">
                <a16:creationId xmlns:a16="http://schemas.microsoft.com/office/drawing/2014/main" id="{51129E2E-C5D3-B336-D3BB-A7D18978F0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6396" y="1815032"/>
            <a:ext cx="731520" cy="731520"/>
          </a:xfrm>
          <a:prstGeom prst="rect">
            <a:avLst/>
          </a:prstGeom>
        </p:spPr>
      </p:pic>
      <p:pic>
        <p:nvPicPr>
          <p:cNvPr id="38" name="Graphic 37" descr="Alterations &amp; Tailoring outline">
            <a:extLst>
              <a:ext uri="{FF2B5EF4-FFF2-40B4-BE49-F238E27FC236}">
                <a16:creationId xmlns:a16="http://schemas.microsoft.com/office/drawing/2014/main" id="{AB96EDB0-2E45-80D5-B794-D307E4C555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3887" y="2688446"/>
            <a:ext cx="810336" cy="731520"/>
          </a:xfrm>
          <a:prstGeom prst="rect">
            <a:avLst/>
          </a:prstGeom>
        </p:spPr>
      </p:pic>
      <p:graphicFrame>
        <p:nvGraphicFramePr>
          <p:cNvPr id="2" name="Table 1">
            <a:extLst>
              <a:ext uri="{FF2B5EF4-FFF2-40B4-BE49-F238E27FC236}">
                <a16:creationId xmlns:a16="http://schemas.microsoft.com/office/drawing/2014/main" id="{80DE106F-9B37-C7DB-D6C1-1F9CB83C9F6A}"/>
              </a:ext>
            </a:extLst>
          </p:cNvPr>
          <p:cNvGraphicFramePr>
            <a:graphicFrameLocks noGrp="1"/>
          </p:cNvGraphicFramePr>
          <p:nvPr>
            <p:extLst>
              <p:ext uri="{D42A27DB-BD31-4B8C-83A1-F6EECF244321}">
                <p14:modId xmlns:p14="http://schemas.microsoft.com/office/powerpoint/2010/main" val="3073841837"/>
              </p:ext>
            </p:extLst>
          </p:nvPr>
        </p:nvGraphicFramePr>
        <p:xfrm>
          <a:off x="5676900" y="1117563"/>
          <a:ext cx="5959929" cy="4782736"/>
        </p:xfrm>
        <a:graphic>
          <a:graphicData uri="http://schemas.openxmlformats.org/drawingml/2006/table">
            <a:tbl>
              <a:tblPr firstRow="1" bandRow="1">
                <a:tableStyleId>{5C22544A-1AA1-4342-B048-85BDC9FD1C3A}</a:tableStyleId>
              </a:tblPr>
              <a:tblGrid>
                <a:gridCol w="2461716">
                  <a:extLst>
                    <a:ext uri="{9D8B030D-6E8A-4147-A177-3AD203B41FA5}">
                      <a16:colId xmlns:a16="http://schemas.microsoft.com/office/drawing/2014/main" val="1547729740"/>
                    </a:ext>
                  </a:extLst>
                </a:gridCol>
                <a:gridCol w="3498213">
                  <a:extLst>
                    <a:ext uri="{9D8B030D-6E8A-4147-A177-3AD203B41FA5}">
                      <a16:colId xmlns:a16="http://schemas.microsoft.com/office/drawing/2014/main" val="2759178641"/>
                    </a:ext>
                  </a:extLst>
                </a:gridCol>
              </a:tblGrid>
              <a:tr h="450505">
                <a:tc>
                  <a:txBody>
                    <a:bodyPr/>
                    <a:lstStyle/>
                    <a:p>
                      <a:pPr algn="ctr"/>
                      <a:r>
                        <a:rPr lang="en-US" sz="1400" b="1" kern="1200" dirty="0">
                          <a:solidFill>
                            <a:schemeClr val="bg2"/>
                          </a:solidFill>
                          <a:latin typeface="+mn-lt"/>
                          <a:ea typeface="+mn-ea"/>
                          <a:cs typeface="+mn-cs"/>
                        </a:rPr>
                        <a:t>Applications</a:t>
                      </a:r>
                    </a:p>
                  </a:txBody>
                  <a:tcPr anchor="ctr"/>
                </a:tc>
                <a:tc>
                  <a:txBody>
                    <a:bodyPr/>
                    <a:lstStyle/>
                    <a:p>
                      <a:pPr algn="ctr"/>
                      <a:r>
                        <a:rPr lang="en-US" sz="1400" dirty="0"/>
                        <a:t>Considerations</a:t>
                      </a:r>
                    </a:p>
                  </a:txBody>
                  <a:tcPr anchor="ctr"/>
                </a:tc>
                <a:extLst>
                  <a:ext uri="{0D108BD9-81ED-4DB2-BD59-A6C34878D82A}">
                    <a16:rowId xmlns:a16="http://schemas.microsoft.com/office/drawing/2014/main" val="1049364595"/>
                  </a:ext>
                </a:extLst>
              </a:tr>
              <a:tr h="901011">
                <a:tc>
                  <a:txBody>
                    <a:bodyPr/>
                    <a:lstStyle/>
                    <a:p>
                      <a:pPr algn="ctr"/>
                      <a:r>
                        <a:rPr lang="en-US" sz="1800" dirty="0"/>
                        <a:t>Healthcare</a:t>
                      </a:r>
                    </a:p>
                    <a:p>
                      <a:pPr algn="ctr"/>
                      <a:r>
                        <a:rPr lang="en-US" sz="1200" dirty="0"/>
                        <a:t>(ex: Hospital, LTC)</a:t>
                      </a:r>
                    </a:p>
                  </a:txBody>
                  <a:tcPr anchor="ctr"/>
                </a:tc>
                <a:tc>
                  <a:txBody>
                    <a:bodyPr/>
                    <a:lstStyle/>
                    <a:p>
                      <a:pPr marL="189000" marR="0" lvl="0" indent="-189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lang="en-US" sz="1400" dirty="0"/>
                        <a:t>CSA</a:t>
                      </a:r>
                    </a:p>
                    <a:p>
                      <a:pPr marL="189000" marR="0" lvl="0" indent="-189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lang="en-US" sz="1400" dirty="0"/>
                        <a:t>Hygiene</a:t>
                      </a:r>
                    </a:p>
                    <a:p>
                      <a:pPr marL="189000" marR="0" lvl="0" indent="-189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lang="en-US" sz="1400" dirty="0"/>
                        <a:t>Maintenance</a:t>
                      </a:r>
                    </a:p>
                    <a:p>
                      <a:pPr marL="189000" marR="0" lvl="0" indent="-189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lang="en-US" sz="1400" dirty="0"/>
                        <a:t>Energy Savings</a:t>
                      </a:r>
                    </a:p>
                  </a:txBody>
                  <a:tcPr anchor="ctr"/>
                </a:tc>
                <a:extLst>
                  <a:ext uri="{0D108BD9-81ED-4DB2-BD59-A6C34878D82A}">
                    <a16:rowId xmlns:a16="http://schemas.microsoft.com/office/drawing/2014/main" val="868060984"/>
                  </a:ext>
                </a:extLst>
              </a:tr>
              <a:tr h="1101519">
                <a:tc>
                  <a:txBody>
                    <a:bodyPr/>
                    <a:lstStyle/>
                    <a:p>
                      <a:pPr algn="ctr"/>
                      <a:r>
                        <a:rPr lang="en-US" sz="1800" dirty="0"/>
                        <a:t>Close-control</a:t>
                      </a:r>
                    </a:p>
                    <a:p>
                      <a:pPr algn="ctr"/>
                      <a:r>
                        <a:rPr lang="en-US" sz="1100" dirty="0"/>
                        <a:t> (ex .Labs)</a:t>
                      </a:r>
                    </a:p>
                  </a:txBody>
                  <a:tcPr anchor="ctr"/>
                </a:tc>
                <a:tc>
                  <a:txBody>
                    <a:bodyPr/>
                    <a:lstStyle/>
                    <a:p>
                      <a:pPr marL="189000" marR="0" lvl="0" indent="-189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lang="en-US" sz="1400"/>
                        <a:t>High-accuracy controls/ operation</a:t>
                      </a:r>
                    </a:p>
                    <a:p>
                      <a:pPr marL="189000" marR="0" lvl="0" indent="-189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lang="en-US" sz="1400"/>
                        <a:t>Sequencing</a:t>
                      </a:r>
                    </a:p>
                    <a:p>
                      <a:pPr marL="189000" marR="0" lvl="0" indent="-189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lang="en-US" sz="1400"/>
                        <a:t>Water Treatment</a:t>
                      </a:r>
                    </a:p>
                    <a:p>
                      <a:pPr marL="189000" marR="0" lvl="0" indent="-189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lang="en-US" sz="1400"/>
                        <a:t>Turndown</a:t>
                      </a:r>
                    </a:p>
                    <a:p>
                      <a:pPr marL="189000" marR="0" lvl="0" indent="-189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lang="en-US" sz="1400"/>
                        <a:t>Temperature control</a:t>
                      </a:r>
                    </a:p>
                  </a:txBody>
                  <a:tcPr anchor="ctr"/>
                </a:tc>
                <a:extLst>
                  <a:ext uri="{0D108BD9-81ED-4DB2-BD59-A6C34878D82A}">
                    <a16:rowId xmlns:a16="http://schemas.microsoft.com/office/drawing/2014/main" val="3281458408"/>
                  </a:ext>
                </a:extLst>
              </a:tr>
              <a:tr h="646016">
                <a:tc>
                  <a:txBody>
                    <a:bodyPr/>
                    <a:lstStyle/>
                    <a:p>
                      <a:pPr algn="ctr"/>
                      <a:r>
                        <a:rPr lang="en-US" sz="1800"/>
                        <a:t>Reliability</a:t>
                      </a:r>
                    </a:p>
                    <a:p>
                      <a:pPr algn="ctr"/>
                      <a:r>
                        <a:rPr lang="en-US" sz="1100"/>
                        <a:t>(ex. Manufacturing)</a:t>
                      </a:r>
                    </a:p>
                  </a:txBody>
                  <a:tcPr anchor="ctr"/>
                </a:tc>
                <a:tc>
                  <a:txBody>
                    <a:bodyPr/>
                    <a:lstStyle/>
                    <a:p>
                      <a:pPr marL="189000" marR="0" lvl="0" indent="-189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lang="en-US" sz="1400"/>
                        <a:t>Maintenance (less downtime)</a:t>
                      </a:r>
                    </a:p>
                    <a:p>
                      <a:pPr marL="189000" marR="0" lvl="0" indent="-189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lang="en-US" sz="1400"/>
                        <a:t>Redundancy (ex. n+1)</a:t>
                      </a:r>
                    </a:p>
                  </a:txBody>
                  <a:tcPr anchor="ctr"/>
                </a:tc>
                <a:extLst>
                  <a:ext uri="{0D108BD9-81ED-4DB2-BD59-A6C34878D82A}">
                    <a16:rowId xmlns:a16="http://schemas.microsoft.com/office/drawing/2014/main" val="3131154144"/>
                  </a:ext>
                </a:extLst>
              </a:tr>
              <a:tr h="638215">
                <a:tc>
                  <a:txBody>
                    <a:bodyPr/>
                    <a:lstStyle/>
                    <a:p>
                      <a:pPr algn="ctr"/>
                      <a:r>
                        <a:rPr lang="en-US" sz="1800"/>
                        <a:t>Dust Suppression</a:t>
                      </a:r>
                    </a:p>
                    <a:p>
                      <a:pPr algn="ctr"/>
                      <a:r>
                        <a:rPr lang="en-US" sz="1100"/>
                        <a:t> (ex. Woodworking)</a:t>
                      </a:r>
                    </a:p>
                  </a:txBody>
                  <a:tcPr anchor="ctr"/>
                </a:tc>
                <a:tc>
                  <a:txBody>
                    <a:bodyPr/>
                    <a:lstStyle/>
                    <a:p>
                      <a:pPr marL="189000" marR="0" lvl="0" indent="-189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lang="en-US" sz="1400"/>
                        <a:t>Dusting is fine</a:t>
                      </a:r>
                    </a:p>
                    <a:p>
                      <a:pPr marL="189000" marR="0" lvl="0" indent="-189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lang="en-US" sz="1400"/>
                        <a:t>Ceiling Height </a:t>
                      </a:r>
                    </a:p>
                  </a:txBody>
                  <a:tcPr anchor="ctr"/>
                </a:tc>
                <a:extLst>
                  <a:ext uri="{0D108BD9-81ED-4DB2-BD59-A6C34878D82A}">
                    <a16:rowId xmlns:a16="http://schemas.microsoft.com/office/drawing/2014/main" val="81841936"/>
                  </a:ext>
                </a:extLst>
              </a:tr>
              <a:tr h="898608">
                <a:tc>
                  <a:txBody>
                    <a:bodyPr/>
                    <a:lstStyle/>
                    <a:p>
                      <a:pPr algn="ctr"/>
                      <a:r>
                        <a:rPr lang="en-US" sz="1800"/>
                        <a:t>Occupant Health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 (ex. Schools, Offices)</a:t>
                      </a:r>
                    </a:p>
                  </a:txBody>
                  <a:tcPr anchor="ctr"/>
                </a:tc>
                <a:tc>
                  <a:txBody>
                    <a:bodyPr/>
                    <a:lstStyle/>
                    <a:p>
                      <a:pPr marL="189000" marR="0" lvl="0" indent="-189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lang="en-US" sz="1400" dirty="0"/>
                        <a:t>40-60%</a:t>
                      </a:r>
                    </a:p>
                    <a:p>
                      <a:pPr marL="189000" marR="0" lvl="0" indent="-189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lang="en-US" sz="1400" dirty="0"/>
                        <a:t>Accuracy is less critical</a:t>
                      </a:r>
                    </a:p>
                    <a:p>
                      <a:pPr marL="189000" marR="0" lvl="0" indent="-189000" algn="l" defTabSz="914400" rtl="0" eaLnBrk="1" fontAlgn="auto" latinLnBrk="0" hangingPunct="1">
                        <a:lnSpc>
                          <a:spcPct val="100000"/>
                        </a:lnSpc>
                        <a:spcBef>
                          <a:spcPts val="0"/>
                        </a:spcBef>
                        <a:spcAft>
                          <a:spcPts val="0"/>
                        </a:spcAft>
                        <a:buClr>
                          <a:srgbClr val="016AB3"/>
                        </a:buClr>
                        <a:buSzPct val="100000"/>
                        <a:buFont typeface="Arial" panose="020B0604020202020204" pitchFamily="34" charset="0"/>
                        <a:buChar char="•"/>
                        <a:tabLst/>
                        <a:defRPr/>
                      </a:pPr>
                      <a:r>
                        <a:rPr lang="en-US" sz="1400" dirty="0"/>
                        <a:t>Pandemic: better understanding of science and healthy buildings</a:t>
                      </a:r>
                    </a:p>
                  </a:txBody>
                  <a:tcPr anchor="ctr"/>
                </a:tc>
                <a:extLst>
                  <a:ext uri="{0D108BD9-81ED-4DB2-BD59-A6C34878D82A}">
                    <a16:rowId xmlns:a16="http://schemas.microsoft.com/office/drawing/2014/main" val="975471121"/>
                  </a:ext>
                </a:extLst>
              </a:tr>
            </a:tbl>
          </a:graphicData>
        </a:graphic>
      </p:graphicFrame>
    </p:spTree>
    <p:extLst>
      <p:ext uri="{BB962C8B-B14F-4D97-AF65-F5344CB8AC3E}">
        <p14:creationId xmlns:p14="http://schemas.microsoft.com/office/powerpoint/2010/main" val="163718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10" presetClass="entr" presetSubtype="0" fill="hold" nodeType="afterEffect">
                                  <p:stCondLst>
                                    <p:cond delay="200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500"/>
                                        <p:tgtEl>
                                          <p:spTgt spid="38"/>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par>
                          <p:cTn id="19" fill="hold">
                            <p:stCondLst>
                              <p:cond delay="3500"/>
                            </p:stCondLst>
                            <p:childTnLst>
                              <p:par>
                                <p:cTn id="20" presetID="10" presetClass="entr" presetSubtype="0" fill="hold" nodeType="afterEffect">
                                  <p:stCondLst>
                                    <p:cond delay="200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par>
                          <p:cTn id="23" fill="hold">
                            <p:stCondLst>
                              <p:cond delay="6000"/>
                            </p:stCondLst>
                            <p:childTnLst>
                              <p:par>
                                <p:cTn id="24" presetID="10" presetClass="entr" presetSubtype="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par>
                          <p:cTn id="27" fill="hold">
                            <p:stCondLst>
                              <p:cond delay="6500"/>
                            </p:stCondLst>
                            <p:childTnLst>
                              <p:par>
                                <p:cTn id="28" presetID="10" presetClass="entr" presetSubtype="0" fill="hold" nodeType="afterEffect">
                                  <p:stCondLst>
                                    <p:cond delay="200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par>
                          <p:cTn id="31" fill="hold">
                            <p:stCondLst>
                              <p:cond delay="9000"/>
                            </p:stCondLst>
                            <p:childTnLst>
                              <p:par>
                                <p:cTn id="32" presetID="10" presetClass="entr" presetSubtype="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491E6AE-B5AA-A9AA-9F83-7D33B31E832D}"/>
              </a:ext>
            </a:extLst>
          </p:cNvPr>
          <p:cNvSpPr/>
          <p:nvPr/>
        </p:nvSpPr>
        <p:spPr>
          <a:xfrm>
            <a:off x="3199595" y="2892945"/>
            <a:ext cx="6019906" cy="731520"/>
          </a:xfrm>
          <a:prstGeom prst="rect">
            <a:avLst/>
          </a:prstGeom>
          <a:solidFill>
            <a:srgbClr val="5F8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2400" b="1" dirty="0"/>
              <a:t>Application: </a:t>
            </a:r>
            <a:r>
              <a:rPr lang="en-US" sz="2400" dirty="0"/>
              <a:t>In duct or In Space, requirements</a:t>
            </a:r>
          </a:p>
        </p:txBody>
      </p:sp>
      <p:sp>
        <p:nvSpPr>
          <p:cNvPr id="26" name="Rectangle 25">
            <a:extLst>
              <a:ext uri="{FF2B5EF4-FFF2-40B4-BE49-F238E27FC236}">
                <a16:creationId xmlns:a16="http://schemas.microsoft.com/office/drawing/2014/main" id="{22E9A19F-80C1-FD31-F723-76571D8393A0}"/>
              </a:ext>
            </a:extLst>
          </p:cNvPr>
          <p:cNvSpPr/>
          <p:nvPr/>
        </p:nvSpPr>
        <p:spPr>
          <a:xfrm>
            <a:off x="2305567" y="1998798"/>
            <a:ext cx="5486400" cy="731520"/>
          </a:xfrm>
          <a:prstGeom prst="rect">
            <a:avLst/>
          </a:prstGeom>
          <a:solidFill>
            <a:srgbClr val="016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2400" b="1" dirty="0"/>
              <a:t>Load Sizing: </a:t>
            </a:r>
            <a:r>
              <a:rPr lang="en-US" sz="2400" dirty="0"/>
              <a:t>~250 lb/</a:t>
            </a:r>
            <a:r>
              <a:rPr lang="en-US" sz="2400" dirty="0" err="1"/>
              <a:t>hr</a:t>
            </a:r>
            <a:r>
              <a:rPr lang="en-US" sz="2400" dirty="0"/>
              <a:t> and up</a:t>
            </a:r>
          </a:p>
        </p:txBody>
      </p:sp>
      <p:sp>
        <p:nvSpPr>
          <p:cNvPr id="27" name="Rectangle 26">
            <a:extLst>
              <a:ext uri="{FF2B5EF4-FFF2-40B4-BE49-F238E27FC236}">
                <a16:creationId xmlns:a16="http://schemas.microsoft.com/office/drawing/2014/main" id="{2DEC8385-D526-4EAA-8692-DB4D0EF2EE61}"/>
              </a:ext>
            </a:extLst>
          </p:cNvPr>
          <p:cNvSpPr/>
          <p:nvPr/>
        </p:nvSpPr>
        <p:spPr>
          <a:xfrm>
            <a:off x="4093625" y="3778308"/>
            <a:ext cx="5872496" cy="731520"/>
          </a:xfrm>
          <a:prstGeom prst="rect">
            <a:avLst/>
          </a:prstGeom>
          <a:solidFill>
            <a:srgbClr val="5F8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2400" b="1" dirty="0"/>
              <a:t>Water Quality: </a:t>
            </a:r>
            <a:r>
              <a:rPr lang="en-US" sz="2400" dirty="0"/>
              <a:t>Issues and Availability</a:t>
            </a:r>
          </a:p>
        </p:txBody>
      </p:sp>
      <p:sp>
        <p:nvSpPr>
          <p:cNvPr id="28" name="Rectangle 27">
            <a:extLst>
              <a:ext uri="{FF2B5EF4-FFF2-40B4-BE49-F238E27FC236}">
                <a16:creationId xmlns:a16="http://schemas.microsoft.com/office/drawing/2014/main" id="{976BBEEB-E891-6AD2-0748-58481FF43640}"/>
              </a:ext>
            </a:extLst>
          </p:cNvPr>
          <p:cNvSpPr/>
          <p:nvPr/>
        </p:nvSpPr>
        <p:spPr>
          <a:xfrm>
            <a:off x="4975146" y="4663671"/>
            <a:ext cx="5486400" cy="731520"/>
          </a:xfrm>
          <a:prstGeom prst="rect">
            <a:avLst/>
          </a:prstGeom>
          <a:solidFill>
            <a:srgbClr val="8BB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2400" b="1" dirty="0"/>
              <a:t>Energy Analysis: </a:t>
            </a:r>
            <a:r>
              <a:rPr lang="en-US" sz="2400" dirty="0"/>
              <a:t>Adiabatic Cooling</a:t>
            </a:r>
          </a:p>
        </p:txBody>
      </p:sp>
      <p:sp>
        <p:nvSpPr>
          <p:cNvPr id="6" name="Subtitle 5">
            <a:extLst>
              <a:ext uri="{FF2B5EF4-FFF2-40B4-BE49-F238E27FC236}">
                <a16:creationId xmlns:a16="http://schemas.microsoft.com/office/drawing/2014/main" id="{18803BE5-E8CF-4B73-B3D5-1DCFB16AD658}"/>
              </a:ext>
            </a:extLst>
          </p:cNvPr>
          <p:cNvSpPr>
            <a:spLocks noGrp="1"/>
          </p:cNvSpPr>
          <p:nvPr>
            <p:ph type="subTitle" idx="15"/>
          </p:nvPr>
        </p:nvSpPr>
        <p:spPr/>
        <p:txBody>
          <a:bodyPr/>
          <a:lstStyle/>
          <a:p>
            <a:r>
              <a:rPr lang="en-US" dirty="0"/>
              <a:t>Adiabatic Retrofits: What to Consider</a:t>
            </a:r>
          </a:p>
        </p:txBody>
      </p:sp>
      <p:sp>
        <p:nvSpPr>
          <p:cNvPr id="5" name="Title 4">
            <a:extLst>
              <a:ext uri="{FF2B5EF4-FFF2-40B4-BE49-F238E27FC236}">
                <a16:creationId xmlns:a16="http://schemas.microsoft.com/office/drawing/2014/main" id="{CEDD39FD-CFD9-4CD6-B04B-929E3B28B1E8}"/>
              </a:ext>
            </a:extLst>
          </p:cNvPr>
          <p:cNvSpPr>
            <a:spLocks noGrp="1"/>
          </p:cNvSpPr>
          <p:nvPr>
            <p:ph type="title"/>
          </p:nvPr>
        </p:nvSpPr>
        <p:spPr/>
        <p:txBody>
          <a:bodyPr/>
          <a:lstStyle/>
          <a:p>
            <a:r>
              <a:rPr lang="en-US" dirty="0"/>
              <a:t>Adiabatic Opportunities</a:t>
            </a:r>
          </a:p>
        </p:txBody>
      </p:sp>
      <p:sp>
        <p:nvSpPr>
          <p:cNvPr id="3" name="Slide Number Placeholder 2">
            <a:extLst>
              <a:ext uri="{FF2B5EF4-FFF2-40B4-BE49-F238E27FC236}">
                <a16:creationId xmlns:a16="http://schemas.microsoft.com/office/drawing/2014/main" id="{5094DB37-02E7-EBC3-C66A-4881C465BD3D}"/>
              </a:ext>
            </a:extLst>
          </p:cNvPr>
          <p:cNvSpPr>
            <a:spLocks noGrp="1"/>
          </p:cNvSpPr>
          <p:nvPr>
            <p:ph type="sldNum" sz="quarter" idx="22"/>
          </p:nvPr>
        </p:nvSpPr>
        <p:spPr/>
        <p:txBody>
          <a:bodyPr/>
          <a:lstStyle/>
          <a:p>
            <a:fld id="{F1F520CA-BF31-4521-8B40-FB23877E5E76}" type="slidenum">
              <a:rPr lang="en-US" smtClean="0"/>
              <a:t>39</a:t>
            </a:fld>
            <a:endParaRPr lang="en-US" dirty="0"/>
          </a:p>
        </p:txBody>
      </p:sp>
      <p:sp>
        <p:nvSpPr>
          <p:cNvPr id="8" name="Footer Placeholder 7">
            <a:extLst>
              <a:ext uri="{FF2B5EF4-FFF2-40B4-BE49-F238E27FC236}">
                <a16:creationId xmlns:a16="http://schemas.microsoft.com/office/drawing/2014/main" id="{3AEBF269-3332-E138-E112-32550F8A8C7A}"/>
              </a:ext>
            </a:extLst>
          </p:cNvPr>
          <p:cNvSpPr>
            <a:spLocks noGrp="1"/>
          </p:cNvSpPr>
          <p:nvPr>
            <p:ph type="ftr" sz="quarter" idx="21"/>
          </p:nvPr>
        </p:nvSpPr>
        <p:spPr/>
        <p:txBody>
          <a:bodyPr/>
          <a:lstStyle/>
          <a:p>
            <a:r>
              <a:rPr lang="en-US" dirty="0"/>
              <a:t>2024</a:t>
            </a:r>
          </a:p>
        </p:txBody>
      </p:sp>
      <p:pic>
        <p:nvPicPr>
          <p:cNvPr id="36" name="Graphic 35" descr="Renovation (House With Sparkles) outline">
            <a:extLst>
              <a:ext uri="{FF2B5EF4-FFF2-40B4-BE49-F238E27FC236}">
                <a16:creationId xmlns:a16="http://schemas.microsoft.com/office/drawing/2014/main" id="{51129E2E-C5D3-B336-D3BB-A7D18978F0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14216" y="2892945"/>
            <a:ext cx="731520" cy="731520"/>
          </a:xfrm>
          <a:prstGeom prst="rect">
            <a:avLst/>
          </a:prstGeom>
        </p:spPr>
      </p:pic>
      <p:pic>
        <p:nvPicPr>
          <p:cNvPr id="10" name="Graphic 9" descr="Renewable Energy outline">
            <a:extLst>
              <a:ext uri="{FF2B5EF4-FFF2-40B4-BE49-F238E27FC236}">
                <a16:creationId xmlns:a16="http://schemas.microsoft.com/office/drawing/2014/main" id="{2A5F9D56-5C6D-4CF7-AAA7-E90F00BBC3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25807" y="4663671"/>
            <a:ext cx="731520" cy="731520"/>
          </a:xfrm>
          <a:prstGeom prst="rect">
            <a:avLst/>
          </a:prstGeom>
        </p:spPr>
      </p:pic>
      <p:pic>
        <p:nvPicPr>
          <p:cNvPr id="12" name="Graphic 11" descr="Leaky Tap outline">
            <a:extLst>
              <a:ext uri="{FF2B5EF4-FFF2-40B4-BE49-F238E27FC236}">
                <a16:creationId xmlns:a16="http://schemas.microsoft.com/office/drawing/2014/main" id="{24B60FBF-9D08-385F-4871-EC3D1E494B0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52623" y="3810553"/>
            <a:ext cx="731520" cy="731520"/>
          </a:xfrm>
          <a:prstGeom prst="rect">
            <a:avLst/>
          </a:prstGeom>
        </p:spPr>
      </p:pic>
      <p:pic>
        <p:nvPicPr>
          <p:cNvPr id="14" name="Graphic 13" descr="Alterations &amp; Tailoring outline">
            <a:extLst>
              <a:ext uri="{FF2B5EF4-FFF2-40B4-BE49-F238E27FC236}">
                <a16:creationId xmlns:a16="http://schemas.microsoft.com/office/drawing/2014/main" id="{EF666C28-F7FA-0D9F-184D-81B01055FD8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70459" y="2021127"/>
            <a:ext cx="731520" cy="731520"/>
          </a:xfrm>
          <a:prstGeom prst="rect">
            <a:avLst/>
          </a:prstGeom>
        </p:spPr>
      </p:pic>
    </p:spTree>
    <p:extLst>
      <p:ext uri="{BB962C8B-B14F-4D97-AF65-F5344CB8AC3E}">
        <p14:creationId xmlns:p14="http://schemas.microsoft.com/office/powerpoint/2010/main" val="1348253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Untertitel 1034">
            <a:extLst>
              <a:ext uri="{FF2B5EF4-FFF2-40B4-BE49-F238E27FC236}">
                <a16:creationId xmlns:a16="http://schemas.microsoft.com/office/drawing/2014/main" id="{F757652C-1E61-4E9E-8438-EA1D3F02D7D5}"/>
              </a:ext>
            </a:extLst>
          </p:cNvPr>
          <p:cNvSpPr>
            <a:spLocks noGrp="1"/>
          </p:cNvSpPr>
          <p:nvPr>
            <p:ph type="subTitle" idx="15"/>
          </p:nvPr>
        </p:nvSpPr>
        <p:spPr/>
        <p:txBody>
          <a:bodyPr/>
          <a:lstStyle/>
          <a:p>
            <a:r>
              <a:rPr lang="en-US" dirty="0"/>
              <a:t>Humidity vs. Temperature</a:t>
            </a:r>
          </a:p>
        </p:txBody>
      </p:sp>
      <p:sp>
        <p:nvSpPr>
          <p:cNvPr id="4" name="Titel 3">
            <a:extLst>
              <a:ext uri="{FF2B5EF4-FFF2-40B4-BE49-F238E27FC236}">
                <a16:creationId xmlns:a16="http://schemas.microsoft.com/office/drawing/2014/main" id="{869563C6-A5EF-E3BB-E2A7-8EC1DF4F9619}"/>
              </a:ext>
            </a:extLst>
          </p:cNvPr>
          <p:cNvSpPr>
            <a:spLocks noGrp="1"/>
          </p:cNvSpPr>
          <p:nvPr>
            <p:ph type="title"/>
          </p:nvPr>
        </p:nvSpPr>
        <p:spPr/>
        <p:txBody>
          <a:bodyPr/>
          <a:lstStyle/>
          <a:p>
            <a:r>
              <a:rPr lang="en-US" dirty="0"/>
              <a:t>Introduction to Humidity</a:t>
            </a:r>
          </a:p>
        </p:txBody>
      </p:sp>
      <p:sp>
        <p:nvSpPr>
          <p:cNvPr id="16" name="Footer Placeholder 4">
            <a:extLst>
              <a:ext uri="{FF2B5EF4-FFF2-40B4-BE49-F238E27FC236}">
                <a16:creationId xmlns:a16="http://schemas.microsoft.com/office/drawing/2014/main" id="{96F9B844-CE30-5BD8-16DB-98EF47BD7B39}"/>
              </a:ext>
            </a:extLst>
          </p:cNvPr>
          <p:cNvSpPr txBox="1">
            <a:spLocks/>
          </p:cNvSpPr>
          <p:nvPr/>
        </p:nvSpPr>
        <p:spPr>
          <a:xfrm>
            <a:off x="5355771" y="6576681"/>
            <a:ext cx="5690848" cy="137325"/>
          </a:xfrm>
          <a:prstGeom prst="rect">
            <a:avLst/>
          </a:prstGeom>
        </p:spPr>
        <p:txBody>
          <a:bodyPr vert="horz" lIns="0" tIns="0" rIns="0" bIns="0" rtlCol="0" anchor="t"/>
          <a:lstStyle>
            <a:defPPr>
              <a:defRPr lang="en-US"/>
            </a:defPPr>
            <a:lvl1pPr algn="r">
              <a:defRPr kumimoji="0" sz="900" b="0" i="0" u="none" strike="noStrike" cap="none" spc="0" normalizeH="0" baseline="0">
                <a:ln>
                  <a:noFill/>
                </a:ln>
                <a:solidFill>
                  <a:srgbClr val="000000"/>
                </a:solidFill>
                <a:effectLst/>
                <a:uLnTx/>
                <a:uFillTx/>
                <a:latin typeface="Calibri"/>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dirty="0"/>
              <a:t>2024</a:t>
            </a:r>
          </a:p>
        </p:txBody>
      </p:sp>
      <p:sp>
        <p:nvSpPr>
          <p:cNvPr id="17" name="Slide Number Placeholder 4">
            <a:extLst>
              <a:ext uri="{FF2B5EF4-FFF2-40B4-BE49-F238E27FC236}">
                <a16:creationId xmlns:a16="http://schemas.microsoft.com/office/drawing/2014/main" id="{861D222A-CD53-5329-5360-F324BF66C207}"/>
              </a:ext>
            </a:extLst>
          </p:cNvPr>
          <p:cNvSpPr txBox="1">
            <a:spLocks/>
          </p:cNvSpPr>
          <p:nvPr/>
        </p:nvSpPr>
        <p:spPr>
          <a:xfrm>
            <a:off x="11208544" y="6576681"/>
            <a:ext cx="359569" cy="137325"/>
          </a:xfrm>
          <a:prstGeom prst="rect">
            <a:avLst/>
          </a:prstGeom>
        </p:spPr>
        <p:txBody>
          <a:bodyPr vert="horz" lIns="0" tIns="0" rIns="0" bIns="0" rtlCol="0" anchor="t"/>
          <a:lstStyle>
            <a:defPPr>
              <a:defRPr lang="en-US"/>
            </a:defPPr>
            <a:lvl1pPr algn="r">
              <a:defRPr sz="900"/>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23CC98E1-4712-4259-8232-BDFECE44C2BE}" type="slidenum">
              <a:rPr lang="en-US" dirty="0" smtClean="0"/>
              <a:pPr/>
              <a:t>4</a:t>
            </a:fld>
            <a:endParaRPr lang="en-US"/>
          </a:p>
        </p:txBody>
      </p:sp>
      <p:sp>
        <p:nvSpPr>
          <p:cNvPr id="9" name="Content Placeholder 2">
            <a:extLst>
              <a:ext uri="{FF2B5EF4-FFF2-40B4-BE49-F238E27FC236}">
                <a16:creationId xmlns:a16="http://schemas.microsoft.com/office/drawing/2014/main" id="{CAED77DA-1B1A-BA0E-C368-E82A6A6146D9}"/>
              </a:ext>
            </a:extLst>
          </p:cNvPr>
          <p:cNvSpPr txBox="1">
            <a:spLocks/>
          </p:cNvSpPr>
          <p:nvPr/>
        </p:nvSpPr>
        <p:spPr>
          <a:xfrm>
            <a:off x="1829843" y="2053141"/>
            <a:ext cx="8229600" cy="483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2000" dirty="0">
                <a:latin typeface="Arial" panose="020B0604020202020204" pitchFamily="34" charset="0"/>
                <a:cs typeface="Arial" panose="020B0604020202020204" pitchFamily="34" charset="0"/>
              </a:rPr>
              <a:t>Relative Humidity is </a:t>
            </a:r>
            <a:r>
              <a:rPr lang="en-US" altLang="en-US" sz="2000" u="sng" dirty="0">
                <a:latin typeface="Arial" panose="020B0604020202020204" pitchFamily="34" charset="0"/>
                <a:cs typeface="Arial" panose="020B0604020202020204" pitchFamily="34" charset="0"/>
              </a:rPr>
              <a:t>relative to temperature (%)</a:t>
            </a:r>
          </a:p>
        </p:txBody>
      </p:sp>
      <p:sp>
        <p:nvSpPr>
          <p:cNvPr id="10" name="Text Box 151">
            <a:extLst>
              <a:ext uri="{FF2B5EF4-FFF2-40B4-BE49-F238E27FC236}">
                <a16:creationId xmlns:a16="http://schemas.microsoft.com/office/drawing/2014/main" id="{08FD6B39-6C62-CBB4-ED5A-E22765CBCA86}"/>
              </a:ext>
            </a:extLst>
          </p:cNvPr>
          <p:cNvSpPr txBox="1">
            <a:spLocks noChangeArrowheads="1"/>
          </p:cNvSpPr>
          <p:nvPr/>
        </p:nvSpPr>
        <p:spPr bwMode="auto">
          <a:xfrm>
            <a:off x="2497919" y="2875869"/>
            <a:ext cx="1915426" cy="923330"/>
          </a:xfrm>
          <a:prstGeom prst="rect">
            <a:avLst/>
          </a:prstGeom>
          <a:noFill/>
          <a:ln w="9525">
            <a:noFill/>
            <a:miter lim="800000"/>
            <a:headEnd/>
            <a:tailEnd/>
          </a:ln>
        </p:spPr>
        <p:txBody>
          <a:bodyPr wrap="square">
            <a:spAutoFit/>
          </a:bodyPr>
          <a:lstStyle/>
          <a:p>
            <a:r>
              <a:rPr lang="en-US" b="1" dirty="0"/>
              <a:t>1 </a:t>
            </a:r>
            <a:r>
              <a:rPr lang="en-US" b="1" dirty="0" err="1"/>
              <a:t>lb</a:t>
            </a:r>
            <a:r>
              <a:rPr lang="en-US" b="1" dirty="0"/>
              <a:t>     (0.5 kg) Air</a:t>
            </a:r>
          </a:p>
          <a:p>
            <a:r>
              <a:rPr lang="en-US" b="1" dirty="0"/>
              <a:t>35°</a:t>
            </a:r>
            <a:r>
              <a:rPr lang="en-US" b="1" baseline="30000" dirty="0"/>
              <a:t>F       </a:t>
            </a:r>
            <a:r>
              <a:rPr lang="en-US" b="1" dirty="0"/>
              <a:t>(2°</a:t>
            </a:r>
            <a:r>
              <a:rPr lang="en-US" b="1" baseline="30000" dirty="0"/>
              <a:t>C</a:t>
            </a:r>
            <a:r>
              <a:rPr lang="en-US" b="1" dirty="0"/>
              <a:t>)</a:t>
            </a:r>
          </a:p>
          <a:p>
            <a:r>
              <a:rPr lang="en-US" b="1" dirty="0"/>
              <a:t>30 gr   (2g/kg)</a:t>
            </a:r>
          </a:p>
        </p:txBody>
      </p:sp>
      <p:sp>
        <p:nvSpPr>
          <p:cNvPr id="13" name="Text Box 175">
            <a:extLst>
              <a:ext uri="{FF2B5EF4-FFF2-40B4-BE49-F238E27FC236}">
                <a16:creationId xmlns:a16="http://schemas.microsoft.com/office/drawing/2014/main" id="{8FAFADD6-9040-C50B-FABD-C031F5D7B6AC}"/>
              </a:ext>
            </a:extLst>
          </p:cNvPr>
          <p:cNvSpPr txBox="1">
            <a:spLocks noChangeArrowheads="1"/>
          </p:cNvSpPr>
          <p:nvPr/>
        </p:nvSpPr>
        <p:spPr bwMode="auto">
          <a:xfrm>
            <a:off x="2801132" y="5686794"/>
            <a:ext cx="1032655" cy="369332"/>
          </a:xfrm>
          <a:prstGeom prst="rect">
            <a:avLst/>
          </a:prstGeom>
          <a:noFill/>
          <a:ln w="9525">
            <a:noFill/>
            <a:miter lim="800000"/>
            <a:headEnd/>
            <a:tailEnd/>
          </a:ln>
        </p:spPr>
        <p:txBody>
          <a:bodyPr wrap="none">
            <a:spAutoFit/>
          </a:bodyPr>
          <a:lstStyle/>
          <a:p>
            <a:pPr algn="r"/>
            <a:r>
              <a:rPr lang="en-US" b="1" dirty="0"/>
              <a:t>100% RH</a:t>
            </a:r>
          </a:p>
        </p:txBody>
      </p:sp>
      <p:sp>
        <p:nvSpPr>
          <p:cNvPr id="18" name="Rectangle 17">
            <a:extLst>
              <a:ext uri="{FF2B5EF4-FFF2-40B4-BE49-F238E27FC236}">
                <a16:creationId xmlns:a16="http://schemas.microsoft.com/office/drawing/2014/main" id="{4BF2C465-05ED-5B07-4433-61E642B9FDBE}"/>
              </a:ext>
            </a:extLst>
          </p:cNvPr>
          <p:cNvSpPr/>
          <p:nvPr/>
        </p:nvSpPr>
        <p:spPr>
          <a:xfrm>
            <a:off x="2224216" y="2799669"/>
            <a:ext cx="2380448" cy="2895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49C8C65E-A776-CC8D-5099-E0A01F304BDC}"/>
              </a:ext>
            </a:extLst>
          </p:cNvPr>
          <p:cNvGrpSpPr/>
          <p:nvPr/>
        </p:nvGrpSpPr>
        <p:grpSpPr>
          <a:xfrm>
            <a:off x="4788270" y="4443167"/>
            <a:ext cx="2312746" cy="581308"/>
            <a:chOff x="3326054" y="3548498"/>
            <a:chExt cx="2312746" cy="581308"/>
          </a:xfrm>
        </p:grpSpPr>
        <p:sp>
          <p:nvSpPr>
            <p:cNvPr id="20" name="Right Arrow 19">
              <a:extLst>
                <a:ext uri="{FF2B5EF4-FFF2-40B4-BE49-F238E27FC236}">
                  <a16:creationId xmlns:a16="http://schemas.microsoft.com/office/drawing/2014/main" id="{2326EC38-A5EA-443B-7A6B-4BBF6FDF63E6}"/>
                </a:ext>
              </a:extLst>
            </p:cNvPr>
            <p:cNvSpPr/>
            <p:nvPr/>
          </p:nvSpPr>
          <p:spPr>
            <a:xfrm>
              <a:off x="3326054" y="3548498"/>
              <a:ext cx="2312746" cy="581308"/>
            </a:xfrm>
            <a:prstGeom prst="rightArrow">
              <a:avLst/>
            </a:prstGeom>
            <a:gradFill flip="none" rotWithShape="1">
              <a:gsLst>
                <a:gs pos="0">
                  <a:srgbClr val="0080FF"/>
                </a:gs>
                <a:gs pos="100000">
                  <a:srgbClr val="FFC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Box 175">
              <a:extLst>
                <a:ext uri="{FF2B5EF4-FFF2-40B4-BE49-F238E27FC236}">
                  <a16:creationId xmlns:a16="http://schemas.microsoft.com/office/drawing/2014/main" id="{28FEF300-971D-25A6-8C24-3FA292A5A62A}"/>
                </a:ext>
              </a:extLst>
            </p:cNvPr>
            <p:cNvSpPr txBox="1">
              <a:spLocks noChangeArrowheads="1"/>
            </p:cNvSpPr>
            <p:nvPr/>
          </p:nvSpPr>
          <p:spPr bwMode="auto">
            <a:xfrm>
              <a:off x="3505200" y="3654486"/>
              <a:ext cx="1769523" cy="369332"/>
            </a:xfrm>
            <a:prstGeom prst="rect">
              <a:avLst/>
            </a:prstGeom>
            <a:noFill/>
            <a:ln w="9525">
              <a:noFill/>
              <a:miter lim="800000"/>
              <a:headEnd/>
              <a:tailEnd/>
            </a:ln>
          </p:spPr>
          <p:txBody>
            <a:bodyPr wrap="none">
              <a:spAutoFit/>
            </a:bodyPr>
            <a:lstStyle/>
            <a:p>
              <a:pPr algn="r"/>
              <a:r>
                <a:rPr lang="en-US" b="1" dirty="0"/>
                <a:t>Sensible Heating</a:t>
              </a:r>
            </a:p>
          </p:txBody>
        </p:sp>
      </p:grpSp>
      <p:sp>
        <p:nvSpPr>
          <p:cNvPr id="22" name="Content Placeholder 2">
            <a:extLst>
              <a:ext uri="{FF2B5EF4-FFF2-40B4-BE49-F238E27FC236}">
                <a16:creationId xmlns:a16="http://schemas.microsoft.com/office/drawing/2014/main" id="{A39406EC-5D60-1F53-5E01-911A0C213D55}"/>
              </a:ext>
            </a:extLst>
          </p:cNvPr>
          <p:cNvSpPr txBox="1">
            <a:spLocks/>
          </p:cNvSpPr>
          <p:nvPr/>
        </p:nvSpPr>
        <p:spPr>
          <a:xfrm>
            <a:off x="2067188" y="1589151"/>
            <a:ext cx="8229600" cy="483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2000" dirty="0">
                <a:latin typeface="Arial" panose="020B0604020202020204" pitchFamily="34" charset="0"/>
                <a:cs typeface="Arial" panose="020B0604020202020204" pitchFamily="34" charset="0"/>
              </a:rPr>
              <a:t>Absolute Humidity is </a:t>
            </a:r>
            <a:r>
              <a:rPr lang="en-US" altLang="en-US" sz="2000" u="sng" dirty="0">
                <a:latin typeface="Arial" panose="020B0604020202020204" pitchFamily="34" charset="0"/>
                <a:cs typeface="Arial" panose="020B0604020202020204" pitchFamily="34" charset="0"/>
              </a:rPr>
              <a:t>measured by mass (gr/</a:t>
            </a:r>
            <a:r>
              <a:rPr lang="en-US" altLang="en-US" sz="2000" u="sng" dirty="0" err="1">
                <a:latin typeface="Arial" panose="020B0604020202020204" pitchFamily="34" charset="0"/>
                <a:cs typeface="Arial" panose="020B0604020202020204" pitchFamily="34" charset="0"/>
              </a:rPr>
              <a:t>lb</a:t>
            </a:r>
            <a:r>
              <a:rPr lang="en-US" altLang="en-US" sz="2000" u="sng" dirty="0">
                <a:latin typeface="Arial" panose="020B0604020202020204" pitchFamily="34" charset="0"/>
                <a:cs typeface="Arial" panose="020B0604020202020204" pitchFamily="34" charset="0"/>
              </a:rPr>
              <a:t>, g/kg)</a:t>
            </a:r>
          </a:p>
        </p:txBody>
      </p:sp>
      <p:pic>
        <p:nvPicPr>
          <p:cNvPr id="23" name="Picture 22">
            <a:extLst>
              <a:ext uri="{FF2B5EF4-FFF2-40B4-BE49-F238E27FC236}">
                <a16:creationId xmlns:a16="http://schemas.microsoft.com/office/drawing/2014/main" id="{969BC8BD-11D9-2AAE-CE60-7D2ED077479F}"/>
              </a:ext>
            </a:extLst>
          </p:cNvPr>
          <p:cNvPicPr>
            <a:picLocks noChangeAspect="1"/>
          </p:cNvPicPr>
          <p:nvPr/>
        </p:nvPicPr>
        <p:blipFill>
          <a:blip r:embed="rId4"/>
          <a:stretch>
            <a:fillRect/>
          </a:stretch>
        </p:blipFill>
        <p:spPr>
          <a:xfrm>
            <a:off x="2720554" y="4022996"/>
            <a:ext cx="1377433" cy="1440000"/>
          </a:xfrm>
          <a:prstGeom prst="rect">
            <a:avLst/>
          </a:prstGeom>
        </p:spPr>
      </p:pic>
      <p:grpSp>
        <p:nvGrpSpPr>
          <p:cNvPr id="24" name="Group 23">
            <a:extLst>
              <a:ext uri="{FF2B5EF4-FFF2-40B4-BE49-F238E27FC236}">
                <a16:creationId xmlns:a16="http://schemas.microsoft.com/office/drawing/2014/main" id="{E8E6C976-1F88-E88D-2EE9-7A8F020E5402}"/>
              </a:ext>
            </a:extLst>
          </p:cNvPr>
          <p:cNvGrpSpPr/>
          <p:nvPr/>
        </p:nvGrpSpPr>
        <p:grpSpPr>
          <a:xfrm>
            <a:off x="7235168" y="2799669"/>
            <a:ext cx="2380448" cy="3270580"/>
            <a:chOff x="5853781" y="2695575"/>
            <a:chExt cx="2380448" cy="3270580"/>
          </a:xfrm>
        </p:grpSpPr>
        <p:sp>
          <p:nvSpPr>
            <p:cNvPr id="25" name="Text Box 151">
              <a:extLst>
                <a:ext uri="{FF2B5EF4-FFF2-40B4-BE49-F238E27FC236}">
                  <a16:creationId xmlns:a16="http://schemas.microsoft.com/office/drawing/2014/main" id="{3C53F7AB-AB71-7F0F-3890-22BB015EEEFA}"/>
                </a:ext>
              </a:extLst>
            </p:cNvPr>
            <p:cNvSpPr txBox="1">
              <a:spLocks noChangeArrowheads="1"/>
            </p:cNvSpPr>
            <p:nvPr/>
          </p:nvSpPr>
          <p:spPr bwMode="auto">
            <a:xfrm>
              <a:off x="6150543" y="2771775"/>
              <a:ext cx="1953929" cy="923330"/>
            </a:xfrm>
            <a:prstGeom prst="rect">
              <a:avLst/>
            </a:prstGeom>
            <a:noFill/>
            <a:ln w="9525">
              <a:noFill/>
              <a:miter lim="800000"/>
              <a:headEnd/>
              <a:tailEnd/>
            </a:ln>
          </p:spPr>
          <p:txBody>
            <a:bodyPr wrap="square">
              <a:spAutoFit/>
            </a:bodyPr>
            <a:lstStyle/>
            <a:p>
              <a:r>
                <a:rPr lang="en-US" b="1" dirty="0"/>
                <a:t>1 </a:t>
              </a:r>
              <a:r>
                <a:rPr lang="en-US" b="1" dirty="0" err="1"/>
                <a:t>lb</a:t>
              </a:r>
              <a:r>
                <a:rPr lang="en-US" b="1" dirty="0"/>
                <a:t>     (0.5 kg) Air</a:t>
              </a:r>
            </a:p>
            <a:p>
              <a:r>
                <a:rPr lang="en-US" b="1" dirty="0"/>
                <a:t>72°</a:t>
              </a:r>
              <a:r>
                <a:rPr lang="en-US" b="1" baseline="30000" dirty="0"/>
                <a:t>F       </a:t>
              </a:r>
              <a:r>
                <a:rPr lang="en-US" b="1" dirty="0"/>
                <a:t>(22°</a:t>
              </a:r>
              <a:r>
                <a:rPr lang="en-US" b="1" baseline="30000" dirty="0"/>
                <a:t>C</a:t>
              </a:r>
              <a:r>
                <a:rPr lang="en-US" b="1" dirty="0"/>
                <a:t>)</a:t>
              </a:r>
            </a:p>
            <a:p>
              <a:r>
                <a:rPr lang="en-US" b="1" dirty="0"/>
                <a:t>30 gr   (2g/kg)</a:t>
              </a:r>
            </a:p>
          </p:txBody>
        </p:sp>
        <p:sp>
          <p:nvSpPr>
            <p:cNvPr id="26" name="Rectangle 25">
              <a:extLst>
                <a:ext uri="{FF2B5EF4-FFF2-40B4-BE49-F238E27FC236}">
                  <a16:creationId xmlns:a16="http://schemas.microsoft.com/office/drawing/2014/main" id="{253F46F6-84AA-5776-2C9B-3D27D5187E61}"/>
                </a:ext>
              </a:extLst>
            </p:cNvPr>
            <p:cNvSpPr/>
            <p:nvPr/>
          </p:nvSpPr>
          <p:spPr>
            <a:xfrm>
              <a:off x="5853781" y="2695575"/>
              <a:ext cx="2380448" cy="2887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Box 175">
              <a:extLst>
                <a:ext uri="{FF2B5EF4-FFF2-40B4-BE49-F238E27FC236}">
                  <a16:creationId xmlns:a16="http://schemas.microsoft.com/office/drawing/2014/main" id="{C8F97B9B-BEB4-8ABA-C664-4DD96897BFF9}"/>
                </a:ext>
              </a:extLst>
            </p:cNvPr>
            <p:cNvSpPr txBox="1">
              <a:spLocks noChangeArrowheads="1"/>
            </p:cNvSpPr>
            <p:nvPr/>
          </p:nvSpPr>
          <p:spPr bwMode="auto">
            <a:xfrm>
              <a:off x="6630960" y="5596823"/>
              <a:ext cx="915636" cy="369332"/>
            </a:xfrm>
            <a:prstGeom prst="rect">
              <a:avLst/>
            </a:prstGeom>
            <a:noFill/>
            <a:ln w="9525">
              <a:noFill/>
              <a:miter lim="800000"/>
              <a:headEnd/>
              <a:tailEnd/>
            </a:ln>
          </p:spPr>
          <p:txBody>
            <a:bodyPr wrap="none">
              <a:spAutoFit/>
            </a:bodyPr>
            <a:lstStyle/>
            <a:p>
              <a:pPr algn="r"/>
              <a:r>
                <a:rPr lang="en-US" b="1" dirty="0"/>
                <a:t>25% RH</a:t>
              </a:r>
            </a:p>
          </p:txBody>
        </p:sp>
        <p:pic>
          <p:nvPicPr>
            <p:cNvPr id="28" name="Picture 27">
              <a:extLst>
                <a:ext uri="{FF2B5EF4-FFF2-40B4-BE49-F238E27FC236}">
                  <a16:creationId xmlns:a16="http://schemas.microsoft.com/office/drawing/2014/main" id="{E95D19D4-F8A3-E046-71A2-AF30212B5F84}"/>
                </a:ext>
              </a:extLst>
            </p:cNvPr>
            <p:cNvPicPr>
              <a:picLocks noChangeAspect="1"/>
            </p:cNvPicPr>
            <p:nvPr/>
          </p:nvPicPr>
          <p:blipFill>
            <a:blip r:embed="rId5"/>
            <a:stretch>
              <a:fillRect/>
            </a:stretch>
          </p:blipFill>
          <p:spPr>
            <a:xfrm>
              <a:off x="6396358" y="3918902"/>
              <a:ext cx="1384839" cy="1440000"/>
            </a:xfrm>
            <a:prstGeom prst="rect">
              <a:avLst/>
            </a:prstGeom>
          </p:spPr>
        </p:pic>
      </p:grpSp>
    </p:spTree>
    <p:custDataLst>
      <p:tags r:id="rId1"/>
    </p:custDataLst>
    <p:extLst>
      <p:ext uri="{BB962C8B-B14F-4D97-AF65-F5344CB8AC3E}">
        <p14:creationId xmlns:p14="http://schemas.microsoft.com/office/powerpoint/2010/main" val="198541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9B1AA0A-1029-4028-2BA6-B9D9A68FFA34}"/>
              </a:ext>
            </a:extLst>
          </p:cNvPr>
          <p:cNvPicPr>
            <a:picLocks noChangeAspect="1"/>
          </p:cNvPicPr>
          <p:nvPr/>
        </p:nvPicPr>
        <p:blipFill>
          <a:blip r:embed="rId3"/>
          <a:stretch>
            <a:fillRect/>
          </a:stretch>
        </p:blipFill>
        <p:spPr>
          <a:xfrm>
            <a:off x="3260006" y="868403"/>
            <a:ext cx="8449693" cy="5281057"/>
          </a:xfrm>
          <a:prstGeom prst="rect">
            <a:avLst/>
          </a:prstGeom>
        </p:spPr>
      </p:pic>
      <p:sp>
        <p:nvSpPr>
          <p:cNvPr id="8" name="Subtitle 7">
            <a:extLst>
              <a:ext uri="{FF2B5EF4-FFF2-40B4-BE49-F238E27FC236}">
                <a16:creationId xmlns:a16="http://schemas.microsoft.com/office/drawing/2014/main" id="{A2397770-3329-4542-AF1A-2687D73EB87E}"/>
              </a:ext>
            </a:extLst>
          </p:cNvPr>
          <p:cNvSpPr>
            <a:spLocks noGrp="1"/>
          </p:cNvSpPr>
          <p:nvPr>
            <p:ph type="subTitle" idx="15"/>
          </p:nvPr>
        </p:nvSpPr>
        <p:spPr/>
        <p:txBody>
          <a:bodyPr/>
          <a:lstStyle/>
          <a:p>
            <a:r>
              <a:rPr lang="en-US" sz="2400" dirty="0"/>
              <a:t>Applications</a:t>
            </a:r>
          </a:p>
        </p:txBody>
      </p:sp>
      <p:sp>
        <p:nvSpPr>
          <p:cNvPr id="7" name="Title 6">
            <a:extLst>
              <a:ext uri="{FF2B5EF4-FFF2-40B4-BE49-F238E27FC236}">
                <a16:creationId xmlns:a16="http://schemas.microsoft.com/office/drawing/2014/main" id="{6D96784B-CB70-49CB-A7BA-B40DFA7A86AC}"/>
              </a:ext>
            </a:extLst>
          </p:cNvPr>
          <p:cNvSpPr>
            <a:spLocks noGrp="1"/>
          </p:cNvSpPr>
          <p:nvPr>
            <p:ph type="title"/>
          </p:nvPr>
        </p:nvSpPr>
        <p:spPr/>
        <p:txBody>
          <a:bodyPr/>
          <a:lstStyle/>
          <a:p>
            <a:r>
              <a:rPr lang="en-US" dirty="0"/>
              <a:t>Adiabatic Opportunities</a:t>
            </a:r>
          </a:p>
        </p:txBody>
      </p:sp>
      <p:sp>
        <p:nvSpPr>
          <p:cNvPr id="3" name="Slide Number Placeholder 2">
            <a:extLst>
              <a:ext uri="{FF2B5EF4-FFF2-40B4-BE49-F238E27FC236}">
                <a16:creationId xmlns:a16="http://schemas.microsoft.com/office/drawing/2014/main" id="{025F6BE1-1125-8218-B02D-E6DADA103420}"/>
              </a:ext>
            </a:extLst>
          </p:cNvPr>
          <p:cNvSpPr>
            <a:spLocks noGrp="1"/>
          </p:cNvSpPr>
          <p:nvPr>
            <p:ph type="sldNum" sz="quarter" idx="22"/>
          </p:nvPr>
        </p:nvSpPr>
        <p:spPr/>
        <p:txBody>
          <a:bodyPr/>
          <a:lstStyle/>
          <a:p>
            <a:fld id="{16747297-F0D2-4FC7-B9A3-49560A7878D4}" type="slidenum">
              <a:rPr lang="en-US" smtClean="0"/>
              <a:t>40</a:t>
            </a:fld>
            <a:endParaRPr lang="en-US" dirty="0"/>
          </a:p>
        </p:txBody>
      </p:sp>
      <p:sp>
        <p:nvSpPr>
          <p:cNvPr id="5" name="Footer Placeholder 4">
            <a:extLst>
              <a:ext uri="{FF2B5EF4-FFF2-40B4-BE49-F238E27FC236}">
                <a16:creationId xmlns:a16="http://schemas.microsoft.com/office/drawing/2014/main" id="{5073BF20-2F85-876C-43C4-9D58C3242BE5}"/>
              </a:ext>
            </a:extLst>
          </p:cNvPr>
          <p:cNvSpPr>
            <a:spLocks noGrp="1"/>
          </p:cNvSpPr>
          <p:nvPr>
            <p:ph type="ftr" sz="quarter" idx="21"/>
          </p:nvPr>
        </p:nvSpPr>
        <p:spPr/>
        <p:txBody>
          <a:bodyPr/>
          <a:lstStyle/>
          <a:p>
            <a:r>
              <a:rPr lang="en-US" dirty="0"/>
              <a:t>2024</a:t>
            </a:r>
          </a:p>
        </p:txBody>
      </p:sp>
      <p:pic>
        <p:nvPicPr>
          <p:cNvPr id="27" name="Picture 26">
            <a:extLst>
              <a:ext uri="{FF2B5EF4-FFF2-40B4-BE49-F238E27FC236}">
                <a16:creationId xmlns:a16="http://schemas.microsoft.com/office/drawing/2014/main" id="{7A8EA6DF-FCFD-4DA2-604E-833BE7C6B765}"/>
              </a:ext>
            </a:extLst>
          </p:cNvPr>
          <p:cNvPicPr>
            <a:picLocks noChangeAspect="1"/>
          </p:cNvPicPr>
          <p:nvPr/>
        </p:nvPicPr>
        <p:blipFill>
          <a:blip r:embed="rId4"/>
          <a:stretch>
            <a:fillRect/>
          </a:stretch>
        </p:blipFill>
        <p:spPr>
          <a:xfrm>
            <a:off x="1288172" y="4106173"/>
            <a:ext cx="1825184" cy="1765668"/>
          </a:xfrm>
          <a:prstGeom prst="rect">
            <a:avLst/>
          </a:prstGeom>
        </p:spPr>
      </p:pic>
      <p:sp>
        <p:nvSpPr>
          <p:cNvPr id="28" name="TextBox 27">
            <a:extLst>
              <a:ext uri="{FF2B5EF4-FFF2-40B4-BE49-F238E27FC236}">
                <a16:creationId xmlns:a16="http://schemas.microsoft.com/office/drawing/2014/main" id="{80A50A92-7272-B872-04B9-0A4F887538AA}"/>
              </a:ext>
            </a:extLst>
          </p:cNvPr>
          <p:cNvSpPr txBox="1"/>
          <p:nvPr/>
        </p:nvSpPr>
        <p:spPr>
          <a:xfrm>
            <a:off x="1280574" y="3406881"/>
            <a:ext cx="1705403" cy="646331"/>
          </a:xfrm>
          <a:prstGeom prst="rect">
            <a:avLst/>
          </a:prstGeom>
          <a:noFill/>
        </p:spPr>
        <p:txBody>
          <a:bodyPr wrap="none" rtlCol="0">
            <a:spAutoFit/>
          </a:bodyPr>
          <a:lstStyle/>
          <a:p>
            <a:pPr algn="ctr"/>
            <a:r>
              <a:rPr lang="en-US" dirty="0">
                <a:solidFill>
                  <a:srgbClr val="016AB3"/>
                </a:solidFill>
              </a:rPr>
              <a:t>Condair Product</a:t>
            </a:r>
          </a:p>
          <a:p>
            <a:pPr algn="ctr"/>
            <a:r>
              <a:rPr lang="en-US" dirty="0">
                <a:solidFill>
                  <a:srgbClr val="016AB3"/>
                </a:solidFill>
              </a:rPr>
              <a:t> Catalog (p.8)</a:t>
            </a:r>
          </a:p>
        </p:txBody>
      </p:sp>
    </p:spTree>
    <p:extLst>
      <p:ext uri="{BB962C8B-B14F-4D97-AF65-F5344CB8AC3E}">
        <p14:creationId xmlns:p14="http://schemas.microsoft.com/office/powerpoint/2010/main" val="414118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A2397770-3329-4542-AF1A-2687D73EB87E}"/>
              </a:ext>
            </a:extLst>
          </p:cNvPr>
          <p:cNvSpPr>
            <a:spLocks noGrp="1"/>
          </p:cNvSpPr>
          <p:nvPr>
            <p:ph type="subTitle" idx="15"/>
          </p:nvPr>
        </p:nvSpPr>
        <p:spPr/>
        <p:txBody>
          <a:bodyPr/>
          <a:lstStyle/>
          <a:p>
            <a:r>
              <a:rPr lang="en-US" sz="2400" dirty="0"/>
              <a:t>Applications</a:t>
            </a:r>
          </a:p>
        </p:txBody>
      </p:sp>
      <p:sp>
        <p:nvSpPr>
          <p:cNvPr id="7" name="Title 6">
            <a:extLst>
              <a:ext uri="{FF2B5EF4-FFF2-40B4-BE49-F238E27FC236}">
                <a16:creationId xmlns:a16="http://schemas.microsoft.com/office/drawing/2014/main" id="{6D96784B-CB70-49CB-A7BA-B40DFA7A86AC}"/>
              </a:ext>
            </a:extLst>
          </p:cNvPr>
          <p:cNvSpPr>
            <a:spLocks noGrp="1"/>
          </p:cNvSpPr>
          <p:nvPr>
            <p:ph type="title"/>
          </p:nvPr>
        </p:nvSpPr>
        <p:spPr/>
        <p:txBody>
          <a:bodyPr/>
          <a:lstStyle/>
          <a:p>
            <a:r>
              <a:rPr lang="en-US" dirty="0"/>
              <a:t>Adiabatic Opportunities</a:t>
            </a:r>
          </a:p>
        </p:txBody>
      </p:sp>
      <p:sp>
        <p:nvSpPr>
          <p:cNvPr id="3" name="Slide Number Placeholder 2">
            <a:extLst>
              <a:ext uri="{FF2B5EF4-FFF2-40B4-BE49-F238E27FC236}">
                <a16:creationId xmlns:a16="http://schemas.microsoft.com/office/drawing/2014/main" id="{025F6BE1-1125-8218-B02D-E6DADA103420}"/>
              </a:ext>
            </a:extLst>
          </p:cNvPr>
          <p:cNvSpPr>
            <a:spLocks noGrp="1"/>
          </p:cNvSpPr>
          <p:nvPr>
            <p:ph type="sldNum" sz="quarter" idx="22"/>
          </p:nvPr>
        </p:nvSpPr>
        <p:spPr/>
        <p:txBody>
          <a:bodyPr/>
          <a:lstStyle/>
          <a:p>
            <a:fld id="{16747297-F0D2-4FC7-B9A3-49560A7878D4}" type="slidenum">
              <a:rPr lang="en-US" smtClean="0"/>
              <a:t>41</a:t>
            </a:fld>
            <a:endParaRPr lang="en-US" dirty="0"/>
          </a:p>
        </p:txBody>
      </p:sp>
      <p:sp>
        <p:nvSpPr>
          <p:cNvPr id="5" name="Footer Placeholder 4">
            <a:extLst>
              <a:ext uri="{FF2B5EF4-FFF2-40B4-BE49-F238E27FC236}">
                <a16:creationId xmlns:a16="http://schemas.microsoft.com/office/drawing/2014/main" id="{5073BF20-2F85-876C-43C4-9D58C3242BE5}"/>
              </a:ext>
            </a:extLst>
          </p:cNvPr>
          <p:cNvSpPr>
            <a:spLocks noGrp="1"/>
          </p:cNvSpPr>
          <p:nvPr>
            <p:ph type="ftr" sz="quarter" idx="21"/>
          </p:nvPr>
        </p:nvSpPr>
        <p:spPr/>
        <p:txBody>
          <a:bodyPr/>
          <a:lstStyle/>
          <a:p>
            <a:r>
              <a:rPr lang="en-US" dirty="0"/>
              <a:t>2024</a:t>
            </a:r>
          </a:p>
        </p:txBody>
      </p:sp>
      <p:graphicFrame>
        <p:nvGraphicFramePr>
          <p:cNvPr id="10" name="Table 9">
            <a:extLst>
              <a:ext uri="{FF2B5EF4-FFF2-40B4-BE49-F238E27FC236}">
                <a16:creationId xmlns:a16="http://schemas.microsoft.com/office/drawing/2014/main" id="{9886651D-4455-DFAC-BAE7-02FFD0A0D8D2}"/>
              </a:ext>
            </a:extLst>
          </p:cNvPr>
          <p:cNvGraphicFramePr>
            <a:graphicFrameLocks noGrp="1"/>
          </p:cNvGraphicFramePr>
          <p:nvPr>
            <p:extLst>
              <p:ext uri="{D42A27DB-BD31-4B8C-83A1-F6EECF244321}">
                <p14:modId xmlns:p14="http://schemas.microsoft.com/office/powerpoint/2010/main" val="2075884824"/>
              </p:ext>
            </p:extLst>
          </p:nvPr>
        </p:nvGraphicFramePr>
        <p:xfrm>
          <a:off x="475912" y="1243871"/>
          <a:ext cx="11281892" cy="4579207"/>
        </p:xfrm>
        <a:graphic>
          <a:graphicData uri="http://schemas.openxmlformats.org/drawingml/2006/table">
            <a:tbl>
              <a:tblPr firstRow="1" bandRow="1">
                <a:tableStyleId>{5C22544A-1AA1-4342-B048-85BDC9FD1C3A}</a:tableStyleId>
              </a:tblPr>
              <a:tblGrid>
                <a:gridCol w="1568548">
                  <a:extLst>
                    <a:ext uri="{9D8B030D-6E8A-4147-A177-3AD203B41FA5}">
                      <a16:colId xmlns:a16="http://schemas.microsoft.com/office/drawing/2014/main" val="2065647485"/>
                    </a:ext>
                  </a:extLst>
                </a:gridCol>
                <a:gridCol w="2428336">
                  <a:extLst>
                    <a:ext uri="{9D8B030D-6E8A-4147-A177-3AD203B41FA5}">
                      <a16:colId xmlns:a16="http://schemas.microsoft.com/office/drawing/2014/main" val="4205949943"/>
                    </a:ext>
                  </a:extLst>
                </a:gridCol>
                <a:gridCol w="2428336">
                  <a:extLst>
                    <a:ext uri="{9D8B030D-6E8A-4147-A177-3AD203B41FA5}">
                      <a16:colId xmlns:a16="http://schemas.microsoft.com/office/drawing/2014/main" val="379706454"/>
                    </a:ext>
                  </a:extLst>
                </a:gridCol>
                <a:gridCol w="2428336">
                  <a:extLst>
                    <a:ext uri="{9D8B030D-6E8A-4147-A177-3AD203B41FA5}">
                      <a16:colId xmlns:a16="http://schemas.microsoft.com/office/drawing/2014/main" val="2878637631"/>
                    </a:ext>
                  </a:extLst>
                </a:gridCol>
                <a:gridCol w="2428336">
                  <a:extLst>
                    <a:ext uri="{9D8B030D-6E8A-4147-A177-3AD203B41FA5}">
                      <a16:colId xmlns:a16="http://schemas.microsoft.com/office/drawing/2014/main" val="1325517199"/>
                    </a:ext>
                  </a:extLst>
                </a:gridCol>
              </a:tblGrid>
              <a:tr h="358663">
                <a:tc>
                  <a:txBody>
                    <a:bodyPr/>
                    <a:lstStyle/>
                    <a:p>
                      <a:endParaRPr lang="en-US" dirty="0"/>
                    </a:p>
                  </a:txBody>
                  <a:tcPr>
                    <a:solidFill>
                      <a:schemeClr val="bg1"/>
                    </a:solidFill>
                  </a:tcPr>
                </a:tc>
                <a:tc gridSpan="4">
                  <a:txBody>
                    <a:bodyPr/>
                    <a:lstStyle/>
                    <a:p>
                      <a:pPr algn="ctr"/>
                      <a:r>
                        <a:rPr lang="en-US" dirty="0"/>
                        <a:t>Institutions</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833840203"/>
                  </a:ext>
                </a:extLst>
              </a:tr>
              <a:tr h="1120032">
                <a:tc>
                  <a:txBody>
                    <a:bodyPr/>
                    <a:lstStyle/>
                    <a:p>
                      <a:endParaRPr lang="en-US" dirty="0"/>
                    </a:p>
                  </a:txBody>
                  <a:tcPr>
                    <a:solidFill>
                      <a:schemeClr val="bg1"/>
                    </a:solidFill>
                  </a:tcPr>
                </a:tc>
                <a:tc>
                  <a:txBody>
                    <a:bodyPr/>
                    <a:lstStyle/>
                    <a:p>
                      <a:pPr algn="ctr"/>
                      <a:r>
                        <a:rPr lang="en-US" dirty="0"/>
                        <a:t>Healthcare</a:t>
                      </a:r>
                    </a:p>
                  </a:txBody>
                  <a:tcPr anchor="b"/>
                </a:tc>
                <a:tc>
                  <a:txBody>
                    <a:bodyPr/>
                    <a:lstStyle/>
                    <a:p>
                      <a:pPr algn="ctr"/>
                      <a:r>
                        <a:rPr lang="en-US" dirty="0"/>
                        <a:t>Educational</a:t>
                      </a:r>
                    </a:p>
                  </a:txBody>
                  <a:tcPr anchor="b"/>
                </a:tc>
                <a:tc>
                  <a:txBody>
                    <a:bodyPr/>
                    <a:lstStyle/>
                    <a:p>
                      <a:pPr algn="ctr"/>
                      <a:r>
                        <a:rPr lang="en-US" dirty="0"/>
                        <a:t>Concert Halls</a:t>
                      </a:r>
                    </a:p>
                  </a:txBody>
                  <a:tcPr anchor="b"/>
                </a:tc>
                <a:tc>
                  <a:txBody>
                    <a:bodyPr/>
                    <a:lstStyle/>
                    <a:p>
                      <a:pPr algn="ctr"/>
                      <a:r>
                        <a:rPr lang="en-US" dirty="0"/>
                        <a:t>Museums / Libraries</a:t>
                      </a:r>
                    </a:p>
                  </a:txBody>
                  <a:tcPr anchor="b"/>
                </a:tc>
                <a:extLst>
                  <a:ext uri="{0D108BD9-81ED-4DB2-BD59-A6C34878D82A}">
                    <a16:rowId xmlns:a16="http://schemas.microsoft.com/office/drawing/2014/main" val="2708541592"/>
                  </a:ext>
                </a:extLst>
              </a:tr>
              <a:tr h="807415">
                <a:tc>
                  <a:txBody>
                    <a:bodyPr/>
                    <a:lstStyle/>
                    <a:p>
                      <a:pPr algn="l"/>
                      <a:r>
                        <a:rPr lang="en-US" dirty="0"/>
                        <a:t>Benefits of Humidification</a:t>
                      </a:r>
                    </a:p>
                  </a:txBody>
                  <a:tcPr anchor="ctr"/>
                </a:tc>
                <a:tc>
                  <a:txBody>
                    <a:bodyPr/>
                    <a:lstStyle/>
                    <a:p>
                      <a:pPr marL="285750" indent="-285750">
                        <a:buFont typeface="Arial" panose="020B0604020202020204" pitchFamily="34" charset="0"/>
                        <a:buChar char="•"/>
                      </a:pPr>
                      <a:r>
                        <a:rPr lang="en-US" sz="1600" dirty="0"/>
                        <a:t>Human Health/ Comfort</a:t>
                      </a:r>
                    </a:p>
                    <a:p>
                      <a:pPr marL="285750" indent="-285750">
                        <a:buFont typeface="Arial" panose="020B0604020202020204" pitchFamily="34" charset="0"/>
                        <a:buChar char="•"/>
                      </a:pPr>
                      <a:r>
                        <a:rPr lang="en-US" sz="1600" dirty="0"/>
                        <a:t>Static Protection</a:t>
                      </a:r>
                    </a:p>
                  </a:txBody>
                  <a:tcPr anchor="ctr"/>
                </a:tc>
                <a:tc>
                  <a:txBody>
                    <a:bodyPr/>
                    <a:lstStyle/>
                    <a:p>
                      <a:pPr marL="285750" indent="-285750">
                        <a:buFont typeface="Arial" panose="020B0604020202020204" pitchFamily="34" charset="0"/>
                        <a:buChar char="•"/>
                      </a:pPr>
                      <a:r>
                        <a:rPr lang="en-US" sz="1600" dirty="0"/>
                        <a:t>Human Health/ Comfort</a:t>
                      </a:r>
                    </a:p>
                    <a:p>
                      <a:pPr marL="285750" indent="-285750">
                        <a:buFont typeface="Arial" panose="020B0604020202020204" pitchFamily="34" charset="0"/>
                        <a:buChar char="•"/>
                      </a:pPr>
                      <a:r>
                        <a:rPr lang="en-US" sz="1600" dirty="0"/>
                        <a:t>Static Protection</a:t>
                      </a:r>
                    </a:p>
                  </a:txBody>
                  <a:tcPr anchor="ctr"/>
                </a:tc>
                <a:tc>
                  <a:txBody>
                    <a:bodyPr/>
                    <a:lstStyle/>
                    <a:p>
                      <a:pPr marL="285750" indent="-285750">
                        <a:buFont typeface="Arial" panose="020B0604020202020204" pitchFamily="34" charset="0"/>
                        <a:buChar char="•"/>
                      </a:pPr>
                      <a:r>
                        <a:rPr lang="en-US" sz="1600" dirty="0"/>
                        <a:t>Human Health/ Comfort</a:t>
                      </a:r>
                    </a:p>
                    <a:p>
                      <a:pPr marL="285750" indent="-285750">
                        <a:buFont typeface="Arial" panose="020B0604020202020204" pitchFamily="34" charset="0"/>
                        <a:buChar char="•"/>
                      </a:pPr>
                      <a:r>
                        <a:rPr lang="en-US" sz="1600" dirty="0"/>
                        <a:t>Preservation</a:t>
                      </a:r>
                    </a:p>
                  </a:txBody>
                  <a:tcPr anchor="ctr"/>
                </a:tc>
                <a:tc>
                  <a:txBody>
                    <a:bodyPr/>
                    <a:lstStyle/>
                    <a:p>
                      <a:pPr marL="285750" indent="-285750">
                        <a:buFont typeface="Arial" panose="020B0604020202020204" pitchFamily="34" charset="0"/>
                        <a:buChar char="•"/>
                      </a:pPr>
                      <a:r>
                        <a:rPr lang="en-US" sz="1600" dirty="0"/>
                        <a:t>Human Health/ Comfort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Preservation</a:t>
                      </a:r>
                    </a:p>
                  </a:txBody>
                  <a:tcPr anchor="ctr"/>
                </a:tc>
                <a:extLst>
                  <a:ext uri="{0D108BD9-81ED-4DB2-BD59-A6C34878D82A}">
                    <a16:rowId xmlns:a16="http://schemas.microsoft.com/office/drawing/2014/main" val="1466365649"/>
                  </a:ext>
                </a:extLst>
              </a:tr>
              <a:tr h="807415">
                <a:tc>
                  <a:txBody>
                    <a:bodyPr/>
                    <a:lstStyle/>
                    <a:p>
                      <a:pPr algn="l"/>
                      <a:r>
                        <a:rPr lang="en-US" dirty="0"/>
                        <a:t>Load Sizing</a:t>
                      </a:r>
                    </a:p>
                  </a:txBody>
                  <a:tcPr anchor="ctr"/>
                </a:tc>
                <a:tc>
                  <a:txBody>
                    <a:bodyPr/>
                    <a:lstStyle/>
                    <a:p>
                      <a:pPr marL="285750" indent="-285750">
                        <a:buFont typeface="Arial" panose="020B0604020202020204" pitchFamily="34" charset="0"/>
                        <a:buChar char="•"/>
                      </a:pPr>
                      <a:r>
                        <a:rPr lang="en-US" sz="1600" dirty="0"/>
                        <a:t>High</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High</a:t>
                      </a:r>
                    </a:p>
                  </a:txBody>
                  <a:tcPr anchor="ctr"/>
                </a:tc>
                <a:tc>
                  <a:txBody>
                    <a:bodyPr/>
                    <a:lstStyle/>
                    <a:p>
                      <a:pPr marL="285750" indent="-285750">
                        <a:buFont typeface="Arial" panose="020B0604020202020204" pitchFamily="34" charset="0"/>
                        <a:buChar char="•"/>
                      </a:pPr>
                      <a:r>
                        <a:rPr lang="en-US" sz="1600" dirty="0"/>
                        <a:t>High</a:t>
                      </a:r>
                    </a:p>
                  </a:txBody>
                  <a:tcPr anchor="ctr"/>
                </a:tc>
                <a:tc>
                  <a:txBody>
                    <a:bodyPr/>
                    <a:lstStyle/>
                    <a:p>
                      <a:pPr marL="285750" indent="-285750">
                        <a:buFont typeface="Arial" panose="020B0604020202020204" pitchFamily="34" charset="0"/>
                        <a:buChar char="•"/>
                      </a:pPr>
                      <a:r>
                        <a:rPr lang="en-US" sz="1600" dirty="0"/>
                        <a:t>High</a:t>
                      </a:r>
                    </a:p>
                    <a:p>
                      <a:pPr marL="285750" indent="-285750">
                        <a:buFont typeface="Arial" panose="020B0604020202020204" pitchFamily="34" charset="0"/>
                        <a:buChar char="•"/>
                      </a:pPr>
                      <a:r>
                        <a:rPr lang="en-US" sz="1600" dirty="0"/>
                        <a:t>Low (specialty items)</a:t>
                      </a:r>
                    </a:p>
                  </a:txBody>
                  <a:tcPr anchor="ctr"/>
                </a:tc>
                <a:extLst>
                  <a:ext uri="{0D108BD9-81ED-4DB2-BD59-A6C34878D82A}">
                    <a16:rowId xmlns:a16="http://schemas.microsoft.com/office/drawing/2014/main" val="3377851357"/>
                  </a:ext>
                </a:extLst>
              </a:tr>
              <a:tr h="807415">
                <a:tc>
                  <a:txBody>
                    <a:bodyPr/>
                    <a:lstStyle/>
                    <a:p>
                      <a:pPr algn="l"/>
                      <a:r>
                        <a:rPr lang="en-US" dirty="0"/>
                        <a:t>Control Accuracy*</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Mid (Patient/ general areas)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High (OR)</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Low (General Areas)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High (Lab)</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Low (General Areas)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Mid (Instrument storage)</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Low (General Areas)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High (specialty items)</a:t>
                      </a:r>
                    </a:p>
                  </a:txBody>
                  <a:tcPr anchor="ctr"/>
                </a:tc>
                <a:extLst>
                  <a:ext uri="{0D108BD9-81ED-4DB2-BD59-A6C34878D82A}">
                    <a16:rowId xmlns:a16="http://schemas.microsoft.com/office/drawing/2014/main" val="2597827813"/>
                  </a:ext>
                </a:extLst>
              </a:tr>
              <a:tr h="548640">
                <a:tc>
                  <a:txBody>
                    <a:bodyPr/>
                    <a:lstStyle/>
                    <a:p>
                      <a:pPr algn="l"/>
                      <a:r>
                        <a:rPr lang="en-US" dirty="0"/>
                        <a:t>Common Products</a:t>
                      </a:r>
                    </a:p>
                  </a:txBody>
                  <a:tcPr anchor="ctr"/>
                </a:tc>
                <a:tc>
                  <a:txBody>
                    <a:bodyPr/>
                    <a:lstStyle/>
                    <a:p>
                      <a:pPr marL="285750" indent="-285750">
                        <a:buFont typeface="Arial" panose="020B0604020202020204" pitchFamily="34" charset="0"/>
                        <a:buChar char="•"/>
                      </a:pPr>
                      <a:r>
                        <a:rPr lang="en-US" sz="1600" dirty="0"/>
                        <a:t>DL </a:t>
                      </a:r>
                      <a:r>
                        <a:rPr lang="en-US" sz="1050" dirty="0"/>
                        <a:t>(pending CSA Z317.2 update)</a:t>
                      </a:r>
                      <a:endParaRPr lang="en-US" sz="1600" dirty="0"/>
                    </a:p>
                  </a:txBody>
                  <a:tcPr anchor="ctr"/>
                </a:tc>
                <a:tc>
                  <a:txBody>
                    <a:bodyPr/>
                    <a:lstStyle/>
                    <a:p>
                      <a:pPr marL="285750" indent="-285750">
                        <a:buFont typeface="Arial" panose="020B0604020202020204" pitchFamily="34" charset="0"/>
                        <a:buChar char="•"/>
                      </a:pPr>
                      <a:r>
                        <a:rPr lang="en-US" sz="1600" dirty="0"/>
                        <a:t>DL, HP, ML, US, ME</a:t>
                      </a:r>
                    </a:p>
                  </a:txBody>
                  <a:tcPr anchor="ctr"/>
                </a:tc>
                <a:tc>
                  <a:txBody>
                    <a:bodyPr/>
                    <a:lstStyle/>
                    <a:p>
                      <a:pPr marL="285750" indent="-285750">
                        <a:buFont typeface="Arial" panose="020B0604020202020204" pitchFamily="34" charset="0"/>
                        <a:buChar char="•"/>
                      </a:pPr>
                      <a:r>
                        <a:rPr lang="en-US" sz="1600" dirty="0"/>
                        <a:t>DL, HP</a:t>
                      </a:r>
                    </a:p>
                  </a:txBody>
                  <a:tcPr anchor="ctr"/>
                </a:tc>
                <a:tc>
                  <a:txBody>
                    <a:bodyPr/>
                    <a:lstStyle/>
                    <a:p>
                      <a:pPr marL="285750" indent="-285750">
                        <a:buFont typeface="Arial" panose="020B0604020202020204" pitchFamily="34" charset="0"/>
                        <a:buChar char="•"/>
                      </a:pPr>
                      <a:r>
                        <a:rPr lang="en-US" sz="1600" dirty="0"/>
                        <a:t>DL, ML, HP, US, (RS)</a:t>
                      </a:r>
                    </a:p>
                  </a:txBody>
                  <a:tcPr anchor="ctr"/>
                </a:tc>
                <a:extLst>
                  <a:ext uri="{0D108BD9-81ED-4DB2-BD59-A6C34878D82A}">
                    <a16:rowId xmlns:a16="http://schemas.microsoft.com/office/drawing/2014/main" val="1923328333"/>
                  </a:ext>
                </a:extLst>
              </a:tr>
            </a:tbl>
          </a:graphicData>
        </a:graphic>
      </p:graphicFrame>
      <p:pic>
        <p:nvPicPr>
          <p:cNvPr id="15" name="Graphic 14" descr="Easel outline">
            <a:extLst>
              <a:ext uri="{FF2B5EF4-FFF2-40B4-BE49-F238E27FC236}">
                <a16:creationId xmlns:a16="http://schemas.microsoft.com/office/drawing/2014/main" id="{055C59A1-2D33-BA06-5CD0-4A3E451031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5487" y="1719278"/>
            <a:ext cx="685800" cy="685800"/>
          </a:xfrm>
          <a:prstGeom prst="rect">
            <a:avLst/>
          </a:prstGeom>
        </p:spPr>
      </p:pic>
      <p:pic>
        <p:nvPicPr>
          <p:cNvPr id="19" name="Graphic 18" descr="Drama outline">
            <a:extLst>
              <a:ext uri="{FF2B5EF4-FFF2-40B4-BE49-F238E27FC236}">
                <a16:creationId xmlns:a16="http://schemas.microsoft.com/office/drawing/2014/main" id="{ED14A173-9470-99F6-EB87-C4BA314669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90629" y="1719278"/>
            <a:ext cx="685800" cy="685800"/>
          </a:xfrm>
          <a:prstGeom prst="rect">
            <a:avLst/>
          </a:prstGeom>
        </p:spPr>
      </p:pic>
      <p:pic>
        <p:nvPicPr>
          <p:cNvPr id="21" name="Graphic 20" descr="Classroom outline">
            <a:extLst>
              <a:ext uri="{FF2B5EF4-FFF2-40B4-BE49-F238E27FC236}">
                <a16:creationId xmlns:a16="http://schemas.microsoft.com/office/drawing/2014/main" id="{41FDCEC8-49D2-6DB4-2336-5C131175771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55771" y="1658893"/>
            <a:ext cx="685800" cy="685800"/>
          </a:xfrm>
          <a:prstGeom prst="rect">
            <a:avLst/>
          </a:prstGeom>
        </p:spPr>
      </p:pic>
      <p:pic>
        <p:nvPicPr>
          <p:cNvPr id="23" name="Graphic 22" descr="Hospital outline">
            <a:extLst>
              <a:ext uri="{FF2B5EF4-FFF2-40B4-BE49-F238E27FC236}">
                <a16:creationId xmlns:a16="http://schemas.microsoft.com/office/drawing/2014/main" id="{3BCB9B8D-F408-099F-CD6E-95565C2F49A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20913" y="1720002"/>
            <a:ext cx="685800" cy="685800"/>
          </a:xfrm>
          <a:prstGeom prst="rect">
            <a:avLst/>
          </a:prstGeom>
        </p:spPr>
      </p:pic>
      <p:sp>
        <p:nvSpPr>
          <p:cNvPr id="2" name="TextBox 1">
            <a:extLst>
              <a:ext uri="{FF2B5EF4-FFF2-40B4-BE49-F238E27FC236}">
                <a16:creationId xmlns:a16="http://schemas.microsoft.com/office/drawing/2014/main" id="{C3BC40C2-AF7C-8FBF-167C-36912942CFDC}"/>
              </a:ext>
            </a:extLst>
          </p:cNvPr>
          <p:cNvSpPr txBox="1"/>
          <p:nvPr/>
        </p:nvSpPr>
        <p:spPr>
          <a:xfrm>
            <a:off x="7698103" y="5904611"/>
            <a:ext cx="4059701" cy="307777"/>
          </a:xfrm>
          <a:prstGeom prst="rect">
            <a:avLst/>
          </a:prstGeom>
          <a:noFill/>
        </p:spPr>
        <p:txBody>
          <a:bodyPr wrap="none" rtlCol="0">
            <a:spAutoFit/>
          </a:bodyPr>
          <a:lstStyle/>
          <a:p>
            <a:r>
              <a:rPr lang="en-US" sz="1400" i="1" dirty="0">
                <a:solidFill>
                  <a:srgbClr val="016AB3"/>
                </a:solidFill>
              </a:rPr>
              <a:t>Control Accuracy: High (±2%), Mid (±5%), Low (±10%)</a:t>
            </a:r>
          </a:p>
        </p:txBody>
      </p:sp>
      <p:sp>
        <p:nvSpPr>
          <p:cNvPr id="4" name="TextBox 3">
            <a:extLst>
              <a:ext uri="{FF2B5EF4-FFF2-40B4-BE49-F238E27FC236}">
                <a16:creationId xmlns:a16="http://schemas.microsoft.com/office/drawing/2014/main" id="{0259A4FD-6F17-A968-CEE6-1DE587D18E70}"/>
              </a:ext>
            </a:extLst>
          </p:cNvPr>
          <p:cNvSpPr txBox="1"/>
          <p:nvPr/>
        </p:nvSpPr>
        <p:spPr>
          <a:xfrm>
            <a:off x="2499998" y="5904610"/>
            <a:ext cx="5212389" cy="307777"/>
          </a:xfrm>
          <a:prstGeom prst="rect">
            <a:avLst/>
          </a:prstGeom>
          <a:noFill/>
        </p:spPr>
        <p:txBody>
          <a:bodyPr wrap="none" rtlCol="0">
            <a:spAutoFit/>
          </a:bodyPr>
          <a:lstStyle/>
          <a:p>
            <a:r>
              <a:rPr lang="en-US" sz="1400" i="1" dirty="0">
                <a:solidFill>
                  <a:srgbClr val="5F8AC7"/>
                </a:solidFill>
              </a:rPr>
              <a:t>Load Sizing: High (&gt;1000lb/hr), Mid (250-1000lb/hr), Low (&lt;250lb/hr)</a:t>
            </a:r>
          </a:p>
        </p:txBody>
      </p:sp>
    </p:spTree>
    <p:extLst>
      <p:ext uri="{BB962C8B-B14F-4D97-AF65-F5344CB8AC3E}">
        <p14:creationId xmlns:p14="http://schemas.microsoft.com/office/powerpoint/2010/main" val="27446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A2397770-3329-4542-AF1A-2687D73EB87E}"/>
              </a:ext>
            </a:extLst>
          </p:cNvPr>
          <p:cNvSpPr>
            <a:spLocks noGrp="1"/>
          </p:cNvSpPr>
          <p:nvPr>
            <p:ph type="subTitle" idx="15"/>
          </p:nvPr>
        </p:nvSpPr>
        <p:spPr/>
        <p:txBody>
          <a:bodyPr/>
          <a:lstStyle/>
          <a:p>
            <a:r>
              <a:rPr lang="en-US" sz="2400" dirty="0"/>
              <a:t>Applications</a:t>
            </a:r>
          </a:p>
        </p:txBody>
      </p:sp>
      <p:sp>
        <p:nvSpPr>
          <p:cNvPr id="7" name="Title 6">
            <a:extLst>
              <a:ext uri="{FF2B5EF4-FFF2-40B4-BE49-F238E27FC236}">
                <a16:creationId xmlns:a16="http://schemas.microsoft.com/office/drawing/2014/main" id="{6D96784B-CB70-49CB-A7BA-B40DFA7A86AC}"/>
              </a:ext>
            </a:extLst>
          </p:cNvPr>
          <p:cNvSpPr>
            <a:spLocks noGrp="1"/>
          </p:cNvSpPr>
          <p:nvPr>
            <p:ph type="title"/>
          </p:nvPr>
        </p:nvSpPr>
        <p:spPr/>
        <p:txBody>
          <a:bodyPr/>
          <a:lstStyle/>
          <a:p>
            <a:r>
              <a:rPr lang="en-US" dirty="0"/>
              <a:t>Adiabatic Opportunities</a:t>
            </a:r>
          </a:p>
        </p:txBody>
      </p:sp>
      <p:sp>
        <p:nvSpPr>
          <p:cNvPr id="3" name="Slide Number Placeholder 2">
            <a:extLst>
              <a:ext uri="{FF2B5EF4-FFF2-40B4-BE49-F238E27FC236}">
                <a16:creationId xmlns:a16="http://schemas.microsoft.com/office/drawing/2014/main" id="{025F6BE1-1125-8218-B02D-E6DADA103420}"/>
              </a:ext>
            </a:extLst>
          </p:cNvPr>
          <p:cNvSpPr>
            <a:spLocks noGrp="1"/>
          </p:cNvSpPr>
          <p:nvPr>
            <p:ph type="sldNum" sz="quarter" idx="22"/>
          </p:nvPr>
        </p:nvSpPr>
        <p:spPr/>
        <p:txBody>
          <a:bodyPr/>
          <a:lstStyle/>
          <a:p>
            <a:fld id="{16747297-F0D2-4FC7-B9A3-49560A7878D4}" type="slidenum">
              <a:rPr lang="en-US" smtClean="0"/>
              <a:t>42</a:t>
            </a:fld>
            <a:endParaRPr lang="en-US" dirty="0"/>
          </a:p>
        </p:txBody>
      </p:sp>
      <p:sp>
        <p:nvSpPr>
          <p:cNvPr id="5" name="Footer Placeholder 4">
            <a:extLst>
              <a:ext uri="{FF2B5EF4-FFF2-40B4-BE49-F238E27FC236}">
                <a16:creationId xmlns:a16="http://schemas.microsoft.com/office/drawing/2014/main" id="{5073BF20-2F85-876C-43C4-9D58C3242BE5}"/>
              </a:ext>
            </a:extLst>
          </p:cNvPr>
          <p:cNvSpPr>
            <a:spLocks noGrp="1"/>
          </p:cNvSpPr>
          <p:nvPr>
            <p:ph type="ftr" sz="quarter" idx="21"/>
          </p:nvPr>
        </p:nvSpPr>
        <p:spPr/>
        <p:txBody>
          <a:bodyPr/>
          <a:lstStyle/>
          <a:p>
            <a:r>
              <a:rPr lang="en-US" dirty="0"/>
              <a:t>2024</a:t>
            </a:r>
          </a:p>
        </p:txBody>
      </p:sp>
      <p:graphicFrame>
        <p:nvGraphicFramePr>
          <p:cNvPr id="10" name="Table 9">
            <a:extLst>
              <a:ext uri="{FF2B5EF4-FFF2-40B4-BE49-F238E27FC236}">
                <a16:creationId xmlns:a16="http://schemas.microsoft.com/office/drawing/2014/main" id="{9886651D-4455-DFAC-BAE7-02FFD0A0D8D2}"/>
              </a:ext>
            </a:extLst>
          </p:cNvPr>
          <p:cNvGraphicFramePr>
            <a:graphicFrameLocks noGrp="1"/>
          </p:cNvGraphicFramePr>
          <p:nvPr>
            <p:extLst>
              <p:ext uri="{D42A27DB-BD31-4B8C-83A1-F6EECF244321}">
                <p14:modId xmlns:p14="http://schemas.microsoft.com/office/powerpoint/2010/main" val="1596681647"/>
              </p:ext>
            </p:extLst>
          </p:nvPr>
        </p:nvGraphicFramePr>
        <p:xfrm>
          <a:off x="475913" y="1243871"/>
          <a:ext cx="11342278" cy="4548117"/>
        </p:xfrm>
        <a:graphic>
          <a:graphicData uri="http://schemas.openxmlformats.org/drawingml/2006/table">
            <a:tbl>
              <a:tblPr firstRow="1" bandRow="1">
                <a:tableStyleId>{5C22544A-1AA1-4342-B048-85BDC9FD1C3A}</a:tableStyleId>
              </a:tblPr>
              <a:tblGrid>
                <a:gridCol w="1737834">
                  <a:extLst>
                    <a:ext uri="{9D8B030D-6E8A-4147-A177-3AD203B41FA5}">
                      <a16:colId xmlns:a16="http://schemas.microsoft.com/office/drawing/2014/main" val="2065647485"/>
                    </a:ext>
                  </a:extLst>
                </a:gridCol>
                <a:gridCol w="2401111">
                  <a:extLst>
                    <a:ext uri="{9D8B030D-6E8A-4147-A177-3AD203B41FA5}">
                      <a16:colId xmlns:a16="http://schemas.microsoft.com/office/drawing/2014/main" val="4205949943"/>
                    </a:ext>
                  </a:extLst>
                </a:gridCol>
                <a:gridCol w="2401111">
                  <a:extLst>
                    <a:ext uri="{9D8B030D-6E8A-4147-A177-3AD203B41FA5}">
                      <a16:colId xmlns:a16="http://schemas.microsoft.com/office/drawing/2014/main" val="379706454"/>
                    </a:ext>
                  </a:extLst>
                </a:gridCol>
                <a:gridCol w="2401111">
                  <a:extLst>
                    <a:ext uri="{9D8B030D-6E8A-4147-A177-3AD203B41FA5}">
                      <a16:colId xmlns:a16="http://schemas.microsoft.com/office/drawing/2014/main" val="2878637631"/>
                    </a:ext>
                  </a:extLst>
                </a:gridCol>
                <a:gridCol w="2401111">
                  <a:extLst>
                    <a:ext uri="{9D8B030D-6E8A-4147-A177-3AD203B41FA5}">
                      <a16:colId xmlns:a16="http://schemas.microsoft.com/office/drawing/2014/main" val="1325517199"/>
                    </a:ext>
                  </a:extLst>
                </a:gridCol>
              </a:tblGrid>
              <a:tr h="358663">
                <a:tc>
                  <a:txBody>
                    <a:bodyPr/>
                    <a:lstStyle/>
                    <a:p>
                      <a:endParaRPr lang="en-US" dirty="0"/>
                    </a:p>
                  </a:txBody>
                  <a:tcPr>
                    <a:solidFill>
                      <a:schemeClr val="bg1"/>
                    </a:solidFill>
                  </a:tcPr>
                </a:tc>
                <a:tc gridSpan="4">
                  <a:txBody>
                    <a:bodyPr/>
                    <a:lstStyle/>
                    <a:p>
                      <a:pPr algn="ctr"/>
                      <a:r>
                        <a:rPr lang="en-US" dirty="0"/>
                        <a:t>Process/ Manufacturing</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833840203"/>
                  </a:ext>
                </a:extLst>
              </a:tr>
              <a:tr h="1120032">
                <a:tc>
                  <a:txBody>
                    <a:bodyPr/>
                    <a:lstStyle/>
                    <a:p>
                      <a:endParaRPr lang="en-US" dirty="0"/>
                    </a:p>
                  </a:txBody>
                  <a:tcPr>
                    <a:solidFill>
                      <a:schemeClr val="bg1"/>
                    </a:solidFill>
                  </a:tcPr>
                </a:tc>
                <a:tc>
                  <a:txBody>
                    <a:bodyPr/>
                    <a:lstStyle/>
                    <a:p>
                      <a:pPr algn="ctr"/>
                      <a:r>
                        <a:rPr lang="en-US" dirty="0"/>
                        <a:t>Pharmaceutical</a:t>
                      </a:r>
                    </a:p>
                  </a:txBody>
                  <a:tcPr anchor="b"/>
                </a:tc>
                <a:tc>
                  <a:txBody>
                    <a:bodyPr/>
                    <a:lstStyle/>
                    <a:p>
                      <a:pPr algn="ctr"/>
                      <a:r>
                        <a:rPr lang="en-US" dirty="0"/>
                        <a:t>Electronics</a:t>
                      </a:r>
                    </a:p>
                  </a:txBody>
                  <a:tcPr anchor="b"/>
                </a:tc>
                <a:tc>
                  <a:txBody>
                    <a:bodyPr/>
                    <a:lstStyle/>
                    <a:p>
                      <a:pPr algn="ctr"/>
                      <a:r>
                        <a:rPr lang="en-US" dirty="0"/>
                        <a:t>Laboratories</a:t>
                      </a:r>
                    </a:p>
                  </a:txBody>
                  <a:tcPr anchor="b"/>
                </a:tc>
                <a:tc>
                  <a:txBody>
                    <a:bodyPr/>
                    <a:lstStyle/>
                    <a:p>
                      <a:pPr algn="ctr"/>
                      <a:r>
                        <a:rPr lang="en-US" dirty="0"/>
                        <a:t>Clean Rooms</a:t>
                      </a:r>
                    </a:p>
                  </a:txBody>
                  <a:tcPr anchor="b"/>
                </a:tc>
                <a:extLst>
                  <a:ext uri="{0D108BD9-81ED-4DB2-BD59-A6C34878D82A}">
                    <a16:rowId xmlns:a16="http://schemas.microsoft.com/office/drawing/2014/main" val="2708541592"/>
                  </a:ext>
                </a:extLst>
              </a:tr>
              <a:tr h="807415">
                <a:tc>
                  <a:txBody>
                    <a:bodyPr/>
                    <a:lstStyle/>
                    <a:p>
                      <a:pPr algn="l"/>
                      <a:r>
                        <a:rPr lang="en-US" dirty="0"/>
                        <a:t>Benefits of Humidification</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Product Quality</a:t>
                      </a:r>
                    </a:p>
                    <a:p>
                      <a:pPr marL="285750" indent="-285750">
                        <a:buFont typeface="Arial" panose="020B0604020202020204" pitchFamily="34" charset="0"/>
                        <a:buChar char="•"/>
                      </a:pPr>
                      <a:r>
                        <a:rPr lang="en-US" sz="1600" dirty="0"/>
                        <a:t>Static Protection</a:t>
                      </a:r>
                    </a:p>
                  </a:txBody>
                  <a:tcPr anchor="ctr"/>
                </a:tc>
                <a:tc>
                  <a:txBody>
                    <a:bodyPr/>
                    <a:lstStyle/>
                    <a:p>
                      <a:pPr marL="285750" indent="-285750">
                        <a:buFont typeface="Arial" panose="020B0604020202020204" pitchFamily="34" charset="0"/>
                        <a:buChar char="•"/>
                      </a:pPr>
                      <a:r>
                        <a:rPr lang="en-US" sz="1600" dirty="0"/>
                        <a:t>Product Quality</a:t>
                      </a:r>
                    </a:p>
                    <a:p>
                      <a:pPr marL="285750" indent="-285750">
                        <a:buFont typeface="Arial" panose="020B0604020202020204" pitchFamily="34" charset="0"/>
                        <a:buChar char="•"/>
                      </a:pPr>
                      <a:r>
                        <a:rPr lang="en-US" sz="1600" dirty="0"/>
                        <a:t>Static Protection</a:t>
                      </a:r>
                    </a:p>
                  </a:txBody>
                  <a:tcPr anchor="ctr"/>
                </a:tc>
                <a:tc>
                  <a:txBody>
                    <a:bodyPr/>
                    <a:lstStyle/>
                    <a:p>
                      <a:pPr marL="285750" indent="-285750">
                        <a:buFont typeface="Arial" panose="020B0604020202020204" pitchFamily="34" charset="0"/>
                        <a:buChar char="•"/>
                      </a:pPr>
                      <a:r>
                        <a:rPr lang="en-US" sz="1600" dirty="0"/>
                        <a:t>Process Accuracy</a:t>
                      </a:r>
                    </a:p>
                    <a:p>
                      <a:pPr marL="285750" indent="-285750">
                        <a:buFont typeface="Arial" panose="020B0604020202020204" pitchFamily="34" charset="0"/>
                        <a:buChar char="•"/>
                      </a:pPr>
                      <a:r>
                        <a:rPr lang="en-US" sz="1600" dirty="0"/>
                        <a:t>Static Protection</a:t>
                      </a:r>
                    </a:p>
                  </a:txBody>
                  <a:tcPr anchor="ctr"/>
                </a:tc>
                <a:tc>
                  <a:txBody>
                    <a:bodyPr/>
                    <a:lstStyle/>
                    <a:p>
                      <a:pPr marL="285750" indent="-285750">
                        <a:buFont typeface="Arial" panose="020B0604020202020204" pitchFamily="34" charset="0"/>
                        <a:buChar char="•"/>
                      </a:pPr>
                      <a:r>
                        <a:rPr lang="en-US" sz="1600" dirty="0"/>
                        <a:t>Process Accuracy</a:t>
                      </a:r>
                    </a:p>
                  </a:txBody>
                  <a:tcPr anchor="ctr"/>
                </a:tc>
                <a:extLst>
                  <a:ext uri="{0D108BD9-81ED-4DB2-BD59-A6C34878D82A}">
                    <a16:rowId xmlns:a16="http://schemas.microsoft.com/office/drawing/2014/main" val="1466365649"/>
                  </a:ext>
                </a:extLst>
              </a:tr>
              <a:tr h="807415">
                <a:tc>
                  <a:txBody>
                    <a:bodyPr/>
                    <a:lstStyle/>
                    <a:p>
                      <a:pPr algn="l"/>
                      <a:r>
                        <a:rPr lang="en-US" dirty="0"/>
                        <a:t>Load Sizing</a:t>
                      </a:r>
                    </a:p>
                  </a:txBody>
                  <a:tcPr anchor="ctr"/>
                </a:tc>
                <a:tc>
                  <a:txBody>
                    <a:bodyPr/>
                    <a:lstStyle/>
                    <a:p>
                      <a:pPr marL="285750" indent="-285750">
                        <a:buFont typeface="Arial" panose="020B0604020202020204" pitchFamily="34" charset="0"/>
                        <a:buChar char="•"/>
                      </a:pPr>
                      <a:r>
                        <a:rPr lang="en-US" sz="1600" dirty="0"/>
                        <a:t>Mid/ High</a:t>
                      </a:r>
                    </a:p>
                  </a:txBody>
                  <a:tcPr anchor="ctr"/>
                </a:tc>
                <a:tc>
                  <a:txBody>
                    <a:bodyPr/>
                    <a:lstStyle/>
                    <a:p>
                      <a:pPr marL="285750" indent="-285750">
                        <a:buFont typeface="Arial" panose="020B0604020202020204" pitchFamily="34" charset="0"/>
                        <a:buChar char="•"/>
                      </a:pPr>
                      <a:r>
                        <a:rPr lang="en-US" sz="1600" dirty="0"/>
                        <a:t>Mid/ High</a:t>
                      </a:r>
                    </a:p>
                  </a:txBody>
                  <a:tcPr anchor="ctr"/>
                </a:tc>
                <a:tc>
                  <a:txBody>
                    <a:bodyPr/>
                    <a:lstStyle/>
                    <a:p>
                      <a:pPr marL="285750" indent="-285750">
                        <a:buFont typeface="Arial" panose="020B0604020202020204" pitchFamily="34" charset="0"/>
                        <a:buChar char="•"/>
                      </a:pPr>
                      <a:r>
                        <a:rPr lang="en-US" sz="1600" dirty="0"/>
                        <a:t>Mid/ High</a:t>
                      </a:r>
                    </a:p>
                  </a:txBody>
                  <a:tcPr anchor="ctr"/>
                </a:tc>
                <a:tc>
                  <a:txBody>
                    <a:bodyPr/>
                    <a:lstStyle/>
                    <a:p>
                      <a:pPr marL="285750" indent="-285750">
                        <a:buFont typeface="Arial" panose="020B0604020202020204" pitchFamily="34" charset="0"/>
                        <a:buChar char="•"/>
                      </a:pPr>
                      <a:r>
                        <a:rPr lang="en-US" sz="1600" dirty="0"/>
                        <a:t>Low</a:t>
                      </a:r>
                    </a:p>
                  </a:txBody>
                  <a:tcPr anchor="ctr"/>
                </a:tc>
                <a:extLst>
                  <a:ext uri="{0D108BD9-81ED-4DB2-BD59-A6C34878D82A}">
                    <a16:rowId xmlns:a16="http://schemas.microsoft.com/office/drawing/2014/main" val="3377851357"/>
                  </a:ext>
                </a:extLst>
              </a:tr>
              <a:tr h="807415">
                <a:tc>
                  <a:txBody>
                    <a:bodyPr/>
                    <a:lstStyle/>
                    <a:p>
                      <a:pPr algn="l"/>
                      <a:r>
                        <a:rPr lang="en-US" dirty="0"/>
                        <a:t>Control Accuracy</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Mid</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Mid</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High</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High</a:t>
                      </a:r>
                    </a:p>
                  </a:txBody>
                  <a:tcPr anchor="ctr"/>
                </a:tc>
                <a:extLst>
                  <a:ext uri="{0D108BD9-81ED-4DB2-BD59-A6C34878D82A}">
                    <a16:rowId xmlns:a16="http://schemas.microsoft.com/office/drawing/2014/main" val="2597827813"/>
                  </a:ext>
                </a:extLst>
              </a:tr>
              <a:tr h="548640">
                <a:tc>
                  <a:txBody>
                    <a:bodyPr/>
                    <a:lstStyle/>
                    <a:p>
                      <a:pPr algn="l"/>
                      <a:r>
                        <a:rPr lang="en-US" dirty="0"/>
                        <a:t>Common Products</a:t>
                      </a:r>
                    </a:p>
                  </a:txBody>
                  <a:tcPr anchor="ctr"/>
                </a:tc>
                <a:tc>
                  <a:txBody>
                    <a:bodyPr/>
                    <a:lstStyle/>
                    <a:p>
                      <a:pPr marL="285750" indent="-285750">
                        <a:buFont typeface="Arial" panose="020B0604020202020204" pitchFamily="34" charset="0"/>
                        <a:buChar char="•"/>
                      </a:pPr>
                      <a:r>
                        <a:rPr lang="en-US" sz="1600" dirty="0"/>
                        <a:t>DL, HP, ML, US</a:t>
                      </a:r>
                    </a:p>
                  </a:txBody>
                  <a:tcPr anchor="ctr"/>
                </a:tc>
                <a:tc>
                  <a:txBody>
                    <a:bodyPr/>
                    <a:lstStyle/>
                    <a:p>
                      <a:pPr marL="285750" indent="-285750">
                        <a:buFont typeface="Arial" panose="020B0604020202020204" pitchFamily="34" charset="0"/>
                        <a:buChar char="•"/>
                      </a:pPr>
                      <a:r>
                        <a:rPr lang="en-US" sz="1600" dirty="0"/>
                        <a:t>DL, HP, ML, US</a:t>
                      </a:r>
                    </a:p>
                  </a:txBody>
                  <a:tcPr anchor="ctr"/>
                </a:tc>
                <a:tc>
                  <a:txBody>
                    <a:bodyPr/>
                    <a:lstStyle/>
                    <a:p>
                      <a:pPr marL="285750" indent="-285750">
                        <a:buFont typeface="Arial" panose="020B0604020202020204" pitchFamily="34" charset="0"/>
                        <a:buChar char="•"/>
                      </a:pPr>
                      <a:r>
                        <a:rPr lang="en-US" sz="1600" dirty="0"/>
                        <a:t>DL, HP</a:t>
                      </a:r>
                    </a:p>
                  </a:txBody>
                  <a:tcPr anchor="ctr"/>
                </a:tc>
                <a:tc>
                  <a:txBody>
                    <a:bodyPr/>
                    <a:lstStyle/>
                    <a:p>
                      <a:pPr marL="285750" indent="-285750">
                        <a:buFont typeface="Arial" panose="020B0604020202020204" pitchFamily="34" charset="0"/>
                        <a:buChar char="•"/>
                      </a:pPr>
                      <a:r>
                        <a:rPr lang="en-US" sz="1600" dirty="0"/>
                        <a:t>DL, US</a:t>
                      </a:r>
                    </a:p>
                  </a:txBody>
                  <a:tcPr anchor="ctr"/>
                </a:tc>
                <a:extLst>
                  <a:ext uri="{0D108BD9-81ED-4DB2-BD59-A6C34878D82A}">
                    <a16:rowId xmlns:a16="http://schemas.microsoft.com/office/drawing/2014/main" val="1923328333"/>
                  </a:ext>
                </a:extLst>
              </a:tr>
            </a:tbl>
          </a:graphicData>
        </a:graphic>
      </p:graphicFrame>
      <p:sp>
        <p:nvSpPr>
          <p:cNvPr id="2" name="TextBox 1">
            <a:extLst>
              <a:ext uri="{FF2B5EF4-FFF2-40B4-BE49-F238E27FC236}">
                <a16:creationId xmlns:a16="http://schemas.microsoft.com/office/drawing/2014/main" id="{ED3AC6C8-F680-AC5C-C119-E4F3C42292B6}"/>
              </a:ext>
            </a:extLst>
          </p:cNvPr>
          <p:cNvSpPr txBox="1"/>
          <p:nvPr/>
        </p:nvSpPr>
        <p:spPr>
          <a:xfrm>
            <a:off x="7698103" y="5904611"/>
            <a:ext cx="4059701" cy="307777"/>
          </a:xfrm>
          <a:prstGeom prst="rect">
            <a:avLst/>
          </a:prstGeom>
          <a:noFill/>
        </p:spPr>
        <p:txBody>
          <a:bodyPr wrap="none" rtlCol="0">
            <a:spAutoFit/>
          </a:bodyPr>
          <a:lstStyle/>
          <a:p>
            <a:r>
              <a:rPr lang="en-US" sz="1400" i="1" dirty="0">
                <a:solidFill>
                  <a:srgbClr val="016AB3"/>
                </a:solidFill>
              </a:rPr>
              <a:t>Control Accuracy: High (±2%), Mid (±5%), Low (±10%)</a:t>
            </a:r>
          </a:p>
        </p:txBody>
      </p:sp>
      <p:pic>
        <p:nvPicPr>
          <p:cNvPr id="6" name="Graphic 5" descr="Beaker outline">
            <a:extLst>
              <a:ext uri="{FF2B5EF4-FFF2-40B4-BE49-F238E27FC236}">
                <a16:creationId xmlns:a16="http://schemas.microsoft.com/office/drawing/2014/main" id="{A875D8CB-714D-CDF1-BDAF-60FCF1A407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35416" y="1719465"/>
            <a:ext cx="685800" cy="685800"/>
          </a:xfrm>
          <a:prstGeom prst="rect">
            <a:avLst/>
          </a:prstGeom>
        </p:spPr>
      </p:pic>
      <p:pic>
        <p:nvPicPr>
          <p:cNvPr id="11" name="Graphic 10" descr="Microscope outline">
            <a:extLst>
              <a:ext uri="{FF2B5EF4-FFF2-40B4-BE49-F238E27FC236}">
                <a16:creationId xmlns:a16="http://schemas.microsoft.com/office/drawing/2014/main" id="{BC3D6B40-0068-07B7-3CA3-8D26CA87E6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63145" y="1754977"/>
            <a:ext cx="685800" cy="685800"/>
          </a:xfrm>
          <a:prstGeom prst="rect">
            <a:avLst/>
          </a:prstGeom>
        </p:spPr>
      </p:pic>
      <p:pic>
        <p:nvPicPr>
          <p:cNvPr id="16" name="Graphic 15" descr="Processor outline">
            <a:extLst>
              <a:ext uri="{FF2B5EF4-FFF2-40B4-BE49-F238E27FC236}">
                <a16:creationId xmlns:a16="http://schemas.microsoft.com/office/drawing/2014/main" id="{A638EE90-822D-9095-F6FB-A7BC62FE239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61252" y="1754977"/>
            <a:ext cx="685800" cy="685800"/>
          </a:xfrm>
          <a:prstGeom prst="rect">
            <a:avLst/>
          </a:prstGeom>
        </p:spPr>
      </p:pic>
      <p:pic>
        <p:nvPicPr>
          <p:cNvPr id="22" name="Graphic 21" descr="Medicine outline">
            <a:extLst>
              <a:ext uri="{FF2B5EF4-FFF2-40B4-BE49-F238E27FC236}">
                <a16:creationId xmlns:a16="http://schemas.microsoft.com/office/drawing/2014/main" id="{58F6DC97-7AAC-6ACF-1603-BEEC4A80788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10762" y="1754977"/>
            <a:ext cx="685800" cy="685800"/>
          </a:xfrm>
          <a:prstGeom prst="rect">
            <a:avLst/>
          </a:prstGeom>
        </p:spPr>
      </p:pic>
      <p:sp>
        <p:nvSpPr>
          <p:cNvPr id="24" name="TextBox 23">
            <a:extLst>
              <a:ext uri="{FF2B5EF4-FFF2-40B4-BE49-F238E27FC236}">
                <a16:creationId xmlns:a16="http://schemas.microsoft.com/office/drawing/2014/main" id="{4ED9D67B-FC0B-C9F8-2223-0F1A95AF6FAE}"/>
              </a:ext>
            </a:extLst>
          </p:cNvPr>
          <p:cNvSpPr txBox="1"/>
          <p:nvPr/>
        </p:nvSpPr>
        <p:spPr>
          <a:xfrm>
            <a:off x="2499998" y="5904610"/>
            <a:ext cx="5212389" cy="307777"/>
          </a:xfrm>
          <a:prstGeom prst="rect">
            <a:avLst/>
          </a:prstGeom>
          <a:noFill/>
        </p:spPr>
        <p:txBody>
          <a:bodyPr wrap="none" rtlCol="0">
            <a:spAutoFit/>
          </a:bodyPr>
          <a:lstStyle/>
          <a:p>
            <a:r>
              <a:rPr lang="en-US" sz="1400" i="1" dirty="0">
                <a:solidFill>
                  <a:srgbClr val="5F8AC7"/>
                </a:solidFill>
              </a:rPr>
              <a:t>Load Sizing: High (&gt;1000lb/hr), Mid (250-1000lb/hr), Low (&lt;250lb/hr)</a:t>
            </a:r>
          </a:p>
        </p:txBody>
      </p:sp>
    </p:spTree>
    <p:extLst>
      <p:ext uri="{BB962C8B-B14F-4D97-AF65-F5344CB8AC3E}">
        <p14:creationId xmlns:p14="http://schemas.microsoft.com/office/powerpoint/2010/main" val="34702124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A2397770-3329-4542-AF1A-2687D73EB87E}"/>
              </a:ext>
            </a:extLst>
          </p:cNvPr>
          <p:cNvSpPr>
            <a:spLocks noGrp="1"/>
          </p:cNvSpPr>
          <p:nvPr>
            <p:ph type="subTitle" idx="15"/>
          </p:nvPr>
        </p:nvSpPr>
        <p:spPr/>
        <p:txBody>
          <a:bodyPr/>
          <a:lstStyle/>
          <a:p>
            <a:r>
              <a:rPr lang="en-US" sz="2400" dirty="0"/>
              <a:t>Applications</a:t>
            </a:r>
          </a:p>
        </p:txBody>
      </p:sp>
      <p:sp>
        <p:nvSpPr>
          <p:cNvPr id="7" name="Title 6">
            <a:extLst>
              <a:ext uri="{FF2B5EF4-FFF2-40B4-BE49-F238E27FC236}">
                <a16:creationId xmlns:a16="http://schemas.microsoft.com/office/drawing/2014/main" id="{6D96784B-CB70-49CB-A7BA-B40DFA7A86AC}"/>
              </a:ext>
            </a:extLst>
          </p:cNvPr>
          <p:cNvSpPr>
            <a:spLocks noGrp="1"/>
          </p:cNvSpPr>
          <p:nvPr>
            <p:ph type="title"/>
          </p:nvPr>
        </p:nvSpPr>
        <p:spPr/>
        <p:txBody>
          <a:bodyPr/>
          <a:lstStyle/>
          <a:p>
            <a:r>
              <a:rPr lang="en-US" dirty="0"/>
              <a:t>Adiabatic Opportunities</a:t>
            </a:r>
          </a:p>
        </p:txBody>
      </p:sp>
      <p:sp>
        <p:nvSpPr>
          <p:cNvPr id="3" name="Slide Number Placeholder 2">
            <a:extLst>
              <a:ext uri="{FF2B5EF4-FFF2-40B4-BE49-F238E27FC236}">
                <a16:creationId xmlns:a16="http://schemas.microsoft.com/office/drawing/2014/main" id="{025F6BE1-1125-8218-B02D-E6DADA103420}"/>
              </a:ext>
            </a:extLst>
          </p:cNvPr>
          <p:cNvSpPr>
            <a:spLocks noGrp="1"/>
          </p:cNvSpPr>
          <p:nvPr>
            <p:ph type="sldNum" sz="quarter" idx="22"/>
          </p:nvPr>
        </p:nvSpPr>
        <p:spPr/>
        <p:txBody>
          <a:bodyPr/>
          <a:lstStyle/>
          <a:p>
            <a:fld id="{16747297-F0D2-4FC7-B9A3-49560A7878D4}" type="slidenum">
              <a:rPr lang="en-US" smtClean="0"/>
              <a:t>43</a:t>
            </a:fld>
            <a:endParaRPr lang="en-US" dirty="0"/>
          </a:p>
        </p:txBody>
      </p:sp>
      <p:sp>
        <p:nvSpPr>
          <p:cNvPr id="5" name="Footer Placeholder 4">
            <a:extLst>
              <a:ext uri="{FF2B5EF4-FFF2-40B4-BE49-F238E27FC236}">
                <a16:creationId xmlns:a16="http://schemas.microsoft.com/office/drawing/2014/main" id="{5073BF20-2F85-876C-43C4-9D58C3242BE5}"/>
              </a:ext>
            </a:extLst>
          </p:cNvPr>
          <p:cNvSpPr>
            <a:spLocks noGrp="1"/>
          </p:cNvSpPr>
          <p:nvPr>
            <p:ph type="ftr" sz="quarter" idx="21"/>
          </p:nvPr>
        </p:nvSpPr>
        <p:spPr/>
        <p:txBody>
          <a:bodyPr/>
          <a:lstStyle/>
          <a:p>
            <a:r>
              <a:rPr lang="en-US" dirty="0"/>
              <a:t>2024</a:t>
            </a:r>
          </a:p>
        </p:txBody>
      </p:sp>
      <p:graphicFrame>
        <p:nvGraphicFramePr>
          <p:cNvPr id="10" name="Table 9">
            <a:extLst>
              <a:ext uri="{FF2B5EF4-FFF2-40B4-BE49-F238E27FC236}">
                <a16:creationId xmlns:a16="http://schemas.microsoft.com/office/drawing/2014/main" id="{9886651D-4455-DFAC-BAE7-02FFD0A0D8D2}"/>
              </a:ext>
            </a:extLst>
          </p:cNvPr>
          <p:cNvGraphicFramePr>
            <a:graphicFrameLocks noGrp="1"/>
          </p:cNvGraphicFramePr>
          <p:nvPr>
            <p:extLst>
              <p:ext uri="{D42A27DB-BD31-4B8C-83A1-F6EECF244321}">
                <p14:modId xmlns:p14="http://schemas.microsoft.com/office/powerpoint/2010/main" val="2968858370"/>
              </p:ext>
            </p:extLst>
          </p:nvPr>
        </p:nvGraphicFramePr>
        <p:xfrm>
          <a:off x="475913" y="1243871"/>
          <a:ext cx="11342278" cy="4548117"/>
        </p:xfrm>
        <a:graphic>
          <a:graphicData uri="http://schemas.openxmlformats.org/drawingml/2006/table">
            <a:tbl>
              <a:tblPr firstRow="1" bandRow="1">
                <a:tableStyleId>{5C22544A-1AA1-4342-B048-85BDC9FD1C3A}</a:tableStyleId>
              </a:tblPr>
              <a:tblGrid>
                <a:gridCol w="1737834">
                  <a:extLst>
                    <a:ext uri="{9D8B030D-6E8A-4147-A177-3AD203B41FA5}">
                      <a16:colId xmlns:a16="http://schemas.microsoft.com/office/drawing/2014/main" val="2065647485"/>
                    </a:ext>
                  </a:extLst>
                </a:gridCol>
                <a:gridCol w="2401111">
                  <a:extLst>
                    <a:ext uri="{9D8B030D-6E8A-4147-A177-3AD203B41FA5}">
                      <a16:colId xmlns:a16="http://schemas.microsoft.com/office/drawing/2014/main" val="4205949943"/>
                    </a:ext>
                  </a:extLst>
                </a:gridCol>
                <a:gridCol w="2401111">
                  <a:extLst>
                    <a:ext uri="{9D8B030D-6E8A-4147-A177-3AD203B41FA5}">
                      <a16:colId xmlns:a16="http://schemas.microsoft.com/office/drawing/2014/main" val="379706454"/>
                    </a:ext>
                  </a:extLst>
                </a:gridCol>
                <a:gridCol w="2401111">
                  <a:extLst>
                    <a:ext uri="{9D8B030D-6E8A-4147-A177-3AD203B41FA5}">
                      <a16:colId xmlns:a16="http://schemas.microsoft.com/office/drawing/2014/main" val="2878637631"/>
                    </a:ext>
                  </a:extLst>
                </a:gridCol>
                <a:gridCol w="2401111">
                  <a:extLst>
                    <a:ext uri="{9D8B030D-6E8A-4147-A177-3AD203B41FA5}">
                      <a16:colId xmlns:a16="http://schemas.microsoft.com/office/drawing/2014/main" val="1325517199"/>
                    </a:ext>
                  </a:extLst>
                </a:gridCol>
              </a:tblGrid>
              <a:tr h="358663">
                <a:tc>
                  <a:txBody>
                    <a:bodyPr/>
                    <a:lstStyle/>
                    <a:p>
                      <a:endParaRPr lang="en-US" dirty="0"/>
                    </a:p>
                  </a:txBody>
                  <a:tcPr>
                    <a:solidFill>
                      <a:schemeClr val="bg1"/>
                    </a:solidFill>
                  </a:tcPr>
                </a:tc>
                <a:tc gridSpan="4">
                  <a:txBody>
                    <a:bodyPr/>
                    <a:lstStyle/>
                    <a:p>
                      <a:pPr algn="ctr"/>
                      <a:r>
                        <a:rPr lang="en-US" dirty="0"/>
                        <a:t>Process/ Manufacturing</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833840203"/>
                  </a:ext>
                </a:extLst>
              </a:tr>
              <a:tr h="1120032">
                <a:tc>
                  <a:txBody>
                    <a:bodyPr/>
                    <a:lstStyle/>
                    <a:p>
                      <a:endParaRPr lang="en-US" dirty="0"/>
                    </a:p>
                  </a:txBody>
                  <a:tcPr>
                    <a:solidFill>
                      <a:schemeClr val="bg1"/>
                    </a:solidFill>
                  </a:tcPr>
                </a:tc>
                <a:tc>
                  <a:txBody>
                    <a:bodyPr/>
                    <a:lstStyle/>
                    <a:p>
                      <a:pPr algn="ctr"/>
                      <a:r>
                        <a:rPr lang="en-US" dirty="0"/>
                        <a:t>Woodworking</a:t>
                      </a:r>
                    </a:p>
                  </a:txBody>
                  <a:tcPr anchor="b"/>
                </a:tc>
                <a:tc>
                  <a:txBody>
                    <a:bodyPr/>
                    <a:lstStyle/>
                    <a:p>
                      <a:pPr algn="ctr"/>
                      <a:r>
                        <a:rPr lang="en-US" dirty="0"/>
                        <a:t>Paint Booth</a:t>
                      </a:r>
                    </a:p>
                  </a:txBody>
                  <a:tcPr anchor="b"/>
                </a:tc>
                <a:tc>
                  <a:txBody>
                    <a:bodyPr/>
                    <a:lstStyle/>
                    <a:p>
                      <a:pPr algn="ctr"/>
                      <a:r>
                        <a:rPr lang="en-US" dirty="0"/>
                        <a:t>Printing</a:t>
                      </a:r>
                    </a:p>
                  </a:txBody>
                  <a:tcPr anchor="b"/>
                </a:tc>
                <a:tc>
                  <a:txBody>
                    <a:bodyPr/>
                    <a:lstStyle/>
                    <a:p>
                      <a:pPr algn="ctr"/>
                      <a:r>
                        <a:rPr lang="en-US" dirty="0"/>
                        <a:t>Data Centers</a:t>
                      </a:r>
                    </a:p>
                  </a:txBody>
                  <a:tcPr anchor="b"/>
                </a:tc>
                <a:extLst>
                  <a:ext uri="{0D108BD9-81ED-4DB2-BD59-A6C34878D82A}">
                    <a16:rowId xmlns:a16="http://schemas.microsoft.com/office/drawing/2014/main" val="2708541592"/>
                  </a:ext>
                </a:extLst>
              </a:tr>
              <a:tr h="807415">
                <a:tc>
                  <a:txBody>
                    <a:bodyPr/>
                    <a:lstStyle/>
                    <a:p>
                      <a:pPr algn="l"/>
                      <a:r>
                        <a:rPr lang="en-US" dirty="0"/>
                        <a:t>Benefits of Humidification</a:t>
                      </a:r>
                    </a:p>
                  </a:txBody>
                  <a:tcPr anchor="ctr"/>
                </a:tc>
                <a:tc>
                  <a:txBody>
                    <a:bodyPr/>
                    <a:lstStyle/>
                    <a:p>
                      <a:pPr marL="285750" indent="-285750">
                        <a:buFont typeface="Arial" panose="020B0604020202020204" pitchFamily="34" charset="0"/>
                        <a:buChar char="•"/>
                      </a:pPr>
                      <a:r>
                        <a:rPr lang="en-US" sz="1600" dirty="0"/>
                        <a:t>Dust Suppression</a:t>
                      </a:r>
                    </a:p>
                  </a:txBody>
                  <a:tcPr anchor="ctr"/>
                </a:tc>
                <a:tc>
                  <a:txBody>
                    <a:bodyPr/>
                    <a:lstStyle/>
                    <a:p>
                      <a:pPr marL="285750" indent="-285750">
                        <a:buFont typeface="Arial" panose="020B0604020202020204" pitchFamily="34" charset="0"/>
                        <a:buChar char="•"/>
                      </a:pPr>
                      <a:r>
                        <a:rPr lang="en-US" sz="1600" dirty="0"/>
                        <a:t>Process Quality</a:t>
                      </a:r>
                    </a:p>
                  </a:txBody>
                  <a:tcPr anchor="ctr"/>
                </a:tc>
                <a:tc>
                  <a:txBody>
                    <a:bodyPr/>
                    <a:lstStyle/>
                    <a:p>
                      <a:pPr marL="285750" indent="-285750">
                        <a:buFont typeface="Arial" panose="020B0604020202020204" pitchFamily="34" charset="0"/>
                        <a:buChar char="•"/>
                      </a:pPr>
                      <a:r>
                        <a:rPr lang="en-US" sz="1600" dirty="0"/>
                        <a:t>Process Quality</a:t>
                      </a:r>
                    </a:p>
                    <a:p>
                      <a:pPr marL="285750" indent="-285750">
                        <a:buFont typeface="Arial" panose="020B0604020202020204" pitchFamily="34" charset="0"/>
                        <a:buChar char="•"/>
                      </a:pPr>
                      <a:r>
                        <a:rPr lang="en-US" sz="1600" dirty="0"/>
                        <a:t>Static Protection</a:t>
                      </a:r>
                    </a:p>
                  </a:txBody>
                  <a:tcPr anchor="ctr"/>
                </a:tc>
                <a:tc>
                  <a:txBody>
                    <a:bodyPr/>
                    <a:lstStyle/>
                    <a:p>
                      <a:pPr marL="285750" indent="-285750">
                        <a:buFont typeface="Arial" panose="020B0604020202020204" pitchFamily="34" charset="0"/>
                        <a:buChar char="•"/>
                      </a:pPr>
                      <a:r>
                        <a:rPr lang="en-US" sz="1600" dirty="0"/>
                        <a:t>Cooling</a:t>
                      </a:r>
                    </a:p>
                    <a:p>
                      <a:pPr marL="285750" indent="-285750">
                        <a:buFont typeface="Arial" panose="020B0604020202020204" pitchFamily="34" charset="0"/>
                        <a:buChar char="•"/>
                      </a:pPr>
                      <a:r>
                        <a:rPr lang="en-US" sz="1600" dirty="0"/>
                        <a:t>Static Protection</a:t>
                      </a:r>
                    </a:p>
                  </a:txBody>
                  <a:tcPr anchor="ctr"/>
                </a:tc>
                <a:extLst>
                  <a:ext uri="{0D108BD9-81ED-4DB2-BD59-A6C34878D82A}">
                    <a16:rowId xmlns:a16="http://schemas.microsoft.com/office/drawing/2014/main" val="1466365649"/>
                  </a:ext>
                </a:extLst>
              </a:tr>
              <a:tr h="807415">
                <a:tc>
                  <a:txBody>
                    <a:bodyPr/>
                    <a:lstStyle/>
                    <a:p>
                      <a:pPr algn="l"/>
                      <a:r>
                        <a:rPr lang="en-US" dirty="0"/>
                        <a:t>Load Sizing</a:t>
                      </a:r>
                    </a:p>
                  </a:txBody>
                  <a:tcPr anchor="ctr"/>
                </a:tc>
                <a:tc>
                  <a:txBody>
                    <a:bodyPr/>
                    <a:lstStyle/>
                    <a:p>
                      <a:pPr marL="285750" indent="-285750">
                        <a:buFont typeface="Arial" panose="020B0604020202020204" pitchFamily="34" charset="0"/>
                        <a:buChar char="•"/>
                      </a:pPr>
                      <a:r>
                        <a:rPr lang="en-US" sz="1600" dirty="0"/>
                        <a:t>Mid</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Low/ Mid</a:t>
                      </a:r>
                    </a:p>
                  </a:txBody>
                  <a:tcPr anchor="ctr"/>
                </a:tc>
                <a:tc>
                  <a:txBody>
                    <a:bodyPr/>
                    <a:lstStyle/>
                    <a:p>
                      <a:pPr marL="285750" indent="-285750">
                        <a:buFont typeface="Arial" panose="020B0604020202020204" pitchFamily="34" charset="0"/>
                        <a:buChar char="•"/>
                      </a:pPr>
                      <a:r>
                        <a:rPr lang="en-US" sz="1600" dirty="0"/>
                        <a:t>Mid/ High</a:t>
                      </a:r>
                    </a:p>
                  </a:txBody>
                  <a:tcPr anchor="ctr"/>
                </a:tc>
                <a:tc>
                  <a:txBody>
                    <a:bodyPr/>
                    <a:lstStyle/>
                    <a:p>
                      <a:pPr marL="285750" indent="-285750">
                        <a:buFont typeface="Arial" panose="020B0604020202020204" pitchFamily="34" charset="0"/>
                        <a:buChar char="•"/>
                      </a:pPr>
                      <a:r>
                        <a:rPr lang="en-US" sz="1600" dirty="0"/>
                        <a:t>All</a:t>
                      </a:r>
                    </a:p>
                  </a:txBody>
                  <a:tcPr anchor="ctr"/>
                </a:tc>
                <a:extLst>
                  <a:ext uri="{0D108BD9-81ED-4DB2-BD59-A6C34878D82A}">
                    <a16:rowId xmlns:a16="http://schemas.microsoft.com/office/drawing/2014/main" val="3377851357"/>
                  </a:ext>
                </a:extLst>
              </a:tr>
              <a:tr h="807415">
                <a:tc>
                  <a:txBody>
                    <a:bodyPr/>
                    <a:lstStyle/>
                    <a:p>
                      <a:pPr algn="l"/>
                      <a:r>
                        <a:rPr lang="en-US" dirty="0"/>
                        <a:t>Control Accuracy</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Low</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Mid</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Mid</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Low</a:t>
                      </a:r>
                    </a:p>
                  </a:txBody>
                  <a:tcPr anchor="ctr"/>
                </a:tc>
                <a:extLst>
                  <a:ext uri="{0D108BD9-81ED-4DB2-BD59-A6C34878D82A}">
                    <a16:rowId xmlns:a16="http://schemas.microsoft.com/office/drawing/2014/main" val="2597827813"/>
                  </a:ext>
                </a:extLst>
              </a:tr>
              <a:tr h="548640">
                <a:tc>
                  <a:txBody>
                    <a:bodyPr/>
                    <a:lstStyle/>
                    <a:p>
                      <a:pPr algn="l"/>
                      <a:r>
                        <a:rPr lang="en-US" dirty="0"/>
                        <a:t>Common Products</a:t>
                      </a:r>
                    </a:p>
                  </a:txBody>
                  <a:tcPr anchor="ctr"/>
                </a:tc>
                <a:tc>
                  <a:txBody>
                    <a:bodyPr/>
                    <a:lstStyle/>
                    <a:p>
                      <a:pPr marL="285750" indent="-285750">
                        <a:buFont typeface="Arial" panose="020B0604020202020204" pitchFamily="34" charset="0"/>
                        <a:buChar char="•"/>
                      </a:pPr>
                      <a:r>
                        <a:rPr lang="en-US" sz="1600" dirty="0"/>
                        <a:t>JS, ML</a:t>
                      </a:r>
                    </a:p>
                  </a:txBody>
                  <a:tcPr anchor="ctr"/>
                </a:tc>
                <a:tc>
                  <a:txBody>
                    <a:bodyPr/>
                    <a:lstStyle/>
                    <a:p>
                      <a:pPr marL="285750" indent="-285750">
                        <a:buFont typeface="Arial" panose="020B0604020202020204" pitchFamily="34" charset="0"/>
                        <a:buChar char="•"/>
                      </a:pPr>
                      <a:r>
                        <a:rPr lang="en-US" sz="1600" dirty="0"/>
                        <a:t>HP, ML, JS</a:t>
                      </a:r>
                    </a:p>
                  </a:txBody>
                  <a:tcPr anchor="ctr"/>
                </a:tc>
                <a:tc>
                  <a:txBody>
                    <a:bodyPr/>
                    <a:lstStyle/>
                    <a:p>
                      <a:pPr marL="285750" indent="-285750">
                        <a:buFont typeface="Arial" panose="020B0604020202020204" pitchFamily="34" charset="0"/>
                        <a:buChar char="•"/>
                      </a:pPr>
                      <a:r>
                        <a:rPr lang="en-US" sz="1600" dirty="0"/>
                        <a:t>HP, ML</a:t>
                      </a:r>
                    </a:p>
                  </a:txBody>
                  <a:tcPr anchor="ctr"/>
                </a:tc>
                <a:tc>
                  <a:txBody>
                    <a:bodyPr/>
                    <a:lstStyle/>
                    <a:p>
                      <a:pPr marL="285750" indent="-285750">
                        <a:buFont typeface="Arial" panose="020B0604020202020204" pitchFamily="34" charset="0"/>
                        <a:buChar char="•"/>
                      </a:pPr>
                      <a:r>
                        <a:rPr lang="en-US" sz="1600" dirty="0"/>
                        <a:t>ME, US</a:t>
                      </a:r>
                    </a:p>
                  </a:txBody>
                  <a:tcPr anchor="ctr"/>
                </a:tc>
                <a:extLst>
                  <a:ext uri="{0D108BD9-81ED-4DB2-BD59-A6C34878D82A}">
                    <a16:rowId xmlns:a16="http://schemas.microsoft.com/office/drawing/2014/main" val="1923328333"/>
                  </a:ext>
                </a:extLst>
              </a:tr>
            </a:tbl>
          </a:graphicData>
        </a:graphic>
      </p:graphicFrame>
      <p:sp>
        <p:nvSpPr>
          <p:cNvPr id="2" name="TextBox 1">
            <a:extLst>
              <a:ext uri="{FF2B5EF4-FFF2-40B4-BE49-F238E27FC236}">
                <a16:creationId xmlns:a16="http://schemas.microsoft.com/office/drawing/2014/main" id="{27DDAAF0-F25C-9565-BFFE-81FAD5C42681}"/>
              </a:ext>
            </a:extLst>
          </p:cNvPr>
          <p:cNvSpPr txBox="1"/>
          <p:nvPr/>
        </p:nvSpPr>
        <p:spPr>
          <a:xfrm>
            <a:off x="7698103" y="5904611"/>
            <a:ext cx="4059701" cy="307777"/>
          </a:xfrm>
          <a:prstGeom prst="rect">
            <a:avLst/>
          </a:prstGeom>
          <a:noFill/>
        </p:spPr>
        <p:txBody>
          <a:bodyPr wrap="none" rtlCol="0">
            <a:spAutoFit/>
          </a:bodyPr>
          <a:lstStyle/>
          <a:p>
            <a:r>
              <a:rPr lang="en-US" sz="1400" i="1" dirty="0">
                <a:solidFill>
                  <a:srgbClr val="016AB3"/>
                </a:solidFill>
              </a:rPr>
              <a:t>Control Accuracy: High (±2%), Mid (±5%), Low (±10%)</a:t>
            </a:r>
          </a:p>
        </p:txBody>
      </p:sp>
      <p:pic>
        <p:nvPicPr>
          <p:cNvPr id="6" name="Graphic 5" descr="Server outline">
            <a:extLst>
              <a:ext uri="{FF2B5EF4-FFF2-40B4-BE49-F238E27FC236}">
                <a16:creationId xmlns:a16="http://schemas.microsoft.com/office/drawing/2014/main" id="{F0AA127E-8AC0-3A1C-DCDB-3190FC6972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13590" y="1700754"/>
            <a:ext cx="685800" cy="685800"/>
          </a:xfrm>
          <a:prstGeom prst="rect">
            <a:avLst/>
          </a:prstGeom>
        </p:spPr>
      </p:pic>
      <p:pic>
        <p:nvPicPr>
          <p:cNvPr id="11" name="Graphic 10" descr="Document outline">
            <a:extLst>
              <a:ext uri="{FF2B5EF4-FFF2-40B4-BE49-F238E27FC236}">
                <a16:creationId xmlns:a16="http://schemas.microsoft.com/office/drawing/2014/main" id="{64C33344-7ACE-452E-7919-D588EC416C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58295" y="1700754"/>
            <a:ext cx="685800" cy="685800"/>
          </a:xfrm>
          <a:prstGeom prst="rect">
            <a:avLst/>
          </a:prstGeom>
        </p:spPr>
      </p:pic>
      <p:pic>
        <p:nvPicPr>
          <p:cNvPr id="13" name="Graphic 12" descr="Paint outline">
            <a:extLst>
              <a:ext uri="{FF2B5EF4-FFF2-40B4-BE49-F238E27FC236}">
                <a16:creationId xmlns:a16="http://schemas.microsoft.com/office/drawing/2014/main" id="{4DE2626C-0DA4-5790-D151-104351A9B8F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03000" y="1700754"/>
            <a:ext cx="685800" cy="685800"/>
          </a:xfrm>
          <a:prstGeom prst="rect">
            <a:avLst/>
          </a:prstGeom>
        </p:spPr>
      </p:pic>
      <p:pic>
        <p:nvPicPr>
          <p:cNvPr id="15" name="Graphic 14" descr="Saw outline">
            <a:extLst>
              <a:ext uri="{FF2B5EF4-FFF2-40B4-BE49-F238E27FC236}">
                <a16:creationId xmlns:a16="http://schemas.microsoft.com/office/drawing/2014/main" id="{75AC0C02-2291-19F4-BAF3-712E595E1C2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79270" y="1700754"/>
            <a:ext cx="685800" cy="685800"/>
          </a:xfrm>
          <a:prstGeom prst="rect">
            <a:avLst/>
          </a:prstGeom>
        </p:spPr>
      </p:pic>
      <p:sp>
        <p:nvSpPr>
          <p:cNvPr id="18" name="TextBox 17">
            <a:extLst>
              <a:ext uri="{FF2B5EF4-FFF2-40B4-BE49-F238E27FC236}">
                <a16:creationId xmlns:a16="http://schemas.microsoft.com/office/drawing/2014/main" id="{0E338666-17CA-C2B9-1713-669E6C55FEE7}"/>
              </a:ext>
            </a:extLst>
          </p:cNvPr>
          <p:cNvSpPr txBox="1"/>
          <p:nvPr/>
        </p:nvSpPr>
        <p:spPr>
          <a:xfrm>
            <a:off x="2499998" y="5904610"/>
            <a:ext cx="5212389" cy="307777"/>
          </a:xfrm>
          <a:prstGeom prst="rect">
            <a:avLst/>
          </a:prstGeom>
          <a:noFill/>
        </p:spPr>
        <p:txBody>
          <a:bodyPr wrap="none" rtlCol="0">
            <a:spAutoFit/>
          </a:bodyPr>
          <a:lstStyle/>
          <a:p>
            <a:r>
              <a:rPr lang="en-US" sz="1400" i="1" dirty="0">
                <a:solidFill>
                  <a:srgbClr val="5F8AC7"/>
                </a:solidFill>
              </a:rPr>
              <a:t>Load Sizing: High (&gt;1000lb/hr), Mid (250-1000lb/hr), Low (&lt;250lb/hr)</a:t>
            </a:r>
          </a:p>
        </p:txBody>
      </p:sp>
    </p:spTree>
    <p:extLst>
      <p:ext uri="{BB962C8B-B14F-4D97-AF65-F5344CB8AC3E}">
        <p14:creationId xmlns:p14="http://schemas.microsoft.com/office/powerpoint/2010/main" val="53564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descr="Key on a blueprint for a house">
            <a:extLst>
              <a:ext uri="{FF2B5EF4-FFF2-40B4-BE49-F238E27FC236}">
                <a16:creationId xmlns:a16="http://schemas.microsoft.com/office/drawing/2014/main" id="{1DC1E5B2-E17A-67D6-B5E0-DB54A216B3C8}"/>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23940" t="8117" b="-306"/>
          <a:stretch/>
        </p:blipFill>
        <p:spPr>
          <a:xfrm>
            <a:off x="5087938" y="0"/>
            <a:ext cx="7104062" cy="6458184"/>
          </a:xfrm>
        </p:spPr>
      </p:pic>
      <p:sp>
        <p:nvSpPr>
          <p:cNvPr id="13" name="Title 12">
            <a:extLst>
              <a:ext uri="{FF2B5EF4-FFF2-40B4-BE49-F238E27FC236}">
                <a16:creationId xmlns:a16="http://schemas.microsoft.com/office/drawing/2014/main" id="{50FEBD5B-AEA5-4B37-A785-68A95256DE2A}"/>
              </a:ext>
            </a:extLst>
          </p:cNvPr>
          <p:cNvSpPr>
            <a:spLocks noGrp="1"/>
          </p:cNvSpPr>
          <p:nvPr>
            <p:ph type="title"/>
          </p:nvPr>
        </p:nvSpPr>
        <p:spPr/>
        <p:txBody>
          <a:bodyPr vert="horz"/>
          <a:lstStyle/>
          <a:p>
            <a:r>
              <a:rPr lang="en-US" dirty="0"/>
              <a:t>4</a:t>
            </a:r>
          </a:p>
        </p:txBody>
      </p:sp>
      <p:sp>
        <p:nvSpPr>
          <p:cNvPr id="14" name="Subtitle 13">
            <a:extLst>
              <a:ext uri="{FF2B5EF4-FFF2-40B4-BE49-F238E27FC236}">
                <a16:creationId xmlns:a16="http://schemas.microsoft.com/office/drawing/2014/main" id="{7DDBBD4E-EC49-469A-87FB-F49BBAF23E36}"/>
              </a:ext>
            </a:extLst>
          </p:cNvPr>
          <p:cNvSpPr>
            <a:spLocks noGrp="1"/>
          </p:cNvSpPr>
          <p:nvPr>
            <p:ph type="subTitle" idx="1"/>
          </p:nvPr>
        </p:nvSpPr>
        <p:spPr/>
        <p:txBody>
          <a:bodyPr/>
          <a:lstStyle/>
          <a:p>
            <a:r>
              <a:rPr lang="en-US" dirty="0"/>
              <a:t>Key Takeaways</a:t>
            </a:r>
          </a:p>
          <a:p>
            <a:r>
              <a:rPr lang="en-US" dirty="0"/>
              <a:t>Q&amp;A</a:t>
            </a:r>
          </a:p>
        </p:txBody>
      </p:sp>
      <p:sp>
        <p:nvSpPr>
          <p:cNvPr id="2" name="Footer Placeholder 1">
            <a:extLst>
              <a:ext uri="{FF2B5EF4-FFF2-40B4-BE49-F238E27FC236}">
                <a16:creationId xmlns:a16="http://schemas.microsoft.com/office/drawing/2014/main" id="{A74829B6-D484-D5C4-4133-88EC8EB8EA5A}"/>
              </a:ext>
            </a:extLst>
          </p:cNvPr>
          <p:cNvSpPr>
            <a:spLocks noGrp="1"/>
          </p:cNvSpPr>
          <p:nvPr>
            <p:ph type="ftr" sz="quarter" idx="14"/>
          </p:nvPr>
        </p:nvSpPr>
        <p:spPr/>
        <p:txBody>
          <a:bodyPr/>
          <a:lstStyle/>
          <a:p>
            <a:r>
              <a:rPr lang="en-US" dirty="0"/>
              <a:t>2024</a:t>
            </a:r>
          </a:p>
        </p:txBody>
      </p:sp>
      <p:sp>
        <p:nvSpPr>
          <p:cNvPr id="3" name="Slide Number Placeholder 2">
            <a:extLst>
              <a:ext uri="{FF2B5EF4-FFF2-40B4-BE49-F238E27FC236}">
                <a16:creationId xmlns:a16="http://schemas.microsoft.com/office/drawing/2014/main" id="{0FA6A208-E0C5-9251-CB39-44F8F86E57B0}"/>
              </a:ext>
            </a:extLst>
          </p:cNvPr>
          <p:cNvSpPr>
            <a:spLocks noGrp="1"/>
          </p:cNvSpPr>
          <p:nvPr>
            <p:ph type="sldNum" sz="quarter" idx="15"/>
          </p:nvPr>
        </p:nvSpPr>
        <p:spPr/>
        <p:txBody>
          <a:bodyPr/>
          <a:lstStyle/>
          <a:p>
            <a:fld id="{D2FA7DE0-33E2-40DA-9B21-5525256B5AD2}" type="slidenum">
              <a:rPr lang="en-US" smtClean="0"/>
              <a:pPr/>
              <a:t>44</a:t>
            </a:fld>
            <a:endParaRPr lang="en-US" dirty="0"/>
          </a:p>
        </p:txBody>
      </p:sp>
      <p:pic>
        <p:nvPicPr>
          <p:cNvPr id="58" name="Picture 57">
            <a:extLst>
              <a:ext uri="{FF2B5EF4-FFF2-40B4-BE49-F238E27FC236}">
                <a16:creationId xmlns:a16="http://schemas.microsoft.com/office/drawing/2014/main" id="{C5CC9AEB-F480-4774-4741-510A9552D2F1}"/>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22405389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18803BE5-E8CF-4B73-B3D5-1DCFB16AD658}"/>
              </a:ext>
            </a:extLst>
          </p:cNvPr>
          <p:cNvSpPr>
            <a:spLocks noGrp="1"/>
          </p:cNvSpPr>
          <p:nvPr>
            <p:ph type="subTitle" idx="15"/>
          </p:nvPr>
        </p:nvSpPr>
        <p:spPr/>
        <p:txBody>
          <a:bodyPr/>
          <a:lstStyle/>
          <a:p>
            <a:r>
              <a:rPr lang="en-US" dirty="0"/>
              <a:t>Summary</a:t>
            </a:r>
          </a:p>
        </p:txBody>
      </p:sp>
      <p:sp>
        <p:nvSpPr>
          <p:cNvPr id="7" name="Content Placeholder 6">
            <a:extLst>
              <a:ext uri="{FF2B5EF4-FFF2-40B4-BE49-F238E27FC236}">
                <a16:creationId xmlns:a16="http://schemas.microsoft.com/office/drawing/2014/main" id="{ED7094B3-3386-45E5-ACC2-849AF4D710F1}"/>
              </a:ext>
            </a:extLst>
          </p:cNvPr>
          <p:cNvSpPr>
            <a:spLocks noGrp="1"/>
          </p:cNvSpPr>
          <p:nvPr>
            <p:ph sz="quarter" idx="20"/>
          </p:nvPr>
        </p:nvSpPr>
        <p:spPr>
          <a:xfrm>
            <a:off x="1934014" y="1954199"/>
            <a:ext cx="5527836" cy="467239"/>
          </a:xfrm>
        </p:spPr>
        <p:txBody>
          <a:bodyPr/>
          <a:lstStyle/>
          <a:p>
            <a:pPr marL="0" indent="0">
              <a:buNone/>
            </a:pPr>
            <a:r>
              <a:rPr lang="en-US" sz="2400" dirty="0"/>
              <a:t>Condair has a complete product portfolio</a:t>
            </a:r>
          </a:p>
        </p:txBody>
      </p:sp>
      <p:sp>
        <p:nvSpPr>
          <p:cNvPr id="5" name="Title 4">
            <a:extLst>
              <a:ext uri="{FF2B5EF4-FFF2-40B4-BE49-F238E27FC236}">
                <a16:creationId xmlns:a16="http://schemas.microsoft.com/office/drawing/2014/main" id="{CEDD39FD-CFD9-4CD6-B04B-929E3B28B1E8}"/>
              </a:ext>
            </a:extLst>
          </p:cNvPr>
          <p:cNvSpPr>
            <a:spLocks noGrp="1"/>
          </p:cNvSpPr>
          <p:nvPr>
            <p:ph type="title"/>
          </p:nvPr>
        </p:nvSpPr>
        <p:spPr/>
        <p:txBody>
          <a:bodyPr/>
          <a:lstStyle/>
          <a:p>
            <a:r>
              <a:rPr lang="en-US" dirty="0"/>
              <a:t>Key Takeaways</a:t>
            </a:r>
          </a:p>
        </p:txBody>
      </p:sp>
      <p:sp>
        <p:nvSpPr>
          <p:cNvPr id="2" name="Footer Placeholder 1">
            <a:extLst>
              <a:ext uri="{FF2B5EF4-FFF2-40B4-BE49-F238E27FC236}">
                <a16:creationId xmlns:a16="http://schemas.microsoft.com/office/drawing/2014/main" id="{A11D958D-505E-0CE9-C028-A7AE0FAF39B9}"/>
              </a:ext>
            </a:extLst>
          </p:cNvPr>
          <p:cNvSpPr>
            <a:spLocks noGrp="1"/>
          </p:cNvSpPr>
          <p:nvPr>
            <p:ph type="ftr" sz="quarter" idx="21"/>
          </p:nvPr>
        </p:nvSpPr>
        <p:spPr/>
        <p:txBody>
          <a:bodyPr/>
          <a:lstStyle/>
          <a:p>
            <a:r>
              <a:rPr lang="en-US" dirty="0"/>
              <a:t>2024</a:t>
            </a:r>
          </a:p>
        </p:txBody>
      </p:sp>
      <p:sp>
        <p:nvSpPr>
          <p:cNvPr id="3" name="Slide Number Placeholder 2">
            <a:extLst>
              <a:ext uri="{FF2B5EF4-FFF2-40B4-BE49-F238E27FC236}">
                <a16:creationId xmlns:a16="http://schemas.microsoft.com/office/drawing/2014/main" id="{B2979FC3-C066-54F4-2CF2-AA40CE01AAE4}"/>
              </a:ext>
            </a:extLst>
          </p:cNvPr>
          <p:cNvSpPr>
            <a:spLocks noGrp="1"/>
          </p:cNvSpPr>
          <p:nvPr>
            <p:ph type="sldNum" sz="quarter" idx="22"/>
          </p:nvPr>
        </p:nvSpPr>
        <p:spPr/>
        <p:txBody>
          <a:bodyPr/>
          <a:lstStyle/>
          <a:p>
            <a:fld id="{320CB3FA-311E-4792-8B3A-91B336AD62F1}" type="slidenum">
              <a:rPr lang="en-US" smtClean="0"/>
              <a:pPr/>
              <a:t>45</a:t>
            </a:fld>
            <a:endParaRPr lang="en-US" dirty="0"/>
          </a:p>
        </p:txBody>
      </p:sp>
      <p:sp>
        <p:nvSpPr>
          <p:cNvPr id="8" name="Oval 7">
            <a:extLst>
              <a:ext uri="{FF2B5EF4-FFF2-40B4-BE49-F238E27FC236}">
                <a16:creationId xmlns:a16="http://schemas.microsoft.com/office/drawing/2014/main" id="{E03AA8CA-8B24-8EA7-C67A-96B6C7D324B5}"/>
              </a:ext>
            </a:extLst>
          </p:cNvPr>
          <p:cNvSpPr/>
          <p:nvPr/>
        </p:nvSpPr>
        <p:spPr>
          <a:xfrm>
            <a:off x="736795" y="1752788"/>
            <a:ext cx="822960" cy="822960"/>
          </a:xfrm>
          <a:prstGeom prst="ellipse">
            <a:avLst/>
          </a:prstGeom>
          <a:solidFill>
            <a:srgbClr val="5B9BD5">
              <a:lumMod val="60000"/>
              <a:lumOff val="40000"/>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CF261F2A-170C-CA99-913A-636655196358}"/>
              </a:ext>
            </a:extLst>
          </p:cNvPr>
          <p:cNvSpPr/>
          <p:nvPr/>
        </p:nvSpPr>
        <p:spPr>
          <a:xfrm>
            <a:off x="736795" y="3038546"/>
            <a:ext cx="822960" cy="822960"/>
          </a:xfrm>
          <a:prstGeom prst="ellipse">
            <a:avLst/>
          </a:prstGeom>
          <a:solidFill>
            <a:srgbClr val="5B9BD5">
              <a:lumMod val="60000"/>
              <a:lumOff val="40000"/>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29589CF8-FFB2-AF4F-A383-A19AB9FF1CD2}"/>
              </a:ext>
            </a:extLst>
          </p:cNvPr>
          <p:cNvSpPr/>
          <p:nvPr/>
        </p:nvSpPr>
        <p:spPr>
          <a:xfrm>
            <a:off x="736795" y="4324304"/>
            <a:ext cx="822960" cy="822960"/>
          </a:xfrm>
          <a:prstGeom prst="ellipse">
            <a:avLst/>
          </a:prstGeom>
          <a:solidFill>
            <a:srgbClr val="5B9BD5">
              <a:lumMod val="60000"/>
              <a:lumOff val="40000"/>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7AFA483-7A03-2B76-1EFE-9FE9CFED60FC}"/>
              </a:ext>
            </a:extLst>
          </p:cNvPr>
          <p:cNvSpPr txBox="1"/>
          <p:nvPr/>
        </p:nvSpPr>
        <p:spPr>
          <a:xfrm>
            <a:off x="1810638" y="3038546"/>
            <a:ext cx="7954463" cy="1200329"/>
          </a:xfrm>
          <a:prstGeom prst="rect">
            <a:avLst/>
          </a:prstGeom>
          <a:noFill/>
        </p:spPr>
        <p:txBody>
          <a:bodyPr wrap="square" rtlCol="0">
            <a:spAutoFit/>
          </a:bodyPr>
          <a:lstStyle/>
          <a:p>
            <a:r>
              <a:rPr lang="en-US" sz="2400" dirty="0"/>
              <a:t>Adiabatic humidification provides energy efficient humidification and free cooling, reducing operational costs</a:t>
            </a:r>
          </a:p>
          <a:p>
            <a:endParaRPr lang="en-US" sz="2400" dirty="0"/>
          </a:p>
        </p:txBody>
      </p:sp>
      <p:sp>
        <p:nvSpPr>
          <p:cNvPr id="12" name="TextBox 11">
            <a:extLst>
              <a:ext uri="{FF2B5EF4-FFF2-40B4-BE49-F238E27FC236}">
                <a16:creationId xmlns:a16="http://schemas.microsoft.com/office/drawing/2014/main" id="{B2607734-E241-EB48-9800-FF2959767EFC}"/>
              </a:ext>
            </a:extLst>
          </p:cNvPr>
          <p:cNvSpPr txBox="1"/>
          <p:nvPr/>
        </p:nvSpPr>
        <p:spPr>
          <a:xfrm>
            <a:off x="1810638" y="4500933"/>
            <a:ext cx="8392041" cy="461665"/>
          </a:xfrm>
          <a:prstGeom prst="rect">
            <a:avLst/>
          </a:prstGeom>
          <a:noFill/>
        </p:spPr>
        <p:txBody>
          <a:bodyPr wrap="none" rtlCol="0">
            <a:spAutoFit/>
          </a:bodyPr>
          <a:lstStyle/>
          <a:p>
            <a:r>
              <a:rPr lang="en-US" sz="2400" dirty="0"/>
              <a:t>Resources are available (Condair Help, Longhill, Condair.com, etc.)</a:t>
            </a:r>
          </a:p>
        </p:txBody>
      </p:sp>
      <p:pic>
        <p:nvPicPr>
          <p:cNvPr id="25" name="Graphic 24" descr="Cycle with people outline">
            <a:extLst>
              <a:ext uri="{FF2B5EF4-FFF2-40B4-BE49-F238E27FC236}">
                <a16:creationId xmlns:a16="http://schemas.microsoft.com/office/drawing/2014/main" id="{2FAED415-2444-309A-C1BF-3528E63C5D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9824" y="4301332"/>
            <a:ext cx="790140" cy="790140"/>
          </a:xfrm>
          <a:prstGeom prst="rect">
            <a:avLst/>
          </a:prstGeom>
        </p:spPr>
      </p:pic>
      <p:pic>
        <p:nvPicPr>
          <p:cNvPr id="29" name="Graphic 28" descr="Renewable Energy outline">
            <a:extLst>
              <a:ext uri="{FF2B5EF4-FFF2-40B4-BE49-F238E27FC236}">
                <a16:creationId xmlns:a16="http://schemas.microsoft.com/office/drawing/2014/main" id="{9F0793BF-1C46-1333-A9D2-20F5A2BFB1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6828" y="3091584"/>
            <a:ext cx="716883" cy="716883"/>
          </a:xfrm>
          <a:prstGeom prst="rect">
            <a:avLst/>
          </a:prstGeom>
        </p:spPr>
      </p:pic>
      <p:pic>
        <p:nvPicPr>
          <p:cNvPr id="33" name="Graphic 32" descr="Checkbox Checked outline">
            <a:extLst>
              <a:ext uri="{FF2B5EF4-FFF2-40B4-BE49-F238E27FC236}">
                <a16:creationId xmlns:a16="http://schemas.microsoft.com/office/drawing/2014/main" id="{9B6BDACA-DE97-2D30-74B3-07DE13C884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8419" y="1806622"/>
            <a:ext cx="715292" cy="715292"/>
          </a:xfrm>
          <a:prstGeom prst="rect">
            <a:avLst/>
          </a:prstGeom>
        </p:spPr>
      </p:pic>
    </p:spTree>
    <p:extLst>
      <p:ext uri="{BB962C8B-B14F-4D97-AF65-F5344CB8AC3E}">
        <p14:creationId xmlns:p14="http://schemas.microsoft.com/office/powerpoint/2010/main" val="3736354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F9B4E4-A037-4C02-9092-7A6B6D9ED3A5}"/>
              </a:ext>
            </a:extLst>
          </p:cNvPr>
          <p:cNvSpPr>
            <a:spLocks noGrp="1"/>
          </p:cNvSpPr>
          <p:nvPr>
            <p:ph type="body" sz="quarter" idx="14"/>
          </p:nvPr>
        </p:nvSpPr>
        <p:spPr>
          <a:xfrm>
            <a:off x="623890" y="4250528"/>
            <a:ext cx="4845094" cy="848497"/>
          </a:xfrm>
        </p:spPr>
        <p:txBody>
          <a:bodyPr/>
          <a:lstStyle/>
          <a:p>
            <a:endParaRPr lang="en-US" dirty="0"/>
          </a:p>
        </p:txBody>
      </p:sp>
      <p:sp>
        <p:nvSpPr>
          <p:cNvPr id="3" name="Text Placeholder 2">
            <a:extLst>
              <a:ext uri="{FF2B5EF4-FFF2-40B4-BE49-F238E27FC236}">
                <a16:creationId xmlns:a16="http://schemas.microsoft.com/office/drawing/2014/main" id="{28A0CCDC-4D4C-4364-8438-F233477F87E5}"/>
              </a:ext>
            </a:extLst>
          </p:cNvPr>
          <p:cNvSpPr>
            <a:spLocks noGrp="1"/>
          </p:cNvSpPr>
          <p:nvPr>
            <p:ph type="body" sz="quarter" idx="15"/>
          </p:nvPr>
        </p:nvSpPr>
        <p:spPr>
          <a:xfrm>
            <a:off x="623889" y="3934300"/>
            <a:ext cx="4845094" cy="271984"/>
          </a:xfrm>
        </p:spPr>
        <p:txBody>
          <a:bodyPr/>
          <a:lstStyle/>
          <a:p>
            <a:endParaRPr lang="en-US" dirty="0"/>
          </a:p>
        </p:txBody>
      </p:sp>
      <p:sp>
        <p:nvSpPr>
          <p:cNvPr id="5" name="Title 4">
            <a:extLst>
              <a:ext uri="{FF2B5EF4-FFF2-40B4-BE49-F238E27FC236}">
                <a16:creationId xmlns:a16="http://schemas.microsoft.com/office/drawing/2014/main" id="{4EE85A11-C4A5-4319-9633-1B941196F337}"/>
              </a:ext>
            </a:extLst>
          </p:cNvPr>
          <p:cNvSpPr>
            <a:spLocks noGrp="1"/>
          </p:cNvSpPr>
          <p:nvPr>
            <p:ph type="title"/>
          </p:nvPr>
        </p:nvSpPr>
        <p:spPr/>
        <p:txBody>
          <a:bodyPr vert="horz"/>
          <a:lstStyle/>
          <a:p>
            <a:r>
              <a:rPr lang="en-US" dirty="0"/>
              <a:t>Questions?</a:t>
            </a:r>
          </a:p>
        </p:txBody>
      </p:sp>
    </p:spTree>
    <p:extLst>
      <p:ext uri="{BB962C8B-B14F-4D97-AF65-F5344CB8AC3E}">
        <p14:creationId xmlns:p14="http://schemas.microsoft.com/office/powerpoint/2010/main" val="201803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471B84C-17AD-0347-4F17-C0E5AD88FCE4}"/>
              </a:ext>
            </a:extLst>
          </p:cNvPr>
          <p:cNvSpPr>
            <a:spLocks noGrp="1"/>
          </p:cNvSpPr>
          <p:nvPr>
            <p:ph type="subTitle" idx="15"/>
          </p:nvPr>
        </p:nvSpPr>
        <p:spPr>
          <a:xfrm>
            <a:off x="623887" y="787751"/>
            <a:ext cx="8964613" cy="405683"/>
          </a:xfrm>
        </p:spPr>
        <p:txBody>
          <a:bodyPr/>
          <a:lstStyle/>
          <a:p>
            <a:r>
              <a:rPr lang="en-US" sz="2400" dirty="0">
                <a:latin typeface="Calibri" panose="020F0502020204030204" pitchFamily="34" charset="0"/>
              </a:rPr>
              <a:t>Humidity vs. Temperature</a:t>
            </a:r>
            <a:endParaRPr lang="en-US" dirty="0">
              <a:latin typeface="Calibri" panose="020F0502020204030204" pitchFamily="34" charset="0"/>
            </a:endParaRPr>
          </a:p>
        </p:txBody>
      </p:sp>
      <p:sp>
        <p:nvSpPr>
          <p:cNvPr id="4" name="Title 1"/>
          <p:cNvSpPr>
            <a:spLocks noGrp="1"/>
          </p:cNvSpPr>
          <p:nvPr>
            <p:ph type="title"/>
          </p:nvPr>
        </p:nvSpPr>
        <p:spPr>
          <a:xfrm>
            <a:off x="623888" y="350069"/>
            <a:ext cx="8964613" cy="467239"/>
          </a:xfrm>
        </p:spPr>
        <p:txBody>
          <a:bodyPr>
            <a:normAutofit/>
          </a:bodyPr>
          <a:lstStyle>
            <a:lvl1pPr>
              <a:defRPr lang="en-US" sz="2475" b="1" smtClean="0">
                <a:solidFill>
                  <a:schemeClr val="bg1"/>
                </a:solidFill>
              </a:defRPr>
            </a:lvl1pPr>
          </a:lstStyle>
          <a:p>
            <a:r>
              <a:rPr lang="en-US" sz="2800" b="0" dirty="0">
                <a:solidFill>
                  <a:schemeClr val="accent1"/>
                </a:solidFill>
                <a:latin typeface="Calibri" panose="020F0502020204030204" pitchFamily="34" charset="0"/>
              </a:rPr>
              <a:t>Introduction to Humidity</a:t>
            </a:r>
          </a:p>
        </p:txBody>
      </p:sp>
      <p:sp>
        <p:nvSpPr>
          <p:cNvPr id="22" name="Text Box 1026"/>
          <p:cNvSpPr txBox="1">
            <a:spLocks noChangeArrowheads="1"/>
          </p:cNvSpPr>
          <p:nvPr/>
        </p:nvSpPr>
        <p:spPr bwMode="auto">
          <a:xfrm>
            <a:off x="2917569" y="5110195"/>
            <a:ext cx="680276" cy="584775"/>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Arial" panose="020B0604020202020204" pitchFamily="34" charset="0"/>
                <a:cs typeface="Arial" panose="020B0604020202020204" pitchFamily="34" charset="0"/>
              </a:rPr>
              <a:t>35°</a:t>
            </a:r>
            <a:r>
              <a:rPr lang="en-US" sz="1600" baseline="30000" dirty="0">
                <a:latin typeface="Arial" panose="020B0604020202020204" pitchFamily="34" charset="0"/>
                <a:cs typeface="Arial" panose="020B0604020202020204" pitchFamily="34" charset="0"/>
              </a:rPr>
              <a:t>F</a:t>
            </a:r>
          </a:p>
          <a:p>
            <a:r>
              <a:rPr lang="en-US" sz="1600" dirty="0">
                <a:latin typeface="Arial" panose="020B0604020202020204" pitchFamily="34" charset="0"/>
                <a:cs typeface="Arial" panose="020B0604020202020204" pitchFamily="34" charset="0"/>
              </a:rPr>
              <a:t>(2°</a:t>
            </a:r>
            <a:r>
              <a:rPr lang="en-US" sz="1600" baseline="30000" dirty="0">
                <a:latin typeface="Arial" panose="020B0604020202020204" pitchFamily="34" charset="0"/>
                <a:cs typeface="Arial" panose="020B0604020202020204" pitchFamily="34" charset="0"/>
              </a:rPr>
              <a:t>C</a:t>
            </a:r>
            <a:r>
              <a:rPr lang="en-US" sz="1600" dirty="0">
                <a:latin typeface="Arial" panose="020B0604020202020204" pitchFamily="34" charset="0"/>
                <a:cs typeface="Arial" panose="020B0604020202020204" pitchFamily="34" charset="0"/>
              </a:rPr>
              <a:t>)</a:t>
            </a:r>
          </a:p>
        </p:txBody>
      </p:sp>
      <p:sp>
        <p:nvSpPr>
          <p:cNvPr id="23" name="Text Box 1027"/>
          <p:cNvSpPr txBox="1">
            <a:spLocks noChangeArrowheads="1"/>
          </p:cNvSpPr>
          <p:nvPr/>
        </p:nvSpPr>
        <p:spPr bwMode="auto">
          <a:xfrm>
            <a:off x="5649924" y="5134758"/>
            <a:ext cx="926533" cy="584775"/>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latin typeface="Arial" panose="020B0604020202020204" pitchFamily="34" charset="0"/>
                <a:cs typeface="Arial" panose="020B0604020202020204" pitchFamily="34" charset="0"/>
              </a:rPr>
              <a:t>72°</a:t>
            </a:r>
            <a:r>
              <a:rPr lang="en-US" sz="1600" baseline="30000" dirty="0">
                <a:latin typeface="Arial" panose="020B0604020202020204" pitchFamily="34" charset="0"/>
                <a:cs typeface="Arial" panose="020B0604020202020204" pitchFamily="34" charset="0"/>
              </a:rPr>
              <a:t>F</a:t>
            </a:r>
          </a:p>
          <a:p>
            <a:pPr algn="ctr"/>
            <a:r>
              <a:rPr lang="en-US" sz="1600" dirty="0">
                <a:latin typeface="Arial" panose="020B0604020202020204" pitchFamily="34" charset="0"/>
                <a:cs typeface="Arial" panose="020B0604020202020204" pitchFamily="34" charset="0"/>
              </a:rPr>
              <a:t>(22°</a:t>
            </a:r>
            <a:r>
              <a:rPr lang="en-US" sz="1600" baseline="30000" dirty="0">
                <a:latin typeface="Arial" panose="020B0604020202020204" pitchFamily="34" charset="0"/>
                <a:cs typeface="Arial" panose="020B0604020202020204" pitchFamily="34" charset="0"/>
              </a:rPr>
              <a:t>C</a:t>
            </a:r>
            <a:r>
              <a:rPr lang="en-US" sz="1600" dirty="0">
                <a:latin typeface="Arial" panose="020B0604020202020204" pitchFamily="34" charset="0"/>
                <a:cs typeface="Arial" panose="020B0604020202020204" pitchFamily="34" charset="0"/>
              </a:rPr>
              <a:t>)</a:t>
            </a:r>
            <a:endParaRPr lang="en-US" sz="1600" baseline="30000" dirty="0">
              <a:latin typeface="Arial" panose="020B0604020202020204" pitchFamily="34" charset="0"/>
              <a:cs typeface="Arial" panose="020B0604020202020204" pitchFamily="34" charset="0"/>
            </a:endParaRPr>
          </a:p>
        </p:txBody>
      </p:sp>
      <p:sp>
        <p:nvSpPr>
          <p:cNvPr id="24" name="Text Box 1028"/>
          <p:cNvSpPr txBox="1">
            <a:spLocks noChangeArrowheads="1"/>
          </p:cNvSpPr>
          <p:nvPr/>
        </p:nvSpPr>
        <p:spPr bwMode="auto">
          <a:xfrm>
            <a:off x="8547202" y="5170483"/>
            <a:ext cx="1098349" cy="584775"/>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Arial" panose="020B0604020202020204" pitchFamily="34" charset="0"/>
                <a:cs typeface="Arial" panose="020B0604020202020204" pitchFamily="34" charset="0"/>
              </a:rPr>
              <a:t>120°</a:t>
            </a:r>
            <a:r>
              <a:rPr lang="en-US" sz="1600" baseline="30000" dirty="0">
                <a:latin typeface="Arial" panose="020B0604020202020204" pitchFamily="34" charset="0"/>
                <a:cs typeface="Arial" panose="020B0604020202020204" pitchFamily="34" charset="0"/>
              </a:rPr>
              <a:t>F</a:t>
            </a:r>
          </a:p>
          <a:p>
            <a:r>
              <a:rPr lang="en-US" sz="1600" dirty="0">
                <a:latin typeface="Arial" panose="020B0604020202020204" pitchFamily="34" charset="0"/>
                <a:cs typeface="Arial" panose="020B0604020202020204" pitchFamily="34" charset="0"/>
              </a:rPr>
              <a:t>(49°</a:t>
            </a:r>
            <a:r>
              <a:rPr lang="en-US" sz="1600" baseline="30000" dirty="0">
                <a:latin typeface="Arial" panose="020B0604020202020204" pitchFamily="34" charset="0"/>
                <a:cs typeface="Arial" panose="020B0604020202020204" pitchFamily="34" charset="0"/>
              </a:rPr>
              <a:t>C</a:t>
            </a:r>
            <a:r>
              <a:rPr lang="en-US" sz="1600" dirty="0">
                <a:latin typeface="Arial" panose="020B0604020202020204" pitchFamily="34" charset="0"/>
                <a:cs typeface="Arial" panose="020B0604020202020204" pitchFamily="34" charset="0"/>
              </a:rPr>
              <a:t>)</a:t>
            </a:r>
          </a:p>
        </p:txBody>
      </p:sp>
      <p:sp>
        <p:nvSpPr>
          <p:cNvPr id="25" name="Text Box 51"/>
          <p:cNvSpPr txBox="1">
            <a:spLocks noChangeArrowheads="1"/>
          </p:cNvSpPr>
          <p:nvPr/>
        </p:nvSpPr>
        <p:spPr bwMode="auto">
          <a:xfrm>
            <a:off x="4969444" y="5767975"/>
            <a:ext cx="1496994" cy="338554"/>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Arial" panose="020B0604020202020204" pitchFamily="34" charset="0"/>
                <a:cs typeface="Arial" panose="020B0604020202020204" pitchFamily="34" charset="0"/>
              </a:rPr>
              <a:t>Temperature</a:t>
            </a:r>
          </a:p>
        </p:txBody>
      </p:sp>
      <p:cxnSp>
        <p:nvCxnSpPr>
          <p:cNvPr id="26" name="Straight Connector 25"/>
          <p:cNvCxnSpPr/>
          <p:nvPr/>
        </p:nvCxnSpPr>
        <p:spPr>
          <a:xfrm flipV="1">
            <a:off x="3208786" y="4759945"/>
            <a:ext cx="0" cy="350249"/>
          </a:xfrm>
          <a:prstGeom prst="line">
            <a:avLst/>
          </a:prstGeom>
          <a:ln w="19050">
            <a:solidFill>
              <a:srgbClr val="0079C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6112443" y="4127280"/>
            <a:ext cx="0" cy="982914"/>
          </a:xfrm>
          <a:prstGeom prst="line">
            <a:avLst/>
          </a:prstGeom>
          <a:ln w="19050">
            <a:solidFill>
              <a:srgbClr val="0079C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3205567" y="4707657"/>
            <a:ext cx="5625542" cy="74586"/>
          </a:xfrm>
          <a:prstGeom prst="line">
            <a:avLst/>
          </a:prstGeom>
          <a:ln w="19050">
            <a:solidFill>
              <a:srgbClr val="0079C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098156" y="4098952"/>
            <a:ext cx="2760133" cy="38231"/>
          </a:xfrm>
          <a:prstGeom prst="line">
            <a:avLst/>
          </a:prstGeom>
          <a:ln w="19050">
            <a:solidFill>
              <a:srgbClr val="0079C1"/>
            </a:solidFill>
          </a:ln>
        </p:spPr>
        <p:style>
          <a:lnRef idx="1">
            <a:schemeClr val="accent1"/>
          </a:lnRef>
          <a:fillRef idx="0">
            <a:schemeClr val="accent1"/>
          </a:fillRef>
          <a:effectRef idx="0">
            <a:schemeClr val="accent1"/>
          </a:effectRef>
          <a:fontRef idx="minor">
            <a:schemeClr val="tx1"/>
          </a:fontRef>
        </p:style>
      </p:cxnSp>
      <p:sp>
        <p:nvSpPr>
          <p:cNvPr id="30" name="Line 1029"/>
          <p:cNvSpPr>
            <a:spLocks noChangeShapeType="1"/>
          </p:cNvSpPr>
          <p:nvPr/>
        </p:nvSpPr>
        <p:spPr bwMode="auto">
          <a:xfrm>
            <a:off x="1978362" y="5110194"/>
            <a:ext cx="6896565" cy="0"/>
          </a:xfrm>
          <a:prstGeom prst="line">
            <a:avLst/>
          </a:prstGeom>
          <a:noFill/>
          <a:ln w="381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dirty="0">
              <a:latin typeface="Arial" panose="020B0604020202020204" pitchFamily="34" charset="0"/>
              <a:cs typeface="Arial" panose="020B0604020202020204" pitchFamily="34" charset="0"/>
            </a:endParaRPr>
          </a:p>
        </p:txBody>
      </p:sp>
      <p:sp>
        <p:nvSpPr>
          <p:cNvPr id="31" name="Line 1030"/>
          <p:cNvSpPr>
            <a:spLocks noChangeShapeType="1"/>
          </p:cNvSpPr>
          <p:nvPr/>
        </p:nvSpPr>
        <p:spPr bwMode="auto">
          <a:xfrm flipH="1" flipV="1">
            <a:off x="8838957" y="2212033"/>
            <a:ext cx="18212" cy="2911078"/>
          </a:xfrm>
          <a:prstGeom prst="line">
            <a:avLst/>
          </a:prstGeom>
          <a:noFill/>
          <a:ln w="381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dirty="0">
              <a:latin typeface="Arial" panose="020B0604020202020204" pitchFamily="34" charset="0"/>
              <a:cs typeface="Arial" panose="020B0604020202020204" pitchFamily="34" charset="0"/>
            </a:endParaRPr>
          </a:p>
        </p:txBody>
      </p:sp>
      <p:sp>
        <p:nvSpPr>
          <p:cNvPr id="32" name="Arc 60"/>
          <p:cNvSpPr>
            <a:spLocks/>
          </p:cNvSpPr>
          <p:nvPr/>
        </p:nvSpPr>
        <p:spPr bwMode="auto">
          <a:xfrm flipV="1">
            <a:off x="2982076" y="1709694"/>
            <a:ext cx="5518275" cy="3374124"/>
          </a:xfrm>
          <a:custGeom>
            <a:avLst/>
            <a:gdLst>
              <a:gd name="T0" fmla="*/ 0 w 19759"/>
              <a:gd name="T1" fmla="*/ 0 h 21600"/>
              <a:gd name="T2" fmla="*/ 1355 w 19759"/>
              <a:gd name="T3" fmla="*/ 344 h 21600"/>
              <a:gd name="T4" fmla="*/ 0 w 19759"/>
              <a:gd name="T5" fmla="*/ 577 h 21600"/>
              <a:gd name="T6" fmla="*/ 0 60000 65536"/>
              <a:gd name="T7" fmla="*/ 0 60000 65536"/>
              <a:gd name="T8" fmla="*/ 0 60000 65536"/>
              <a:gd name="T9" fmla="*/ 0 w 19759"/>
              <a:gd name="T10" fmla="*/ 0 h 21600"/>
              <a:gd name="T11" fmla="*/ 19759 w 19759"/>
              <a:gd name="T12" fmla="*/ 21600 h 21600"/>
              <a:gd name="connsiteX0" fmla="*/ 0 w 19759"/>
              <a:gd name="connsiteY0" fmla="*/ 0 h 21600"/>
              <a:gd name="connsiteX1" fmla="*/ 19759 w 19759"/>
              <a:gd name="connsiteY1" fmla="*/ 12873 h 21600"/>
              <a:gd name="connsiteX0" fmla="*/ 0 w 19759"/>
              <a:gd name="connsiteY0" fmla="*/ 0 h 21600"/>
              <a:gd name="connsiteX1" fmla="*/ 19653 w 19759"/>
              <a:gd name="connsiteY1" fmla="*/ 10088 h 21600"/>
              <a:gd name="connsiteX2" fmla="*/ 1 w 19759"/>
              <a:gd name="connsiteY2" fmla="*/ 21600 h 21600"/>
              <a:gd name="connsiteX3" fmla="*/ 0 w 19759"/>
              <a:gd name="connsiteY3" fmla="*/ 0 h 21600"/>
              <a:gd name="connsiteX0" fmla="*/ 0 w 19759"/>
              <a:gd name="connsiteY0" fmla="*/ 0 h 21600"/>
              <a:gd name="connsiteX1" fmla="*/ 19759 w 19759"/>
              <a:gd name="connsiteY1" fmla="*/ 12873 h 21600"/>
              <a:gd name="connsiteX0" fmla="*/ 0 w 19759"/>
              <a:gd name="connsiteY0" fmla="*/ 0 h 21600"/>
              <a:gd name="connsiteX1" fmla="*/ 19618 w 19759"/>
              <a:gd name="connsiteY1" fmla="*/ 8610 h 21600"/>
              <a:gd name="connsiteX2" fmla="*/ 1 w 19759"/>
              <a:gd name="connsiteY2" fmla="*/ 21600 h 21600"/>
              <a:gd name="connsiteX3" fmla="*/ 0 w 19759"/>
              <a:gd name="connsiteY3" fmla="*/ 0 h 21600"/>
              <a:gd name="connsiteX0" fmla="*/ 0 w 19759"/>
              <a:gd name="connsiteY0" fmla="*/ 0 h 21600"/>
              <a:gd name="connsiteX1" fmla="*/ 19759 w 19759"/>
              <a:gd name="connsiteY1" fmla="*/ 12873 h 21600"/>
              <a:gd name="connsiteX0" fmla="*/ 0 w 19759"/>
              <a:gd name="connsiteY0" fmla="*/ 0 h 21600"/>
              <a:gd name="connsiteX1" fmla="*/ 19583 w 19759"/>
              <a:gd name="connsiteY1" fmla="*/ 7871 h 21600"/>
              <a:gd name="connsiteX2" fmla="*/ 1 w 19759"/>
              <a:gd name="connsiteY2" fmla="*/ 21600 h 21600"/>
              <a:gd name="connsiteX3" fmla="*/ 0 w 19759"/>
              <a:gd name="connsiteY3" fmla="*/ 0 h 21600"/>
              <a:gd name="connsiteX0" fmla="*/ 0 w 19759"/>
              <a:gd name="connsiteY0" fmla="*/ 0 h 21600"/>
              <a:gd name="connsiteX1" fmla="*/ 19759 w 19759"/>
              <a:gd name="connsiteY1" fmla="*/ 12873 h 21600"/>
              <a:gd name="connsiteX0" fmla="*/ 0 w 19759"/>
              <a:gd name="connsiteY0" fmla="*/ 0 h 21600"/>
              <a:gd name="connsiteX1" fmla="*/ 19583 w 19759"/>
              <a:gd name="connsiteY1" fmla="*/ 8269 h 21600"/>
              <a:gd name="connsiteX2" fmla="*/ 1 w 19759"/>
              <a:gd name="connsiteY2" fmla="*/ 21600 h 21600"/>
              <a:gd name="connsiteX3" fmla="*/ 0 w 19759"/>
              <a:gd name="connsiteY3" fmla="*/ 0 h 21600"/>
              <a:gd name="connsiteX0" fmla="*/ 0 w 19759"/>
              <a:gd name="connsiteY0" fmla="*/ 0 h 21600"/>
              <a:gd name="connsiteX1" fmla="*/ 19759 w 19759"/>
              <a:gd name="connsiteY1" fmla="*/ 12873 h 21600"/>
              <a:gd name="connsiteX0" fmla="*/ 0 w 19759"/>
              <a:gd name="connsiteY0" fmla="*/ 0 h 21600"/>
              <a:gd name="connsiteX1" fmla="*/ 19583 w 19759"/>
              <a:gd name="connsiteY1" fmla="*/ 8269 h 21600"/>
              <a:gd name="connsiteX2" fmla="*/ 1 w 19759"/>
              <a:gd name="connsiteY2" fmla="*/ 21600 h 21600"/>
              <a:gd name="connsiteX3" fmla="*/ 0 w 19759"/>
              <a:gd name="connsiteY3" fmla="*/ 0 h 21600"/>
              <a:gd name="connsiteX0" fmla="*/ 0 w 19653"/>
              <a:gd name="connsiteY0" fmla="*/ 0 h 21600"/>
              <a:gd name="connsiteX1" fmla="*/ 19653 w 19653"/>
              <a:gd name="connsiteY1" fmla="*/ 8270 h 21600"/>
              <a:gd name="connsiteX0" fmla="*/ 0 w 19653"/>
              <a:gd name="connsiteY0" fmla="*/ 0 h 21600"/>
              <a:gd name="connsiteX1" fmla="*/ 19583 w 19653"/>
              <a:gd name="connsiteY1" fmla="*/ 8269 h 21600"/>
              <a:gd name="connsiteX2" fmla="*/ 1 w 19653"/>
              <a:gd name="connsiteY2" fmla="*/ 21600 h 21600"/>
              <a:gd name="connsiteX3" fmla="*/ 0 w 19653"/>
              <a:gd name="connsiteY3" fmla="*/ 0 h 21600"/>
              <a:gd name="connsiteX0" fmla="*/ 0 w 19653"/>
              <a:gd name="connsiteY0" fmla="*/ 0 h 21600"/>
              <a:gd name="connsiteX1" fmla="*/ 19653 w 19653"/>
              <a:gd name="connsiteY1" fmla="*/ 8270 h 21600"/>
              <a:gd name="connsiteX0" fmla="*/ 0 w 19653"/>
              <a:gd name="connsiteY0" fmla="*/ 0 h 21600"/>
              <a:gd name="connsiteX1" fmla="*/ 19583 w 19653"/>
              <a:gd name="connsiteY1" fmla="*/ 8269 h 21600"/>
              <a:gd name="connsiteX2" fmla="*/ 1 w 19653"/>
              <a:gd name="connsiteY2" fmla="*/ 21600 h 21600"/>
              <a:gd name="connsiteX3" fmla="*/ 0 w 19653"/>
              <a:gd name="connsiteY3" fmla="*/ 0 h 21600"/>
              <a:gd name="connsiteX0" fmla="*/ 0 w 19653"/>
              <a:gd name="connsiteY0" fmla="*/ 0 h 21600"/>
              <a:gd name="connsiteX1" fmla="*/ 19653 w 19653"/>
              <a:gd name="connsiteY1" fmla="*/ 8270 h 21600"/>
              <a:gd name="connsiteX0" fmla="*/ 0 w 19653"/>
              <a:gd name="connsiteY0" fmla="*/ 0 h 21600"/>
              <a:gd name="connsiteX1" fmla="*/ 19583 w 19653"/>
              <a:gd name="connsiteY1" fmla="*/ 8269 h 21600"/>
              <a:gd name="connsiteX2" fmla="*/ 1 w 19653"/>
              <a:gd name="connsiteY2" fmla="*/ 21600 h 21600"/>
              <a:gd name="connsiteX3" fmla="*/ 0 w 19653"/>
              <a:gd name="connsiteY3" fmla="*/ 0 h 21600"/>
              <a:gd name="connsiteX0" fmla="*/ 0 w 19653"/>
              <a:gd name="connsiteY0" fmla="*/ 0 h 21600"/>
              <a:gd name="connsiteX1" fmla="*/ 19653 w 19653"/>
              <a:gd name="connsiteY1" fmla="*/ 8270 h 21600"/>
              <a:gd name="connsiteX0" fmla="*/ 0 w 19653"/>
              <a:gd name="connsiteY0" fmla="*/ 0 h 21600"/>
              <a:gd name="connsiteX1" fmla="*/ 19583 w 19653"/>
              <a:gd name="connsiteY1" fmla="*/ 8269 h 21600"/>
              <a:gd name="connsiteX2" fmla="*/ 1 w 19653"/>
              <a:gd name="connsiteY2" fmla="*/ 21600 h 21600"/>
              <a:gd name="connsiteX3" fmla="*/ 0 w 19653"/>
              <a:gd name="connsiteY3" fmla="*/ 0 h 21600"/>
              <a:gd name="connsiteX0" fmla="*/ 0 w 19653"/>
              <a:gd name="connsiteY0" fmla="*/ 0 h 21600"/>
              <a:gd name="connsiteX1" fmla="*/ 19653 w 19653"/>
              <a:gd name="connsiteY1" fmla="*/ 8270 h 21600"/>
              <a:gd name="connsiteX0" fmla="*/ 0 w 19653"/>
              <a:gd name="connsiteY0" fmla="*/ 0 h 21600"/>
              <a:gd name="connsiteX1" fmla="*/ 19583 w 19653"/>
              <a:gd name="connsiteY1" fmla="*/ 8269 h 21600"/>
              <a:gd name="connsiteX2" fmla="*/ 1 w 19653"/>
              <a:gd name="connsiteY2" fmla="*/ 21600 h 21600"/>
              <a:gd name="connsiteX3" fmla="*/ 0 w 19653"/>
              <a:gd name="connsiteY3" fmla="*/ 0 h 21600"/>
              <a:gd name="connsiteX0" fmla="*/ 0 w 19653"/>
              <a:gd name="connsiteY0" fmla="*/ 0 h 21600"/>
              <a:gd name="connsiteX1" fmla="*/ 19653 w 19653"/>
              <a:gd name="connsiteY1" fmla="*/ 8270 h 21600"/>
              <a:gd name="connsiteX0" fmla="*/ 0 w 19653"/>
              <a:gd name="connsiteY0" fmla="*/ 0 h 21600"/>
              <a:gd name="connsiteX1" fmla="*/ 19583 w 19653"/>
              <a:gd name="connsiteY1" fmla="*/ 8269 h 21600"/>
              <a:gd name="connsiteX2" fmla="*/ 1 w 19653"/>
              <a:gd name="connsiteY2" fmla="*/ 21600 h 21600"/>
              <a:gd name="connsiteX3" fmla="*/ 0 w 19653"/>
              <a:gd name="connsiteY3" fmla="*/ 0 h 21600"/>
              <a:gd name="connsiteX0" fmla="*/ 0 w 19653"/>
              <a:gd name="connsiteY0" fmla="*/ 0 h 21600"/>
              <a:gd name="connsiteX1" fmla="*/ 19653 w 19653"/>
              <a:gd name="connsiteY1" fmla="*/ 8270 h 21600"/>
              <a:gd name="connsiteX0" fmla="*/ 0 w 19653"/>
              <a:gd name="connsiteY0" fmla="*/ 0 h 21600"/>
              <a:gd name="connsiteX1" fmla="*/ 1 w 19653"/>
              <a:gd name="connsiteY1" fmla="*/ 21600 h 21600"/>
              <a:gd name="connsiteX2" fmla="*/ 0 w 19653"/>
              <a:gd name="connsiteY2" fmla="*/ 0 h 21600"/>
              <a:gd name="connsiteX0" fmla="*/ 0 w 19653"/>
              <a:gd name="connsiteY0" fmla="*/ 1146 h 22746"/>
              <a:gd name="connsiteX1" fmla="*/ 19653 w 19653"/>
              <a:gd name="connsiteY1" fmla="*/ 9416 h 22746"/>
              <a:gd name="connsiteX0" fmla="*/ 0 w 19653"/>
              <a:gd name="connsiteY0" fmla="*/ 1146 h 22746"/>
              <a:gd name="connsiteX1" fmla="*/ 1 w 19653"/>
              <a:gd name="connsiteY1" fmla="*/ 22746 h 22746"/>
              <a:gd name="connsiteX2" fmla="*/ 0 w 19653"/>
              <a:gd name="connsiteY2" fmla="*/ 1146 h 22746"/>
              <a:gd name="connsiteX0" fmla="*/ 0 w 19653"/>
              <a:gd name="connsiteY0" fmla="*/ 1146 h 22746"/>
              <a:gd name="connsiteX1" fmla="*/ 19653 w 19653"/>
              <a:gd name="connsiteY1" fmla="*/ 9416 h 22746"/>
              <a:gd name="connsiteX0" fmla="*/ 0 w 19653"/>
              <a:gd name="connsiteY0" fmla="*/ 1146 h 22746"/>
              <a:gd name="connsiteX1" fmla="*/ 1 w 19653"/>
              <a:gd name="connsiteY1" fmla="*/ 22746 h 22746"/>
              <a:gd name="connsiteX2" fmla="*/ 0 w 19653"/>
              <a:gd name="connsiteY2" fmla="*/ 1146 h 22746"/>
              <a:gd name="connsiteX0" fmla="*/ 0 w 19653"/>
              <a:gd name="connsiteY0" fmla="*/ 0 h 21600"/>
              <a:gd name="connsiteX1" fmla="*/ 19653 w 19653"/>
              <a:gd name="connsiteY1" fmla="*/ 8270 h 21600"/>
              <a:gd name="connsiteX0" fmla="*/ 0 w 19653"/>
              <a:gd name="connsiteY0" fmla="*/ 0 h 21600"/>
              <a:gd name="connsiteX1" fmla="*/ 1 w 19653"/>
              <a:gd name="connsiteY1" fmla="*/ 21600 h 21600"/>
              <a:gd name="connsiteX2" fmla="*/ 0 w 19653"/>
              <a:gd name="connsiteY2" fmla="*/ 0 h 21600"/>
              <a:gd name="connsiteX0" fmla="*/ 0 w 19653"/>
              <a:gd name="connsiteY0" fmla="*/ 862 h 22462"/>
              <a:gd name="connsiteX1" fmla="*/ 19653 w 19653"/>
              <a:gd name="connsiteY1" fmla="*/ 9132 h 22462"/>
              <a:gd name="connsiteX0" fmla="*/ 0 w 19653"/>
              <a:gd name="connsiteY0" fmla="*/ 862 h 22462"/>
              <a:gd name="connsiteX1" fmla="*/ 1 w 19653"/>
              <a:gd name="connsiteY1" fmla="*/ 22462 h 22462"/>
              <a:gd name="connsiteX2" fmla="*/ 0 w 19653"/>
              <a:gd name="connsiteY2" fmla="*/ 862 h 22462"/>
            </a:gdLst>
            <a:ahLst/>
            <a:cxnLst>
              <a:cxn ang="0">
                <a:pos x="connsiteX0" y="connsiteY0"/>
              </a:cxn>
              <a:cxn ang="0">
                <a:pos x="connsiteX1" y="connsiteY1"/>
              </a:cxn>
              <a:cxn ang="0">
                <a:pos x="connsiteX2" y="connsiteY2"/>
              </a:cxn>
            </a:cxnLst>
            <a:rect l="l" t="t" r="r" b="b"/>
            <a:pathLst>
              <a:path w="19653" h="22462" fill="none" extrusionOk="0">
                <a:moveTo>
                  <a:pt x="0" y="862"/>
                </a:moveTo>
                <a:cubicBezTo>
                  <a:pt x="928" y="976"/>
                  <a:pt x="15558" y="0"/>
                  <a:pt x="19653" y="9132"/>
                </a:cubicBezTo>
              </a:path>
              <a:path w="19653" h="22462" stroke="0" extrusionOk="0">
                <a:moveTo>
                  <a:pt x="0" y="862"/>
                </a:moveTo>
                <a:cubicBezTo>
                  <a:pt x="0" y="8062"/>
                  <a:pt x="1" y="15262"/>
                  <a:pt x="1" y="22462"/>
                </a:cubicBezTo>
                <a:cubicBezTo>
                  <a:pt x="1" y="15262"/>
                  <a:pt x="0" y="8062"/>
                  <a:pt x="0" y="862"/>
                </a:cubicBezTo>
                <a:close/>
              </a:path>
            </a:pathLst>
          </a:custGeom>
          <a:noFill/>
          <a:ln w="19050">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dirty="0">
              <a:latin typeface="Arial" panose="020B0604020202020204" pitchFamily="34" charset="0"/>
              <a:cs typeface="Arial" panose="020B0604020202020204" pitchFamily="34" charset="0"/>
            </a:endParaRPr>
          </a:p>
        </p:txBody>
      </p:sp>
      <p:sp>
        <p:nvSpPr>
          <p:cNvPr id="33" name="Text Box 1048"/>
          <p:cNvSpPr txBox="1">
            <a:spLocks noChangeArrowheads="1"/>
          </p:cNvSpPr>
          <p:nvPr/>
        </p:nvSpPr>
        <p:spPr bwMode="auto">
          <a:xfrm>
            <a:off x="6990454" y="4167775"/>
            <a:ext cx="947695" cy="338554"/>
          </a:xfrm>
          <a:prstGeom prst="rect">
            <a:avLst/>
          </a:prstGeom>
          <a:solidFill>
            <a:schemeClr val="bg1"/>
          </a:solid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Arial" panose="020B0604020202020204" pitchFamily="34" charset="0"/>
                <a:cs typeface="Arial" panose="020B0604020202020204" pitchFamily="34" charset="0"/>
              </a:rPr>
              <a:t>25% RH</a:t>
            </a:r>
          </a:p>
        </p:txBody>
      </p:sp>
      <p:sp>
        <p:nvSpPr>
          <p:cNvPr id="34" name="Text Box 51"/>
          <p:cNvSpPr txBox="1">
            <a:spLocks noChangeArrowheads="1"/>
          </p:cNvSpPr>
          <p:nvPr/>
        </p:nvSpPr>
        <p:spPr bwMode="auto">
          <a:xfrm>
            <a:off x="9074628" y="2270400"/>
            <a:ext cx="1141844" cy="584775"/>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Arial" panose="020B0604020202020204" pitchFamily="34" charset="0"/>
                <a:cs typeface="Arial" panose="020B0604020202020204" pitchFamily="34" charset="0"/>
              </a:rPr>
              <a:t>Absolute Humidity</a:t>
            </a:r>
          </a:p>
        </p:txBody>
      </p:sp>
      <p:sp>
        <p:nvSpPr>
          <p:cNvPr id="35" name="Text Box 1028"/>
          <p:cNvSpPr txBox="1">
            <a:spLocks noChangeArrowheads="1"/>
          </p:cNvSpPr>
          <p:nvPr/>
        </p:nvSpPr>
        <p:spPr bwMode="auto">
          <a:xfrm>
            <a:off x="8831109" y="4532511"/>
            <a:ext cx="1576441" cy="338554"/>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Arial" panose="020B0604020202020204" pitchFamily="34" charset="0"/>
                <a:cs typeface="Arial" panose="020B0604020202020204" pitchFamily="34" charset="0"/>
              </a:rPr>
              <a:t>30 gr (2g/kg)</a:t>
            </a:r>
            <a:endParaRPr lang="en-US" sz="1600" baseline="30000" dirty="0">
              <a:latin typeface="Arial" panose="020B0604020202020204" pitchFamily="34" charset="0"/>
              <a:cs typeface="Arial" panose="020B0604020202020204" pitchFamily="34" charset="0"/>
            </a:endParaRPr>
          </a:p>
        </p:txBody>
      </p:sp>
      <p:sp>
        <p:nvSpPr>
          <p:cNvPr id="36" name="Text Box 1028"/>
          <p:cNvSpPr txBox="1">
            <a:spLocks noChangeArrowheads="1"/>
          </p:cNvSpPr>
          <p:nvPr/>
        </p:nvSpPr>
        <p:spPr bwMode="auto">
          <a:xfrm>
            <a:off x="8852001" y="3914285"/>
            <a:ext cx="1555548" cy="338554"/>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Arial" panose="020B0604020202020204" pitchFamily="34" charset="0"/>
                <a:cs typeface="Arial" panose="020B0604020202020204" pitchFamily="34" charset="0"/>
              </a:rPr>
              <a:t>120 gr (8g/kg)</a:t>
            </a:r>
            <a:endParaRPr lang="en-US" sz="1600" baseline="30000" dirty="0">
              <a:latin typeface="Arial" panose="020B0604020202020204" pitchFamily="34" charset="0"/>
              <a:cs typeface="Arial" panose="020B0604020202020204" pitchFamily="34" charset="0"/>
            </a:endParaRPr>
          </a:p>
        </p:txBody>
      </p:sp>
      <p:sp>
        <p:nvSpPr>
          <p:cNvPr id="20" name="Arc 1047"/>
          <p:cNvSpPr>
            <a:spLocks/>
          </p:cNvSpPr>
          <p:nvPr/>
        </p:nvSpPr>
        <p:spPr bwMode="auto">
          <a:xfrm flipV="1">
            <a:off x="2983194" y="116964"/>
            <a:ext cx="5537526" cy="4664341"/>
          </a:xfrm>
          <a:custGeom>
            <a:avLst/>
            <a:gdLst>
              <a:gd name="T0" fmla="*/ 0 w 19780"/>
              <a:gd name="T1" fmla="*/ 0 h 21600"/>
              <a:gd name="T2" fmla="*/ 1124 w 19780"/>
              <a:gd name="T3" fmla="*/ 815 h 21600"/>
              <a:gd name="T4" fmla="*/ 0 w 19780"/>
              <a:gd name="T5" fmla="*/ 1362 h 21600"/>
              <a:gd name="T6" fmla="*/ 0 60000 65536"/>
              <a:gd name="T7" fmla="*/ 0 60000 65536"/>
              <a:gd name="T8" fmla="*/ 0 60000 65536"/>
              <a:gd name="T9" fmla="*/ 0 w 19780"/>
              <a:gd name="T10" fmla="*/ 0 h 21600"/>
              <a:gd name="T11" fmla="*/ 19780 w 19780"/>
              <a:gd name="T12" fmla="*/ 21600 h 21600"/>
            </a:gdLst>
            <a:ahLst/>
            <a:cxnLst>
              <a:cxn ang="T6">
                <a:pos x="T0" y="T1"/>
              </a:cxn>
              <a:cxn ang="T7">
                <a:pos x="T2" y="T3"/>
              </a:cxn>
              <a:cxn ang="T8">
                <a:pos x="T4" y="T5"/>
              </a:cxn>
            </a:cxnLst>
            <a:rect l="T9" t="T10" r="T11" b="T12"/>
            <a:pathLst>
              <a:path w="19780" h="21600" fill="none" extrusionOk="0">
                <a:moveTo>
                  <a:pt x="-1" y="0"/>
                </a:moveTo>
                <a:cubicBezTo>
                  <a:pt x="8573" y="0"/>
                  <a:pt x="16334" y="5070"/>
                  <a:pt x="19779" y="12921"/>
                </a:cubicBezTo>
              </a:path>
              <a:path w="19780" h="21600" stroke="0" extrusionOk="0">
                <a:moveTo>
                  <a:pt x="-1" y="0"/>
                </a:moveTo>
                <a:cubicBezTo>
                  <a:pt x="8573" y="0"/>
                  <a:pt x="16334" y="5070"/>
                  <a:pt x="19779" y="12921"/>
                </a:cubicBezTo>
                <a:lnTo>
                  <a:pt x="0" y="21600"/>
                </a:lnTo>
                <a:close/>
              </a:path>
            </a:pathLst>
          </a:custGeom>
          <a:noFill/>
          <a:ln w="19050">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7" name="TextBox 36"/>
          <p:cNvSpPr txBox="1"/>
          <p:nvPr/>
        </p:nvSpPr>
        <p:spPr>
          <a:xfrm>
            <a:off x="6931943" y="3108819"/>
            <a:ext cx="1061509" cy="338554"/>
          </a:xfrm>
          <a:prstGeom prst="rect">
            <a:avLst/>
          </a:prstGeom>
          <a:solidFill>
            <a:schemeClr val="bg1"/>
          </a:solidFill>
        </p:spPr>
        <p:txBody>
          <a:bodyPr wrap="none" rtlCol="0">
            <a:spAutoFit/>
          </a:bodyPr>
          <a:lstStyle/>
          <a:p>
            <a:r>
              <a:rPr lang="en-US" sz="1600" dirty="0">
                <a:latin typeface="Arial" panose="020B0604020202020204" pitchFamily="34" charset="0"/>
                <a:cs typeface="Arial" panose="020B0604020202020204" pitchFamily="34" charset="0"/>
              </a:rPr>
              <a:t>100% RH</a:t>
            </a:r>
          </a:p>
        </p:txBody>
      </p:sp>
      <p:sp>
        <p:nvSpPr>
          <p:cNvPr id="2" name="Footer Placeholder 4">
            <a:extLst>
              <a:ext uri="{FF2B5EF4-FFF2-40B4-BE49-F238E27FC236}">
                <a16:creationId xmlns:a16="http://schemas.microsoft.com/office/drawing/2014/main" id="{413F8C6E-F9DE-FE98-9CB7-4DE1743DD12C}"/>
              </a:ext>
            </a:extLst>
          </p:cNvPr>
          <p:cNvSpPr txBox="1">
            <a:spLocks/>
          </p:cNvSpPr>
          <p:nvPr/>
        </p:nvSpPr>
        <p:spPr>
          <a:xfrm>
            <a:off x="5355771" y="6576681"/>
            <a:ext cx="5690848" cy="137325"/>
          </a:xfrm>
          <a:prstGeom prst="rect">
            <a:avLst/>
          </a:prstGeom>
        </p:spPr>
        <p:txBody>
          <a:bodyPr vert="horz" lIns="0" tIns="0" rIns="0" bIns="0" rtlCol="0" anchor="t"/>
          <a:lstStyle>
            <a:defPPr>
              <a:defRPr lang="en-US"/>
            </a:defPPr>
            <a:lvl1pPr algn="r">
              <a:defRPr kumimoji="0" sz="900" b="0" i="0" u="none" strike="noStrike" cap="none" spc="0" normalizeH="0" baseline="0">
                <a:ln>
                  <a:noFill/>
                </a:ln>
                <a:solidFill>
                  <a:srgbClr val="000000"/>
                </a:solidFill>
                <a:effectLst/>
                <a:uLnTx/>
                <a:uFillTx/>
                <a:latin typeface="Calibri"/>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dirty="0"/>
              <a:t>2024</a:t>
            </a:r>
          </a:p>
        </p:txBody>
      </p:sp>
      <p:sp>
        <p:nvSpPr>
          <p:cNvPr id="5" name="Slide Number Placeholder 4">
            <a:extLst>
              <a:ext uri="{FF2B5EF4-FFF2-40B4-BE49-F238E27FC236}">
                <a16:creationId xmlns:a16="http://schemas.microsoft.com/office/drawing/2014/main" id="{A7B00240-0CE6-183F-9849-42BD70412346}"/>
              </a:ext>
            </a:extLst>
          </p:cNvPr>
          <p:cNvSpPr txBox="1">
            <a:spLocks/>
          </p:cNvSpPr>
          <p:nvPr/>
        </p:nvSpPr>
        <p:spPr>
          <a:xfrm>
            <a:off x="11208544" y="6576681"/>
            <a:ext cx="359569" cy="137325"/>
          </a:xfrm>
          <a:prstGeom prst="rect">
            <a:avLst/>
          </a:prstGeom>
        </p:spPr>
        <p:txBody>
          <a:bodyPr vert="horz" lIns="0" tIns="0" rIns="0" bIns="0" rtlCol="0" anchor="t"/>
          <a:lstStyle>
            <a:defPPr>
              <a:defRPr lang="en-US"/>
            </a:defPPr>
            <a:lvl1pPr algn="r">
              <a:defRPr sz="900"/>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23CC98E1-4712-4259-8232-BDFECE44C2BE}" type="slidenum">
              <a:rPr lang="en-US" dirty="0" smtClean="0"/>
              <a:pPr/>
              <a:t>5</a:t>
            </a:fld>
            <a:endParaRPr lang="en-US"/>
          </a:p>
        </p:txBody>
      </p:sp>
    </p:spTree>
    <p:extLst>
      <p:ext uri="{BB962C8B-B14F-4D97-AF65-F5344CB8AC3E}">
        <p14:creationId xmlns:p14="http://schemas.microsoft.com/office/powerpoint/2010/main" val="1046707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3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down)">
                                      <p:cBhvr>
                                        <p:cTn id="40" dur="500"/>
                                        <p:tgtEl>
                                          <p:spTgt spid="32"/>
                                        </p:tgtEl>
                                      </p:cBhvr>
                                    </p:animEffec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5" grpId="0"/>
      <p:bldP spid="36" grpId="0"/>
      <p:bldP spid="20"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B882A4E-1055-D51C-C196-07096EB91EF8}"/>
              </a:ext>
            </a:extLst>
          </p:cNvPr>
          <p:cNvSpPr>
            <a:spLocks noGrp="1"/>
          </p:cNvSpPr>
          <p:nvPr>
            <p:ph type="subTitle" idx="15"/>
          </p:nvPr>
        </p:nvSpPr>
        <p:spPr/>
        <p:txBody>
          <a:bodyPr/>
          <a:lstStyle/>
          <a:p>
            <a:r>
              <a:rPr lang="en-US" dirty="0"/>
              <a:t>Psychrometric Chart</a:t>
            </a:r>
          </a:p>
        </p:txBody>
      </p:sp>
      <p:sp>
        <p:nvSpPr>
          <p:cNvPr id="3" name="Title 2">
            <a:extLst>
              <a:ext uri="{FF2B5EF4-FFF2-40B4-BE49-F238E27FC236}">
                <a16:creationId xmlns:a16="http://schemas.microsoft.com/office/drawing/2014/main" id="{03ADCC24-ACDF-0899-7B2A-20280DEAB3DF}"/>
              </a:ext>
            </a:extLst>
          </p:cNvPr>
          <p:cNvSpPr>
            <a:spLocks noGrp="1"/>
          </p:cNvSpPr>
          <p:nvPr>
            <p:ph type="title"/>
          </p:nvPr>
        </p:nvSpPr>
        <p:spPr/>
        <p:txBody>
          <a:bodyPr/>
          <a:lstStyle/>
          <a:p>
            <a:r>
              <a:rPr lang="en-US" sz="2800" b="0" dirty="0">
                <a:solidFill>
                  <a:schemeClr val="accent1"/>
                </a:solidFill>
                <a:latin typeface="Calibri" panose="020F0502020204030204" pitchFamily="34" charset="0"/>
              </a:rPr>
              <a:t>Introduction to Humidity</a:t>
            </a:r>
            <a:endParaRPr lang="en-US" dirty="0"/>
          </a:p>
        </p:txBody>
      </p:sp>
      <p:sp>
        <p:nvSpPr>
          <p:cNvPr id="5" name="Footer Placeholder 4">
            <a:extLst>
              <a:ext uri="{FF2B5EF4-FFF2-40B4-BE49-F238E27FC236}">
                <a16:creationId xmlns:a16="http://schemas.microsoft.com/office/drawing/2014/main" id="{E64FC6D8-97BA-5B2E-1640-BB5030BD243E}"/>
              </a:ext>
            </a:extLst>
          </p:cNvPr>
          <p:cNvSpPr>
            <a:spLocks noGrp="1"/>
          </p:cNvSpPr>
          <p:nvPr>
            <p:ph type="ftr" sz="quarter" idx="21"/>
          </p:nvPr>
        </p:nvSpPr>
        <p:spPr/>
        <p:txBody>
          <a:bodyPr/>
          <a:lstStyle/>
          <a:p>
            <a:r>
              <a:rPr lang="en-US" dirty="0"/>
              <a:t>2024</a:t>
            </a:r>
          </a:p>
        </p:txBody>
      </p:sp>
      <p:sp>
        <p:nvSpPr>
          <p:cNvPr id="6" name="Slide Number Placeholder 5">
            <a:extLst>
              <a:ext uri="{FF2B5EF4-FFF2-40B4-BE49-F238E27FC236}">
                <a16:creationId xmlns:a16="http://schemas.microsoft.com/office/drawing/2014/main" id="{B8D03D0E-A202-B943-3381-E2A8A20DDBE6}"/>
              </a:ext>
            </a:extLst>
          </p:cNvPr>
          <p:cNvSpPr>
            <a:spLocks noGrp="1"/>
          </p:cNvSpPr>
          <p:nvPr>
            <p:ph type="sldNum" sz="quarter" idx="22"/>
          </p:nvPr>
        </p:nvSpPr>
        <p:spPr/>
        <p:txBody>
          <a:bodyPr/>
          <a:lstStyle/>
          <a:p>
            <a:fld id="{E4133612-739D-40FE-919B-BB53B61D53E5}" type="slidenum">
              <a:rPr lang="en-US" smtClean="0"/>
              <a:pPr/>
              <a:t>6</a:t>
            </a:fld>
            <a:endParaRPr lang="en-US" dirty="0"/>
          </a:p>
        </p:txBody>
      </p:sp>
      <p:pic>
        <p:nvPicPr>
          <p:cNvPr id="9" name="Picture 8">
            <a:extLst>
              <a:ext uri="{FF2B5EF4-FFF2-40B4-BE49-F238E27FC236}">
                <a16:creationId xmlns:a16="http://schemas.microsoft.com/office/drawing/2014/main" id="{A8FB624A-3983-0BCB-4DCD-F98315E40A66}"/>
              </a:ext>
            </a:extLst>
          </p:cNvPr>
          <p:cNvPicPr>
            <a:picLocks noChangeAspect="1"/>
          </p:cNvPicPr>
          <p:nvPr/>
        </p:nvPicPr>
        <p:blipFill>
          <a:blip r:embed="rId2"/>
          <a:stretch>
            <a:fillRect/>
          </a:stretch>
        </p:blipFill>
        <p:spPr>
          <a:xfrm>
            <a:off x="2858023" y="1193434"/>
            <a:ext cx="7096682" cy="5094907"/>
          </a:xfrm>
          <a:prstGeom prst="rect">
            <a:avLst/>
          </a:prstGeom>
        </p:spPr>
      </p:pic>
    </p:spTree>
    <p:extLst>
      <p:ext uri="{BB962C8B-B14F-4D97-AF65-F5344CB8AC3E}">
        <p14:creationId xmlns:p14="http://schemas.microsoft.com/office/powerpoint/2010/main" val="8397078"/>
      </p:ext>
    </p:extLst>
  </p:cSld>
  <p:clrMapOvr>
    <a:masterClrMapping/>
  </p:clrMapOvr>
  <p:transition spd="slow">
    <p:wedg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Untertitel 1034">
            <a:extLst>
              <a:ext uri="{FF2B5EF4-FFF2-40B4-BE49-F238E27FC236}">
                <a16:creationId xmlns:a16="http://schemas.microsoft.com/office/drawing/2014/main" id="{F757652C-1E61-4E9E-8438-EA1D3F02D7D5}"/>
              </a:ext>
            </a:extLst>
          </p:cNvPr>
          <p:cNvSpPr>
            <a:spLocks noGrp="1"/>
          </p:cNvSpPr>
          <p:nvPr>
            <p:ph type="subTitle" idx="15"/>
          </p:nvPr>
        </p:nvSpPr>
        <p:spPr/>
        <p:txBody>
          <a:bodyPr/>
          <a:lstStyle/>
          <a:p>
            <a:r>
              <a:rPr lang="en-US" dirty="0"/>
              <a:t>Why Buildings get Dry</a:t>
            </a:r>
          </a:p>
        </p:txBody>
      </p:sp>
      <p:sp>
        <p:nvSpPr>
          <p:cNvPr id="4" name="Titel 3">
            <a:extLst>
              <a:ext uri="{FF2B5EF4-FFF2-40B4-BE49-F238E27FC236}">
                <a16:creationId xmlns:a16="http://schemas.microsoft.com/office/drawing/2014/main" id="{869563C6-A5EF-E3BB-E2A7-8EC1DF4F9619}"/>
              </a:ext>
            </a:extLst>
          </p:cNvPr>
          <p:cNvSpPr>
            <a:spLocks noGrp="1"/>
          </p:cNvSpPr>
          <p:nvPr>
            <p:ph type="title"/>
          </p:nvPr>
        </p:nvSpPr>
        <p:spPr/>
        <p:txBody>
          <a:bodyPr/>
          <a:lstStyle/>
          <a:p>
            <a:r>
              <a:rPr lang="en-US" dirty="0"/>
              <a:t>Introduction to Humidity</a:t>
            </a:r>
          </a:p>
        </p:txBody>
      </p:sp>
      <p:sp>
        <p:nvSpPr>
          <p:cNvPr id="16" name="Footer Placeholder 4">
            <a:extLst>
              <a:ext uri="{FF2B5EF4-FFF2-40B4-BE49-F238E27FC236}">
                <a16:creationId xmlns:a16="http://schemas.microsoft.com/office/drawing/2014/main" id="{96F9B844-CE30-5BD8-16DB-98EF47BD7B39}"/>
              </a:ext>
            </a:extLst>
          </p:cNvPr>
          <p:cNvSpPr txBox="1">
            <a:spLocks/>
          </p:cNvSpPr>
          <p:nvPr/>
        </p:nvSpPr>
        <p:spPr>
          <a:xfrm>
            <a:off x="5355771" y="6576681"/>
            <a:ext cx="5690848" cy="137325"/>
          </a:xfrm>
          <a:prstGeom prst="rect">
            <a:avLst/>
          </a:prstGeom>
        </p:spPr>
        <p:txBody>
          <a:bodyPr vert="horz" lIns="0" tIns="0" rIns="0" bIns="0" rtlCol="0" anchor="t"/>
          <a:lstStyle>
            <a:defPPr>
              <a:defRPr lang="en-US"/>
            </a:defPPr>
            <a:lvl1pPr algn="r">
              <a:defRPr kumimoji="0" sz="900" b="0" i="0" u="none" strike="noStrike" cap="none" spc="0" normalizeH="0" baseline="0">
                <a:ln>
                  <a:noFill/>
                </a:ln>
                <a:solidFill>
                  <a:srgbClr val="000000"/>
                </a:solidFill>
                <a:effectLst/>
                <a:uLnTx/>
                <a:uFillTx/>
                <a:latin typeface="Calibri"/>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dirty="0"/>
              <a:t>2024</a:t>
            </a:r>
          </a:p>
        </p:txBody>
      </p:sp>
      <p:sp>
        <p:nvSpPr>
          <p:cNvPr id="17" name="Slide Number Placeholder 4">
            <a:extLst>
              <a:ext uri="{FF2B5EF4-FFF2-40B4-BE49-F238E27FC236}">
                <a16:creationId xmlns:a16="http://schemas.microsoft.com/office/drawing/2014/main" id="{861D222A-CD53-5329-5360-F324BF66C207}"/>
              </a:ext>
            </a:extLst>
          </p:cNvPr>
          <p:cNvSpPr txBox="1">
            <a:spLocks/>
          </p:cNvSpPr>
          <p:nvPr/>
        </p:nvSpPr>
        <p:spPr>
          <a:xfrm>
            <a:off x="11208544" y="6576681"/>
            <a:ext cx="359569" cy="137325"/>
          </a:xfrm>
          <a:prstGeom prst="rect">
            <a:avLst/>
          </a:prstGeom>
        </p:spPr>
        <p:txBody>
          <a:bodyPr vert="horz" lIns="0" tIns="0" rIns="0" bIns="0" rtlCol="0" anchor="t"/>
          <a:lstStyle>
            <a:defPPr>
              <a:defRPr lang="en-US"/>
            </a:defPPr>
            <a:lvl1pPr algn="r">
              <a:defRPr sz="900"/>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23CC98E1-4712-4259-8232-BDFECE44C2BE}" type="slidenum">
              <a:rPr lang="en-US" dirty="0" smtClean="0"/>
              <a:pPr/>
              <a:t>7</a:t>
            </a:fld>
            <a:endParaRPr lang="en-US"/>
          </a:p>
        </p:txBody>
      </p:sp>
      <p:sp>
        <p:nvSpPr>
          <p:cNvPr id="3" name="Rectangle 2">
            <a:extLst>
              <a:ext uri="{FF2B5EF4-FFF2-40B4-BE49-F238E27FC236}">
                <a16:creationId xmlns:a16="http://schemas.microsoft.com/office/drawing/2014/main" id="{DA1ED9CF-42AA-767D-B977-761AA00BF7AA}"/>
              </a:ext>
            </a:extLst>
          </p:cNvPr>
          <p:cNvSpPr/>
          <p:nvPr/>
        </p:nvSpPr>
        <p:spPr>
          <a:xfrm>
            <a:off x="7918395" y="3717023"/>
            <a:ext cx="1966912" cy="27146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998FBF3-B040-3EF1-BB9E-90296F458D11}"/>
              </a:ext>
            </a:extLst>
          </p:cNvPr>
          <p:cNvSpPr/>
          <p:nvPr/>
        </p:nvSpPr>
        <p:spPr>
          <a:xfrm>
            <a:off x="2169308" y="3711045"/>
            <a:ext cx="1966912" cy="27146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11806480-DE23-40E6-C117-9841C304A180}"/>
              </a:ext>
            </a:extLst>
          </p:cNvPr>
          <p:cNvSpPr txBox="1">
            <a:spLocks/>
          </p:cNvSpPr>
          <p:nvPr/>
        </p:nvSpPr>
        <p:spPr>
          <a:xfrm>
            <a:off x="1655707" y="1455870"/>
            <a:ext cx="8229600" cy="4234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2000" b="1" dirty="0">
                <a:latin typeface="Arial" panose="020B0604020202020204" pitchFamily="34" charset="0"/>
                <a:cs typeface="Arial" panose="020B0604020202020204" pitchFamily="34" charset="0"/>
              </a:rPr>
              <a:t>Outside air with low </a:t>
            </a:r>
            <a:r>
              <a:rPr lang="en-US" altLang="en-US" sz="2000" b="1" u="sng" dirty="0">
                <a:latin typeface="Arial" panose="020B0604020202020204" pitchFamily="34" charset="0"/>
                <a:cs typeface="Arial" panose="020B0604020202020204" pitchFamily="34" charset="0"/>
              </a:rPr>
              <a:t>absolute humidity </a:t>
            </a:r>
            <a:r>
              <a:rPr lang="en-US" altLang="en-US" sz="2000" b="1" dirty="0">
                <a:latin typeface="Arial" panose="020B0604020202020204" pitchFamily="34" charset="0"/>
                <a:cs typeface="Arial" panose="020B0604020202020204" pitchFamily="34" charset="0"/>
              </a:rPr>
              <a:t>dries building</a:t>
            </a:r>
          </a:p>
          <a:p>
            <a:pPr lvl="1" algn="ctr"/>
            <a:endParaRPr lang="en-US" altLang="en-US" sz="2000"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F958EFE3-611E-5FAA-FBCA-F9361CB8E9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3870" y="2778347"/>
            <a:ext cx="3164682" cy="3164682"/>
          </a:xfrm>
          <a:prstGeom prst="rect">
            <a:avLst/>
          </a:prstGeom>
        </p:spPr>
      </p:pic>
      <p:sp>
        <p:nvSpPr>
          <p:cNvPr id="9" name="TextBox 8">
            <a:extLst>
              <a:ext uri="{FF2B5EF4-FFF2-40B4-BE49-F238E27FC236}">
                <a16:creationId xmlns:a16="http://schemas.microsoft.com/office/drawing/2014/main" id="{C150DC58-CE1F-B99B-6B86-F2866DF6E44F}"/>
              </a:ext>
            </a:extLst>
          </p:cNvPr>
          <p:cNvSpPr txBox="1"/>
          <p:nvPr/>
        </p:nvSpPr>
        <p:spPr>
          <a:xfrm>
            <a:off x="2116920" y="2940950"/>
            <a:ext cx="2028119" cy="1077218"/>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Outside Air</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6°F (-14°C)</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53% RH</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4 gr/lb (0.6 g/kg)</a:t>
            </a:r>
          </a:p>
        </p:txBody>
      </p:sp>
      <p:sp>
        <p:nvSpPr>
          <p:cNvPr id="10" name="TextBox 9">
            <a:extLst>
              <a:ext uri="{FF2B5EF4-FFF2-40B4-BE49-F238E27FC236}">
                <a16:creationId xmlns:a16="http://schemas.microsoft.com/office/drawing/2014/main" id="{37F444A9-029A-6AF8-BF92-FA0DBFF3E6CB}"/>
              </a:ext>
            </a:extLst>
          </p:cNvPr>
          <p:cNvSpPr txBox="1"/>
          <p:nvPr/>
        </p:nvSpPr>
        <p:spPr>
          <a:xfrm>
            <a:off x="7861246" y="2940950"/>
            <a:ext cx="1970411" cy="1077218"/>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Inside Air</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70°F (21°C)</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4% RH</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4 gr/lb (0.6 g/kg)</a:t>
            </a:r>
          </a:p>
        </p:txBody>
      </p:sp>
      <p:sp>
        <p:nvSpPr>
          <p:cNvPr id="11" name="Right Arrow 12">
            <a:extLst>
              <a:ext uri="{FF2B5EF4-FFF2-40B4-BE49-F238E27FC236}">
                <a16:creationId xmlns:a16="http://schemas.microsoft.com/office/drawing/2014/main" id="{4B8AAB1F-9100-C1C5-6C45-9B16461FF84D}"/>
              </a:ext>
            </a:extLst>
          </p:cNvPr>
          <p:cNvSpPr/>
          <p:nvPr/>
        </p:nvSpPr>
        <p:spPr>
          <a:xfrm>
            <a:off x="3295330" y="4381247"/>
            <a:ext cx="1551694" cy="467478"/>
          </a:xfrm>
          <a:prstGeom prst="rightArrow">
            <a:avLst/>
          </a:prstGeom>
          <a:solidFill>
            <a:schemeClr val="accent1"/>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Ventilation</a:t>
            </a:r>
          </a:p>
        </p:txBody>
      </p:sp>
      <p:sp>
        <p:nvSpPr>
          <p:cNvPr id="12" name="Left-Right Arrow 13">
            <a:extLst>
              <a:ext uri="{FF2B5EF4-FFF2-40B4-BE49-F238E27FC236}">
                <a16:creationId xmlns:a16="http://schemas.microsoft.com/office/drawing/2014/main" id="{9509CD00-05C7-7F3A-24D7-A35A59B6263A}"/>
              </a:ext>
            </a:extLst>
          </p:cNvPr>
          <p:cNvSpPr/>
          <p:nvPr/>
        </p:nvSpPr>
        <p:spPr>
          <a:xfrm rot="20550931">
            <a:off x="4421531" y="5409843"/>
            <a:ext cx="1694569" cy="409575"/>
          </a:xfrm>
          <a:prstGeom prst="leftRightArrow">
            <a:avLst/>
          </a:prstGeom>
          <a:solidFill>
            <a:schemeClr val="accent1"/>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In/Exfiltration</a:t>
            </a:r>
          </a:p>
        </p:txBody>
      </p:sp>
      <p:sp>
        <p:nvSpPr>
          <p:cNvPr id="13" name="Curved Down Arrow 14">
            <a:extLst>
              <a:ext uri="{FF2B5EF4-FFF2-40B4-BE49-F238E27FC236}">
                <a16:creationId xmlns:a16="http://schemas.microsoft.com/office/drawing/2014/main" id="{6D63EC7C-D952-2781-6988-0A7D6D090320}"/>
              </a:ext>
            </a:extLst>
          </p:cNvPr>
          <p:cNvSpPr/>
          <p:nvPr/>
        </p:nvSpPr>
        <p:spPr>
          <a:xfrm>
            <a:off x="3440394" y="2093298"/>
            <a:ext cx="4706753" cy="847652"/>
          </a:xfrm>
          <a:prstGeom prst="curvedDownArrow">
            <a:avLst/>
          </a:prstGeom>
          <a:gradFill>
            <a:gsLst>
              <a:gs pos="0">
                <a:srgbClr val="0080FF"/>
              </a:gs>
              <a:gs pos="100000">
                <a:srgbClr val="FFC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Sensible Heating</a:t>
            </a:r>
            <a:endParaRPr lang="en-US" dirty="0">
              <a:solidFill>
                <a:schemeClr val="tx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45023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p:bldP spid="10"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B882A4E-1055-D51C-C196-07096EB91EF8}"/>
              </a:ext>
            </a:extLst>
          </p:cNvPr>
          <p:cNvSpPr>
            <a:spLocks noGrp="1"/>
          </p:cNvSpPr>
          <p:nvPr>
            <p:ph type="subTitle" idx="15"/>
          </p:nvPr>
        </p:nvSpPr>
        <p:spPr/>
        <p:txBody>
          <a:bodyPr/>
          <a:lstStyle/>
          <a:p>
            <a:r>
              <a:rPr lang="en-US" dirty="0"/>
              <a:t>Is Dryness a Problem?</a:t>
            </a:r>
          </a:p>
        </p:txBody>
      </p:sp>
      <p:sp>
        <p:nvSpPr>
          <p:cNvPr id="3" name="Title 2">
            <a:extLst>
              <a:ext uri="{FF2B5EF4-FFF2-40B4-BE49-F238E27FC236}">
                <a16:creationId xmlns:a16="http://schemas.microsoft.com/office/drawing/2014/main" id="{03ADCC24-ACDF-0899-7B2A-20280DEAB3DF}"/>
              </a:ext>
            </a:extLst>
          </p:cNvPr>
          <p:cNvSpPr>
            <a:spLocks noGrp="1"/>
          </p:cNvSpPr>
          <p:nvPr>
            <p:ph type="title"/>
          </p:nvPr>
        </p:nvSpPr>
        <p:spPr/>
        <p:txBody>
          <a:bodyPr/>
          <a:lstStyle/>
          <a:p>
            <a:r>
              <a:rPr lang="en-US" dirty="0"/>
              <a:t>Introduction to Humidity</a:t>
            </a:r>
          </a:p>
        </p:txBody>
      </p:sp>
      <p:sp>
        <p:nvSpPr>
          <p:cNvPr id="5" name="Footer Placeholder 4">
            <a:extLst>
              <a:ext uri="{FF2B5EF4-FFF2-40B4-BE49-F238E27FC236}">
                <a16:creationId xmlns:a16="http://schemas.microsoft.com/office/drawing/2014/main" id="{E64FC6D8-97BA-5B2E-1640-BB5030BD243E}"/>
              </a:ext>
            </a:extLst>
          </p:cNvPr>
          <p:cNvSpPr>
            <a:spLocks noGrp="1"/>
          </p:cNvSpPr>
          <p:nvPr>
            <p:ph type="ftr" sz="quarter" idx="21"/>
          </p:nvPr>
        </p:nvSpPr>
        <p:spPr/>
        <p:txBody>
          <a:bodyPr/>
          <a:lstStyle/>
          <a:p>
            <a:r>
              <a:rPr lang="en-US" dirty="0"/>
              <a:t>2024</a:t>
            </a:r>
          </a:p>
        </p:txBody>
      </p:sp>
      <p:sp>
        <p:nvSpPr>
          <p:cNvPr id="6" name="Slide Number Placeholder 5">
            <a:extLst>
              <a:ext uri="{FF2B5EF4-FFF2-40B4-BE49-F238E27FC236}">
                <a16:creationId xmlns:a16="http://schemas.microsoft.com/office/drawing/2014/main" id="{B8D03D0E-A202-B943-3381-E2A8A20DDBE6}"/>
              </a:ext>
            </a:extLst>
          </p:cNvPr>
          <p:cNvSpPr>
            <a:spLocks noGrp="1"/>
          </p:cNvSpPr>
          <p:nvPr>
            <p:ph type="sldNum" sz="quarter" idx="22"/>
          </p:nvPr>
        </p:nvSpPr>
        <p:spPr/>
        <p:txBody>
          <a:bodyPr/>
          <a:lstStyle/>
          <a:p>
            <a:fld id="{E4133612-739D-40FE-919B-BB53B61D53E5}" type="slidenum">
              <a:rPr lang="en-US" smtClean="0"/>
              <a:pPr/>
              <a:t>8</a:t>
            </a:fld>
            <a:endParaRPr lang="en-US" dirty="0"/>
          </a:p>
        </p:txBody>
      </p:sp>
      <p:pic>
        <p:nvPicPr>
          <p:cNvPr id="32" name="Picture 31">
            <a:extLst>
              <a:ext uri="{FF2B5EF4-FFF2-40B4-BE49-F238E27FC236}">
                <a16:creationId xmlns:a16="http://schemas.microsoft.com/office/drawing/2014/main" id="{71C29BCC-E505-A11D-7EF3-87E32423DD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755"/>
          <a:stretch/>
        </p:blipFill>
        <p:spPr>
          <a:xfrm>
            <a:off x="6206947" y="2409870"/>
            <a:ext cx="4643230" cy="2858044"/>
          </a:xfrm>
          <a:prstGeom prst="rect">
            <a:avLst/>
          </a:prstGeom>
        </p:spPr>
      </p:pic>
      <p:sp>
        <p:nvSpPr>
          <p:cNvPr id="33" name="TextBox 32">
            <a:extLst>
              <a:ext uri="{FF2B5EF4-FFF2-40B4-BE49-F238E27FC236}">
                <a16:creationId xmlns:a16="http://schemas.microsoft.com/office/drawing/2014/main" id="{391BA90E-8BD0-27B6-7DCD-16B73DFAE63B}"/>
              </a:ext>
            </a:extLst>
          </p:cNvPr>
          <p:cNvSpPr txBox="1"/>
          <p:nvPr/>
        </p:nvSpPr>
        <p:spPr>
          <a:xfrm>
            <a:off x="6124988" y="5290096"/>
            <a:ext cx="1412566" cy="184666"/>
          </a:xfrm>
          <a:prstGeom prst="rect">
            <a:avLst/>
          </a:prstGeom>
          <a:noFill/>
        </p:spPr>
        <p:txBody>
          <a:bodyPr wrap="none" rtlCol="0">
            <a:spAutoFit/>
          </a:bodyPr>
          <a:lstStyle/>
          <a:p>
            <a:r>
              <a:rPr lang="en-US" sz="600" dirty="0">
                <a:solidFill>
                  <a:schemeClr val="bg1">
                    <a:lumMod val="50000"/>
                  </a:schemeClr>
                </a:solidFill>
              </a:rPr>
              <a:t>Licensed from www.peopleimages.com</a:t>
            </a:r>
          </a:p>
        </p:txBody>
      </p:sp>
      <p:pic>
        <p:nvPicPr>
          <p:cNvPr id="34" name="Picture 33">
            <a:extLst>
              <a:ext uri="{FF2B5EF4-FFF2-40B4-BE49-F238E27FC236}">
                <a16:creationId xmlns:a16="http://schemas.microsoft.com/office/drawing/2014/main" id="{E45853CE-56F9-FC38-A0BD-9C5698F978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4038" y="2409869"/>
            <a:ext cx="4380017" cy="2858044"/>
          </a:xfrm>
          <a:prstGeom prst="rect">
            <a:avLst/>
          </a:prstGeom>
        </p:spPr>
      </p:pic>
      <p:sp>
        <p:nvSpPr>
          <p:cNvPr id="35" name="TextBox 34">
            <a:extLst>
              <a:ext uri="{FF2B5EF4-FFF2-40B4-BE49-F238E27FC236}">
                <a16:creationId xmlns:a16="http://schemas.microsoft.com/office/drawing/2014/main" id="{11BF8675-42B8-FBCB-1647-92A961B5DFB7}"/>
              </a:ext>
            </a:extLst>
          </p:cNvPr>
          <p:cNvSpPr txBox="1"/>
          <p:nvPr/>
        </p:nvSpPr>
        <p:spPr>
          <a:xfrm>
            <a:off x="1224038" y="5290096"/>
            <a:ext cx="910827" cy="184666"/>
          </a:xfrm>
          <a:prstGeom prst="rect">
            <a:avLst/>
          </a:prstGeom>
          <a:noFill/>
        </p:spPr>
        <p:txBody>
          <a:bodyPr wrap="none" rtlCol="0">
            <a:spAutoFit/>
          </a:bodyPr>
          <a:lstStyle/>
          <a:p>
            <a:r>
              <a:rPr lang="en-US" sz="600" dirty="0">
                <a:solidFill>
                  <a:schemeClr val="bg1">
                    <a:lumMod val="50000"/>
                  </a:schemeClr>
                </a:solidFill>
              </a:rPr>
              <a:t>iStock: 000030384618X</a:t>
            </a:r>
          </a:p>
        </p:txBody>
      </p:sp>
      <p:sp>
        <p:nvSpPr>
          <p:cNvPr id="36" name="TextBox 35">
            <a:extLst>
              <a:ext uri="{FF2B5EF4-FFF2-40B4-BE49-F238E27FC236}">
                <a16:creationId xmlns:a16="http://schemas.microsoft.com/office/drawing/2014/main" id="{6088408D-B8AC-7482-DF6C-F84F378ADFE1}"/>
              </a:ext>
            </a:extLst>
          </p:cNvPr>
          <p:cNvSpPr txBox="1"/>
          <p:nvPr/>
        </p:nvSpPr>
        <p:spPr>
          <a:xfrm>
            <a:off x="6332287" y="1772133"/>
            <a:ext cx="4392549" cy="523220"/>
          </a:xfrm>
          <a:prstGeom prst="rect">
            <a:avLst/>
          </a:prstGeom>
          <a:noFill/>
        </p:spPr>
        <p:txBody>
          <a:bodyPr wrap="none" rtlCol="0">
            <a:spAutoFit/>
          </a:bodyPr>
          <a:lstStyle/>
          <a:p>
            <a:r>
              <a:rPr lang="en-US" sz="2800" b="1" dirty="0"/>
              <a:t>Human Health and Wellness</a:t>
            </a:r>
          </a:p>
        </p:txBody>
      </p:sp>
      <p:sp>
        <p:nvSpPr>
          <p:cNvPr id="37" name="TextBox 36">
            <a:extLst>
              <a:ext uri="{FF2B5EF4-FFF2-40B4-BE49-F238E27FC236}">
                <a16:creationId xmlns:a16="http://schemas.microsoft.com/office/drawing/2014/main" id="{CBFDC803-7F8D-B1AA-A2AA-0C68E6F016DA}"/>
              </a:ext>
            </a:extLst>
          </p:cNvPr>
          <p:cNvSpPr txBox="1"/>
          <p:nvPr/>
        </p:nvSpPr>
        <p:spPr>
          <a:xfrm>
            <a:off x="1170241" y="1772133"/>
            <a:ext cx="4568366" cy="523220"/>
          </a:xfrm>
          <a:prstGeom prst="rect">
            <a:avLst/>
          </a:prstGeom>
          <a:noFill/>
        </p:spPr>
        <p:txBody>
          <a:bodyPr wrap="none" rtlCol="0">
            <a:spAutoFit/>
          </a:bodyPr>
          <a:lstStyle/>
          <a:p>
            <a:r>
              <a:rPr lang="en-US" sz="2800" b="1" dirty="0"/>
              <a:t>Manufacturing and Processes</a:t>
            </a:r>
          </a:p>
        </p:txBody>
      </p:sp>
    </p:spTree>
    <p:extLst>
      <p:ext uri="{BB962C8B-B14F-4D97-AF65-F5344CB8AC3E}">
        <p14:creationId xmlns:p14="http://schemas.microsoft.com/office/powerpoint/2010/main" val="1073182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Untertitel 1034">
            <a:extLst>
              <a:ext uri="{FF2B5EF4-FFF2-40B4-BE49-F238E27FC236}">
                <a16:creationId xmlns:a16="http://schemas.microsoft.com/office/drawing/2014/main" id="{F757652C-1E61-4E9E-8438-EA1D3F02D7D5}"/>
              </a:ext>
            </a:extLst>
          </p:cNvPr>
          <p:cNvSpPr>
            <a:spLocks noGrp="1"/>
          </p:cNvSpPr>
          <p:nvPr>
            <p:ph type="subTitle" idx="15"/>
          </p:nvPr>
        </p:nvSpPr>
        <p:spPr/>
        <p:txBody>
          <a:bodyPr/>
          <a:lstStyle/>
          <a:p>
            <a:r>
              <a:rPr lang="en-US" dirty="0"/>
              <a:t>Is Dryness a Problem?</a:t>
            </a:r>
          </a:p>
        </p:txBody>
      </p:sp>
      <p:sp>
        <p:nvSpPr>
          <p:cNvPr id="4" name="Titel 3">
            <a:extLst>
              <a:ext uri="{FF2B5EF4-FFF2-40B4-BE49-F238E27FC236}">
                <a16:creationId xmlns:a16="http://schemas.microsoft.com/office/drawing/2014/main" id="{869563C6-A5EF-E3BB-E2A7-8EC1DF4F9619}"/>
              </a:ext>
            </a:extLst>
          </p:cNvPr>
          <p:cNvSpPr>
            <a:spLocks noGrp="1"/>
          </p:cNvSpPr>
          <p:nvPr>
            <p:ph type="title"/>
          </p:nvPr>
        </p:nvSpPr>
        <p:spPr/>
        <p:txBody>
          <a:bodyPr/>
          <a:lstStyle/>
          <a:p>
            <a:r>
              <a:rPr lang="en-US" dirty="0"/>
              <a:t>Introduction to Humidity</a:t>
            </a:r>
          </a:p>
        </p:txBody>
      </p:sp>
      <p:sp>
        <p:nvSpPr>
          <p:cNvPr id="16" name="Footer Placeholder 4">
            <a:extLst>
              <a:ext uri="{FF2B5EF4-FFF2-40B4-BE49-F238E27FC236}">
                <a16:creationId xmlns:a16="http://schemas.microsoft.com/office/drawing/2014/main" id="{96F9B844-CE30-5BD8-16DB-98EF47BD7B39}"/>
              </a:ext>
            </a:extLst>
          </p:cNvPr>
          <p:cNvSpPr txBox="1">
            <a:spLocks/>
          </p:cNvSpPr>
          <p:nvPr/>
        </p:nvSpPr>
        <p:spPr>
          <a:xfrm>
            <a:off x="5355771" y="6576681"/>
            <a:ext cx="5690848" cy="137325"/>
          </a:xfrm>
          <a:prstGeom prst="rect">
            <a:avLst/>
          </a:prstGeom>
        </p:spPr>
        <p:txBody>
          <a:bodyPr vert="horz" lIns="0" tIns="0" rIns="0" bIns="0" rtlCol="0" anchor="t"/>
          <a:lstStyle>
            <a:defPPr>
              <a:defRPr lang="en-US"/>
            </a:defPPr>
            <a:lvl1pPr algn="r">
              <a:defRPr kumimoji="0" sz="900" b="0" i="0" u="none" strike="noStrike" cap="none" spc="0" normalizeH="0" baseline="0">
                <a:ln>
                  <a:noFill/>
                </a:ln>
                <a:solidFill>
                  <a:srgbClr val="000000"/>
                </a:solidFill>
                <a:effectLst/>
                <a:uLnTx/>
                <a:uFillTx/>
                <a:latin typeface="Calibri"/>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dirty="0"/>
              <a:t>2024</a:t>
            </a:r>
          </a:p>
        </p:txBody>
      </p:sp>
      <p:sp>
        <p:nvSpPr>
          <p:cNvPr id="17" name="Slide Number Placeholder 4">
            <a:extLst>
              <a:ext uri="{FF2B5EF4-FFF2-40B4-BE49-F238E27FC236}">
                <a16:creationId xmlns:a16="http://schemas.microsoft.com/office/drawing/2014/main" id="{861D222A-CD53-5329-5360-F324BF66C207}"/>
              </a:ext>
            </a:extLst>
          </p:cNvPr>
          <p:cNvSpPr txBox="1">
            <a:spLocks/>
          </p:cNvSpPr>
          <p:nvPr/>
        </p:nvSpPr>
        <p:spPr>
          <a:xfrm>
            <a:off x="11208544" y="6576681"/>
            <a:ext cx="359569" cy="137325"/>
          </a:xfrm>
          <a:prstGeom prst="rect">
            <a:avLst/>
          </a:prstGeom>
        </p:spPr>
        <p:txBody>
          <a:bodyPr vert="horz" lIns="0" tIns="0" rIns="0" bIns="0" rtlCol="0" anchor="t"/>
          <a:lstStyle>
            <a:defPPr>
              <a:defRPr lang="en-US"/>
            </a:defPPr>
            <a:lvl1pPr algn="r">
              <a:defRPr sz="900"/>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23CC98E1-4712-4259-8232-BDFECE44C2BE}" type="slidenum">
              <a:rPr lang="en-US" dirty="0" smtClean="0"/>
              <a:pPr/>
              <a:t>9</a:t>
            </a:fld>
            <a:endParaRPr lang="en-US"/>
          </a:p>
        </p:txBody>
      </p:sp>
      <p:graphicFrame>
        <p:nvGraphicFramePr>
          <p:cNvPr id="8" name="Table 7">
            <a:extLst>
              <a:ext uri="{FF2B5EF4-FFF2-40B4-BE49-F238E27FC236}">
                <a16:creationId xmlns:a16="http://schemas.microsoft.com/office/drawing/2014/main" id="{F92E9AAD-19C2-9DFC-7E8A-CA6CA3776449}"/>
              </a:ext>
            </a:extLst>
          </p:cNvPr>
          <p:cNvGraphicFramePr>
            <a:graphicFrameLocks noGrp="1"/>
          </p:cNvGraphicFramePr>
          <p:nvPr>
            <p:extLst>
              <p:ext uri="{D42A27DB-BD31-4B8C-83A1-F6EECF244321}">
                <p14:modId xmlns:p14="http://schemas.microsoft.com/office/powerpoint/2010/main" val="850198509"/>
              </p:ext>
            </p:extLst>
          </p:nvPr>
        </p:nvGraphicFramePr>
        <p:xfrm>
          <a:off x="623887" y="2915922"/>
          <a:ext cx="11151170" cy="2926080"/>
        </p:xfrm>
        <a:graphic>
          <a:graphicData uri="http://schemas.openxmlformats.org/drawingml/2006/table">
            <a:tbl>
              <a:tblPr firstRow="1" bandRow="1">
                <a:tableStyleId>{5C22544A-1AA1-4342-B048-85BDC9FD1C3A}</a:tableStyleId>
              </a:tblPr>
              <a:tblGrid>
                <a:gridCol w="1230792">
                  <a:extLst>
                    <a:ext uri="{9D8B030D-6E8A-4147-A177-3AD203B41FA5}">
                      <a16:colId xmlns:a16="http://schemas.microsoft.com/office/drawing/2014/main" val="1634637533"/>
                    </a:ext>
                  </a:extLst>
                </a:gridCol>
                <a:gridCol w="2734574">
                  <a:extLst>
                    <a:ext uri="{9D8B030D-6E8A-4147-A177-3AD203B41FA5}">
                      <a16:colId xmlns:a16="http://schemas.microsoft.com/office/drawing/2014/main" val="4171894458"/>
                    </a:ext>
                  </a:extLst>
                </a:gridCol>
                <a:gridCol w="2601172">
                  <a:extLst>
                    <a:ext uri="{9D8B030D-6E8A-4147-A177-3AD203B41FA5}">
                      <a16:colId xmlns:a16="http://schemas.microsoft.com/office/drawing/2014/main" val="2768969185"/>
                    </a:ext>
                  </a:extLst>
                </a:gridCol>
                <a:gridCol w="2188846">
                  <a:extLst>
                    <a:ext uri="{9D8B030D-6E8A-4147-A177-3AD203B41FA5}">
                      <a16:colId xmlns:a16="http://schemas.microsoft.com/office/drawing/2014/main" val="39317985"/>
                    </a:ext>
                  </a:extLst>
                </a:gridCol>
                <a:gridCol w="2395786">
                  <a:extLst>
                    <a:ext uri="{9D8B030D-6E8A-4147-A177-3AD203B41FA5}">
                      <a16:colId xmlns:a16="http://schemas.microsoft.com/office/drawing/2014/main" val="1156369016"/>
                    </a:ext>
                  </a:extLst>
                </a:gridCol>
              </a:tblGrid>
              <a:tr h="370840">
                <a:tc>
                  <a:txBody>
                    <a:bodyPr/>
                    <a:lstStyle/>
                    <a:p>
                      <a:pPr algn="ctr"/>
                      <a:endParaRPr lang="en-US" dirty="0"/>
                    </a:p>
                  </a:txBody>
                  <a:tcPr>
                    <a:solidFill>
                      <a:schemeClr val="bg1"/>
                    </a:solidFill>
                  </a:tcPr>
                </a:tc>
                <a:tc>
                  <a:txBody>
                    <a:bodyPr/>
                    <a:lstStyle/>
                    <a:p>
                      <a:pPr algn="ctr"/>
                      <a:r>
                        <a:rPr lang="en-US" dirty="0"/>
                        <a:t>Evaporation Rates</a:t>
                      </a:r>
                    </a:p>
                  </a:txBody>
                  <a:tcPr/>
                </a:tc>
                <a:tc>
                  <a:txBody>
                    <a:bodyPr/>
                    <a:lstStyle/>
                    <a:p>
                      <a:pPr algn="ctr"/>
                      <a:r>
                        <a:rPr lang="en-US" dirty="0"/>
                        <a:t>Hygroscopic Materials</a:t>
                      </a:r>
                    </a:p>
                  </a:txBody>
                  <a:tcPr/>
                </a:tc>
                <a:tc>
                  <a:txBody>
                    <a:bodyPr/>
                    <a:lstStyle/>
                    <a:p>
                      <a:pPr algn="ctr"/>
                      <a:r>
                        <a:rPr lang="en-US" dirty="0"/>
                        <a:t>Static Charges</a:t>
                      </a:r>
                    </a:p>
                  </a:txBody>
                  <a:tcPr/>
                </a:tc>
                <a:tc>
                  <a:txBody>
                    <a:bodyPr/>
                    <a:lstStyle/>
                    <a:p>
                      <a:pPr algn="ctr"/>
                      <a:r>
                        <a:rPr lang="en-US" dirty="0"/>
                        <a:t>Human Health and Wellness</a:t>
                      </a:r>
                    </a:p>
                  </a:txBody>
                  <a:tcPr/>
                </a:tc>
                <a:extLst>
                  <a:ext uri="{0D108BD9-81ED-4DB2-BD59-A6C34878D82A}">
                    <a16:rowId xmlns:a16="http://schemas.microsoft.com/office/drawing/2014/main" val="676233125"/>
                  </a:ext>
                </a:extLst>
              </a:tr>
              <a:tr h="370840">
                <a:tc>
                  <a:txBody>
                    <a:bodyPr/>
                    <a:lstStyle/>
                    <a:p>
                      <a:pPr algn="ctr"/>
                      <a:r>
                        <a:rPr lang="en-US" dirty="0"/>
                        <a:t>Effects of low rh</a:t>
                      </a:r>
                    </a:p>
                  </a:txBody>
                  <a:tcPr anchor="ctr"/>
                </a:tc>
                <a:tc>
                  <a:txBody>
                    <a:bodyPr/>
                    <a:lstStyle/>
                    <a:p>
                      <a:pPr marL="285750" indent="-285750" algn="l" defTabSz="914400" rtl="0" eaLnBrk="1" latinLnBrk="0" hangingPunct="1">
                        <a:buClrTx/>
                        <a:buSzPct val="100000"/>
                        <a:buFont typeface="Arial" panose="020B0604020202020204" pitchFamily="34" charset="0"/>
                        <a:buChar char="•"/>
                      </a:pPr>
                      <a:r>
                        <a:rPr lang="en-US" sz="1600" dirty="0">
                          <a:solidFill>
                            <a:schemeClr val="tx1"/>
                          </a:solidFill>
                        </a:rPr>
                        <a:t>Water based sprays / paint</a:t>
                      </a:r>
                    </a:p>
                    <a:p>
                      <a:pPr marL="285750" indent="-285750" algn="l" defTabSz="914400" rtl="0" eaLnBrk="1" latinLnBrk="0" hangingPunct="1">
                        <a:buClrTx/>
                        <a:buSzPct val="100000"/>
                        <a:buFont typeface="Arial" panose="020B0604020202020204" pitchFamily="34" charset="0"/>
                        <a:buChar char="•"/>
                      </a:pPr>
                      <a:r>
                        <a:rPr lang="en-US" sz="1600" dirty="0">
                          <a:solidFill>
                            <a:schemeClr val="tx1"/>
                          </a:solidFill>
                        </a:rPr>
                        <a:t>Shrinkage</a:t>
                      </a:r>
                    </a:p>
                    <a:p>
                      <a:pPr marL="285750" indent="-285750" algn="l" defTabSz="914400" rtl="0" eaLnBrk="1" latinLnBrk="0" hangingPunct="1">
                        <a:buClrTx/>
                        <a:buSzPct val="100000"/>
                        <a:buFont typeface="Arial" panose="020B0604020202020204" pitchFamily="34" charset="0"/>
                        <a:buChar char="•"/>
                      </a:pPr>
                      <a:r>
                        <a:rPr lang="en-US" sz="1600" dirty="0">
                          <a:solidFill>
                            <a:schemeClr val="tx1"/>
                          </a:solidFill>
                        </a:rPr>
                        <a:t>Adhesion</a:t>
                      </a:r>
                    </a:p>
                    <a:p>
                      <a:pPr marL="285750" indent="-285750" algn="l" defTabSz="914400" rtl="0" eaLnBrk="1" latinLnBrk="0" hangingPunct="1">
                        <a:buClrTx/>
                        <a:buSzPct val="100000"/>
                        <a:buFont typeface="Arial" panose="020B0604020202020204" pitchFamily="34" charset="0"/>
                        <a:buChar char="•"/>
                      </a:pPr>
                      <a:r>
                        <a:rPr lang="en-US" sz="1600" dirty="0">
                          <a:solidFill>
                            <a:schemeClr val="tx1"/>
                          </a:solidFill>
                        </a:rPr>
                        <a:t>Runs / Drips</a:t>
                      </a:r>
                    </a:p>
                    <a:p>
                      <a:pPr marL="285750" indent="-285750" algn="l">
                        <a:buClrTx/>
                        <a:buFont typeface="Arial" panose="020B0604020202020204" pitchFamily="34" charset="0"/>
                        <a:buChar char="•"/>
                      </a:pPr>
                      <a:endParaRPr lang="en-US" sz="1600" dirty="0">
                        <a:solidFill>
                          <a:schemeClr val="tx1"/>
                        </a:solidFill>
                      </a:endParaRPr>
                    </a:p>
                  </a:txBody>
                  <a:tcPr/>
                </a:tc>
                <a:tc>
                  <a:txBody>
                    <a:bodyPr/>
                    <a:lstStyle/>
                    <a:p>
                      <a:pPr marL="285750" indent="-285750" algn="l" defTabSz="914400" rtl="0" eaLnBrk="1" latinLnBrk="0" hangingPunct="1">
                        <a:buClrTx/>
                        <a:buSzPct val="100000"/>
                        <a:buFont typeface="Arial" panose="020B0604020202020204" pitchFamily="34" charset="0"/>
                        <a:buChar char="•"/>
                      </a:pPr>
                      <a:r>
                        <a:rPr lang="en-US" sz="1600" dirty="0">
                          <a:solidFill>
                            <a:schemeClr val="tx1"/>
                          </a:solidFill>
                        </a:rPr>
                        <a:t>Dimensional instability</a:t>
                      </a:r>
                    </a:p>
                    <a:p>
                      <a:pPr marL="285750" indent="-285750" algn="l" defTabSz="914400" rtl="0" eaLnBrk="1" latinLnBrk="0" hangingPunct="1">
                        <a:buClrTx/>
                        <a:buSzPct val="100000"/>
                        <a:buFont typeface="Arial" panose="020B0604020202020204" pitchFamily="34" charset="0"/>
                        <a:buChar char="•"/>
                      </a:pPr>
                      <a:r>
                        <a:rPr lang="en-US" sz="1600" dirty="0">
                          <a:solidFill>
                            <a:schemeClr val="tx1"/>
                          </a:solidFill>
                        </a:rPr>
                        <a:t>Cracking / deterioration</a:t>
                      </a:r>
                    </a:p>
                    <a:p>
                      <a:pPr marL="285750" indent="-285750" algn="l" defTabSz="914400" rtl="0" eaLnBrk="1" latinLnBrk="0" hangingPunct="1">
                        <a:buClrTx/>
                        <a:buSzPct val="100000"/>
                        <a:buFont typeface="Arial" panose="020B0604020202020204" pitchFamily="34" charset="0"/>
                        <a:buChar char="•"/>
                      </a:pPr>
                      <a:r>
                        <a:rPr lang="en-US" sz="1600" dirty="0">
                          <a:solidFill>
                            <a:schemeClr val="tx1"/>
                          </a:solidFill>
                        </a:rPr>
                        <a:t>Coating delamination</a:t>
                      </a:r>
                    </a:p>
                    <a:p>
                      <a:pPr marL="285750" indent="-285750" algn="l">
                        <a:buClrTx/>
                        <a:buFont typeface="Arial" panose="020B0604020202020204" pitchFamily="34" charset="0"/>
                        <a:buChar char="•"/>
                      </a:pPr>
                      <a:endParaRPr lang="en-US" sz="1600" dirty="0">
                        <a:solidFill>
                          <a:schemeClr val="tx1"/>
                        </a:solidFill>
                      </a:endParaRPr>
                    </a:p>
                  </a:txBody>
                  <a:tcPr/>
                </a:tc>
                <a:tc>
                  <a:txBody>
                    <a:bodyPr/>
                    <a:lstStyle/>
                    <a:p>
                      <a:pPr marL="243000" indent="-243000" algn="l" defTabSz="914400" rtl="0" eaLnBrk="1" latinLnBrk="0" hangingPunct="1">
                        <a:buClrTx/>
                        <a:buSzPct val="100000"/>
                        <a:buFont typeface="Arial" panose="020B0604020202020204" pitchFamily="34" charset="0"/>
                        <a:buChar char="•"/>
                      </a:pPr>
                      <a:r>
                        <a:rPr lang="en-US" sz="1600" dirty="0">
                          <a:solidFill>
                            <a:schemeClr val="tx1"/>
                          </a:solidFill>
                        </a:rPr>
                        <a:t>Component damage</a:t>
                      </a:r>
                    </a:p>
                    <a:p>
                      <a:pPr marL="243000" indent="-243000" algn="l" defTabSz="914400" rtl="0" eaLnBrk="1" latinLnBrk="0" hangingPunct="1">
                        <a:buClrTx/>
                        <a:buSzPct val="100000"/>
                        <a:buFont typeface="Arial" panose="020B0604020202020204" pitchFamily="34" charset="0"/>
                        <a:buChar char="•"/>
                      </a:pPr>
                      <a:r>
                        <a:rPr lang="en-US" sz="1600" dirty="0">
                          <a:solidFill>
                            <a:schemeClr val="tx1"/>
                          </a:solidFill>
                        </a:rPr>
                        <a:t>Static cling</a:t>
                      </a:r>
                    </a:p>
                    <a:p>
                      <a:pPr marL="243000" indent="-243000" algn="l" defTabSz="914400" rtl="0" eaLnBrk="1" latinLnBrk="0" hangingPunct="1">
                        <a:buClrTx/>
                        <a:buSzPct val="100000"/>
                        <a:buFont typeface="Arial" panose="020B0604020202020204" pitchFamily="34" charset="0"/>
                        <a:buChar char="•"/>
                      </a:pPr>
                      <a:r>
                        <a:rPr lang="en-US" sz="1600" dirty="0">
                          <a:solidFill>
                            <a:schemeClr val="tx1"/>
                          </a:solidFill>
                        </a:rPr>
                        <a:t>Unpredictable spray pattern</a:t>
                      </a:r>
                    </a:p>
                    <a:p>
                      <a:pPr marL="243000" indent="-243000" algn="l" defTabSz="914400" rtl="0" eaLnBrk="1" latinLnBrk="0" hangingPunct="1">
                        <a:buClrTx/>
                        <a:buSzPct val="100000"/>
                        <a:buFont typeface="Arial" panose="020B0604020202020204" pitchFamily="34" charset="0"/>
                        <a:buChar char="•"/>
                      </a:pPr>
                      <a:r>
                        <a:rPr lang="en-US" sz="1600" dirty="0">
                          <a:solidFill>
                            <a:schemeClr val="tx1"/>
                          </a:solidFill>
                        </a:rPr>
                        <a:t>Paint Defects</a:t>
                      </a:r>
                    </a:p>
                    <a:p>
                      <a:pPr marL="243000" indent="-243000" algn="l" defTabSz="914400" rtl="0" eaLnBrk="1" latinLnBrk="0" hangingPunct="1">
                        <a:buClrTx/>
                        <a:buSzPct val="100000"/>
                        <a:buFont typeface="Arial" panose="020B0604020202020204" pitchFamily="34" charset="0"/>
                        <a:buChar char="•"/>
                      </a:pPr>
                      <a:r>
                        <a:rPr lang="en-US" sz="1600" dirty="0">
                          <a:solidFill>
                            <a:schemeClr val="tx1"/>
                          </a:solidFill>
                        </a:rPr>
                        <a:t>Ignition of volatile compounds</a:t>
                      </a:r>
                    </a:p>
                  </a:txBody>
                  <a:tcPr/>
                </a:tc>
                <a:tc>
                  <a:txBody>
                    <a:bodyPr/>
                    <a:lstStyle/>
                    <a:p>
                      <a:pPr marL="285750" indent="-285750" algn="l">
                        <a:buClrTx/>
                        <a:buFont typeface="Arial" panose="020B0604020202020204" pitchFamily="34" charset="0"/>
                        <a:buChar char="•"/>
                      </a:pPr>
                      <a:r>
                        <a:rPr lang="en-US" sz="1600" dirty="0">
                          <a:solidFill>
                            <a:schemeClr val="tx1"/>
                          </a:solidFill>
                        </a:rPr>
                        <a:t>Eye discomfort</a:t>
                      </a:r>
                    </a:p>
                    <a:p>
                      <a:pPr marL="285750" indent="-285750" algn="l">
                        <a:buClrTx/>
                        <a:buFont typeface="Arial" panose="020B0604020202020204" pitchFamily="34" charset="0"/>
                        <a:buChar char="•"/>
                      </a:pPr>
                      <a:r>
                        <a:rPr lang="en-US" sz="1600" dirty="0">
                          <a:solidFill>
                            <a:schemeClr val="tx1"/>
                          </a:solidFill>
                        </a:rPr>
                        <a:t>Thermal discomfort</a:t>
                      </a:r>
                    </a:p>
                    <a:p>
                      <a:pPr marL="285750" indent="-285750" algn="l">
                        <a:buClrTx/>
                        <a:buFont typeface="Arial" panose="020B0604020202020204" pitchFamily="34" charset="0"/>
                        <a:buChar char="•"/>
                      </a:pPr>
                      <a:r>
                        <a:rPr lang="en-US" sz="1600" dirty="0">
                          <a:solidFill>
                            <a:schemeClr val="tx1"/>
                          </a:solidFill>
                        </a:rPr>
                        <a:t>Vocal cord irritation</a:t>
                      </a:r>
                    </a:p>
                    <a:p>
                      <a:pPr marL="285750" indent="-285750" algn="l">
                        <a:buClrTx/>
                        <a:buFont typeface="Arial" panose="020B0604020202020204" pitchFamily="34" charset="0"/>
                        <a:buChar char="•"/>
                      </a:pPr>
                      <a:r>
                        <a:rPr lang="en-US" sz="1600" dirty="0">
                          <a:solidFill>
                            <a:schemeClr val="tx1"/>
                          </a:solidFill>
                        </a:rPr>
                        <a:t>Decreased cognitive function</a:t>
                      </a:r>
                    </a:p>
                    <a:p>
                      <a:pPr marL="285750" indent="-285750" algn="l">
                        <a:buClrTx/>
                        <a:buFont typeface="Arial" panose="020B0604020202020204" pitchFamily="34" charset="0"/>
                        <a:buChar char="•"/>
                      </a:pPr>
                      <a:r>
                        <a:rPr lang="en-US" sz="1600" dirty="0">
                          <a:solidFill>
                            <a:schemeClr val="tx1"/>
                          </a:solidFill>
                        </a:rPr>
                        <a:t>Decreased immune function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tx1"/>
                          </a:solidFill>
                        </a:rPr>
                        <a:t>Increased transmission of cold/ flu</a:t>
                      </a:r>
                    </a:p>
                  </a:txBody>
                  <a:tcPr/>
                </a:tc>
                <a:extLst>
                  <a:ext uri="{0D108BD9-81ED-4DB2-BD59-A6C34878D82A}">
                    <a16:rowId xmlns:a16="http://schemas.microsoft.com/office/drawing/2014/main" val="793425489"/>
                  </a:ext>
                </a:extLst>
              </a:tr>
            </a:tbl>
          </a:graphicData>
        </a:graphic>
      </p:graphicFrame>
      <p:pic>
        <p:nvPicPr>
          <p:cNvPr id="48" name="Picture 47">
            <a:extLst>
              <a:ext uri="{FF2B5EF4-FFF2-40B4-BE49-F238E27FC236}">
                <a16:creationId xmlns:a16="http://schemas.microsoft.com/office/drawing/2014/main" id="{33C43476-83B6-EC8E-5D3D-A6700BFA1178}"/>
              </a:ext>
            </a:extLst>
          </p:cNvPr>
          <p:cNvPicPr>
            <a:picLocks noChangeAspect="1"/>
          </p:cNvPicPr>
          <p:nvPr/>
        </p:nvPicPr>
        <p:blipFill>
          <a:blip r:embed="rId3"/>
          <a:stretch>
            <a:fillRect/>
          </a:stretch>
        </p:blipFill>
        <p:spPr>
          <a:xfrm>
            <a:off x="2174997" y="1101376"/>
            <a:ext cx="2309060" cy="1638442"/>
          </a:xfrm>
          <a:prstGeom prst="rect">
            <a:avLst/>
          </a:prstGeom>
        </p:spPr>
      </p:pic>
      <p:pic>
        <p:nvPicPr>
          <p:cNvPr id="50" name="Picture 49">
            <a:extLst>
              <a:ext uri="{FF2B5EF4-FFF2-40B4-BE49-F238E27FC236}">
                <a16:creationId xmlns:a16="http://schemas.microsoft.com/office/drawing/2014/main" id="{3CABE09A-35D4-8BE3-7A61-C01D82547739}"/>
              </a:ext>
            </a:extLst>
          </p:cNvPr>
          <p:cNvPicPr>
            <a:picLocks noChangeAspect="1"/>
          </p:cNvPicPr>
          <p:nvPr/>
        </p:nvPicPr>
        <p:blipFill>
          <a:blip r:embed="rId4"/>
          <a:stretch>
            <a:fillRect/>
          </a:stretch>
        </p:blipFill>
        <p:spPr>
          <a:xfrm>
            <a:off x="4858502" y="1427325"/>
            <a:ext cx="2063548" cy="1428126"/>
          </a:xfrm>
          <a:prstGeom prst="rect">
            <a:avLst/>
          </a:prstGeom>
        </p:spPr>
      </p:pic>
      <p:pic>
        <p:nvPicPr>
          <p:cNvPr id="54" name="Picture 53">
            <a:extLst>
              <a:ext uri="{FF2B5EF4-FFF2-40B4-BE49-F238E27FC236}">
                <a16:creationId xmlns:a16="http://schemas.microsoft.com/office/drawing/2014/main" id="{B8E45732-808C-D7DA-5514-7190B769D1E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7375431" y="1427325"/>
            <a:ext cx="1846207" cy="1451078"/>
          </a:xfrm>
          <a:prstGeom prst="rect">
            <a:avLst/>
          </a:prstGeom>
        </p:spPr>
      </p:pic>
      <p:pic>
        <p:nvPicPr>
          <p:cNvPr id="57" name="Graphic 56" descr="Cough outline">
            <a:extLst>
              <a:ext uri="{FF2B5EF4-FFF2-40B4-BE49-F238E27FC236}">
                <a16:creationId xmlns:a16="http://schemas.microsoft.com/office/drawing/2014/main" id="{A31F42A1-F1CA-6BF5-BDCF-2F2D6156461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75019" y="1936530"/>
            <a:ext cx="914400" cy="914400"/>
          </a:xfrm>
          <a:prstGeom prst="rect">
            <a:avLst/>
          </a:prstGeom>
        </p:spPr>
      </p:pic>
      <p:pic>
        <p:nvPicPr>
          <p:cNvPr id="59" name="Graphic 58" descr="Fever outline">
            <a:extLst>
              <a:ext uri="{FF2B5EF4-FFF2-40B4-BE49-F238E27FC236}">
                <a16:creationId xmlns:a16="http://schemas.microsoft.com/office/drawing/2014/main" id="{A0D1E4D1-CE47-FF06-3423-8F509BB5478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585600" y="1538041"/>
            <a:ext cx="914400" cy="914400"/>
          </a:xfrm>
          <a:prstGeom prst="rect">
            <a:avLst/>
          </a:prstGeom>
        </p:spPr>
      </p:pic>
    </p:spTree>
    <p:extLst>
      <p:ext uri="{BB962C8B-B14F-4D97-AF65-F5344CB8AC3E}">
        <p14:creationId xmlns:p14="http://schemas.microsoft.com/office/powerpoint/2010/main" val="30811208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VERSINFO" val="CON1000"/>
  <p:tag name="TEMPLATEID" val="Condair"/>
  <p:tag name="VERSION" val="1000"/>
  <p:tag name="BRANDID" val="Condair"/>
  <p:tag name="LANGUAGEID" val="1033"/>
  <p:tag name="COLORTHEMEID" val="1"/>
  <p:tag name="CLIENT" val="CON"/>
  <p:tag name="REFERENCEDATE" val="45064"/>
  <p:tag name="DATE" val="18.05.2023"/>
</p:tagLst>
</file>

<file path=ppt/tags/tag10.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Libraries\Images\Title\Mountains.jpg"/>
</p:tagLst>
</file>

<file path=ppt/tags/tag11.xml><?xml version="1.0" encoding="utf-8"?>
<p:tagLst xmlns:a="http://schemas.openxmlformats.org/drawingml/2006/main" xmlns:r="http://schemas.openxmlformats.org/officeDocument/2006/relationships" xmlns:p="http://schemas.openxmlformats.org/presentationml/2006/main">
  <p:tag name="TIMING" val="|74.7|4.3"/>
</p:tagLst>
</file>

<file path=ppt/tags/tag12.xml><?xml version="1.0" encoding="utf-8"?>
<p:tagLst xmlns:a="http://schemas.openxmlformats.org/drawingml/2006/main" xmlns:r="http://schemas.openxmlformats.org/officeDocument/2006/relationships" xmlns:p="http://schemas.openxmlformats.org/presentationml/2006/main">
  <p:tag name="TIMING" val="|43.8|13.9|20.2|2"/>
</p:tagLst>
</file>

<file path=ppt/tags/tag13.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Libraries\Images\Chapter\Business\Business 3.jpg"/>
</p:tagLst>
</file>

<file path=ppt/tags/tag14.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Resources\Logos\Condair.png"/>
  <p:tag name="SHAPETYPE" val="Logo"/>
</p:tagLst>
</file>

<file path=ppt/tags/tag15.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Resources\Logos\Condair.png"/>
  <p:tag name="SHAPETYPE" val="Logo"/>
</p:tagLst>
</file>

<file path=ppt/tags/tag16.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Resources\Logos\Condair.png"/>
  <p:tag name="SHAPETYPE" val="Logo"/>
</p:tagLst>
</file>

<file path=ppt/tags/tag17.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Resources\Logos\Condair.png"/>
  <p:tag name="SHAPETYPE" val="Logo"/>
</p:tagLst>
</file>

<file path=ppt/tags/tag18.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Libraries\Icons\04_Condair Culture - Strategy Icons\01_On White Background\Sustainability.emf"/>
  <p:tag name="SHAPETYPE" val="Pictogram"/>
</p:tagLst>
</file>

<file path=ppt/tags/tag19.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Libraries\Icons\04_Condair Culture - Strategy Icons\01_On White Background\Innovation.emf"/>
  <p:tag name="SHAPETYPE" val="Pictogram"/>
</p:tagLst>
</file>

<file path=ppt/tags/tag2.xml><?xml version="1.0" encoding="utf-8"?>
<p:tagLst xmlns:a="http://schemas.openxmlformats.org/drawingml/2006/main" xmlns:r="http://schemas.openxmlformats.org/officeDocument/2006/relationships" xmlns:p="http://schemas.openxmlformats.org/presentationml/2006/main">
  <p:tag name="SHAPETYPE" val="Logo"/>
</p:tagLst>
</file>

<file path=ppt/tags/tag20.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Libraries\Icons\05_Condair Culture - Principal Structure, Customs, Logistics\01_On White Background\Savings.emf"/>
  <p:tag name="SHAPETYPE" val="Pictogram"/>
</p:tagLst>
</file>

<file path=ppt/tags/tag21.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Libraries\Icons\03_Condair Culture - Financial Icons\01_On White Background\Orders.emf"/>
  <p:tag name="SHAPETYPE" val="Pictogram"/>
</p:tagLst>
</file>

<file path=ppt/tags/tag22.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Resources\Logos\Condair_INVERTED.png"/>
  <p:tag name="SHAPETYPE" val="Logo"/>
</p:tagLst>
</file>

<file path=ppt/tags/tag3.xml><?xml version="1.0" encoding="utf-8"?>
<p:tagLst xmlns:a="http://schemas.openxmlformats.org/drawingml/2006/main" xmlns:r="http://schemas.openxmlformats.org/officeDocument/2006/relationships" xmlns:p="http://schemas.openxmlformats.org/presentationml/2006/main">
  <p:tag name="SHAPETYPE" val="Logo"/>
</p:tagLst>
</file>

<file path=ppt/tags/tag4.xml><?xml version="1.0" encoding="utf-8"?>
<p:tagLst xmlns:a="http://schemas.openxmlformats.org/drawingml/2006/main" xmlns:r="http://schemas.openxmlformats.org/officeDocument/2006/relationships" xmlns:p="http://schemas.openxmlformats.org/presentationml/2006/main">
  <p:tag name="SHAPETYPE" val="Logo"/>
</p:tagLst>
</file>

<file path=ppt/tags/tag5.xml><?xml version="1.0" encoding="utf-8"?>
<p:tagLst xmlns:a="http://schemas.openxmlformats.org/drawingml/2006/main" xmlns:r="http://schemas.openxmlformats.org/officeDocument/2006/relationships" xmlns:p="http://schemas.openxmlformats.org/presentationml/2006/main">
  <p:tag name="SHAPETYPE" val="Logo"/>
</p:tagLst>
</file>

<file path=ppt/tags/tag6.xml><?xml version="1.0" encoding="utf-8"?>
<p:tagLst xmlns:a="http://schemas.openxmlformats.org/drawingml/2006/main" xmlns:r="http://schemas.openxmlformats.org/officeDocument/2006/relationships" xmlns:p="http://schemas.openxmlformats.org/presentationml/2006/main">
  <p:tag name="SHAPETYPE" val="Logo"/>
</p:tagLst>
</file>

<file path=ppt/tags/tag7.xml><?xml version="1.0" encoding="utf-8"?>
<p:tagLst xmlns:a="http://schemas.openxmlformats.org/drawingml/2006/main" xmlns:r="http://schemas.openxmlformats.org/officeDocument/2006/relationships" xmlns:p="http://schemas.openxmlformats.org/presentationml/2006/main">
  <p:tag name="SHAPETYPE" val="Logo"/>
</p:tagLst>
</file>

<file path=ppt/tags/tag8.xml><?xml version="1.0" encoding="utf-8"?>
<p:tagLst xmlns:a="http://schemas.openxmlformats.org/drawingml/2006/main" xmlns:r="http://schemas.openxmlformats.org/officeDocument/2006/relationships" xmlns:p="http://schemas.openxmlformats.org/presentationml/2006/main">
  <p:tag name="DUPLICATEONIMAGE" val="True"/>
  <p:tag name="SHAPETYPE" val="Claim"/>
</p:tagLst>
</file>

<file path=ppt/tags/tag9.xml><?xml version="1.0" encoding="utf-8"?>
<p:tagLst xmlns:a="http://schemas.openxmlformats.org/drawingml/2006/main" xmlns:r="http://schemas.openxmlformats.org/officeDocument/2006/relationships" xmlns:p="http://schemas.openxmlformats.org/presentationml/2006/main">
  <p:tag name="SHAPETYPE" val="Logo"/>
</p:tagLst>
</file>

<file path=ppt/theme/theme1.xml><?xml version="1.0" encoding="utf-8"?>
<a:theme xmlns:a="http://schemas.openxmlformats.org/drawingml/2006/main" name="Title Slide">
  <a:themeElements>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fontScheme name="Condair">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Primary Blue">
      <a:srgbClr val="016AB3"/>
    </a:custClr>
    <a:custClr name="Primary Dark Blue">
      <a:srgbClr val="16365D"/>
    </a:custClr>
    <a:custClr name="Primary Green">
      <a:srgbClr val="ABD052"/>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Secondary Medium Blue">
      <a:srgbClr val="8BB3DB"/>
    </a:custClr>
    <a:custClr name="Secondary Light Blue">
      <a:srgbClr val="D0E1F2"/>
    </a:custClr>
    <a:custClr name="Secondary Sand">
      <a:srgbClr val="F7E1B9"/>
    </a:custClr>
    <a:custClr name="Secondary Dark Grey">
      <a:srgbClr val="78797B"/>
    </a:custClr>
    <a:custClr name="Secondary Medium Grey">
      <a:srgbClr val="BFBFC0"/>
    </a:custClr>
    <a:custClr name="Secondary Light Grey">
      <a:srgbClr val="E0E1E1"/>
    </a:custClr>
    <a:custClr name="Empty Area">
      <a:srgbClr val="FFFFFF"/>
    </a:custClr>
    <a:custClr name="Empty Area">
      <a:srgbClr val="FFFFFF"/>
    </a:custClr>
    <a:custClr name="Empty Area">
      <a:srgbClr val="FFFFFF"/>
    </a:custClr>
    <a:custClr name="Empty Area">
      <a:srgbClr val="FFFFFF"/>
    </a:custClr>
    <a:custClr name="Tertiary Blue">
      <a:srgbClr val="5F8AC7"/>
    </a:custClr>
    <a:custClr name="Tertiary Yellow">
      <a:srgbClr val="F1DB0E"/>
    </a:custClr>
    <a:custClr name="Tertiary Orange">
      <a:srgbClr val="E0A03A"/>
    </a:custClr>
    <a:custClr name="Tertiary Fuschia">
      <a:srgbClr val="CD2564"/>
    </a:custClr>
    <a:custClr name="Tertiary Purple">
      <a:srgbClr val="7666A7"/>
    </a:custClr>
    <a:custClr name="Tertiary Dark Green">
      <a:srgbClr val="02716B"/>
    </a:custClr>
    <a:custClr name="Tertiary Olive Green">
      <a:srgbClr val="83AC77"/>
    </a:custClr>
    <a:custClr name="Tertiary Aqua">
      <a:srgbClr val="33ADC5"/>
    </a:custClr>
    <a:custClr name="Tertiary Blue Grey">
      <a:srgbClr val="8099B7"/>
    </a:custClr>
    <a:custClr name="Empty Area">
      <a:srgbClr val="FFFFFF"/>
    </a:custClr>
  </a:custClrLst>
  <a:extLst>
    <a:ext uri="{05A4C25C-085E-4340-85A3-A5531E510DB2}">
      <thm15:themeFamily xmlns:thm15="http://schemas.microsoft.com/office/thememl/2012/main" name="Condair_20220125(1).potx" id="{DEC3EA36-751F-41E0-B0F0-AA97FFBCA4A9}" vid="{B33256DC-CBB5-4AE0-8124-BE3512586F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rimary Blue">
      <a:srgbClr val="016AB3"/>
    </a:custClr>
    <a:custClr name="Primary Dark Blue">
      <a:srgbClr val="16365D"/>
    </a:custClr>
    <a:custClr name="Primary Green">
      <a:srgbClr val="ABD052"/>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Secondary Medium Blue">
      <a:srgbClr val="8BB3DB"/>
    </a:custClr>
    <a:custClr name="Secondary Light Blue">
      <a:srgbClr val="D0E1F2"/>
    </a:custClr>
    <a:custClr name="Secondary Sand">
      <a:srgbClr val="F7E1B9"/>
    </a:custClr>
    <a:custClr name="Secondary Dark Grey">
      <a:srgbClr val="78797B"/>
    </a:custClr>
    <a:custClr name="Secondary Medium Grey">
      <a:srgbClr val="BFBFC0"/>
    </a:custClr>
    <a:custClr name="Secondary Light Grey">
      <a:srgbClr val="E0E1E1"/>
    </a:custClr>
    <a:custClr name="Empty Area">
      <a:srgbClr val="FFFFFF"/>
    </a:custClr>
    <a:custClr name="Empty Area">
      <a:srgbClr val="FFFFFF"/>
    </a:custClr>
    <a:custClr name="Empty Area">
      <a:srgbClr val="FFFFFF"/>
    </a:custClr>
    <a:custClr name="Empty Area">
      <a:srgbClr val="FFFFFF"/>
    </a:custClr>
    <a:custClr name="Tertiary Blue">
      <a:srgbClr val="5F8AC7"/>
    </a:custClr>
    <a:custClr name="Tertiary Yellow">
      <a:srgbClr val="F1DB0E"/>
    </a:custClr>
    <a:custClr name="Tertiary Orange">
      <a:srgbClr val="E0A03A"/>
    </a:custClr>
    <a:custClr name="Tertiary Fuschia">
      <a:srgbClr val="CD2564"/>
    </a:custClr>
    <a:custClr name="Tertiary Purple">
      <a:srgbClr val="7666A7"/>
    </a:custClr>
    <a:custClr name="Tertiary Dark Green">
      <a:srgbClr val="02716B"/>
    </a:custClr>
    <a:custClr name="Tertiary Olive Green">
      <a:srgbClr val="83AC77"/>
    </a:custClr>
    <a:custClr name="Tertiary Aqua">
      <a:srgbClr val="33ADC5"/>
    </a:custClr>
    <a:custClr name="Tertiary Blue Grey">
      <a:srgbClr val="8099B7"/>
    </a:custClr>
    <a:custClr name="Empty Area">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rimary Blue">
      <a:srgbClr val="016AB3"/>
    </a:custClr>
    <a:custClr name="Primary Dark Blue">
      <a:srgbClr val="16365D"/>
    </a:custClr>
    <a:custClr name="Primary Green">
      <a:srgbClr val="ABD052"/>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Secondary Medium Blue">
      <a:srgbClr val="8BB3DB"/>
    </a:custClr>
    <a:custClr name="Secondary Light Blue">
      <a:srgbClr val="D0E1F2"/>
    </a:custClr>
    <a:custClr name="Secondary Sand">
      <a:srgbClr val="F7E1B9"/>
    </a:custClr>
    <a:custClr name="Secondary Dark Grey">
      <a:srgbClr val="78797B"/>
    </a:custClr>
    <a:custClr name="Secondary Medium Grey">
      <a:srgbClr val="BFBFC0"/>
    </a:custClr>
    <a:custClr name="Secondary Light Grey">
      <a:srgbClr val="E0E1E1"/>
    </a:custClr>
    <a:custClr name="Empty Area">
      <a:srgbClr val="FFFFFF"/>
    </a:custClr>
    <a:custClr name="Empty Area">
      <a:srgbClr val="FFFFFF"/>
    </a:custClr>
    <a:custClr name="Empty Area">
      <a:srgbClr val="FFFFFF"/>
    </a:custClr>
    <a:custClr name="Empty Area">
      <a:srgbClr val="FFFFFF"/>
    </a:custClr>
    <a:custClr name="Tertiary Blue">
      <a:srgbClr val="5F8AC7"/>
    </a:custClr>
    <a:custClr name="Tertiary Yellow">
      <a:srgbClr val="F1DB0E"/>
    </a:custClr>
    <a:custClr name="Tertiary Orange">
      <a:srgbClr val="E0A03A"/>
    </a:custClr>
    <a:custClr name="Tertiary Fuschia">
      <a:srgbClr val="CD2564"/>
    </a:custClr>
    <a:custClr name="Tertiary Purple">
      <a:srgbClr val="7666A7"/>
    </a:custClr>
    <a:custClr name="Tertiary Dark Green">
      <a:srgbClr val="02716B"/>
    </a:custClr>
    <a:custClr name="Tertiary Olive Green">
      <a:srgbClr val="83AC77"/>
    </a:custClr>
    <a:custClr name="Tertiary Aqua">
      <a:srgbClr val="33ADC5"/>
    </a:custClr>
    <a:custClr name="Tertiary Blue Grey">
      <a:srgbClr val="8099B7"/>
    </a:custClr>
    <a:custClr name="Empty Area">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0.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1.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2.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3.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4.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5.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6.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7.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8.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2.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3.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4.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5.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6.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7.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8.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9.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VariableList UniqueId="903b7e31-b11c-48da-836d-9c3b4008813f" Name="System" ContentType="XML" MajorVersion="0" MinorVersion="1" isLocalCopy="False" IsBaseObject="False" DataSourceId="8885d7d4-5a0b-4ae0-81a3-d87724584cc0" DataSourceMajorVersion="0" DataSourceMinorVersion="1"/>
</file>

<file path=customXml/item10.xml><?xml version="1.0" encoding="utf-8"?>
<p:properties xmlns:p="http://schemas.microsoft.com/office/2006/metadata/properties" xmlns:xsi="http://www.w3.org/2001/XMLSchema-instance" xmlns:pc="http://schemas.microsoft.com/office/infopath/2007/PartnerControls">
  <documentManagement>
    <lcf76f155ced4ddcb4097134ff3c332f xmlns="86be319d-4a4b-4873-9c59-93cd76a4f652">
      <Terms xmlns="http://schemas.microsoft.com/office/infopath/2007/PartnerControls"/>
    </lcf76f155ced4ddcb4097134ff3c332f>
    <TaxCatchAll xmlns="df7cc862-5f4a-4229-b514-76cb5896f74d" xsi:nil="true"/>
  </documentManagement>
</p:properties>
</file>

<file path=customXml/item2.xml><?xml version="1.0" encoding="utf-8"?>
<VariableListDefinition name="AD_HOC" displayName="AD_HOC" id="151cb07b-0250-43f9-8cee-29dbf4bd253b" isdomainofvalue="False" dataSourceId="abbbbead-44ad-44f1-bb61-af0127982181"/>
</file>

<file path=customXml/item3.xml><?xml version="1.0" encoding="utf-8"?>
<AllExternalAdhocVariableMappings/>
</file>

<file path=customXml/item4.xml><?xml version="1.0" encoding="utf-8"?>
<VariableList UniqueId="53257404-71b1-4da8-b21f-7c70510aaa3e" Name="Computed" ContentType="XML" MajorVersion="0" MinorVersion="1" isLocalCopy="False" IsBaseObject="False" DataSourceId="273f200d-048a-4611-a9ab-869aeb464e99" DataSourceMajorVersion="0" DataSourceMinorVersion="1"/>
</file>

<file path=customXml/item5.xml><?xml version="1.0" encoding="utf-8"?>
<VariableListDefinition name="Computed" displayName="Computed" id="53257404-71b1-4da8-b21f-7c70510aaa3e" isdomainofvalue="False" dataSourceId="273f200d-048a-4611-a9ab-869aeb464e99"/>
</file>

<file path=customXml/item6.xml><?xml version="1.0" encoding="utf-8"?>
<VariableListDefinition name="System" displayName="System" id="903b7e31-b11c-48da-836d-9c3b4008813f" isdomainofvalue="False" dataSourceId="8885d7d4-5a0b-4ae0-81a3-d87724584cc0"/>
</file>

<file path=customXml/item7.xml><?xml version="1.0" encoding="utf-8"?>
<VariableList UniqueId="151cb07b-0250-43f9-8cee-29dbf4bd253b" Name="AD_HOC" ContentType="XML" MajorVersion="0" MinorVersion="1" isLocalCopy="False" IsBaseObject="False" DataSourceId="abbbbead-44ad-44f1-bb61-af0127982181" DataSourceMajorVersion="0" DataSourceMinorVersion="1"/>
</file>

<file path=customXml/item8.xml><?xml version="1.0" encoding="utf-8"?>
<ct:contentTypeSchema xmlns:ct="http://schemas.microsoft.com/office/2006/metadata/contentType" xmlns:ma="http://schemas.microsoft.com/office/2006/metadata/properties/metaAttributes" ct:_="" ma:_="" ma:contentTypeName="Document" ma:contentTypeID="0x010100E247C112B82C0F4F9ADDA85CB5A68FB8" ma:contentTypeVersion="17" ma:contentTypeDescription="Create a new document." ma:contentTypeScope="" ma:versionID="b19994bebda199c8c1fe1201d811ee54">
  <xsd:schema xmlns:xsd="http://www.w3.org/2001/XMLSchema" xmlns:xs="http://www.w3.org/2001/XMLSchema" xmlns:p="http://schemas.microsoft.com/office/2006/metadata/properties" xmlns:ns2="86be319d-4a4b-4873-9c59-93cd76a4f652" xmlns:ns3="df7cc862-5f4a-4229-b514-76cb5896f74d" targetNamespace="http://schemas.microsoft.com/office/2006/metadata/properties" ma:root="true" ma:fieldsID="c0be2f2f4b707b5c35420dc0362833bb" ns2:_="" ns3:_="">
    <xsd:import namespace="86be319d-4a4b-4873-9c59-93cd76a4f652"/>
    <xsd:import namespace="df7cc862-5f4a-4229-b514-76cb5896f74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be319d-4a4b-4873-9c59-93cd76a4f6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a48a3d1-318f-4a3c-a37c-be2e305c96d3"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7cc862-5f4a-4229-b514-76cb5896f74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0fb57f8-5816-4f80-b39c-0ab540774112}" ma:internalName="TaxCatchAll" ma:showField="CatchAllData" ma:web="df7cc862-5f4a-4229-b514-76cb5896f7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9.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355EE6-7E3B-492A-9BC8-A878BEFC18A7}">
  <ds:schemaRefs/>
</ds:datastoreItem>
</file>

<file path=customXml/itemProps10.xml><?xml version="1.0" encoding="utf-8"?>
<ds:datastoreItem xmlns:ds="http://schemas.openxmlformats.org/officeDocument/2006/customXml" ds:itemID="{0BB2C8A6-8693-46D2-B823-A2006A117561}"/>
</file>

<file path=customXml/itemProps2.xml><?xml version="1.0" encoding="utf-8"?>
<ds:datastoreItem xmlns:ds="http://schemas.openxmlformats.org/officeDocument/2006/customXml" ds:itemID="{1DB3D305-0B5B-4842-9714-D4DD246971A4}">
  <ds:schemaRefs/>
</ds:datastoreItem>
</file>

<file path=customXml/itemProps3.xml><?xml version="1.0" encoding="utf-8"?>
<ds:datastoreItem xmlns:ds="http://schemas.openxmlformats.org/officeDocument/2006/customXml" ds:itemID="{AD395C25-EE46-40BA-A76E-E8422B8CB129}">
  <ds:schemaRefs/>
</ds:datastoreItem>
</file>

<file path=customXml/itemProps4.xml><?xml version="1.0" encoding="utf-8"?>
<ds:datastoreItem xmlns:ds="http://schemas.openxmlformats.org/officeDocument/2006/customXml" ds:itemID="{C45C07CD-0C82-4DD7-97D9-8AF076F5BA1B}">
  <ds:schemaRefs/>
</ds:datastoreItem>
</file>

<file path=customXml/itemProps5.xml><?xml version="1.0" encoding="utf-8"?>
<ds:datastoreItem xmlns:ds="http://schemas.openxmlformats.org/officeDocument/2006/customXml" ds:itemID="{342212A3-7A06-4715-AD65-1087FF1EF3F7}">
  <ds:schemaRefs/>
</ds:datastoreItem>
</file>

<file path=customXml/itemProps6.xml><?xml version="1.0" encoding="utf-8"?>
<ds:datastoreItem xmlns:ds="http://schemas.openxmlformats.org/officeDocument/2006/customXml" ds:itemID="{66764A27-7E60-46FF-B914-2F0F40B8250C}">
  <ds:schemaRefs/>
</ds:datastoreItem>
</file>

<file path=customXml/itemProps7.xml><?xml version="1.0" encoding="utf-8"?>
<ds:datastoreItem xmlns:ds="http://schemas.openxmlformats.org/officeDocument/2006/customXml" ds:itemID="{D60D3A41-B1A2-4F0B-A7BF-A211787E2473}">
  <ds:schemaRefs/>
</ds:datastoreItem>
</file>

<file path=customXml/itemProps8.xml><?xml version="1.0" encoding="utf-8"?>
<ds:datastoreItem xmlns:ds="http://schemas.openxmlformats.org/officeDocument/2006/customXml" ds:itemID="{8BE0E0A1-932E-4A77-983D-8FD20A1CDE6E}"/>
</file>

<file path=customXml/itemProps9.xml><?xml version="1.0" encoding="utf-8"?>
<ds:datastoreItem xmlns:ds="http://schemas.openxmlformats.org/officeDocument/2006/customXml" ds:itemID="{09C31A32-BB7A-4E1B-804E-1E20F372CB29}"/>
</file>

<file path=docProps/app.xml><?xml version="1.0" encoding="utf-8"?>
<Properties xmlns="http://schemas.openxmlformats.org/officeDocument/2006/extended-properties" xmlns:vt="http://schemas.openxmlformats.org/officeDocument/2006/docPropsVTypes">
  <Template>Condair</Template>
  <TotalTime>4315</TotalTime>
  <Words>6436</Words>
  <Application>Microsoft Office PowerPoint</Application>
  <PresentationFormat>Widescreen</PresentationFormat>
  <Paragraphs>1542</Paragraphs>
  <Slides>46</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Franklin Gothic Book</vt:lpstr>
      <vt:lpstr>TheSansB HT5 Plain</vt:lpstr>
      <vt:lpstr>Wingdings</vt:lpstr>
      <vt:lpstr>Title Slide</vt:lpstr>
      <vt:lpstr>Adiabatic Humidification</vt:lpstr>
      <vt:lpstr>Agenda</vt:lpstr>
      <vt:lpstr>1</vt:lpstr>
      <vt:lpstr>Introduction to Humidity</vt:lpstr>
      <vt:lpstr>Introduction to Humidity</vt:lpstr>
      <vt:lpstr>Introduction to Humidity</vt:lpstr>
      <vt:lpstr>Introduction to Humidity</vt:lpstr>
      <vt:lpstr>Introduction to Humidity</vt:lpstr>
      <vt:lpstr>Introduction to Humidity</vt:lpstr>
      <vt:lpstr>PowerPoint Presentation</vt:lpstr>
      <vt:lpstr>Introduction to Humidity</vt:lpstr>
      <vt:lpstr>Introduction to Humidity</vt:lpstr>
      <vt:lpstr>2</vt:lpstr>
      <vt:lpstr>Product Overview</vt:lpstr>
      <vt:lpstr>Product Overview</vt:lpstr>
      <vt:lpstr>Product Overview</vt:lpstr>
      <vt:lpstr>Product Overview</vt:lpstr>
      <vt:lpstr>Product Overview </vt:lpstr>
      <vt:lpstr>Product Overview </vt:lpstr>
      <vt:lpstr>Product Overview </vt:lpstr>
      <vt:lpstr>Product Overview </vt:lpstr>
      <vt:lpstr>Product Overview </vt:lpstr>
      <vt:lpstr>Product Overview</vt:lpstr>
      <vt:lpstr>Product Overview </vt:lpstr>
      <vt:lpstr>Product Overview</vt:lpstr>
      <vt:lpstr>Product Overview</vt:lpstr>
      <vt:lpstr>Product Overview</vt:lpstr>
      <vt:lpstr>Product Overview</vt:lpstr>
      <vt:lpstr>3</vt:lpstr>
      <vt:lpstr>Adiabatic Opportunities</vt:lpstr>
      <vt:lpstr>Adiabatic Opportunities</vt:lpstr>
      <vt:lpstr>PowerPoint Presentation</vt:lpstr>
      <vt:lpstr>Adiabatic Opportunities</vt:lpstr>
      <vt:lpstr>Adiabatic Opportunities</vt:lpstr>
      <vt:lpstr>Adiabatic Opportunities</vt:lpstr>
      <vt:lpstr>Adiabatic Opportunities</vt:lpstr>
      <vt:lpstr>Adiabatic Opportunities</vt:lpstr>
      <vt:lpstr>Adiabatic Opportunities</vt:lpstr>
      <vt:lpstr>Adiabatic Opportunities</vt:lpstr>
      <vt:lpstr>Adiabatic Opportunities</vt:lpstr>
      <vt:lpstr>Adiabatic Opportunities</vt:lpstr>
      <vt:lpstr>Adiabatic Opportunities</vt:lpstr>
      <vt:lpstr>Adiabatic Opportunities</vt:lpstr>
      <vt:lpstr>4</vt:lpstr>
      <vt:lpstr>Key Takeaways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Spiegelberg, Marlee</dc:creator>
  <cp:lastModifiedBy>Spiegelberg, Marlee</cp:lastModifiedBy>
  <cp:revision>51</cp:revision>
  <cp:lastPrinted>2021-06-17T10:11:41Z</cp:lastPrinted>
  <dcterms:created xsi:type="dcterms:W3CDTF">2023-05-18T18:43:23Z</dcterms:created>
  <dcterms:modified xsi:type="dcterms:W3CDTF">2024-07-29T19:20:59Z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0x010100E247C112B82C0F4F9ADDA85CB5A68FB8</vt:lpwstr>
  </property>
</Properties>
</file>