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1" r:id="rId3"/>
  </p:sldMasterIdLst>
  <p:notesMasterIdLst>
    <p:notesMasterId r:id="rId33"/>
  </p:notesMasterIdLst>
  <p:handoutMasterIdLst>
    <p:handoutMasterId r:id="rId34"/>
  </p:handout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5"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8" d="100"/>
          <a:sy n="118" d="100"/>
        </p:scale>
        <p:origin x="228" y="102"/>
      </p:cViewPr>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2200" baseline="0" dirty="0">
                <a:latin typeface="Arial" charset="0"/>
                <a:ea typeface="Arial" charset="0"/>
                <a:cs typeface="Arial" charset="0"/>
              </a:rPr>
              <a:t>Humidity above </a:t>
            </a:r>
            <a:r>
              <a:rPr lang="en-US" sz="2200" baseline="0" dirty="0" smtClean="0">
                <a:latin typeface="Arial" charset="0"/>
                <a:ea typeface="Arial" charset="0"/>
                <a:cs typeface="Arial" charset="0"/>
              </a:rPr>
              <a:t>40% </a:t>
            </a:r>
            <a:r>
              <a:rPr lang="en-US" sz="2200" baseline="0" dirty="0">
                <a:latin typeface="Arial" charset="0"/>
                <a:ea typeface="Arial" charset="0"/>
                <a:cs typeface="Arial" charset="0"/>
              </a:rPr>
              <a:t>inactivates ≈ </a:t>
            </a:r>
            <a:r>
              <a:rPr lang="en-US" sz="2200" baseline="0" dirty="0" smtClean="0">
                <a:latin typeface="Arial" charset="0"/>
                <a:ea typeface="Arial" charset="0"/>
                <a:cs typeface="Arial" charset="0"/>
              </a:rPr>
              <a:t>80% </a:t>
            </a:r>
            <a:endParaRPr lang="en-US" sz="2200" baseline="0" dirty="0">
              <a:latin typeface="Arial" charset="0"/>
              <a:ea typeface="Arial" charset="0"/>
              <a:cs typeface="Arial" charset="0"/>
            </a:endParaRPr>
          </a:p>
          <a:p>
            <a:pPr algn="l">
              <a:defRPr/>
            </a:pPr>
            <a:r>
              <a:rPr lang="en-US" sz="2200" baseline="0" dirty="0">
                <a:latin typeface="Arial" charset="0"/>
                <a:ea typeface="Arial" charset="0"/>
                <a:cs typeface="Arial" charset="0"/>
              </a:rPr>
              <a:t>of Influenza Viruses within 15 minutes </a:t>
            </a:r>
            <a:endParaRPr lang="en-US" sz="2200" dirty="0">
              <a:latin typeface="Arial" charset="0"/>
              <a:ea typeface="Arial" charset="0"/>
              <a:cs typeface="Arial" charset="0"/>
            </a:endParaRPr>
          </a:p>
        </c:rich>
      </c:tx>
      <c:overlay val="0"/>
    </c:title>
    <c:autoTitleDeleted val="0"/>
    <c:plotArea>
      <c:layout>
        <c:manualLayout>
          <c:layoutTarget val="inner"/>
          <c:xMode val="edge"/>
          <c:yMode val="edge"/>
          <c:x val="7.3398158337498701E-2"/>
          <c:y val="0.19687311651679201"/>
          <c:w val="0.90448183300742802"/>
          <c:h val="0.66763867536306598"/>
        </c:manualLayout>
      </c:layout>
      <c:scatterChart>
        <c:scatterStyle val="smoothMarker"/>
        <c:varyColors val="0"/>
        <c:ser>
          <c:idx val="0"/>
          <c:order val="0"/>
          <c:spPr>
            <a:ln>
              <a:solidFill>
                <a:srgbClr val="FF0000"/>
              </a:solidFill>
            </a:ln>
          </c:spPr>
          <c:marker>
            <c:spPr>
              <a:solidFill>
                <a:srgbClr val="FF0000"/>
              </a:solidFill>
            </c:spPr>
          </c:marker>
          <c:dLbls>
            <c:spPr>
              <a:noFill/>
              <a:ln>
                <a:noFill/>
              </a:ln>
              <a:effectLst/>
            </c:sp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xVal>
            <c:numRef>
              <c:f>Tabelle1!$B$2:$B$8</c:f>
              <c:numCache>
                <c:formatCode>General</c:formatCode>
                <c:ptCount val="7"/>
                <c:pt idx="0">
                  <c:v>7</c:v>
                </c:pt>
                <c:pt idx="1">
                  <c:v>23</c:v>
                </c:pt>
                <c:pt idx="2">
                  <c:v>33</c:v>
                </c:pt>
                <c:pt idx="3">
                  <c:v>38</c:v>
                </c:pt>
                <c:pt idx="4">
                  <c:v>43</c:v>
                </c:pt>
                <c:pt idx="5">
                  <c:v>57</c:v>
                </c:pt>
                <c:pt idx="6">
                  <c:v>74</c:v>
                </c:pt>
              </c:numCache>
            </c:numRef>
          </c:xVal>
          <c:yVal>
            <c:numRef>
              <c:f>Tabelle1!$C$2:$C$8</c:f>
              <c:numCache>
                <c:formatCode>General</c:formatCode>
                <c:ptCount val="7"/>
                <c:pt idx="0">
                  <c:v>70</c:v>
                </c:pt>
                <c:pt idx="1">
                  <c:v>77</c:v>
                </c:pt>
                <c:pt idx="2">
                  <c:v>65</c:v>
                </c:pt>
                <c:pt idx="3">
                  <c:v>43</c:v>
                </c:pt>
                <c:pt idx="4">
                  <c:v>15</c:v>
                </c:pt>
                <c:pt idx="5">
                  <c:v>22</c:v>
                </c:pt>
                <c:pt idx="6">
                  <c:v>17</c:v>
                </c:pt>
              </c:numCache>
            </c:numRef>
          </c:yVal>
          <c:smooth val="1"/>
          <c:extLst xmlns:c16r2="http://schemas.microsoft.com/office/drawing/2015/06/chart">
            <c:ext xmlns:c16="http://schemas.microsoft.com/office/drawing/2014/chart" uri="{C3380CC4-5D6E-409C-BE32-E72D297353CC}">
              <c16:uniqueId val="{00000000-9913-494F-9854-D31F17A179A2}"/>
            </c:ext>
          </c:extLst>
        </c:ser>
        <c:dLbls>
          <c:showLegendKey val="0"/>
          <c:showVal val="0"/>
          <c:showCatName val="0"/>
          <c:showSerName val="0"/>
          <c:showPercent val="0"/>
          <c:showBubbleSize val="0"/>
        </c:dLbls>
        <c:axId val="374306736"/>
        <c:axId val="313012160"/>
      </c:scatterChart>
      <c:valAx>
        <c:axId val="374306736"/>
        <c:scaling>
          <c:orientation val="minMax"/>
          <c:max val="80"/>
          <c:min val="0"/>
        </c:scaling>
        <c:delete val="0"/>
        <c:axPos val="b"/>
        <c:title>
          <c:tx>
            <c:rich>
              <a:bodyPr/>
              <a:lstStyle/>
              <a:p>
                <a:pPr>
                  <a:defRPr sz="1800"/>
                </a:pPr>
                <a:r>
                  <a:rPr lang="en-US" sz="1800" dirty="0"/>
                  <a:t>rel.  Humidity (%)</a:t>
                </a:r>
              </a:p>
            </c:rich>
          </c:tx>
          <c:overlay val="0"/>
        </c:title>
        <c:numFmt formatCode="#,##0_);\(#,##0\)" sourceLinked="0"/>
        <c:majorTickMark val="none"/>
        <c:minorTickMark val="none"/>
        <c:tickLblPos val="nextTo"/>
        <c:crossAx val="313012160"/>
        <c:crosses val="autoZero"/>
        <c:crossBetween val="midCat"/>
        <c:majorUnit val="10"/>
      </c:valAx>
      <c:valAx>
        <c:axId val="313012160"/>
        <c:scaling>
          <c:orientation val="minMax"/>
        </c:scaling>
        <c:delete val="0"/>
        <c:axPos val="l"/>
        <c:title>
          <c:tx>
            <c:rich>
              <a:bodyPr/>
              <a:lstStyle/>
              <a:p>
                <a:pPr>
                  <a:defRPr sz="1800"/>
                </a:pPr>
                <a:r>
                  <a:rPr lang="en-US" sz="1800" dirty="0"/>
                  <a:t>Virus-Viability (%)</a:t>
                </a:r>
              </a:p>
            </c:rich>
          </c:tx>
          <c:overlay val="0"/>
        </c:title>
        <c:numFmt formatCode="#,##0" sourceLinked="0"/>
        <c:majorTickMark val="none"/>
        <c:minorTickMark val="none"/>
        <c:tickLblPos val="nextTo"/>
        <c:crossAx val="374306736"/>
        <c:crosses val="autoZero"/>
        <c:crossBetween val="midCat"/>
      </c:valAx>
      <c:spPr>
        <a:solidFill>
          <a:schemeClr val="bg1"/>
        </a:solidFill>
      </c:spPr>
    </c:plotArea>
    <c:plotVisOnly val="1"/>
    <c:dispBlanksAs val="gap"/>
    <c:showDLblsOverMax val="0"/>
  </c:chart>
  <c:spPr>
    <a:noFill/>
    <a:ln>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0.63713</cdr:x>
      <cdr:y>0.2543</cdr:y>
    </cdr:from>
    <cdr:to>
      <cdr:x>0.63822</cdr:x>
      <cdr:y>0.86227</cdr:y>
    </cdr:to>
    <cdr:cxnSp macro="">
      <cdr:nvCxnSpPr>
        <cdr:cNvPr id="6" name="Gerade Verbindung 5"/>
        <cdr:cNvCxnSpPr/>
      </cdr:nvCxnSpPr>
      <cdr:spPr>
        <a:xfrm xmlns:a="http://schemas.openxmlformats.org/drawingml/2006/main" flipH="1" flipV="1">
          <a:off x="5165050" y="1089578"/>
          <a:ext cx="8862" cy="2604977"/>
        </a:xfrm>
        <a:prstGeom xmlns:a="http://schemas.openxmlformats.org/drawingml/2006/main" prst="line">
          <a:avLst/>
        </a:prstGeom>
        <a:ln xmlns:a="http://schemas.openxmlformats.org/drawingml/2006/main" w="19050">
          <a:solidFill>
            <a:schemeClr val="accent6">
              <a:lumMod val="50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0.42706</cdr:x>
      <cdr:y>0.2543</cdr:y>
    </cdr:from>
    <cdr:to>
      <cdr:x>0.42837</cdr:x>
      <cdr:y>0.86227</cdr:y>
    </cdr:to>
    <cdr:cxnSp macro="">
      <cdr:nvCxnSpPr>
        <cdr:cNvPr id="4" name="Gerade Verbindung 3"/>
        <cdr:cNvCxnSpPr/>
      </cdr:nvCxnSpPr>
      <cdr:spPr>
        <a:xfrm xmlns:a="http://schemas.openxmlformats.org/drawingml/2006/main" flipH="1" flipV="1">
          <a:off x="3462070" y="1089578"/>
          <a:ext cx="10632" cy="2604977"/>
        </a:xfrm>
        <a:prstGeom xmlns:a="http://schemas.openxmlformats.org/drawingml/2006/main" prst="line">
          <a:avLst/>
        </a:prstGeom>
        <a:ln xmlns:a="http://schemas.openxmlformats.org/drawingml/2006/main" w="19050">
          <a:solidFill>
            <a:schemeClr val="accent6">
              <a:lumMod val="50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8E8260-B946-4105-AE2E-29E26D875C59}" type="datetimeFigureOut">
              <a:rPr lang="en-US" smtClean="0"/>
              <a:t>6/7/2017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CDF1E-8788-42E7-93E2-D1AE26C70CDD}" type="slidenum">
              <a:rPr lang="en-US" smtClean="0"/>
              <a:t>‹#›</a:t>
            </a:fld>
            <a:endParaRPr lang="en-US"/>
          </a:p>
        </p:txBody>
      </p:sp>
    </p:spTree>
    <p:extLst>
      <p:ext uri="{BB962C8B-B14F-4D97-AF65-F5344CB8AC3E}">
        <p14:creationId xmlns:p14="http://schemas.microsoft.com/office/powerpoint/2010/main" val="252981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7FDA3-6095-4930-83BF-E3F3DF8A6BA4}"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E5386-0C71-4E3D-85CB-7D72CD2DB932}" type="slidenum">
              <a:rPr lang="en-US" smtClean="0"/>
              <a:t>‹#›</a:t>
            </a:fld>
            <a:endParaRPr lang="en-US"/>
          </a:p>
        </p:txBody>
      </p:sp>
    </p:spTree>
    <p:extLst>
      <p:ext uri="{BB962C8B-B14F-4D97-AF65-F5344CB8AC3E}">
        <p14:creationId xmlns:p14="http://schemas.microsoft.com/office/powerpoint/2010/main" val="185485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 many cultures spend up to 90% of their time in buildings, exposed to indoor climates shaped by HVAC systems designed to optimize energy use and preserve building materials. While the primary function of most buildings is to protect the humans inside, the impact of IAQ on health and disease is one of the least understood subjects in the field of public health! Meanwhile, indoor-dwelling people suffer from many infectious, allergic and chronic diseases despite highly sophisticated medical treatments. This webinar will give engineers valuable information to manage indoor climates to better support occupant health and control energy use.</a:t>
            </a:r>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287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“stupid</a:t>
            </a:r>
            <a:r>
              <a:rPr lang="en-US" baseline="0" dirty="0" smtClean="0"/>
              <a:t> question”? No! Water is a polar molecule with 2 hydrogen atoms an one oxygen atom. These atoms share their valence shell electrons in a covalent bond</a:t>
            </a:r>
            <a:endParaRPr lang="en-US" dirty="0"/>
          </a:p>
        </p:txBody>
      </p:sp>
      <p:sp>
        <p:nvSpPr>
          <p:cNvPr id="4" name="Slide Number Placeholder 3"/>
          <p:cNvSpPr>
            <a:spLocks noGrp="1"/>
          </p:cNvSpPr>
          <p:nvPr>
            <p:ph type="sldNum" sz="quarter" idx="10"/>
          </p:nvPr>
        </p:nvSpPr>
        <p:spPr/>
        <p:txBody>
          <a:bodyPr/>
          <a:lstStyle/>
          <a:p>
            <a:fld id="{7AB0B0FD-547A-4A1C-871E-A9C4AEF2CB0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5613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3137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 many cultures spend up to 90% of their time in buildings, exposed to indoor climates shaped by HVAC systems designed to optimize energy use and preserve building materials. While the primary function of most buildings is to protect the humans inside, the impact of IAQ on health and disease is one of the least understood subjects in the field of public health! Meanwhile, indoor-dwelling people suffer from many infectious, allergic and chronic diseases despite highly sophisticated medical treatments. This webinar will give engineers valuable information to manage indoor climates to better support occupant health and control energy use.</a:t>
            </a:r>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0401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bullet</a:t>
            </a:r>
            <a:r>
              <a:rPr lang="en-US" baseline="0" dirty="0"/>
              <a:t>.</a:t>
            </a:r>
            <a:br>
              <a:rPr lang="en-US" baseline="0" dirty="0"/>
            </a:br>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1210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 many cultures spend up to 90% of their time in buildings, exposed to indoor climates shaped by HVAC systems designed to optimize energy use and preserve building materials. While the primary function of most buildings is to protect the humans inside, the impact of IAQ on health and disease is one of the least understood subjects in the field of public health! Meanwhile, indoor-dwelling people suffer from many infectious, allergic and chronic diseases despite highly sophisticated medical treatments. This webinar will give engineers valuable information to manage indoor climates to better support occupant health and control energy use.</a:t>
            </a:r>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936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9116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D2AD1-DF73-4A36-A27A-B1410A82ADF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1033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D2AD1-DF73-4A36-A27A-B1410A82ADF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9991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in many cultures spend up to 90% of their time in buildings, exposed to indoor climates shaped by HVAC systems designed to optimize energy use and preserve building materials. While the primary function of most buildings is to protect the humans inside, the impact of IAQ on health and disease is one of the least understood subjects in the field of public health! Meanwhile, indoor-dwelling people suffer from many infectious, allergic and chronic diseases despite highly sophisticated medical treatments. This webinar will give engineers valuable information to manage indoor climates to better support occupant health and control energy use.</a:t>
            </a:r>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5237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8146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3504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Char char="§"/>
            </a:pPr>
            <a:r>
              <a:rPr lang="en-US" dirty="0" smtClean="0"/>
              <a:t>permeability and mechanical barrier function</a:t>
            </a:r>
          </a:p>
          <a:p>
            <a:pPr>
              <a:buFont typeface="Wingdings" charset="2"/>
              <a:buChar char="§"/>
            </a:pPr>
            <a:r>
              <a:rPr lang="en-US" dirty="0" smtClean="0"/>
              <a:t>antimicrobial defense</a:t>
            </a:r>
          </a:p>
          <a:p>
            <a:pPr>
              <a:buFont typeface="Wingdings" charset="2"/>
              <a:buChar char="§"/>
            </a:pPr>
            <a:r>
              <a:rPr lang="en-US" dirty="0" smtClean="0"/>
              <a:t>maintains our epidermis </a:t>
            </a:r>
          </a:p>
          <a:p>
            <a:pPr>
              <a:buFont typeface="Wingdings" charset="2"/>
              <a:buChar char="§"/>
            </a:pPr>
            <a:r>
              <a:rPr lang="en-US" dirty="0" smtClean="0"/>
              <a:t>UV defense </a:t>
            </a:r>
          </a:p>
          <a:p>
            <a:pPr>
              <a:buFont typeface="Wingdings" charset="2"/>
              <a:buChar char="§"/>
            </a:pPr>
            <a:r>
              <a:rPr lang="en-US" dirty="0" smtClean="0"/>
              <a:t>antioxidant defense</a:t>
            </a:r>
          </a:p>
          <a:p>
            <a:r>
              <a:rPr lang="en-US" sz="1200" dirty="0" smtClean="0"/>
              <a:t>In genetically predisposed individuals, damage to this barrier leads to the penetration of environmental allergens and to the initiation of atopic dermatitis and asthma.</a:t>
            </a:r>
            <a:endParaRPr lang="en-US" sz="1200" dirty="0"/>
          </a:p>
        </p:txBody>
      </p:sp>
      <p:sp>
        <p:nvSpPr>
          <p:cNvPr id="4" name="Slide Number Placeholder 3"/>
          <p:cNvSpPr>
            <a:spLocks noGrp="1"/>
          </p:cNvSpPr>
          <p:nvPr>
            <p:ph type="sldNum" sz="quarter" idx="10"/>
          </p:nvPr>
        </p:nvSpPr>
        <p:spPr/>
        <p:txBody>
          <a:bodyPr/>
          <a:lstStyle/>
          <a:p>
            <a:fld id="{B55B04B6-337F-284F-88B0-EDEAED59EDB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3043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7185" y="273042"/>
            <a:ext cx="2231734" cy="490307"/>
          </a:xfrm>
          <a:prstGeom prst="rect">
            <a:avLst/>
          </a:prstGeom>
        </p:spPr>
      </p:pic>
    </p:spTree>
    <p:extLst>
      <p:ext uri="{BB962C8B-B14F-4D97-AF65-F5344CB8AC3E}">
        <p14:creationId xmlns:p14="http://schemas.microsoft.com/office/powerpoint/2010/main" val="2077461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12376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67489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328979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77712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393006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72415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388425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60836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926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369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07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700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fik 8"/>
          <p:cNvPicPr>
            <a:picLocks noChangeAspect="1"/>
          </p:cNvPicPr>
          <p:nvPr userDrawn="1"/>
        </p:nvPicPr>
        <p:blipFill rotWithShape="1">
          <a:blip r:embed="rId2" cstate="email">
            <a:extLst>
              <a:ext uri="{28A0092B-C50C-407E-A947-70E740481C1C}">
                <a14:useLocalDpi xmlns:a14="http://schemas.microsoft.com/office/drawing/2010/main" val="0"/>
              </a:ext>
            </a:extLst>
          </a:blip>
          <a:srcRect b="32867"/>
          <a:stretch/>
        </p:blipFill>
        <p:spPr>
          <a:xfrm>
            <a:off x="-8755" y="2381676"/>
            <a:ext cx="12220321" cy="2734608"/>
          </a:xfrm>
          <a:prstGeom prst="rect">
            <a:avLst/>
          </a:prstGeom>
        </p:spPr>
      </p:pic>
    </p:spTree>
    <p:extLst>
      <p:ext uri="{BB962C8B-B14F-4D97-AF65-F5344CB8AC3E}">
        <p14:creationId xmlns:p14="http://schemas.microsoft.com/office/powerpoint/2010/main" val="16601796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361130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80644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4D0BD7-79E8-4D0A-96E2-BD4099330F54}" type="datetimeFigureOut">
              <a:rPr lang="en-US" smtClean="0"/>
              <a:t>6/7/2017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D0F6FB8-F7F7-4356-9D06-A8D97EF2BD42}" type="slidenum">
              <a:rPr lang="en-US" smtClean="0"/>
              <a:t>‹#›</a:t>
            </a:fld>
            <a:endParaRPr lang="en-US"/>
          </a:p>
        </p:txBody>
      </p:sp>
    </p:spTree>
    <p:extLst>
      <p:ext uri="{BB962C8B-B14F-4D97-AF65-F5344CB8AC3E}">
        <p14:creationId xmlns:p14="http://schemas.microsoft.com/office/powerpoint/2010/main" val="3348759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22802" y="0"/>
            <a:ext cx="12214801" cy="1036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3981" y="228600"/>
            <a:ext cx="2254990" cy="644506"/>
          </a:xfrm>
          <a:prstGeom prst="rect">
            <a:avLst/>
          </a:prstGeom>
        </p:spPr>
      </p:pic>
    </p:spTree>
    <p:extLst>
      <p:ext uri="{BB962C8B-B14F-4D97-AF65-F5344CB8AC3E}">
        <p14:creationId xmlns:p14="http://schemas.microsoft.com/office/powerpoint/2010/main" val="267635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 id="2147483678" r:id="rId5"/>
  </p:sldLayoutIdLs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755" y="2305477"/>
            <a:ext cx="12220321" cy="407343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7859" y="5952957"/>
            <a:ext cx="2427514" cy="693242"/>
          </a:xfrm>
          <a:prstGeom prst="rect">
            <a:avLst/>
          </a:prstGeom>
        </p:spPr>
      </p:pic>
    </p:spTree>
    <p:extLst>
      <p:ext uri="{BB962C8B-B14F-4D97-AF65-F5344CB8AC3E}">
        <p14:creationId xmlns:p14="http://schemas.microsoft.com/office/powerpoint/2010/main" val="472698912"/>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15"/>
          <p:cNvPicPr>
            <a:picLocks noChangeAspect="1"/>
          </p:cNvPicPr>
          <p:nvPr userDrawn="1"/>
        </p:nvPicPr>
        <p:blipFill rotWithShape="1">
          <a:blip r:embed="rId13" cstate="email">
            <a:extLst>
              <a:ext uri="{28A0092B-C50C-407E-A947-70E740481C1C}">
                <a14:useLocalDpi xmlns:a14="http://schemas.microsoft.com/office/drawing/2010/main" val="0"/>
              </a:ext>
            </a:extLst>
          </a:blip>
          <a:srcRect/>
          <a:stretch/>
        </p:blipFill>
        <p:spPr>
          <a:xfrm>
            <a:off x="0" y="0"/>
            <a:ext cx="12192000" cy="6226629"/>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70570" y="5994160"/>
            <a:ext cx="2382839" cy="523503"/>
          </a:xfrm>
          <a:prstGeom prst="rect">
            <a:avLst/>
          </a:prstGeom>
        </p:spPr>
      </p:pic>
    </p:spTree>
    <p:extLst>
      <p:ext uri="{BB962C8B-B14F-4D97-AF65-F5344CB8AC3E}">
        <p14:creationId xmlns:p14="http://schemas.microsoft.com/office/powerpoint/2010/main" val="8695393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4807" b="36329"/>
          <a:stretch/>
        </p:blipFill>
        <p:spPr>
          <a:xfrm>
            <a:off x="-8754" y="-10888"/>
            <a:ext cx="12200754" cy="3799115"/>
          </a:xfrm>
          <a:prstGeom prst="rect">
            <a:avLst/>
          </a:prstGeom>
        </p:spPr>
      </p:pic>
      <p:pic>
        <p:nvPicPr>
          <p:cNvPr id="6" name="Grafik 8"/>
          <p:cNvPicPr>
            <a:picLocks noChangeAspect="1"/>
          </p:cNvPicPr>
          <p:nvPr/>
        </p:nvPicPr>
        <p:blipFill rotWithShape="1">
          <a:blip r:embed="rId3" cstate="email">
            <a:extLst>
              <a:ext uri="{28A0092B-C50C-407E-A947-70E740481C1C}">
                <a14:useLocalDpi xmlns:a14="http://schemas.microsoft.com/office/drawing/2010/main" val="0"/>
              </a:ext>
            </a:extLst>
          </a:blip>
          <a:srcRect b="34204"/>
          <a:stretch/>
        </p:blipFill>
        <p:spPr>
          <a:xfrm>
            <a:off x="-8755" y="2098647"/>
            <a:ext cx="12220321" cy="2680180"/>
          </a:xfrm>
          <a:prstGeom prst="rect">
            <a:avLst/>
          </a:prstGeom>
        </p:spPr>
      </p:pic>
      <p:sp>
        <p:nvSpPr>
          <p:cNvPr id="4" name="Title 3"/>
          <p:cNvSpPr>
            <a:spLocks noGrp="1"/>
          </p:cNvSpPr>
          <p:nvPr>
            <p:ph type="ctrTitle" idx="4294967295"/>
          </p:nvPr>
        </p:nvSpPr>
        <p:spPr>
          <a:xfrm>
            <a:off x="556720" y="4969072"/>
            <a:ext cx="6246851" cy="528210"/>
          </a:xfrm>
          <a:prstGeom prst="rect">
            <a:avLst/>
          </a:prstGeom>
        </p:spPr>
        <p:txBody>
          <a:bodyPr>
            <a:normAutofit fontScale="90000"/>
          </a:bodyPr>
          <a:lstStyle/>
          <a:p>
            <a:r>
              <a:rPr lang="en-US" sz="3400" b="1" dirty="0" smtClean="0">
                <a:solidFill>
                  <a:schemeClr val="tx1">
                    <a:lumMod val="75000"/>
                    <a:lumOff val="25000"/>
                  </a:schemeClr>
                </a:solidFill>
                <a:latin typeface="Arial" panose="020B0604020202020204" pitchFamily="34" charset="0"/>
                <a:cs typeface="Arial" panose="020B0604020202020204" pitchFamily="34" charset="0"/>
              </a:rPr>
              <a:t>Why Humidify in Healthcare?</a:t>
            </a:r>
            <a:endParaRPr lang="en-US" sz="3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Subtitle 4"/>
          <p:cNvSpPr>
            <a:spLocks noGrp="1"/>
          </p:cNvSpPr>
          <p:nvPr>
            <p:ph type="subTitle" idx="4294967295"/>
          </p:nvPr>
        </p:nvSpPr>
        <p:spPr>
          <a:xfrm>
            <a:off x="556720" y="5622215"/>
            <a:ext cx="8584037" cy="2293937"/>
          </a:xfrm>
          <a:prstGeom prst="rect">
            <a:avLst/>
          </a:prstGeom>
        </p:spPr>
        <p:txBody>
          <a:bodyPr/>
          <a:lstStyle/>
          <a:p>
            <a:pPr marL="0" indent="0">
              <a:buNone/>
            </a:pPr>
            <a:r>
              <a:rPr lang="en-US" dirty="0" smtClean="0">
                <a:solidFill>
                  <a:schemeClr val="tx1">
                    <a:lumMod val="65000"/>
                    <a:lumOff val="35000"/>
                  </a:schemeClr>
                </a:solidFill>
              </a:rPr>
              <a:t>Pasquale Demitrio   |   Healthcare and Life Sciences</a:t>
            </a:r>
          </a:p>
        </p:txBody>
      </p:sp>
    </p:spTree>
    <p:extLst>
      <p:ext uri="{BB962C8B-B14F-4D97-AF65-F5344CB8AC3E}">
        <p14:creationId xmlns:p14="http://schemas.microsoft.com/office/powerpoint/2010/main" val="2433674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a:spLocks noGrp="1"/>
          </p:cNvSpPr>
          <p:nvPr>
            <p:ph type="title" idx="4294967295"/>
          </p:nvPr>
        </p:nvSpPr>
        <p:spPr>
          <a:xfrm>
            <a:off x="390539" y="272433"/>
            <a:ext cx="7733152" cy="1137442"/>
          </a:xfrm>
          <a:prstGeom prst="rect">
            <a:avLst/>
          </a:prstGeom>
        </p:spPr>
        <p:txBody>
          <a:bodyPr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latin typeface="Arial" panose="020B0604020202020204" pitchFamily="34" charset="0"/>
                <a:ea typeface="Arial" charset="0"/>
                <a:cs typeface="Arial" panose="020B0604020202020204" pitchFamily="34" charset="0"/>
              </a:rPr>
              <a:t>Patient room </a:t>
            </a:r>
            <a:r>
              <a:rPr lang="en-US" sz="2600" dirty="0" smtClean="0">
                <a:solidFill>
                  <a:schemeClr val="bg1"/>
                </a:solidFill>
                <a:latin typeface="Arial" panose="020B0604020202020204" pitchFamily="34" charset="0"/>
                <a:ea typeface="Arial" charset="0"/>
                <a:cs typeface="Arial" panose="020B0604020202020204" pitchFamily="34" charset="0"/>
              </a:rPr>
              <a:t>information </a:t>
            </a:r>
            <a:r>
              <a:rPr lang="en-US" sz="2600" dirty="0">
                <a:solidFill>
                  <a:schemeClr val="bg1"/>
                </a:solidFill>
                <a:latin typeface="Arial" panose="020B0604020202020204" pitchFamily="34" charset="0"/>
                <a:ea typeface="Arial" charset="0"/>
                <a:cs typeface="Arial" panose="020B0604020202020204" pitchFamily="34" charset="0"/>
              </a:rPr>
              <a:t>collected every 30 minutes for 1 </a:t>
            </a:r>
            <a:r>
              <a:rPr lang="en-US" sz="2600" dirty="0" smtClean="0">
                <a:solidFill>
                  <a:schemeClr val="bg1"/>
                </a:solidFill>
                <a:latin typeface="Arial" panose="020B0604020202020204" pitchFamily="34" charset="0"/>
                <a:ea typeface="Arial" charset="0"/>
                <a:cs typeface="Arial" panose="020B0604020202020204" pitchFamily="34" charset="0"/>
              </a:rPr>
              <a:t>year after opening. </a:t>
            </a:r>
            <a:r>
              <a:rPr lang="en-US" sz="2800" dirty="0" smtClean="0">
                <a:solidFill>
                  <a:prstClr val="black"/>
                </a:solidFill>
                <a:latin typeface="+mn-lt"/>
                <a:ea typeface="Arial" charset="0"/>
                <a:cs typeface="Arial" charset="0"/>
              </a:rPr>
              <a:t/>
            </a:r>
            <a:br>
              <a:rPr lang="en-US" sz="2800" dirty="0" smtClean="0">
                <a:solidFill>
                  <a:prstClr val="black"/>
                </a:solidFill>
                <a:latin typeface="+mn-lt"/>
                <a:ea typeface="Arial" charset="0"/>
                <a:cs typeface="Arial" charset="0"/>
              </a:rPr>
            </a:br>
            <a:endParaRPr lang="en-US" sz="2800" dirty="0">
              <a:solidFill>
                <a:prstClr val="black"/>
              </a:solidFill>
              <a:latin typeface="+mn-lt"/>
              <a:ea typeface="Arial" charset="0"/>
              <a:cs typeface="Arial" charset="0"/>
            </a:endParaRPr>
          </a:p>
        </p:txBody>
      </p:sp>
      <p:sp>
        <p:nvSpPr>
          <p:cNvPr id="17" name="Rectangle 16"/>
          <p:cNvSpPr/>
          <p:nvPr/>
        </p:nvSpPr>
        <p:spPr>
          <a:xfrm>
            <a:off x="4257115" y="2835726"/>
            <a:ext cx="3398744" cy="2857500"/>
          </a:xfrm>
          <a:prstGeom prst="rect">
            <a:avLst/>
          </a:prstGeom>
          <a:noFill/>
          <a:ln w="57150">
            <a:solidFill>
              <a:schemeClr val="accent5"/>
            </a:solidFill>
          </a:ln>
          <a:effectLst>
            <a:outerShdw blurRad="114300" dist="88900" dir="9600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solidFill>
                <a:prstClr val="white"/>
              </a:solidFill>
            </a:endParaRPr>
          </a:p>
        </p:txBody>
      </p:sp>
      <p:cxnSp>
        <p:nvCxnSpPr>
          <p:cNvPr id="25" name="Straight Arrow Connector 24"/>
          <p:cNvCxnSpPr/>
          <p:nvPr/>
        </p:nvCxnSpPr>
        <p:spPr>
          <a:xfrm>
            <a:off x="4648202" y="2492828"/>
            <a:ext cx="1173057" cy="1056139"/>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H="1">
            <a:off x="7086600" y="4016826"/>
            <a:ext cx="990600" cy="0"/>
          </a:xfrm>
          <a:prstGeom prst="straightConnector1">
            <a:avLst/>
          </a:prstGeom>
          <a:ln>
            <a:solidFill>
              <a:srgbClr val="571FFC"/>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126533" y="2277669"/>
            <a:ext cx="35729" cy="1334839"/>
          </a:xfrm>
          <a:prstGeom prst="straightConnector1">
            <a:avLst/>
          </a:prstGeom>
          <a:ln>
            <a:solidFill>
              <a:srgbClr val="408000"/>
            </a:solidFill>
            <a:tailEnd type="arrow"/>
          </a:ln>
        </p:spPr>
        <p:style>
          <a:lnRef idx="2">
            <a:schemeClr val="accent2"/>
          </a:lnRef>
          <a:fillRef idx="0">
            <a:schemeClr val="accent2"/>
          </a:fillRef>
          <a:effectRef idx="1">
            <a:schemeClr val="accent2"/>
          </a:effectRef>
          <a:fontRef idx="minor">
            <a:schemeClr val="tx1"/>
          </a:fontRef>
        </p:style>
      </p:cxnSp>
      <p:sp>
        <p:nvSpPr>
          <p:cNvPr id="36" name="Rectangle 35"/>
          <p:cNvSpPr/>
          <p:nvPr/>
        </p:nvSpPr>
        <p:spPr>
          <a:xfrm>
            <a:off x="3276602" y="1883228"/>
            <a:ext cx="1569261" cy="564463"/>
          </a:xfrm>
          <a:prstGeom prst="rect">
            <a:avLst/>
          </a:prstGeom>
          <a:noFill/>
        </p:spPr>
        <p:txBody>
          <a:bodyPr wrap="square" lIns="71323" tIns="35662" rIns="71323" bIns="35662">
            <a:spAutoFit/>
          </a:bodyPr>
          <a:lstStyle/>
          <a:p>
            <a:pPr algn="ctr"/>
            <a:r>
              <a:rPr lang="en-US" sz="1600" b="1">
                <a:ln w="12700">
                  <a:noFill/>
                  <a:prstDash val="solid"/>
                </a:ln>
                <a:solidFill>
                  <a:srgbClr val="FF0000"/>
                </a:solidFill>
              </a:rPr>
              <a:t>Staff &amp; visitor hand cleaning</a:t>
            </a:r>
            <a:endParaRPr lang="en-US" sz="1600" b="1" dirty="0">
              <a:ln w="12700">
                <a:noFill/>
                <a:prstDash val="solid"/>
              </a:ln>
              <a:solidFill>
                <a:srgbClr val="FF0000"/>
              </a:solidFill>
            </a:endParaRPr>
          </a:p>
        </p:txBody>
      </p:sp>
      <p:sp>
        <p:nvSpPr>
          <p:cNvPr id="37" name="Rectangle 36"/>
          <p:cNvSpPr/>
          <p:nvPr/>
        </p:nvSpPr>
        <p:spPr>
          <a:xfrm>
            <a:off x="6743457" y="2216418"/>
            <a:ext cx="2248145" cy="318242"/>
          </a:xfrm>
          <a:prstGeom prst="rect">
            <a:avLst/>
          </a:prstGeom>
          <a:noFill/>
        </p:spPr>
        <p:txBody>
          <a:bodyPr wrap="square" lIns="71323" tIns="35662" rIns="71323" bIns="35662">
            <a:spAutoFit/>
          </a:bodyPr>
          <a:lstStyle/>
          <a:p>
            <a:pPr algn="ctr"/>
            <a:r>
              <a:rPr lang="en-US" sz="1600" b="1" dirty="0">
                <a:ln w="12700">
                  <a:noFill/>
                  <a:prstDash val="solid"/>
                </a:ln>
                <a:solidFill>
                  <a:srgbClr val="804000"/>
                </a:solidFill>
              </a:rPr>
              <a:t>Traffic </a:t>
            </a:r>
            <a:r>
              <a:rPr lang="en-US" sz="1600" b="1">
                <a:ln w="12700">
                  <a:noFill/>
                  <a:prstDash val="solid"/>
                </a:ln>
                <a:solidFill>
                  <a:srgbClr val="804000"/>
                </a:solidFill>
              </a:rPr>
              <a:t>in &amp; out </a:t>
            </a:r>
            <a:r>
              <a:rPr lang="en-US" sz="1600" b="1" dirty="0">
                <a:ln w="12700">
                  <a:noFill/>
                  <a:prstDash val="solid"/>
                </a:ln>
                <a:solidFill>
                  <a:srgbClr val="804000"/>
                </a:solidFill>
              </a:rPr>
              <a:t>of room</a:t>
            </a:r>
          </a:p>
        </p:txBody>
      </p:sp>
      <p:sp>
        <p:nvSpPr>
          <p:cNvPr id="38" name="Rectangle 37"/>
          <p:cNvSpPr/>
          <p:nvPr/>
        </p:nvSpPr>
        <p:spPr>
          <a:xfrm>
            <a:off x="8001002" y="2721428"/>
            <a:ext cx="1348993" cy="564463"/>
          </a:xfrm>
          <a:prstGeom prst="rect">
            <a:avLst/>
          </a:prstGeom>
          <a:noFill/>
        </p:spPr>
        <p:txBody>
          <a:bodyPr wrap="square" lIns="71323" tIns="35662" rIns="71323" bIns="35662">
            <a:spAutoFit/>
          </a:bodyPr>
          <a:lstStyle/>
          <a:p>
            <a:pPr algn="ctr"/>
            <a:r>
              <a:rPr lang="en-US" sz="1600" b="1" dirty="0">
                <a:ln w="3175" cmpd="sng">
                  <a:noFill/>
                  <a:prstDash val="solid"/>
                </a:ln>
                <a:solidFill>
                  <a:srgbClr val="30B4EE"/>
                </a:solidFill>
              </a:rPr>
              <a:t>RH, </a:t>
            </a:r>
            <a:r>
              <a:rPr lang="en-US" sz="1600" b="1">
                <a:ln w="3175" cmpd="sng">
                  <a:noFill/>
                  <a:prstDash val="solid"/>
                </a:ln>
                <a:solidFill>
                  <a:srgbClr val="30B4EE"/>
                </a:solidFill>
              </a:rPr>
              <a:t>absolute humidity</a:t>
            </a:r>
            <a:endParaRPr lang="en-US" sz="1600" b="1" dirty="0">
              <a:ln w="3175" cmpd="sng">
                <a:noFill/>
                <a:prstDash val="solid"/>
              </a:ln>
              <a:solidFill>
                <a:srgbClr val="30B4EE"/>
              </a:solidFill>
            </a:endParaRPr>
          </a:p>
        </p:txBody>
      </p:sp>
      <p:sp>
        <p:nvSpPr>
          <p:cNvPr id="39" name="Rectangle 38"/>
          <p:cNvSpPr/>
          <p:nvPr/>
        </p:nvSpPr>
        <p:spPr>
          <a:xfrm>
            <a:off x="8153400" y="3635828"/>
            <a:ext cx="1153620" cy="564463"/>
          </a:xfrm>
          <a:prstGeom prst="rect">
            <a:avLst/>
          </a:prstGeom>
          <a:noFill/>
        </p:spPr>
        <p:txBody>
          <a:bodyPr wrap="square" lIns="71323" tIns="35662" rIns="71323" bIns="35662">
            <a:spAutoFit/>
          </a:bodyPr>
          <a:lstStyle/>
          <a:p>
            <a:pPr algn="ctr"/>
            <a:r>
              <a:rPr lang="en-US" sz="1600" b="1" dirty="0">
                <a:ln w="12700">
                  <a:noFill/>
                  <a:prstDash val="solid"/>
                </a:ln>
                <a:solidFill>
                  <a:srgbClr val="571FFC"/>
                </a:solidFill>
              </a:rPr>
              <a:t>Outdoor air fractions</a:t>
            </a:r>
          </a:p>
        </p:txBody>
      </p:sp>
      <p:cxnSp>
        <p:nvCxnSpPr>
          <p:cNvPr id="40" name="Straight Arrow Connector 39"/>
          <p:cNvCxnSpPr/>
          <p:nvPr/>
        </p:nvCxnSpPr>
        <p:spPr>
          <a:xfrm>
            <a:off x="4082093" y="3078939"/>
            <a:ext cx="880577" cy="470026"/>
          </a:xfrm>
          <a:prstGeom prst="straightConnector1">
            <a:avLst/>
          </a:prstGeom>
          <a:ln>
            <a:solidFill>
              <a:srgbClr val="FF8000"/>
            </a:solidFill>
            <a:tailEnd type="arrow"/>
          </a:ln>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2580713" y="2829789"/>
            <a:ext cx="1480518" cy="323453"/>
          </a:xfrm>
          <a:prstGeom prst="rect">
            <a:avLst/>
          </a:prstGeom>
          <a:noFill/>
        </p:spPr>
        <p:txBody>
          <a:bodyPr wrap="square" lIns="71323" tIns="35662" rIns="71323" bIns="35662">
            <a:spAutoFit/>
          </a:bodyPr>
          <a:lstStyle/>
          <a:p>
            <a:pPr algn="ctr"/>
            <a:r>
              <a:rPr lang="en-US" sz="1600" b="1" dirty="0">
                <a:ln w="12700">
                  <a:noFill/>
                  <a:prstDash val="solid"/>
                </a:ln>
                <a:solidFill>
                  <a:srgbClr val="FF8000"/>
                </a:solidFill>
              </a:rPr>
              <a:t>Temperature</a:t>
            </a:r>
          </a:p>
        </p:txBody>
      </p:sp>
      <p:cxnSp>
        <p:nvCxnSpPr>
          <p:cNvPr id="42" name="Straight Arrow Connector 41"/>
          <p:cNvCxnSpPr/>
          <p:nvPr/>
        </p:nvCxnSpPr>
        <p:spPr>
          <a:xfrm>
            <a:off x="3887260" y="3880504"/>
            <a:ext cx="1008590" cy="150179"/>
          </a:xfrm>
          <a:prstGeom prst="straightConnector1">
            <a:avLst/>
          </a:prstGeom>
          <a:ln>
            <a:solidFill>
              <a:srgbClr val="7030A0"/>
            </a:solidFill>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flipV="1">
            <a:off x="3752850" y="4736235"/>
            <a:ext cx="1329854" cy="258493"/>
          </a:xfrm>
          <a:prstGeom prst="straightConnector1">
            <a:avLst/>
          </a:prstGeom>
          <a:ln>
            <a:solidFill>
              <a:srgbClr val="006B6C"/>
            </a:solidFill>
            <a:tailEnd type="arrow"/>
          </a:ln>
        </p:spPr>
        <p:style>
          <a:lnRef idx="2">
            <a:schemeClr val="accent2"/>
          </a:lnRef>
          <a:fillRef idx="0">
            <a:schemeClr val="accent2"/>
          </a:fillRef>
          <a:effectRef idx="1">
            <a:schemeClr val="accent2"/>
          </a:effectRef>
          <a:fontRef idx="minor">
            <a:schemeClr val="tx1"/>
          </a:fontRef>
        </p:style>
      </p:cxnSp>
      <p:sp>
        <p:nvSpPr>
          <p:cNvPr id="44" name="Rectangle 43"/>
          <p:cNvSpPr/>
          <p:nvPr/>
        </p:nvSpPr>
        <p:spPr>
          <a:xfrm>
            <a:off x="2352620" y="4860132"/>
            <a:ext cx="1557810" cy="318242"/>
          </a:xfrm>
          <a:prstGeom prst="rect">
            <a:avLst/>
          </a:prstGeom>
          <a:noFill/>
        </p:spPr>
        <p:txBody>
          <a:bodyPr wrap="square" lIns="71323" tIns="35662" rIns="71323" bIns="35662">
            <a:spAutoFit/>
          </a:bodyPr>
          <a:lstStyle/>
          <a:p>
            <a:pPr algn="ctr"/>
            <a:r>
              <a:rPr lang="en-US" sz="1600" b="1" dirty="0">
                <a:ln w="12700">
                  <a:noFill/>
                  <a:prstDash val="solid"/>
                </a:ln>
                <a:solidFill>
                  <a:srgbClr val="006B6C"/>
                </a:solidFill>
              </a:rPr>
              <a:t>CO</a:t>
            </a:r>
            <a:r>
              <a:rPr lang="en-US" sz="1600" b="1" baseline="-25000" dirty="0">
                <a:ln w="12700">
                  <a:noFill/>
                  <a:prstDash val="solid"/>
                </a:ln>
                <a:solidFill>
                  <a:srgbClr val="006B6C"/>
                </a:solidFill>
              </a:rPr>
              <a:t>2 </a:t>
            </a:r>
            <a:r>
              <a:rPr lang="en-US" sz="1600" b="1" dirty="0">
                <a:ln w="12700">
                  <a:noFill/>
                  <a:prstDash val="solid"/>
                </a:ln>
                <a:solidFill>
                  <a:srgbClr val="006B6C"/>
                </a:solidFill>
              </a:rPr>
              <a:t>level</a:t>
            </a:r>
          </a:p>
        </p:txBody>
      </p:sp>
      <p:sp>
        <p:nvSpPr>
          <p:cNvPr id="45" name="Rectangle 44"/>
          <p:cNvSpPr/>
          <p:nvPr/>
        </p:nvSpPr>
        <p:spPr>
          <a:xfrm>
            <a:off x="5185685" y="1959426"/>
            <a:ext cx="1702094" cy="318242"/>
          </a:xfrm>
          <a:prstGeom prst="rect">
            <a:avLst/>
          </a:prstGeom>
        </p:spPr>
        <p:txBody>
          <a:bodyPr wrap="none" lIns="71323" tIns="35662" rIns="71323" bIns="35662">
            <a:spAutoFit/>
          </a:bodyPr>
          <a:lstStyle/>
          <a:p>
            <a:pPr algn="ctr"/>
            <a:r>
              <a:rPr lang="en-US" sz="1600" b="1" dirty="0">
                <a:ln w="12700">
                  <a:noFill/>
                  <a:prstDash val="solid"/>
                </a:ln>
                <a:solidFill>
                  <a:srgbClr val="408000"/>
                </a:solidFill>
              </a:rPr>
              <a:t>Room air changes</a:t>
            </a:r>
          </a:p>
        </p:txBody>
      </p:sp>
      <p:grpSp>
        <p:nvGrpSpPr>
          <p:cNvPr id="46" name="Group 45"/>
          <p:cNvGrpSpPr/>
          <p:nvPr/>
        </p:nvGrpSpPr>
        <p:grpSpPr>
          <a:xfrm>
            <a:off x="5334002" y="3864426"/>
            <a:ext cx="1244337" cy="717289"/>
            <a:chOff x="4080157" y="3359410"/>
            <a:chExt cx="974180" cy="470082"/>
          </a:xfrm>
        </p:grpSpPr>
        <p:sp>
          <p:nvSpPr>
            <p:cNvPr id="47" name="Connector 46"/>
            <p:cNvSpPr>
              <a:spLocks noChangeAspect="1"/>
            </p:cNvSpPr>
            <p:nvPr/>
          </p:nvSpPr>
          <p:spPr>
            <a:xfrm>
              <a:off x="4815657" y="3488889"/>
              <a:ext cx="238680" cy="222026"/>
            </a:xfrm>
            <a:prstGeom prst="flowChartConnector">
              <a:avLst/>
            </a:prstGeom>
            <a:solidFill>
              <a:schemeClr val="lt1"/>
            </a:solidFill>
            <a:ln/>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1">
              <a:schemeClr val="lt1"/>
            </a:fillRef>
            <a:effectRef idx="0">
              <a:schemeClr val="accent1"/>
            </a:effectRef>
            <a:fontRef idx="minor">
              <a:schemeClr val="dk1"/>
            </a:fontRef>
          </p:style>
          <p:txBody>
            <a:bodyPr lIns="71323" tIns="35662" rIns="71323" bIns="35662"/>
            <a:lstStyle/>
            <a:p>
              <a:endParaRPr lang="en-US" dirty="0">
                <a:solidFill>
                  <a:prstClr val="black"/>
                </a:solidFill>
              </a:endParaRPr>
            </a:p>
          </p:txBody>
        </p:sp>
        <p:cxnSp>
          <p:nvCxnSpPr>
            <p:cNvPr id="48" name="Straight Connector 47"/>
            <p:cNvCxnSpPr>
              <a:cxnSpLocks noChangeAspect="1"/>
            </p:cNvCxnSpPr>
            <p:nvPr/>
          </p:nvCxnSpPr>
          <p:spPr>
            <a:xfrm flipH="1">
              <a:off x="4297255" y="3599901"/>
              <a:ext cx="518402" cy="0"/>
            </a:xfrm>
            <a:prstGeom prst="line">
              <a:avLst/>
            </a:prstGeom>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0">
              <a:schemeClr val="accent1"/>
            </a:fillRef>
            <a:effectRef idx="1">
              <a:schemeClr val="accent1"/>
            </a:effectRef>
            <a:fontRef idx="minor">
              <a:schemeClr val="tx1"/>
            </a:fontRef>
          </p:style>
        </p:cxnSp>
        <p:cxnSp>
          <p:nvCxnSpPr>
            <p:cNvPr id="49" name="Straight Connector 48"/>
            <p:cNvCxnSpPr>
              <a:cxnSpLocks noChangeAspect="1"/>
            </p:cNvCxnSpPr>
            <p:nvPr/>
          </p:nvCxnSpPr>
          <p:spPr>
            <a:xfrm flipH="1" flipV="1">
              <a:off x="4080157" y="3370513"/>
              <a:ext cx="244220" cy="205183"/>
            </a:xfrm>
            <a:prstGeom prst="line">
              <a:avLst/>
            </a:prstGeom>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0">
              <a:schemeClr val="accent1"/>
            </a:fillRef>
            <a:effectRef idx="1">
              <a:schemeClr val="accent1"/>
            </a:effectRef>
            <a:fontRef idx="minor">
              <a:schemeClr val="tx1"/>
            </a:fontRef>
          </p:style>
        </p:cxnSp>
        <p:cxnSp>
          <p:nvCxnSpPr>
            <p:cNvPr id="50" name="Straight Connector 49"/>
            <p:cNvCxnSpPr>
              <a:cxnSpLocks noChangeAspect="1"/>
            </p:cNvCxnSpPr>
            <p:nvPr/>
          </p:nvCxnSpPr>
          <p:spPr>
            <a:xfrm flipH="1">
              <a:off x="4080157" y="3624309"/>
              <a:ext cx="244220" cy="179537"/>
            </a:xfrm>
            <a:prstGeom prst="line">
              <a:avLst/>
            </a:prstGeom>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noChangeAspect="1"/>
            </p:cNvCxnSpPr>
            <p:nvPr/>
          </p:nvCxnSpPr>
          <p:spPr>
            <a:xfrm flipH="1" flipV="1">
              <a:off x="4407155" y="3359410"/>
              <a:ext cx="195377" cy="205182"/>
            </a:xfrm>
            <a:prstGeom prst="line">
              <a:avLst/>
            </a:prstGeom>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0">
              <a:schemeClr val="accent1"/>
            </a:fillRef>
            <a:effectRef idx="1">
              <a:schemeClr val="accent1"/>
            </a:effectRef>
            <a:fontRef idx="minor">
              <a:schemeClr val="tx1"/>
            </a:fontRef>
          </p:style>
        </p:cxnSp>
        <p:cxnSp>
          <p:nvCxnSpPr>
            <p:cNvPr id="52" name="Straight Connector 51"/>
            <p:cNvCxnSpPr>
              <a:cxnSpLocks noChangeAspect="1"/>
            </p:cNvCxnSpPr>
            <p:nvPr/>
          </p:nvCxnSpPr>
          <p:spPr>
            <a:xfrm flipV="1">
              <a:off x="4407155" y="3624309"/>
              <a:ext cx="195377" cy="205183"/>
            </a:xfrm>
            <a:prstGeom prst="line">
              <a:avLst/>
            </a:prstGeom>
            <a:scene3d>
              <a:camera prst="orthographicFront"/>
              <a:lightRig rig="sunset" dir="t">
                <a:rot lat="0" lon="0" rev="20400000"/>
              </a:lightRig>
            </a:scene3d>
            <a:sp3d extrusionH="50800" contourW="12700" prstMaterial="dkEdge">
              <a:bevelT w="95250"/>
              <a:bevelB/>
              <a:contourClr>
                <a:srgbClr val="3366FF"/>
              </a:contourClr>
            </a:sp3d>
          </p:spPr>
          <p:style>
            <a:lnRef idx="2">
              <a:schemeClr val="accent1"/>
            </a:lnRef>
            <a:fillRef idx="0">
              <a:schemeClr val="accent1"/>
            </a:fillRef>
            <a:effectRef idx="1">
              <a:schemeClr val="accent1"/>
            </a:effectRef>
            <a:fontRef idx="minor">
              <a:schemeClr val="tx1"/>
            </a:fontRef>
          </p:style>
        </p:cxnSp>
      </p:grpSp>
      <p:cxnSp>
        <p:nvCxnSpPr>
          <p:cNvPr id="53" name="Straight Arrow Connector 52"/>
          <p:cNvCxnSpPr/>
          <p:nvPr/>
        </p:nvCxnSpPr>
        <p:spPr>
          <a:xfrm flipH="1">
            <a:off x="6934200" y="3027642"/>
            <a:ext cx="1028124" cy="684384"/>
          </a:xfrm>
          <a:prstGeom prst="straightConnector1">
            <a:avLst/>
          </a:prstGeom>
          <a:ln>
            <a:solidFill>
              <a:srgbClr val="30B4EE"/>
            </a:solidFill>
            <a:tailEnd type="arrow"/>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2958826" y="3672864"/>
            <a:ext cx="1035861" cy="318242"/>
          </a:xfrm>
          <a:prstGeom prst="rect">
            <a:avLst/>
          </a:prstGeom>
          <a:noFill/>
        </p:spPr>
        <p:txBody>
          <a:bodyPr wrap="square" lIns="71323" tIns="35662" rIns="71323" bIns="35662">
            <a:spAutoFit/>
          </a:bodyPr>
          <a:lstStyle/>
          <a:p>
            <a:pPr algn="ctr"/>
            <a:r>
              <a:rPr lang="en-US" sz="1600" b="1" dirty="0">
                <a:ln w="12700">
                  <a:noFill/>
                  <a:prstDash val="solid"/>
                </a:ln>
                <a:solidFill>
                  <a:srgbClr val="7030A0"/>
                </a:solidFill>
              </a:rPr>
              <a:t>Lux</a:t>
            </a:r>
          </a:p>
        </p:txBody>
      </p:sp>
      <p:sp>
        <p:nvSpPr>
          <p:cNvPr id="55" name="TextBox 54"/>
          <p:cNvSpPr txBox="1"/>
          <p:nvPr/>
        </p:nvSpPr>
        <p:spPr>
          <a:xfrm>
            <a:off x="8077199" y="4550228"/>
            <a:ext cx="1506355" cy="564463"/>
          </a:xfrm>
          <a:prstGeom prst="rect">
            <a:avLst/>
          </a:prstGeom>
          <a:noFill/>
        </p:spPr>
        <p:txBody>
          <a:bodyPr wrap="square" lIns="71323" tIns="35662" rIns="71323" bIns="35662" rtlCol="0">
            <a:spAutoFit/>
          </a:bodyPr>
          <a:lstStyle/>
          <a:p>
            <a:r>
              <a:rPr lang="en-US" sz="1600" b="1" dirty="0">
                <a:ln w="12700">
                  <a:noFill/>
                  <a:prstDash val="solid"/>
                </a:ln>
                <a:solidFill>
                  <a:prstClr val="black"/>
                </a:solidFill>
              </a:rPr>
              <a:t>Room pressurization</a:t>
            </a:r>
          </a:p>
        </p:txBody>
      </p:sp>
      <p:cxnSp>
        <p:nvCxnSpPr>
          <p:cNvPr id="56" name="Straight Arrow Connector 55"/>
          <p:cNvCxnSpPr/>
          <p:nvPr/>
        </p:nvCxnSpPr>
        <p:spPr>
          <a:xfrm flipH="1">
            <a:off x="7010400" y="4778826"/>
            <a:ext cx="99214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6553200" y="2492826"/>
            <a:ext cx="762000" cy="1066800"/>
          </a:xfrm>
          <a:prstGeom prst="straightConnector1">
            <a:avLst/>
          </a:prstGeom>
          <a:ln>
            <a:solidFill>
              <a:schemeClr val="accent6">
                <a:lumMod val="50000"/>
              </a:schemeClr>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29027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0868" y="97973"/>
            <a:ext cx="8360362" cy="1055914"/>
          </a:xfrm>
          <a:prstGeom prst="rect">
            <a:avLst/>
          </a:prstGeom>
        </p:spPr>
        <p:txBody>
          <a:bodyPr/>
          <a:lstStyle/>
          <a:p>
            <a:pPr algn="l"/>
            <a:r>
              <a:rPr lang="en-US" sz="2600" dirty="0" smtClean="0">
                <a:solidFill>
                  <a:schemeClr val="bg1"/>
                </a:solidFill>
                <a:latin typeface="Franklin Gothic Book"/>
                <a:cs typeface="Arial" charset="0"/>
              </a:rPr>
              <a:t>Results - Indoor </a:t>
            </a:r>
            <a:r>
              <a:rPr lang="en-US" sz="2600" dirty="0">
                <a:solidFill>
                  <a:schemeClr val="bg1"/>
                </a:solidFill>
                <a:latin typeface="Franklin Gothic Book"/>
                <a:cs typeface="Arial" charset="0"/>
              </a:rPr>
              <a:t>air RH was found to be the most significant factor associated with patient </a:t>
            </a:r>
            <a:r>
              <a:rPr lang="en-US" sz="2600" dirty="0" smtClean="0">
                <a:solidFill>
                  <a:schemeClr val="bg1"/>
                </a:solidFill>
                <a:latin typeface="Franklin Gothic Book"/>
                <a:cs typeface="Arial" charset="0"/>
              </a:rPr>
              <a:t>HAIs.</a:t>
            </a:r>
            <a:endParaRPr lang="en-US" sz="2600" dirty="0">
              <a:solidFill>
                <a:schemeClr val="bg1"/>
              </a:solidFill>
            </a:endParaRPr>
          </a:p>
        </p:txBody>
      </p:sp>
      <p:pic>
        <p:nvPicPr>
          <p:cNvPr id="4" name="Content Placeholder 3"/>
          <p:cNvPicPr>
            <a:picLocks noGrp="1" noChangeAspect="1"/>
          </p:cNvPicPr>
          <p:nvPr>
            <p:ph idx="4294967295"/>
          </p:nvPr>
        </p:nvPicPr>
        <p:blipFill>
          <a:blip r:embed="rId2"/>
          <a:stretch>
            <a:fillRect/>
          </a:stretch>
        </p:blipFill>
        <p:spPr>
          <a:xfrm>
            <a:off x="1055756" y="1488195"/>
            <a:ext cx="9916733" cy="4827208"/>
          </a:xfrm>
          <a:prstGeom prst="rect">
            <a:avLst/>
          </a:prstGeom>
        </p:spPr>
      </p:pic>
    </p:spTree>
    <p:extLst>
      <p:ext uri="{BB962C8B-B14F-4D97-AF65-F5344CB8AC3E}">
        <p14:creationId xmlns:p14="http://schemas.microsoft.com/office/powerpoint/2010/main" val="4071627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2" b="27088"/>
          <a:stretch/>
        </p:blipFill>
        <p:spPr>
          <a:xfrm>
            <a:off x="3702534" y="3363686"/>
            <a:ext cx="5084961" cy="1428750"/>
          </a:xfrm>
          <a:prstGeom prst="rect">
            <a:avLst/>
          </a:prstGeom>
        </p:spPr>
      </p:pic>
      <p:sp>
        <p:nvSpPr>
          <p:cNvPr id="4" name="Title 3"/>
          <p:cNvSpPr>
            <a:spLocks noGrp="1"/>
          </p:cNvSpPr>
          <p:nvPr>
            <p:ph type="title" idx="4294967295"/>
          </p:nvPr>
        </p:nvSpPr>
        <p:spPr>
          <a:xfrm>
            <a:off x="2405743" y="781051"/>
            <a:ext cx="7612380" cy="994172"/>
          </a:xfrm>
          <a:prstGeom prst="rect">
            <a:avLst/>
          </a:prstGeom>
        </p:spPr>
        <p:txBody>
          <a:bodyPr>
            <a:noAutofit/>
          </a:bodyPr>
          <a:lstStyle/>
          <a:p>
            <a:r>
              <a:rPr lang="en-US" sz="3200" dirty="0" smtClean="0">
                <a:latin typeface="+mn-lt"/>
              </a:rPr>
              <a:t/>
            </a:r>
            <a:br>
              <a:rPr lang="en-US" sz="3200" dirty="0" smtClean="0">
                <a:latin typeface="+mn-lt"/>
              </a:rPr>
            </a:br>
            <a:r>
              <a:rPr lang="en-US" sz="3200" dirty="0" smtClean="0">
                <a:latin typeface="+mn-lt"/>
              </a:rPr>
              <a:t>8 Million Data Points collected </a:t>
            </a:r>
            <a:r>
              <a:rPr lang="en-US" sz="3200" dirty="0">
                <a:latin typeface="+mn-lt"/>
              </a:rPr>
              <a:t/>
            </a:r>
            <a:br>
              <a:rPr lang="en-US" sz="3200" dirty="0">
                <a:latin typeface="+mn-lt"/>
              </a:rPr>
            </a:br>
            <a:r>
              <a:rPr lang="en-US" sz="3200" dirty="0" smtClean="0">
                <a:latin typeface="+mn-lt"/>
              </a:rPr>
              <a:t/>
            </a:r>
            <a:br>
              <a:rPr lang="en-US" sz="3200" dirty="0" smtClean="0">
                <a:latin typeface="+mn-lt"/>
              </a:rPr>
            </a:br>
            <a:r>
              <a:rPr lang="en-US" sz="3200" dirty="0" smtClean="0">
                <a:latin typeface="+mn-lt"/>
              </a:rPr>
              <a:t>SPSS </a:t>
            </a:r>
            <a:r>
              <a:rPr lang="en-US" sz="3200" dirty="0">
                <a:latin typeface="+mn-lt"/>
              </a:rPr>
              <a:t>analysis of relationships between indoor conditions and infections</a:t>
            </a:r>
          </a:p>
        </p:txBody>
      </p:sp>
      <p:sp>
        <p:nvSpPr>
          <p:cNvPr id="9" name="Left Arrow 8"/>
          <p:cNvSpPr/>
          <p:nvPr/>
        </p:nvSpPr>
        <p:spPr>
          <a:xfrm>
            <a:off x="8858252" y="4278086"/>
            <a:ext cx="1314450" cy="74295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5" name="Content Placeholder 2"/>
          <p:cNvSpPr txBox="1">
            <a:spLocks/>
          </p:cNvSpPr>
          <p:nvPr/>
        </p:nvSpPr>
        <p:spPr>
          <a:xfrm>
            <a:off x="4005912" y="5825727"/>
            <a:ext cx="1334717" cy="43940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prstClr val="black"/>
                </a:solidFill>
              </a:rPr>
              <a:t>p&lt; .02</a:t>
            </a:r>
            <a:endParaRPr lang="en-US" sz="2000" dirty="0">
              <a:solidFill>
                <a:srgbClr val="4D4D4D"/>
              </a:solidFill>
            </a:endParaRPr>
          </a:p>
          <a:p>
            <a:pPr marL="0" indent="0" algn="ctr">
              <a:spcBef>
                <a:spcPts val="0"/>
              </a:spcBef>
              <a:buFont typeface="Arial" panose="020B0604020202020204" pitchFamily="34" charset="0"/>
              <a:buNone/>
            </a:pPr>
            <a:endParaRPr lang="en-US" sz="2400" dirty="0">
              <a:solidFill>
                <a:srgbClr val="4D4D4D"/>
              </a:solidFill>
            </a:endParaRPr>
          </a:p>
          <a:p>
            <a:pPr marL="0" indent="0" algn="ctr">
              <a:spcBef>
                <a:spcPts val="0"/>
              </a:spcBef>
              <a:buFont typeface="Arial" panose="020B0604020202020204" pitchFamily="34" charset="0"/>
              <a:buNone/>
            </a:pPr>
            <a:r>
              <a:rPr lang="en-US" sz="2400" dirty="0">
                <a:solidFill>
                  <a:srgbClr val="4D4D4D"/>
                </a:solidFill>
              </a:rPr>
              <a:t>            </a:t>
            </a:r>
            <a:endParaRPr lang="en-US" sz="3000" dirty="0">
              <a:solidFill>
                <a:prstClr val="black"/>
              </a:solidFill>
            </a:endParaRPr>
          </a:p>
        </p:txBody>
      </p:sp>
    </p:spTree>
    <p:extLst>
      <p:ext uri="{BB962C8B-B14F-4D97-AF65-F5344CB8AC3E}">
        <p14:creationId xmlns:p14="http://schemas.microsoft.com/office/powerpoint/2010/main" val="3143841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08414" y="4177986"/>
            <a:ext cx="7397588" cy="994172"/>
          </a:xfrm>
          <a:prstGeom prst="rect">
            <a:avLst/>
          </a:prstGeom>
        </p:spPr>
        <p:txBody>
          <a:bodyPr>
            <a:normAutofit/>
          </a:bodyPr>
          <a:lstStyle/>
          <a:p>
            <a:r>
              <a:rPr lang="en-US" sz="2800" dirty="0">
                <a:solidFill>
                  <a:srgbClr val="4D4D4D"/>
                </a:solidFill>
                <a:latin typeface="+mn-lt"/>
              </a:rPr>
              <a:t>This new data challenges the desire to minimize humidity in occupied spaces</a:t>
            </a:r>
            <a:endParaRPr lang="en-US" sz="2800" dirty="0">
              <a:latin typeface="+mn-lt"/>
            </a:endParaRPr>
          </a:p>
        </p:txBody>
      </p:sp>
      <p:sp>
        <p:nvSpPr>
          <p:cNvPr id="5" name="Content Placeholder 2"/>
          <p:cNvSpPr txBox="1">
            <a:spLocks/>
          </p:cNvSpPr>
          <p:nvPr/>
        </p:nvSpPr>
        <p:spPr>
          <a:xfrm>
            <a:off x="2590803" y="3037726"/>
            <a:ext cx="1163982" cy="5997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000" b="1">
                <a:solidFill>
                  <a:srgbClr val="4D4D4D"/>
                </a:solidFill>
              </a:rPr>
              <a:t>as RH</a:t>
            </a:r>
            <a:endParaRPr lang="en-US" sz="3000" b="1" dirty="0">
              <a:solidFill>
                <a:srgbClr val="4D4D4D"/>
              </a:solidFill>
            </a:endParaRPr>
          </a:p>
        </p:txBody>
      </p:sp>
      <p:sp>
        <p:nvSpPr>
          <p:cNvPr id="6" name="Down Arrow 5"/>
          <p:cNvSpPr/>
          <p:nvPr/>
        </p:nvSpPr>
        <p:spPr>
          <a:xfrm>
            <a:off x="8111745" y="2746836"/>
            <a:ext cx="934830" cy="131566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Down Arrow 6"/>
          <p:cNvSpPr/>
          <p:nvPr/>
        </p:nvSpPr>
        <p:spPr>
          <a:xfrm rot="10800000">
            <a:off x="3606801" y="2506420"/>
            <a:ext cx="800100" cy="1131051"/>
          </a:xfrm>
          <a:prstGeom prst="downArrow">
            <a:avLst/>
          </a:prstGeom>
          <a:solidFill>
            <a:srgbClr val="3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Content Placeholder 2"/>
          <p:cNvSpPr txBox="1">
            <a:spLocks/>
          </p:cNvSpPr>
          <p:nvPr/>
        </p:nvSpPr>
        <p:spPr>
          <a:xfrm>
            <a:off x="5605155" y="2768458"/>
            <a:ext cx="2506591" cy="5997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3000" b="1" dirty="0">
                <a:solidFill>
                  <a:srgbClr val="4D4D4D"/>
                </a:solidFill>
              </a:rPr>
              <a:t>patient infections             </a:t>
            </a:r>
          </a:p>
        </p:txBody>
      </p:sp>
      <p:sp>
        <p:nvSpPr>
          <p:cNvPr id="10" name="Title 1"/>
          <p:cNvSpPr txBox="1">
            <a:spLocks/>
          </p:cNvSpPr>
          <p:nvPr/>
        </p:nvSpPr>
        <p:spPr>
          <a:xfrm>
            <a:off x="402771" y="261257"/>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dirty="0" smtClean="0">
                <a:solidFill>
                  <a:schemeClr val="bg1"/>
                </a:solidFill>
              </a:rPr>
              <a:t>Conclusion</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9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2772" y="-307146"/>
            <a:ext cx="7024687" cy="11374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1">
                    <a:lumMod val="75000"/>
                    <a:lumOff val="25000"/>
                  </a:schemeClr>
                </a:solidFill>
                <a:latin typeface="Arial" charset="0"/>
                <a:ea typeface="Arial" charset="0"/>
                <a:cs typeface="Arial" charset="0"/>
              </a:defRPr>
            </a:lvl1pPr>
          </a:lstStyle>
          <a:p>
            <a:r>
              <a:rPr lang="en-US" sz="3000" dirty="0" smtClean="0">
                <a:solidFill>
                  <a:schemeClr val="bg1"/>
                </a:solidFill>
              </a:rPr>
              <a:t>Presentation Overview</a:t>
            </a:r>
            <a:endParaRPr lang="en-US" sz="3000" dirty="0">
              <a:solidFill>
                <a:schemeClr val="bg1"/>
              </a:solidFill>
            </a:endParaRPr>
          </a:p>
        </p:txBody>
      </p:sp>
      <p:sp>
        <p:nvSpPr>
          <p:cNvPr id="12" name="Content Placeholder 2"/>
          <p:cNvSpPr txBox="1">
            <a:spLocks/>
          </p:cNvSpPr>
          <p:nvPr/>
        </p:nvSpPr>
        <p:spPr>
          <a:xfrm>
            <a:off x="2970921" y="2004670"/>
            <a:ext cx="7246037" cy="36841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2200"/>
              </a:spcBef>
              <a:buFont typeface="Arial"/>
              <a:buNone/>
            </a:pPr>
            <a:r>
              <a:rPr lang="en-US" altLang="en-US" sz="2200" dirty="0" smtClean="0">
                <a:solidFill>
                  <a:schemeClr val="tx1">
                    <a:lumMod val="65000"/>
                    <a:lumOff val="35000"/>
                  </a:schemeClr>
                </a:solidFill>
                <a:latin typeface="Arial" panose="020B0604020202020204" pitchFamily="34" charset="0"/>
                <a:cs typeface="Arial" panose="020B0604020202020204" pitchFamily="34" charset="0"/>
              </a:rPr>
              <a:t>What are the reasons we humidify in Healthcare?</a:t>
            </a:r>
            <a:endParaRPr lang="en-US" alt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2046164" y="2879404"/>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B</a:t>
            </a:r>
          </a:p>
        </p:txBody>
      </p:sp>
      <p:sp>
        <p:nvSpPr>
          <p:cNvPr id="15" name="Rounded Rectangle 14"/>
          <p:cNvSpPr/>
          <p:nvPr/>
        </p:nvSpPr>
        <p:spPr>
          <a:xfrm>
            <a:off x="2046164" y="3960968"/>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C</a:t>
            </a:r>
          </a:p>
        </p:txBody>
      </p:sp>
      <p:sp>
        <p:nvSpPr>
          <p:cNvPr id="16" name="Rounded Rectangle 15"/>
          <p:cNvSpPr/>
          <p:nvPr/>
        </p:nvSpPr>
        <p:spPr>
          <a:xfrm>
            <a:off x="2046166" y="5042532"/>
            <a:ext cx="812222"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D</a:t>
            </a:r>
          </a:p>
        </p:txBody>
      </p:sp>
      <p:sp>
        <p:nvSpPr>
          <p:cNvPr id="17" name="Rounded Rectangle 16"/>
          <p:cNvSpPr/>
          <p:nvPr/>
        </p:nvSpPr>
        <p:spPr>
          <a:xfrm>
            <a:off x="2046164" y="1797840"/>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A</a:t>
            </a:r>
          </a:p>
        </p:txBody>
      </p:sp>
      <p:sp>
        <p:nvSpPr>
          <p:cNvPr id="18" name="Content Placeholder 2"/>
          <p:cNvSpPr txBox="1">
            <a:spLocks/>
          </p:cNvSpPr>
          <p:nvPr/>
        </p:nvSpPr>
        <p:spPr>
          <a:xfrm>
            <a:off x="2957668" y="3127228"/>
            <a:ext cx="7590594" cy="42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Clr>
                <a:prstClr val="black">
                  <a:lumMod val="75000"/>
                  <a:lumOff val="25000"/>
                </a:prstClr>
              </a:buClr>
              <a:buFont typeface="Arial" panose="020B0604020202020204" pitchFamily="34" charset="0"/>
              <a:buNone/>
            </a:pPr>
            <a:r>
              <a:rPr lang="en-US" altLang="en-US" sz="2200" dirty="0" smtClean="0">
                <a:solidFill>
                  <a:schemeClr val="tx1">
                    <a:lumMod val="65000"/>
                    <a:lumOff val="35000"/>
                  </a:schemeClr>
                </a:solidFill>
                <a:latin typeface="Arial" charset="0"/>
                <a:ea typeface="Arial" charset="0"/>
                <a:cs typeface="Arial" charset="0"/>
              </a:rPr>
              <a:t>What Studies do we have? Anything New? </a:t>
            </a:r>
            <a:endParaRPr lang="en-US" altLang="en-US" sz="2200" dirty="0">
              <a:solidFill>
                <a:schemeClr val="tx1">
                  <a:lumMod val="65000"/>
                  <a:lumOff val="35000"/>
                </a:schemeClr>
              </a:solidFill>
              <a:latin typeface="Arial" charset="0"/>
              <a:ea typeface="Arial" charset="0"/>
              <a:cs typeface="Arial" charset="0"/>
            </a:endParaRPr>
          </a:p>
        </p:txBody>
      </p:sp>
      <p:sp>
        <p:nvSpPr>
          <p:cNvPr id="19" name="Content Placeholder 2"/>
          <p:cNvSpPr txBox="1">
            <a:spLocks/>
          </p:cNvSpPr>
          <p:nvPr/>
        </p:nvSpPr>
        <p:spPr>
          <a:xfrm>
            <a:off x="2970920" y="4225646"/>
            <a:ext cx="7914794" cy="570579"/>
          </a:xfrm>
          <a:prstGeom prst="rect">
            <a:avLst/>
          </a:prstGeom>
        </p:spPr>
        <p:txBody>
          <a:bodyPr vert="horz" lIns="91440" tIns="45720" rIns="91440" bIns="45720" rtlCol="0">
            <a:noAutofit/>
          </a:bodyPr>
          <a:lstStyle>
            <a:defPPr>
              <a:defRPr lang="en-US"/>
            </a:defPPr>
            <a:lvl1pPr indent="0" defTabSz="914400">
              <a:lnSpc>
                <a:spcPct val="90000"/>
              </a:lnSpc>
              <a:spcBef>
                <a:spcPts val="2200"/>
              </a:spcBef>
              <a:buFont typeface="Arial" panose="020B0604020202020204" pitchFamily="34" charset="0"/>
              <a:buNone/>
              <a:defRPr sz="2600">
                <a:latin typeface="Arial" charset="0"/>
                <a:ea typeface="Arial" charset="0"/>
                <a:cs typeface="Arial"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n-US" sz="2200" b="1" dirty="0"/>
              <a:t>Dry building syndrome: M</a:t>
            </a:r>
            <a:r>
              <a:rPr lang="en-US" altLang="en-US" sz="2200" b="1" dirty="0" smtClean="0"/>
              <a:t>icrobes, Humans, Hospitals</a:t>
            </a:r>
            <a:endParaRPr lang="en-US" altLang="en-US" sz="2200" b="1" dirty="0"/>
          </a:p>
        </p:txBody>
      </p:sp>
      <p:sp>
        <p:nvSpPr>
          <p:cNvPr id="20" name="Content Placeholder 2"/>
          <p:cNvSpPr txBox="1">
            <a:spLocks/>
          </p:cNvSpPr>
          <p:nvPr/>
        </p:nvSpPr>
        <p:spPr>
          <a:xfrm>
            <a:off x="2970921" y="5295745"/>
            <a:ext cx="4660229" cy="608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altLang="en-US" sz="2200" dirty="0" smtClean="0">
                <a:solidFill>
                  <a:schemeClr val="tx1">
                    <a:lumMod val="65000"/>
                    <a:lumOff val="35000"/>
                  </a:schemeClr>
                </a:solidFill>
                <a:latin typeface="Arial" charset="0"/>
                <a:ea typeface="Arial" charset="0"/>
                <a:cs typeface="Arial" charset="0"/>
              </a:rPr>
              <a:t>Obstacles</a:t>
            </a:r>
            <a:r>
              <a:rPr lang="en-US" altLang="en-US" sz="2200" dirty="0">
                <a:solidFill>
                  <a:schemeClr val="tx1">
                    <a:lumMod val="65000"/>
                    <a:lumOff val="35000"/>
                  </a:schemeClr>
                </a:solidFill>
                <a:latin typeface="Arial" charset="0"/>
                <a:ea typeface="Arial" charset="0"/>
                <a:cs typeface="Arial" charset="0"/>
              </a:rPr>
              <a:t> </a:t>
            </a:r>
            <a:r>
              <a:rPr lang="en-US" altLang="en-US" sz="2200" dirty="0" smtClean="0">
                <a:solidFill>
                  <a:schemeClr val="tx1">
                    <a:lumMod val="65000"/>
                    <a:lumOff val="35000"/>
                  </a:schemeClr>
                </a:solidFill>
                <a:latin typeface="Arial" charset="0"/>
                <a:ea typeface="Arial" charset="0"/>
                <a:cs typeface="Arial" charset="0"/>
              </a:rPr>
              <a:t>to proper Air Hydration</a:t>
            </a:r>
            <a:endParaRPr lang="en-US" altLang="en-US" sz="2200" dirty="0">
              <a:solidFill>
                <a:schemeClr val="tx1">
                  <a:lumMod val="65000"/>
                  <a:lumOff val="35000"/>
                </a:schemeClr>
              </a:solidFill>
              <a:latin typeface="Arial" charset="0"/>
              <a:ea typeface="Arial" charset="0"/>
              <a:cs typeface="Arial" charset="0"/>
            </a:endParaRPr>
          </a:p>
        </p:txBody>
      </p:sp>
    </p:spTree>
    <p:extLst>
      <p:ext uri="{BB962C8B-B14F-4D97-AF65-F5344CB8AC3E}">
        <p14:creationId xmlns:p14="http://schemas.microsoft.com/office/powerpoint/2010/main" val="232434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5684" y="111758"/>
            <a:ext cx="7302817" cy="1137442"/>
          </a:xfrm>
          <a:prstGeom prst="rect">
            <a:avLst/>
          </a:prstGeom>
        </p:spPr>
        <p:txBody>
          <a:bodyPr>
            <a:noAutofit/>
          </a:bodyPr>
          <a:lstStyle/>
          <a:p>
            <a:pPr algn="l"/>
            <a:r>
              <a:rPr lang="en-US" sz="2600" dirty="0">
                <a:solidFill>
                  <a:schemeClr val="bg1"/>
                </a:solidFill>
                <a:latin typeface="Arial" panose="020B0604020202020204" pitchFamily="34" charset="0"/>
                <a:cs typeface="Arial" panose="020B0604020202020204" pitchFamily="34" charset="0"/>
              </a:rPr>
              <a:t>Dry air shrinks aerosolized droplets, promoting greater pathogen spread</a:t>
            </a:r>
          </a:p>
        </p:txBody>
      </p:sp>
      <p:sp>
        <p:nvSpPr>
          <p:cNvPr id="78" name="Oval 77"/>
          <p:cNvSpPr/>
          <p:nvPr/>
        </p:nvSpPr>
        <p:spPr>
          <a:xfrm>
            <a:off x="2240672" y="4161059"/>
            <a:ext cx="1862337" cy="1801091"/>
          </a:xfrm>
          <a:prstGeom prst="ellipse">
            <a:avLst/>
          </a:prstGeom>
          <a:gradFill>
            <a:gsLst>
              <a:gs pos="11000">
                <a:schemeClr val="accent2">
                  <a:lumMod val="0"/>
                  <a:lumOff val="100000"/>
                </a:schemeClr>
              </a:gs>
              <a:gs pos="65000">
                <a:schemeClr val="accent2"/>
              </a:gs>
              <a:gs pos="100000">
                <a:schemeClr val="accent2">
                  <a:lumMod val="100000"/>
                </a:schemeClr>
              </a:gs>
            </a:gsLst>
            <a:path path="circle">
              <a:fillToRect l="100000" b="100000"/>
            </a:path>
          </a:gradFill>
          <a:ln w="9525">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79" name="Oval 78"/>
          <p:cNvSpPr/>
          <p:nvPr/>
        </p:nvSpPr>
        <p:spPr>
          <a:xfrm>
            <a:off x="3409989" y="3302515"/>
            <a:ext cx="443414" cy="450273"/>
          </a:xfrm>
          <a:prstGeom prst="ellipse">
            <a:avLst/>
          </a:prstGeom>
          <a:gradFill>
            <a:gsLst>
              <a:gs pos="11000">
                <a:schemeClr val="accent2">
                  <a:lumMod val="0"/>
                  <a:lumOff val="100000"/>
                </a:schemeClr>
              </a:gs>
              <a:gs pos="65000">
                <a:schemeClr val="accent2"/>
              </a:gs>
              <a:gs pos="100000">
                <a:schemeClr val="accent2">
                  <a:lumMod val="100000"/>
                </a:schemeClr>
              </a:gs>
            </a:gsLst>
            <a:path path="circle">
              <a:fillToRect l="100000" b="100000"/>
            </a:path>
          </a:gradFill>
          <a:ln w="12700">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0" name="Oval 79"/>
          <p:cNvSpPr/>
          <p:nvPr/>
        </p:nvSpPr>
        <p:spPr>
          <a:xfrm>
            <a:off x="4157093" y="2705206"/>
            <a:ext cx="266048" cy="270164"/>
          </a:xfrm>
          <a:prstGeom prst="ellipse">
            <a:avLst/>
          </a:prstGeom>
          <a:gradFill>
            <a:gsLst>
              <a:gs pos="11000">
                <a:schemeClr val="accent2">
                  <a:lumMod val="0"/>
                  <a:lumOff val="100000"/>
                </a:schemeClr>
              </a:gs>
              <a:gs pos="65000">
                <a:schemeClr val="accent2"/>
              </a:gs>
              <a:gs pos="100000">
                <a:schemeClr val="accent2">
                  <a:lumMod val="100000"/>
                </a:schemeClr>
              </a:gs>
            </a:gsLst>
            <a:path path="circle">
              <a:fillToRect l="100000" b="100000"/>
            </a:path>
          </a:gradFill>
          <a:ln w="12700">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1" name="Oval 80"/>
          <p:cNvSpPr/>
          <p:nvPr/>
        </p:nvSpPr>
        <p:spPr>
          <a:xfrm>
            <a:off x="5026534" y="2342710"/>
            <a:ext cx="177365" cy="180109"/>
          </a:xfrm>
          <a:prstGeom prst="ellipse">
            <a:avLst/>
          </a:prstGeom>
          <a:gradFill>
            <a:gsLst>
              <a:gs pos="11000">
                <a:schemeClr val="accent2">
                  <a:lumMod val="0"/>
                  <a:lumOff val="100000"/>
                </a:schemeClr>
              </a:gs>
              <a:gs pos="65000">
                <a:schemeClr val="accent2"/>
              </a:gs>
              <a:gs pos="100000">
                <a:schemeClr val="accent2">
                  <a:lumMod val="100000"/>
                </a:schemeClr>
              </a:gs>
            </a:gsLst>
            <a:path path="circle">
              <a:fillToRect l="100000" b="100000"/>
            </a:path>
          </a:gradFill>
          <a:ln w="12700">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2" name="Oval 81"/>
          <p:cNvSpPr/>
          <p:nvPr/>
        </p:nvSpPr>
        <p:spPr>
          <a:xfrm>
            <a:off x="5937563" y="2252655"/>
            <a:ext cx="88683" cy="90055"/>
          </a:xfrm>
          <a:prstGeom prst="ellipse">
            <a:avLst/>
          </a:prstGeom>
          <a:gradFill>
            <a:gsLst>
              <a:gs pos="11000">
                <a:schemeClr val="accent2">
                  <a:lumMod val="0"/>
                  <a:lumOff val="100000"/>
                </a:schemeClr>
              </a:gs>
              <a:gs pos="65000">
                <a:schemeClr val="accent2"/>
              </a:gs>
              <a:gs pos="100000">
                <a:schemeClr val="accent2">
                  <a:lumMod val="100000"/>
                </a:schemeClr>
              </a:gs>
            </a:gsLst>
            <a:path path="circle">
              <a:fillToRect l="100000" b="100000"/>
            </a:path>
          </a:gradFill>
          <a:ln w="12700">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100000" b="100000"/>
              </a:path>
              <a:tileRect t="-100000" r="-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83" name="Rectangle 82"/>
          <p:cNvSpPr/>
          <p:nvPr/>
        </p:nvSpPr>
        <p:spPr>
          <a:xfrm>
            <a:off x="4088940" y="4861548"/>
            <a:ext cx="683200"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100 </a:t>
            </a:r>
          </a:p>
        </p:txBody>
      </p:sp>
      <p:sp>
        <p:nvSpPr>
          <p:cNvPr id="84" name="Rectangle 83"/>
          <p:cNvSpPr/>
          <p:nvPr/>
        </p:nvSpPr>
        <p:spPr>
          <a:xfrm>
            <a:off x="3853403" y="3348431"/>
            <a:ext cx="470000"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10</a:t>
            </a:r>
          </a:p>
        </p:txBody>
      </p:sp>
      <p:sp>
        <p:nvSpPr>
          <p:cNvPr id="85" name="Rectangle 84"/>
          <p:cNvSpPr/>
          <p:nvPr/>
        </p:nvSpPr>
        <p:spPr>
          <a:xfrm>
            <a:off x="4511823" y="2615151"/>
            <a:ext cx="32733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3</a:t>
            </a:r>
          </a:p>
        </p:txBody>
      </p:sp>
      <p:sp>
        <p:nvSpPr>
          <p:cNvPr id="86" name="Rectangle 85"/>
          <p:cNvSpPr/>
          <p:nvPr/>
        </p:nvSpPr>
        <p:spPr>
          <a:xfrm>
            <a:off x="6203611" y="2072545"/>
            <a:ext cx="540533"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0.5</a:t>
            </a:r>
          </a:p>
        </p:txBody>
      </p:sp>
      <p:sp>
        <p:nvSpPr>
          <p:cNvPr id="87" name="Rectangle 86"/>
          <p:cNvSpPr/>
          <p:nvPr/>
        </p:nvSpPr>
        <p:spPr>
          <a:xfrm>
            <a:off x="5222406" y="2228420"/>
            <a:ext cx="32733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a:t>
            </a:r>
          </a:p>
        </p:txBody>
      </p:sp>
      <p:sp>
        <p:nvSpPr>
          <p:cNvPr id="88" name="Rectangle 87"/>
          <p:cNvSpPr/>
          <p:nvPr/>
        </p:nvSpPr>
        <p:spPr>
          <a:xfrm>
            <a:off x="8263491" y="2125337"/>
            <a:ext cx="1181733"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41 hours</a:t>
            </a:r>
          </a:p>
        </p:txBody>
      </p:sp>
      <p:sp>
        <p:nvSpPr>
          <p:cNvPr id="89" name="Rectangle 88"/>
          <p:cNvSpPr/>
          <p:nvPr/>
        </p:nvSpPr>
        <p:spPr>
          <a:xfrm>
            <a:off x="8294126" y="4861548"/>
            <a:ext cx="1353257"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6 seconds</a:t>
            </a:r>
          </a:p>
        </p:txBody>
      </p:sp>
      <p:sp>
        <p:nvSpPr>
          <p:cNvPr id="90" name="Rectangle 89"/>
          <p:cNvSpPr/>
          <p:nvPr/>
        </p:nvSpPr>
        <p:spPr>
          <a:xfrm>
            <a:off x="8192957" y="3413632"/>
            <a:ext cx="1322798"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 1.5 hours</a:t>
            </a:r>
          </a:p>
        </p:txBody>
      </p:sp>
      <p:sp>
        <p:nvSpPr>
          <p:cNvPr id="93" name="Rectangle 92"/>
          <p:cNvSpPr/>
          <p:nvPr/>
        </p:nvSpPr>
        <p:spPr>
          <a:xfrm>
            <a:off x="2565778" y="1608954"/>
            <a:ext cx="4626588" cy="430887"/>
          </a:xfrm>
          <a:prstGeom prst="rect">
            <a:avLst/>
          </a:prstGeom>
        </p:spPr>
        <p:txBody>
          <a:bodyPr wrap="none">
            <a:spAutoFit/>
          </a:bodyPr>
          <a:lstStyle/>
          <a:p>
            <a:r>
              <a:rPr lang="en-US" sz="2200" b="1" u="sng" dirty="0">
                <a:solidFill>
                  <a:prstClr val="black"/>
                </a:solidFill>
                <a:latin typeface="Arial" panose="020B0604020202020204" pitchFamily="34" charset="0"/>
                <a:cs typeface="Arial" panose="020B0604020202020204" pitchFamily="34" charset="0"/>
              </a:rPr>
              <a:t>Droplet diameter in microns (um)</a:t>
            </a:r>
          </a:p>
        </p:txBody>
      </p:sp>
      <p:sp>
        <p:nvSpPr>
          <p:cNvPr id="94" name="Rectangle 93"/>
          <p:cNvSpPr/>
          <p:nvPr/>
        </p:nvSpPr>
        <p:spPr>
          <a:xfrm>
            <a:off x="8127414" y="1608954"/>
            <a:ext cx="1519968" cy="430887"/>
          </a:xfrm>
          <a:prstGeom prst="rect">
            <a:avLst/>
          </a:prstGeom>
        </p:spPr>
        <p:txBody>
          <a:bodyPr wrap="none">
            <a:spAutoFit/>
          </a:bodyPr>
          <a:lstStyle/>
          <a:p>
            <a:r>
              <a:rPr lang="en-US" sz="2200" b="1" u="sng" dirty="0">
                <a:solidFill>
                  <a:prstClr val="black"/>
                </a:solidFill>
                <a:latin typeface="Arial" panose="020B0604020202020204" pitchFamily="34" charset="0"/>
                <a:cs typeface="Arial" panose="020B0604020202020204" pitchFamily="34" charset="0"/>
              </a:rPr>
              <a:t>Float time</a:t>
            </a:r>
          </a:p>
        </p:txBody>
      </p:sp>
      <p:sp>
        <p:nvSpPr>
          <p:cNvPr id="18" name="Isosceles Triangle 47"/>
          <p:cNvSpPr/>
          <p:nvPr/>
        </p:nvSpPr>
        <p:spPr>
          <a:xfrm>
            <a:off x="4179771" y="5895066"/>
            <a:ext cx="2720890" cy="281017"/>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6977425" y="5962150"/>
            <a:ext cx="586053" cy="276999"/>
          </a:xfrm>
          <a:prstGeom prst="rect">
            <a:avLst/>
          </a:prstGeom>
          <a:noFill/>
        </p:spPr>
        <p:txBody>
          <a:bodyPr wrap="square" rtlCol="0">
            <a:spAutoFit/>
          </a:bodyPr>
          <a:lstStyle/>
          <a:p>
            <a:r>
              <a:rPr lang="en-US" sz="1200" dirty="0">
                <a:solidFill>
                  <a:prstClr val="black"/>
                </a:solidFill>
                <a:latin typeface="Arial" charset="0"/>
                <a:ea typeface="Arial" charset="0"/>
                <a:cs typeface="Arial" charset="0"/>
              </a:rPr>
              <a:t>10m+</a:t>
            </a:r>
          </a:p>
        </p:txBody>
      </p:sp>
      <p:sp>
        <p:nvSpPr>
          <p:cNvPr id="22" name="TextBox 21"/>
          <p:cNvSpPr txBox="1"/>
          <p:nvPr/>
        </p:nvSpPr>
        <p:spPr>
          <a:xfrm>
            <a:off x="3795914" y="6035575"/>
            <a:ext cx="586053" cy="276999"/>
          </a:xfrm>
          <a:prstGeom prst="rect">
            <a:avLst/>
          </a:prstGeom>
          <a:noFill/>
        </p:spPr>
        <p:txBody>
          <a:bodyPr wrap="square" rtlCol="0">
            <a:spAutoFit/>
          </a:bodyPr>
          <a:lstStyle/>
          <a:p>
            <a:r>
              <a:rPr lang="en-US" sz="1200" dirty="0">
                <a:solidFill>
                  <a:prstClr val="black"/>
                </a:solidFill>
                <a:latin typeface="Arial" charset="0"/>
                <a:ea typeface="Arial" charset="0"/>
                <a:cs typeface="Arial" charset="0"/>
              </a:rPr>
              <a:t>1m</a:t>
            </a:r>
          </a:p>
        </p:txBody>
      </p:sp>
      <p:sp>
        <p:nvSpPr>
          <p:cNvPr id="24" name="TextBox 23"/>
          <p:cNvSpPr txBox="1"/>
          <p:nvPr/>
        </p:nvSpPr>
        <p:spPr>
          <a:xfrm>
            <a:off x="2133601" y="6034185"/>
            <a:ext cx="1719803" cy="307777"/>
          </a:xfrm>
          <a:prstGeom prst="rect">
            <a:avLst/>
          </a:prstGeom>
          <a:noFill/>
        </p:spPr>
        <p:txBody>
          <a:bodyPr wrap="square" rtlCol="0">
            <a:spAutoFit/>
          </a:bodyPr>
          <a:lstStyle/>
          <a:p>
            <a:pPr algn="r"/>
            <a:r>
              <a:rPr lang="en-US" sz="1400" u="sng" dirty="0">
                <a:solidFill>
                  <a:prstClr val="black"/>
                </a:solidFill>
                <a:latin typeface="Arial" charset="0"/>
                <a:ea typeface="Arial" charset="0"/>
                <a:cs typeface="Arial" charset="0"/>
              </a:rPr>
              <a:t>Distance travelled:</a:t>
            </a:r>
          </a:p>
        </p:txBody>
      </p:sp>
    </p:spTree>
    <p:extLst>
      <p:ext uri="{BB962C8B-B14F-4D97-AF65-F5344CB8AC3E}">
        <p14:creationId xmlns:p14="http://schemas.microsoft.com/office/powerpoint/2010/main" val="60171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a:off x="3661067" y="4201623"/>
            <a:ext cx="61014" cy="152399"/>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sp>
        <p:nvSpPr>
          <p:cNvPr id="5" name="Smiley Face 4"/>
          <p:cNvSpPr/>
          <p:nvPr/>
        </p:nvSpPr>
        <p:spPr>
          <a:xfrm>
            <a:off x="3625222" y="3772522"/>
            <a:ext cx="457200" cy="457200"/>
          </a:xfrm>
          <a:prstGeom prst="smileyFace">
            <a:avLst>
              <a:gd name="adj" fmla="val -4653"/>
            </a:avLst>
          </a:prstGeom>
          <a:solidFill>
            <a:srgbClr val="E2667C"/>
          </a:solidFill>
          <a:ln>
            <a:solidFill>
              <a:srgbClr val="C3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a:off x="3660972" y="4332687"/>
            <a:ext cx="0" cy="45141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61066" y="4752186"/>
            <a:ext cx="0" cy="45141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60974" y="4354020"/>
            <a:ext cx="184731" cy="292678"/>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58411" y="4637760"/>
            <a:ext cx="84281" cy="340133"/>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63538" y="4370641"/>
            <a:ext cx="160785" cy="187753"/>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3536" y="4558392"/>
            <a:ext cx="0" cy="33063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07157" y="4889022"/>
            <a:ext cx="335985" cy="701364"/>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63538" y="5209386"/>
            <a:ext cx="206647" cy="38100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59300" y="2500994"/>
            <a:ext cx="2400300" cy="152971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9505" y="3415394"/>
            <a:ext cx="2896577" cy="74483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9505" y="4329248"/>
            <a:ext cx="3643597" cy="9387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134508" y="5123408"/>
            <a:ext cx="158550" cy="19487"/>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sp>
        <p:nvSpPr>
          <p:cNvPr id="22" name="Smiley Face 21"/>
          <p:cNvSpPr/>
          <p:nvPr/>
        </p:nvSpPr>
        <p:spPr>
          <a:xfrm rot="5237578">
            <a:off x="9302468" y="4866191"/>
            <a:ext cx="457200" cy="457200"/>
          </a:xfrm>
          <a:prstGeom prst="smileyFace">
            <a:avLst>
              <a:gd name="adj" fmla="val -4653"/>
            </a:avLst>
          </a:prstGeom>
          <a:solidFill>
            <a:srgbClr val="E2667C"/>
          </a:solidFill>
          <a:ln>
            <a:solidFill>
              <a:srgbClr val="C3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 name="Straight Connector 22"/>
          <p:cNvCxnSpPr/>
          <p:nvPr/>
        </p:nvCxnSpPr>
        <p:spPr>
          <a:xfrm rot="5237578">
            <a:off x="8930358" y="4926746"/>
            <a:ext cx="0" cy="45141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237578">
            <a:off x="8511332" y="4946653"/>
            <a:ext cx="0" cy="45141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237578">
            <a:off x="8900325" y="5095634"/>
            <a:ext cx="184731" cy="292678"/>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237578">
            <a:off x="8650381" y="5233477"/>
            <a:ext cx="84281" cy="340133"/>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237578" flipH="1">
            <a:off x="8938212" y="4937230"/>
            <a:ext cx="160785" cy="187753"/>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237578">
            <a:off x="8755903" y="4797728"/>
            <a:ext cx="0" cy="33063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938949" y="5214198"/>
            <a:ext cx="663330" cy="239470"/>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sp>
        <p:nvSpPr>
          <p:cNvPr id="30" name="Can 29"/>
          <p:cNvSpPr/>
          <p:nvPr/>
        </p:nvSpPr>
        <p:spPr>
          <a:xfrm rot="5400000">
            <a:off x="7310904" y="1495094"/>
            <a:ext cx="776102" cy="1493090"/>
          </a:xfrm>
          <a:prstGeom prst="can">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 name="Straight Connector 30"/>
          <p:cNvCxnSpPr/>
          <p:nvPr/>
        </p:nvCxnSpPr>
        <p:spPr>
          <a:xfrm flipH="1" flipV="1">
            <a:off x="7901696" y="5141793"/>
            <a:ext cx="398528" cy="40447"/>
          </a:xfrm>
          <a:prstGeom prst="line">
            <a:avLst/>
          </a:prstGeom>
          <a:ln w="28575">
            <a:solidFill>
              <a:srgbClr val="C31A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15049" y="1939900"/>
            <a:ext cx="956766" cy="461665"/>
          </a:xfrm>
          <a:prstGeom prst="rect">
            <a:avLst/>
          </a:prstGeom>
          <a:noFill/>
        </p:spPr>
        <p:txBody>
          <a:bodyPr wrap="square" rtlCol="0">
            <a:spAutoFit/>
          </a:bodyPr>
          <a:lstStyle/>
          <a:p>
            <a:r>
              <a:rPr lang="en-US" sz="1200" dirty="0">
                <a:solidFill>
                  <a:prstClr val="black"/>
                </a:solidFill>
                <a:latin typeface="Arial" charset="0"/>
                <a:ea typeface="Arial" charset="0"/>
                <a:cs typeface="Arial" charset="0"/>
              </a:rPr>
              <a:t>Ventilation duct</a:t>
            </a:r>
          </a:p>
        </p:txBody>
      </p:sp>
      <p:sp>
        <p:nvSpPr>
          <p:cNvPr id="34" name="Cloud 33"/>
          <p:cNvSpPr/>
          <p:nvPr/>
        </p:nvSpPr>
        <p:spPr>
          <a:xfrm>
            <a:off x="4114473" y="4081030"/>
            <a:ext cx="457200" cy="408036"/>
          </a:xfrm>
          <a:prstGeom prst="cloud">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5397500" y="3130019"/>
            <a:ext cx="114500" cy="11738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5740200" y="3643992"/>
            <a:ext cx="114500" cy="11738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762254" y="3117000"/>
            <a:ext cx="71095"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8124105" y="3259017"/>
            <a:ext cx="71095"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6388102" y="3411417"/>
            <a:ext cx="71095"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5702302" y="3034392"/>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5321302" y="3806330"/>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5549902" y="4187330"/>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Oval 42"/>
          <p:cNvSpPr/>
          <p:nvPr/>
        </p:nvSpPr>
        <p:spPr>
          <a:xfrm>
            <a:off x="6410887" y="2424792"/>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468287" y="4187330"/>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6195568" y="3513030"/>
            <a:ext cx="40132" cy="547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6715687" y="4177392"/>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6639487" y="2958192"/>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6791887" y="4492130"/>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8357433" y="4616051"/>
            <a:ext cx="53415" cy="66262"/>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292675" y="3872594"/>
            <a:ext cx="86027" cy="10671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6055409" y="3918277"/>
            <a:ext cx="104093" cy="10671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8874809" y="4070677"/>
            <a:ext cx="104093" cy="10671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8646209" y="4634594"/>
            <a:ext cx="104093" cy="10671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9055102" y="4405992"/>
            <a:ext cx="48559" cy="49784"/>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5901204" y="2589603"/>
            <a:ext cx="78206"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7224294" y="2420817"/>
            <a:ext cx="78206"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8026198" y="2459805"/>
            <a:ext cx="114502" cy="11738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7683502" y="2298808"/>
            <a:ext cx="44145" cy="49784"/>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7998236" y="2119994"/>
            <a:ext cx="94630"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7747284" y="2462456"/>
            <a:ext cx="114502" cy="117389"/>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Curved Up Arrow 60"/>
          <p:cNvSpPr/>
          <p:nvPr/>
        </p:nvSpPr>
        <p:spPr>
          <a:xfrm>
            <a:off x="7708319" y="3439120"/>
            <a:ext cx="572579" cy="28061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2" name="Oval 61"/>
          <p:cNvSpPr/>
          <p:nvPr/>
        </p:nvSpPr>
        <p:spPr>
          <a:xfrm>
            <a:off x="8012356" y="3036823"/>
            <a:ext cx="71095"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4" name="Group 63"/>
          <p:cNvGrpSpPr/>
          <p:nvPr/>
        </p:nvGrpSpPr>
        <p:grpSpPr>
          <a:xfrm>
            <a:off x="5866821" y="4977891"/>
            <a:ext cx="1502618" cy="985230"/>
            <a:chOff x="3518332" y="3996891"/>
            <a:chExt cx="1502618" cy="985230"/>
          </a:xfrm>
        </p:grpSpPr>
        <p:sp>
          <p:nvSpPr>
            <p:cNvPr id="65" name="Oval 64"/>
            <p:cNvSpPr/>
            <p:nvPr/>
          </p:nvSpPr>
          <p:spPr>
            <a:xfrm flipH="1" flipV="1">
              <a:off x="3630921" y="4142407"/>
              <a:ext cx="100712" cy="136545"/>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p:nvSpPr>
          <p:spPr>
            <a:xfrm>
              <a:off x="3558028" y="4492446"/>
              <a:ext cx="1462922" cy="292647"/>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4216713" y="4311112"/>
              <a:ext cx="94630" cy="97015"/>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Oval 67"/>
            <p:cNvSpPr/>
            <p:nvPr/>
          </p:nvSpPr>
          <p:spPr>
            <a:xfrm>
              <a:off x="3899944" y="4388483"/>
              <a:ext cx="48559" cy="60238"/>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4082522" y="4221283"/>
              <a:ext cx="48559" cy="60238"/>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4424408" y="4433202"/>
              <a:ext cx="71095" cy="80177"/>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Oval 70"/>
            <p:cNvSpPr/>
            <p:nvPr/>
          </p:nvSpPr>
          <p:spPr>
            <a:xfrm>
              <a:off x="4563267" y="4414597"/>
              <a:ext cx="114500" cy="11738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Oval 71"/>
            <p:cNvSpPr/>
            <p:nvPr/>
          </p:nvSpPr>
          <p:spPr>
            <a:xfrm>
              <a:off x="4734858" y="4529077"/>
              <a:ext cx="114500" cy="117386"/>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Circular Arrow 72"/>
            <p:cNvSpPr/>
            <p:nvPr/>
          </p:nvSpPr>
          <p:spPr>
            <a:xfrm>
              <a:off x="3518332" y="3996891"/>
              <a:ext cx="1344353" cy="985230"/>
            </a:xfrm>
            <a:prstGeom prst="circularArrow">
              <a:avLst>
                <a:gd name="adj1" fmla="val 7048"/>
                <a:gd name="adj2" fmla="val 675039"/>
                <a:gd name="adj3" fmla="val 20514852"/>
                <a:gd name="adj4" fmla="val 13572309"/>
                <a:gd name="adj5" fmla="val 11448"/>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74" name="TextBox 73"/>
          <p:cNvSpPr txBox="1"/>
          <p:nvPr/>
        </p:nvSpPr>
        <p:spPr>
          <a:xfrm>
            <a:off x="4211767" y="1853588"/>
            <a:ext cx="2676268" cy="523220"/>
          </a:xfrm>
          <a:prstGeom prst="rect">
            <a:avLst/>
          </a:prstGeom>
          <a:noFill/>
          <a:ln>
            <a:solidFill>
              <a:sysClr val="windowText" lastClr="000000"/>
            </a:solidFill>
            <a:prstDash val="dash"/>
          </a:ln>
        </p:spPr>
        <p:txBody>
          <a:bodyPr wrap="square" rtlCol="0">
            <a:spAutoFit/>
          </a:bodyPr>
          <a:lstStyle/>
          <a:p>
            <a:pPr>
              <a:defRPr/>
            </a:pPr>
            <a:r>
              <a:rPr lang="en-US" sz="1400" kern="0" dirty="0">
                <a:solidFill>
                  <a:prstClr val="black"/>
                </a:solidFill>
                <a:latin typeface="Arial" panose="020B0604020202020204" pitchFamily="34" charset="0"/>
                <a:cs typeface="Arial" panose="020B0604020202020204" pitchFamily="34" charset="0"/>
              </a:rPr>
              <a:t>Pathogens circulate through the ventilation system</a:t>
            </a:r>
          </a:p>
        </p:txBody>
      </p:sp>
      <p:sp>
        <p:nvSpPr>
          <p:cNvPr id="75" name="TextBox 74"/>
          <p:cNvSpPr txBox="1"/>
          <p:nvPr/>
        </p:nvSpPr>
        <p:spPr>
          <a:xfrm>
            <a:off x="5729009" y="5845072"/>
            <a:ext cx="1954493" cy="523220"/>
          </a:xfrm>
          <a:prstGeom prst="rect">
            <a:avLst/>
          </a:prstGeom>
          <a:noFill/>
          <a:ln>
            <a:solidFill>
              <a:sysClr val="windowText" lastClr="000000"/>
            </a:solidFill>
            <a:prstDash val="dash"/>
          </a:ln>
        </p:spPr>
        <p:txBody>
          <a:bodyPr wrap="square" rtlCol="0">
            <a:spAutoFit/>
          </a:bodyPr>
          <a:lstStyle/>
          <a:p>
            <a:pPr>
              <a:defRPr/>
            </a:pPr>
            <a:r>
              <a:rPr lang="en-US" sz="1400" kern="0" dirty="0">
                <a:solidFill>
                  <a:prstClr val="black"/>
                </a:solidFill>
                <a:latin typeface="Arial" panose="020B0604020202020204" pitchFamily="34" charset="0"/>
                <a:cs typeface="Arial" panose="020B0604020202020204" pitchFamily="34" charset="0"/>
              </a:rPr>
              <a:t>Re-contaminate hands and surfaces</a:t>
            </a:r>
          </a:p>
        </p:txBody>
      </p:sp>
      <p:sp>
        <p:nvSpPr>
          <p:cNvPr id="76" name="TextBox 75"/>
          <p:cNvSpPr txBox="1"/>
          <p:nvPr/>
        </p:nvSpPr>
        <p:spPr>
          <a:xfrm>
            <a:off x="8505664" y="3166011"/>
            <a:ext cx="1721926" cy="523220"/>
          </a:xfrm>
          <a:prstGeom prst="rect">
            <a:avLst/>
          </a:prstGeom>
          <a:noFill/>
          <a:ln>
            <a:solidFill>
              <a:schemeClr val="tx1"/>
            </a:solidFill>
            <a:prstDash val="dash"/>
          </a:ln>
        </p:spPr>
        <p:txBody>
          <a:bodyPr wrap="square" rtlCol="0">
            <a:spAutoFit/>
          </a:bodyPr>
          <a:lstStyle/>
          <a:p>
            <a:pPr>
              <a:defRPr/>
            </a:pPr>
            <a:r>
              <a:rPr lang="en-US" sz="1400" kern="0" dirty="0">
                <a:solidFill>
                  <a:prstClr val="black"/>
                </a:solidFill>
                <a:latin typeface="Arial" panose="020B0604020202020204" pitchFamily="34" charset="0"/>
                <a:cs typeface="Arial" panose="020B0604020202020204" pitchFamily="34" charset="0"/>
              </a:rPr>
              <a:t>Recirculate in turbulent flow</a:t>
            </a:r>
          </a:p>
        </p:txBody>
      </p:sp>
      <p:sp>
        <p:nvSpPr>
          <p:cNvPr id="77" name="TextBox 76"/>
          <p:cNvSpPr txBox="1"/>
          <p:nvPr/>
        </p:nvSpPr>
        <p:spPr>
          <a:xfrm>
            <a:off x="8171816" y="5600882"/>
            <a:ext cx="1907543" cy="738664"/>
          </a:xfrm>
          <a:prstGeom prst="rect">
            <a:avLst/>
          </a:prstGeom>
          <a:noFill/>
          <a:ln w="19050">
            <a:solidFill>
              <a:srgbClr val="C31A00"/>
            </a:solidFill>
          </a:ln>
        </p:spPr>
        <p:txBody>
          <a:bodyPr wrap="square" rtlCol="0">
            <a:spAutoFit/>
          </a:bodyPr>
          <a:lstStyle/>
          <a:p>
            <a:r>
              <a:rPr lang="en-US" sz="1400" dirty="0">
                <a:solidFill>
                  <a:srgbClr val="FF0000"/>
                </a:solidFill>
                <a:latin typeface="Arial" panose="020B0604020202020204" pitchFamily="34" charset="0"/>
                <a:cs typeface="Arial" panose="020B0604020202020204" pitchFamily="34" charset="0"/>
              </a:rPr>
              <a:t>Infectious droplets spread disease to in-patients (HAIs)</a:t>
            </a:r>
          </a:p>
        </p:txBody>
      </p:sp>
      <p:sp>
        <p:nvSpPr>
          <p:cNvPr id="78" name="TextBox 77"/>
          <p:cNvSpPr txBox="1"/>
          <p:nvPr/>
        </p:nvSpPr>
        <p:spPr>
          <a:xfrm>
            <a:off x="1892032" y="2980983"/>
            <a:ext cx="2162771" cy="738664"/>
          </a:xfrm>
          <a:prstGeom prst="rect">
            <a:avLst/>
          </a:prstGeom>
          <a:noFill/>
          <a:ln w="19050">
            <a:solidFill>
              <a:sysClr val="windowText" lastClr="000000"/>
            </a:solidFill>
          </a:ln>
        </p:spPr>
        <p:txBody>
          <a:bodyPr wrap="square" rtlCol="0">
            <a:spAutoFit/>
          </a:bodyPr>
          <a:lstStyle/>
          <a:p>
            <a:pPr>
              <a:defRPr/>
            </a:pPr>
            <a:r>
              <a:rPr lang="en-US" sz="1400" kern="0" dirty="0">
                <a:solidFill>
                  <a:prstClr val="black"/>
                </a:solidFill>
                <a:latin typeface="Arial" panose="020B0604020202020204" pitchFamily="34" charset="0"/>
                <a:cs typeface="Arial" panose="020B0604020202020204" pitchFamily="34" charset="0"/>
              </a:rPr>
              <a:t>Infectious droplets are expelled into the hospital environment</a:t>
            </a:r>
          </a:p>
        </p:txBody>
      </p:sp>
      <p:sp>
        <p:nvSpPr>
          <p:cNvPr id="79" name="Title 1"/>
          <p:cNvSpPr>
            <a:spLocks noGrp="1"/>
          </p:cNvSpPr>
          <p:nvPr>
            <p:ph type="title" idx="4294967295"/>
          </p:nvPr>
        </p:nvSpPr>
        <p:spPr>
          <a:xfrm>
            <a:off x="490277" y="152368"/>
            <a:ext cx="7442979" cy="728383"/>
          </a:xfrm>
          <a:prstGeom prst="rect">
            <a:avLst/>
          </a:prstGeom>
        </p:spPr>
        <p:txBody>
          <a:bodyPr>
            <a:noAutofit/>
          </a:bodyPr>
          <a:lstStyle/>
          <a:p>
            <a:pPr algn="l"/>
            <a:r>
              <a:rPr lang="en-US" sz="2600" dirty="0">
                <a:solidFill>
                  <a:schemeClr val="bg1"/>
                </a:solidFill>
                <a:latin typeface="Arial" panose="020B0604020202020204" pitchFamily="34" charset="0"/>
                <a:cs typeface="Arial" panose="020B0604020202020204" pitchFamily="34" charset="0"/>
              </a:rPr>
              <a:t>Dry indoor air promotes pathogen transmission in tiny aerosolized droplets</a:t>
            </a:r>
          </a:p>
        </p:txBody>
      </p:sp>
    </p:spTree>
    <p:extLst>
      <p:ext uri="{BB962C8B-B14F-4D97-AF65-F5344CB8AC3E}">
        <p14:creationId xmlns:p14="http://schemas.microsoft.com/office/powerpoint/2010/main" val="3663382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605" y="140278"/>
            <a:ext cx="7024687" cy="1137442"/>
          </a:xfrm>
          <a:prstGeom prst="rect">
            <a:avLst/>
          </a:prstGeom>
        </p:spPr>
        <p:txBody>
          <a:bodyPr>
            <a:noAutofit/>
          </a:bodyPr>
          <a:lstStyle/>
          <a:p>
            <a:pPr algn="l"/>
            <a:r>
              <a:rPr lang="en-US" sz="2600" dirty="0">
                <a:solidFill>
                  <a:schemeClr val="bg1"/>
                </a:solidFill>
                <a:latin typeface="Arial" panose="020B0604020202020204" pitchFamily="34" charset="0"/>
                <a:cs typeface="Arial" panose="020B0604020202020204" pitchFamily="34" charset="0"/>
              </a:rPr>
              <a:t>With RH of 40%–60%, infectious droplets settle out of the airborne environment</a:t>
            </a:r>
          </a:p>
        </p:txBody>
      </p:sp>
      <p:grpSp>
        <p:nvGrpSpPr>
          <p:cNvPr id="12" name="Group 11"/>
          <p:cNvGrpSpPr/>
          <p:nvPr/>
        </p:nvGrpSpPr>
        <p:grpSpPr>
          <a:xfrm>
            <a:off x="1423416" y="2013801"/>
            <a:ext cx="5799019" cy="4844199"/>
            <a:chOff x="-148947" y="2532817"/>
            <a:chExt cx="5018364" cy="3771072"/>
          </a:xfrm>
        </p:grpSpPr>
        <p:sp>
          <p:nvSpPr>
            <p:cNvPr id="96" name="Oval 95"/>
            <p:cNvSpPr/>
            <p:nvPr/>
          </p:nvSpPr>
          <p:spPr>
            <a:xfrm>
              <a:off x="3262333" y="4686164"/>
              <a:ext cx="343316" cy="321404"/>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78" name="Oval 77"/>
            <p:cNvSpPr/>
            <p:nvPr/>
          </p:nvSpPr>
          <p:spPr>
            <a:xfrm>
              <a:off x="1915100" y="3544176"/>
              <a:ext cx="114500" cy="117386"/>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2" name="Oval 81"/>
            <p:cNvSpPr/>
            <p:nvPr/>
          </p:nvSpPr>
          <p:spPr>
            <a:xfrm>
              <a:off x="2079872" y="3793235"/>
              <a:ext cx="114500" cy="117386"/>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3" name="Oval 82"/>
            <p:cNvSpPr/>
            <p:nvPr/>
          </p:nvSpPr>
          <p:spPr>
            <a:xfrm>
              <a:off x="2469965" y="3691452"/>
              <a:ext cx="225208" cy="219169"/>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0" name="Oval 89"/>
            <p:cNvSpPr/>
            <p:nvPr/>
          </p:nvSpPr>
          <p:spPr>
            <a:xfrm>
              <a:off x="2695173" y="4696235"/>
              <a:ext cx="343316" cy="321404"/>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5" name="Oval 94"/>
            <p:cNvSpPr/>
            <p:nvPr/>
          </p:nvSpPr>
          <p:spPr>
            <a:xfrm>
              <a:off x="2713785" y="4102724"/>
              <a:ext cx="343316" cy="321404"/>
            </a:xfrm>
            <a:prstGeom prst="ellipse">
              <a:avLst/>
            </a:prstGeom>
            <a:solidFill>
              <a:srgbClr val="00B0F0"/>
            </a:solidFill>
            <a:ln w="25400" cap="flat" cmpd="sng" algn="ctr">
              <a:solidFill>
                <a:srgbClr val="0070C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cxnSp>
          <p:nvCxnSpPr>
            <p:cNvPr id="150" name="Straight Connector 149"/>
            <p:cNvCxnSpPr/>
            <p:nvPr/>
          </p:nvCxnSpPr>
          <p:spPr>
            <a:xfrm flipH="1">
              <a:off x="936980" y="3736433"/>
              <a:ext cx="6801" cy="102402"/>
            </a:xfrm>
            <a:prstGeom prst="line">
              <a:avLst/>
            </a:prstGeom>
            <a:noFill/>
            <a:ln w="28575" cap="flat" cmpd="sng" algn="ctr">
              <a:solidFill>
                <a:srgbClr val="C31A00"/>
              </a:solidFill>
              <a:prstDash val="solid"/>
            </a:ln>
            <a:effectLst/>
          </p:spPr>
        </p:cxnSp>
        <p:sp>
          <p:nvSpPr>
            <p:cNvPr id="151" name="Smiley Face 150"/>
            <p:cNvSpPr/>
            <p:nvPr/>
          </p:nvSpPr>
          <p:spPr>
            <a:xfrm>
              <a:off x="732899" y="3281732"/>
              <a:ext cx="457200" cy="457200"/>
            </a:xfrm>
            <a:prstGeom prst="smileyFace">
              <a:avLst>
                <a:gd name="adj" fmla="val -4653"/>
              </a:avLst>
            </a:prstGeom>
            <a:solidFill>
              <a:srgbClr val="E2667C"/>
            </a:solidFill>
            <a:ln w="25400" cap="flat" cmpd="sng" algn="ctr">
              <a:solidFill>
                <a:srgbClr val="C31A0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cxnSp>
          <p:nvCxnSpPr>
            <p:cNvPr id="152" name="Straight Connector 151"/>
            <p:cNvCxnSpPr/>
            <p:nvPr/>
          </p:nvCxnSpPr>
          <p:spPr>
            <a:xfrm>
              <a:off x="936885" y="3817502"/>
              <a:ext cx="0" cy="451410"/>
            </a:xfrm>
            <a:prstGeom prst="line">
              <a:avLst/>
            </a:prstGeom>
            <a:noFill/>
            <a:ln w="28575" cap="flat" cmpd="sng" algn="ctr">
              <a:solidFill>
                <a:srgbClr val="C31A00"/>
              </a:solidFill>
              <a:prstDash val="solid"/>
            </a:ln>
            <a:effectLst/>
          </p:spPr>
        </p:cxnSp>
        <p:cxnSp>
          <p:nvCxnSpPr>
            <p:cNvPr id="153" name="Straight Connector 152"/>
            <p:cNvCxnSpPr/>
            <p:nvPr/>
          </p:nvCxnSpPr>
          <p:spPr>
            <a:xfrm>
              <a:off x="936979" y="4237001"/>
              <a:ext cx="0" cy="451410"/>
            </a:xfrm>
            <a:prstGeom prst="line">
              <a:avLst/>
            </a:prstGeom>
            <a:noFill/>
            <a:ln w="28575" cap="flat" cmpd="sng" algn="ctr">
              <a:solidFill>
                <a:srgbClr val="C31A00"/>
              </a:solidFill>
              <a:prstDash val="solid"/>
            </a:ln>
            <a:effectLst/>
          </p:spPr>
        </p:cxnSp>
        <p:cxnSp>
          <p:nvCxnSpPr>
            <p:cNvPr id="154" name="Straight Connector 153"/>
            <p:cNvCxnSpPr/>
            <p:nvPr/>
          </p:nvCxnSpPr>
          <p:spPr>
            <a:xfrm>
              <a:off x="936885" y="3838835"/>
              <a:ext cx="184731" cy="292678"/>
            </a:xfrm>
            <a:prstGeom prst="line">
              <a:avLst/>
            </a:prstGeom>
            <a:noFill/>
            <a:ln w="28575" cap="flat" cmpd="sng" algn="ctr">
              <a:solidFill>
                <a:srgbClr val="C31A00"/>
              </a:solidFill>
              <a:prstDash val="solid"/>
            </a:ln>
            <a:effectLst/>
          </p:spPr>
        </p:cxnSp>
        <p:cxnSp>
          <p:nvCxnSpPr>
            <p:cNvPr id="155" name="Straight Connector 154"/>
            <p:cNvCxnSpPr/>
            <p:nvPr/>
          </p:nvCxnSpPr>
          <p:spPr>
            <a:xfrm>
              <a:off x="1110603" y="4108367"/>
              <a:ext cx="108000" cy="354339"/>
            </a:xfrm>
            <a:prstGeom prst="line">
              <a:avLst/>
            </a:prstGeom>
            <a:noFill/>
            <a:ln w="28575" cap="flat" cmpd="sng" algn="ctr">
              <a:solidFill>
                <a:srgbClr val="C31A00"/>
              </a:solidFill>
              <a:prstDash val="solid"/>
            </a:ln>
            <a:effectLst/>
          </p:spPr>
        </p:cxnSp>
        <p:cxnSp>
          <p:nvCxnSpPr>
            <p:cNvPr id="156" name="Straight Connector 155"/>
            <p:cNvCxnSpPr/>
            <p:nvPr/>
          </p:nvCxnSpPr>
          <p:spPr>
            <a:xfrm flipH="1">
              <a:off x="739451" y="3838835"/>
              <a:ext cx="196781" cy="204372"/>
            </a:xfrm>
            <a:prstGeom prst="line">
              <a:avLst/>
            </a:prstGeom>
            <a:noFill/>
            <a:ln w="28575" cap="flat" cmpd="sng" algn="ctr">
              <a:solidFill>
                <a:srgbClr val="C31A00"/>
              </a:solidFill>
              <a:prstDash val="solid"/>
            </a:ln>
            <a:effectLst/>
          </p:spPr>
        </p:cxnSp>
        <p:cxnSp>
          <p:nvCxnSpPr>
            <p:cNvPr id="157" name="Straight Connector 156"/>
            <p:cNvCxnSpPr/>
            <p:nvPr/>
          </p:nvCxnSpPr>
          <p:spPr>
            <a:xfrm flipH="1">
              <a:off x="663250" y="4041460"/>
              <a:ext cx="75548" cy="332377"/>
            </a:xfrm>
            <a:prstGeom prst="line">
              <a:avLst/>
            </a:prstGeom>
            <a:noFill/>
            <a:ln w="28575" cap="flat" cmpd="sng" algn="ctr">
              <a:solidFill>
                <a:srgbClr val="C31A00"/>
              </a:solidFill>
              <a:prstDash val="solid"/>
            </a:ln>
            <a:effectLst/>
          </p:spPr>
        </p:cxnSp>
        <p:cxnSp>
          <p:nvCxnSpPr>
            <p:cNvPr id="158" name="Straight Connector 157"/>
            <p:cNvCxnSpPr/>
            <p:nvPr/>
          </p:nvCxnSpPr>
          <p:spPr>
            <a:xfrm>
              <a:off x="943172" y="4400700"/>
              <a:ext cx="375881" cy="674501"/>
            </a:xfrm>
            <a:prstGeom prst="line">
              <a:avLst/>
            </a:prstGeom>
            <a:noFill/>
            <a:ln w="28575" cap="flat" cmpd="sng" algn="ctr">
              <a:solidFill>
                <a:srgbClr val="C31A00"/>
              </a:solidFill>
              <a:prstDash val="solid"/>
            </a:ln>
            <a:effectLst/>
          </p:spPr>
        </p:cxnSp>
        <p:cxnSp>
          <p:nvCxnSpPr>
            <p:cNvPr id="159" name="Straight Connector 158"/>
            <p:cNvCxnSpPr/>
            <p:nvPr/>
          </p:nvCxnSpPr>
          <p:spPr>
            <a:xfrm flipH="1">
              <a:off x="739450" y="4688411"/>
              <a:ext cx="196782" cy="386790"/>
            </a:xfrm>
            <a:prstGeom prst="line">
              <a:avLst/>
            </a:prstGeom>
            <a:noFill/>
            <a:ln w="28575" cap="flat" cmpd="sng" algn="ctr">
              <a:solidFill>
                <a:srgbClr val="C31A00"/>
              </a:solidFill>
              <a:prstDash val="solid"/>
            </a:ln>
            <a:effectLst/>
          </p:spPr>
        </p:cxnSp>
        <p:sp>
          <p:nvSpPr>
            <p:cNvPr id="160" name="TextBox 159"/>
            <p:cNvSpPr txBox="1"/>
            <p:nvPr/>
          </p:nvSpPr>
          <p:spPr>
            <a:xfrm>
              <a:off x="260060" y="2532817"/>
              <a:ext cx="4609357" cy="287515"/>
            </a:xfrm>
            <a:prstGeom prst="rect">
              <a:avLst/>
            </a:prstGeom>
            <a:noFill/>
            <a:ln w="19050">
              <a:noFill/>
            </a:ln>
          </p:spPr>
          <p:txBody>
            <a:bodyPr wrap="square" rtlCol="0">
              <a:spAutoFit/>
            </a:bodyPr>
            <a:lstStyle/>
            <a:p>
              <a:pPr>
                <a:defRPr/>
              </a:pPr>
              <a:r>
                <a:rPr lang="en-US" b="1" u="sng" kern="0" dirty="0">
                  <a:solidFill>
                    <a:prstClr val="black"/>
                  </a:solidFill>
                  <a:latin typeface="Arial" charset="0"/>
                  <a:ea typeface="Arial" charset="0"/>
                  <a:cs typeface="Arial" charset="0"/>
                </a:rPr>
                <a:t>Particle behavior with balanced air hydration</a:t>
              </a:r>
            </a:p>
          </p:txBody>
        </p:sp>
        <p:sp>
          <p:nvSpPr>
            <p:cNvPr id="177" name="Cloud 176"/>
            <p:cNvSpPr/>
            <p:nvPr/>
          </p:nvSpPr>
          <p:spPr>
            <a:xfrm>
              <a:off x="1265632" y="3394529"/>
              <a:ext cx="457200" cy="408036"/>
            </a:xfrm>
            <a:prstGeom prst="cloud">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209" name="Rectangle 208"/>
            <p:cNvSpPr/>
            <p:nvPr/>
          </p:nvSpPr>
          <p:spPr>
            <a:xfrm>
              <a:off x="2130773" y="4900176"/>
              <a:ext cx="1954522" cy="214097"/>
            </a:xfrm>
            <a:prstGeom prst="rect">
              <a:avLst/>
            </a:prstGeom>
            <a:solidFill>
              <a:srgbClr val="996633"/>
            </a:solidFill>
            <a:ln w="25400" cap="flat" cmpd="sng" algn="ctr">
              <a:solidFill>
                <a:sysClr val="windowText" lastClr="00000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213" name="Oval 212"/>
            <p:cNvSpPr/>
            <p:nvPr/>
          </p:nvSpPr>
          <p:spPr>
            <a:xfrm>
              <a:off x="1705073" y="3793235"/>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216" name="Circular Arrow 215"/>
            <p:cNvSpPr/>
            <p:nvPr/>
          </p:nvSpPr>
          <p:spPr>
            <a:xfrm>
              <a:off x="-148947" y="3009294"/>
              <a:ext cx="3779134" cy="3294595"/>
            </a:xfrm>
            <a:prstGeom prst="circularArrow">
              <a:avLst>
                <a:gd name="adj1" fmla="val 3486"/>
                <a:gd name="adj2" fmla="val 527084"/>
                <a:gd name="adj3" fmla="val 20519331"/>
                <a:gd name="adj4" fmla="val 16972233"/>
                <a:gd name="adj5" fmla="val 5287"/>
              </a:avLst>
            </a:prstGeom>
            <a:solidFill>
              <a:sysClr val="window" lastClr="FFFFFF">
                <a:lumMod val="65000"/>
              </a:sysClr>
            </a:solidFill>
            <a:ln w="9525" cap="flat" cmpd="sng" algn="ctr">
              <a:solidFill>
                <a:sysClr val="window" lastClr="FFFFFF">
                  <a:lumMod val="50000"/>
                </a:sysClr>
              </a:solidFill>
              <a:prstDash val="solid"/>
            </a:ln>
            <a:effectLst/>
          </p:spPr>
          <p:txBody>
            <a:bodyPr rtlCol="0" anchor="ctr"/>
            <a:lstStyle/>
            <a:p>
              <a:pPr algn="ctr">
                <a:defRPr/>
              </a:pPr>
              <a:endParaRPr lang="en-US" kern="0">
                <a:solidFill>
                  <a:prstClr val="black"/>
                </a:solidFill>
                <a:latin typeface="Franklin Gothic Book" panose="020B0503020102020204"/>
              </a:endParaRPr>
            </a:p>
          </p:txBody>
        </p:sp>
        <p:sp>
          <p:nvSpPr>
            <p:cNvPr id="76" name="Oval 75"/>
            <p:cNvSpPr/>
            <p:nvPr/>
          </p:nvSpPr>
          <p:spPr>
            <a:xfrm>
              <a:off x="1815513" y="3368732"/>
              <a:ext cx="58757" cy="60238"/>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77" name="Oval 76"/>
            <p:cNvSpPr/>
            <p:nvPr/>
          </p:nvSpPr>
          <p:spPr>
            <a:xfrm>
              <a:off x="2254870" y="3589217"/>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79" name="Oval 78"/>
            <p:cNvSpPr/>
            <p:nvPr/>
          </p:nvSpPr>
          <p:spPr>
            <a:xfrm>
              <a:off x="1968032" y="3490072"/>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0" name="Oval 79"/>
            <p:cNvSpPr/>
            <p:nvPr/>
          </p:nvSpPr>
          <p:spPr>
            <a:xfrm>
              <a:off x="2087858" y="3754345"/>
              <a:ext cx="58757" cy="60238"/>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1" name="Oval 80"/>
            <p:cNvSpPr/>
            <p:nvPr/>
          </p:nvSpPr>
          <p:spPr>
            <a:xfrm>
              <a:off x="2498076" y="3849789"/>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4" name="Oval 83"/>
            <p:cNvSpPr/>
            <p:nvPr/>
          </p:nvSpPr>
          <p:spPr>
            <a:xfrm>
              <a:off x="2590558" y="3661562"/>
              <a:ext cx="58757" cy="60238"/>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5" name="Oval 84"/>
            <p:cNvSpPr/>
            <p:nvPr/>
          </p:nvSpPr>
          <p:spPr>
            <a:xfrm>
              <a:off x="2861174" y="4678238"/>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6" name="Oval 85"/>
            <p:cNvSpPr/>
            <p:nvPr/>
          </p:nvSpPr>
          <p:spPr>
            <a:xfrm>
              <a:off x="2583530" y="3771629"/>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7" name="Oval 86"/>
            <p:cNvSpPr/>
            <p:nvPr/>
          </p:nvSpPr>
          <p:spPr>
            <a:xfrm>
              <a:off x="2942601" y="4746476"/>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8" name="Oval 87"/>
            <p:cNvSpPr/>
            <p:nvPr/>
          </p:nvSpPr>
          <p:spPr>
            <a:xfrm>
              <a:off x="2695173" y="4183249"/>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89" name="Oval 88"/>
            <p:cNvSpPr/>
            <p:nvPr/>
          </p:nvSpPr>
          <p:spPr>
            <a:xfrm>
              <a:off x="2830079" y="4363295"/>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1" name="Oval 90"/>
            <p:cNvSpPr/>
            <p:nvPr/>
          </p:nvSpPr>
          <p:spPr>
            <a:xfrm>
              <a:off x="2922561" y="4175068"/>
              <a:ext cx="58757" cy="60238"/>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2" name="Oval 91"/>
            <p:cNvSpPr/>
            <p:nvPr/>
          </p:nvSpPr>
          <p:spPr>
            <a:xfrm>
              <a:off x="2702113" y="4724992"/>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3" name="Oval 92"/>
            <p:cNvSpPr/>
            <p:nvPr/>
          </p:nvSpPr>
          <p:spPr>
            <a:xfrm>
              <a:off x="2915533" y="4285135"/>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4" name="Oval 93"/>
            <p:cNvSpPr/>
            <p:nvPr/>
          </p:nvSpPr>
          <p:spPr>
            <a:xfrm>
              <a:off x="2782222" y="4083380"/>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7" name="Oval 96"/>
            <p:cNvSpPr/>
            <p:nvPr/>
          </p:nvSpPr>
          <p:spPr>
            <a:xfrm>
              <a:off x="3428334" y="4668167"/>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8" name="Oval 97"/>
            <p:cNvSpPr/>
            <p:nvPr/>
          </p:nvSpPr>
          <p:spPr>
            <a:xfrm>
              <a:off x="3509761" y="4736405"/>
              <a:ext cx="114500" cy="117386"/>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99" name="Oval 98"/>
            <p:cNvSpPr/>
            <p:nvPr/>
          </p:nvSpPr>
          <p:spPr>
            <a:xfrm>
              <a:off x="3269273" y="4714921"/>
              <a:ext cx="71095" cy="80177"/>
            </a:xfrm>
            <a:prstGeom prst="ellipse">
              <a:avLst/>
            </a:prstGeom>
            <a:solidFill>
              <a:srgbClr val="9BBB59">
                <a:lumMod val="60000"/>
                <a:lumOff val="40000"/>
              </a:srgbClr>
            </a:solidFill>
            <a:ln w="25400" cap="flat" cmpd="sng" algn="ctr">
              <a:solidFill>
                <a:srgbClr val="9BBB59">
                  <a:lumMod val="75000"/>
                </a:srgbClr>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grpSp>
      <p:pic>
        <p:nvPicPr>
          <p:cNvPr id="46" name="Picture 45" descr="Macintosh HD:Users:Stephanie:Desktop:Graphic 3_50 percent RH.pdf"/>
          <p:cNvPicPr>
            <a:picLocks noChangeAspect="1"/>
          </p:cNvPicPr>
          <p:nvPr/>
        </p:nvPicPr>
        <p:blipFill rotWithShape="1">
          <a:blip r:embed="rId3" cstate="email">
            <a:extLst>
              <a:ext uri="{28A0092B-C50C-407E-A947-70E740481C1C}">
                <a14:useLocalDpi xmlns:a14="http://schemas.microsoft.com/office/drawing/2010/main"/>
              </a:ext>
            </a:extLst>
          </a:blip>
          <a:srcRect l="62758" t="55054" r="19989" b="25633"/>
          <a:stretch/>
        </p:blipFill>
        <p:spPr bwMode="auto">
          <a:xfrm>
            <a:off x="7380618" y="4868358"/>
            <a:ext cx="1562100" cy="1384300"/>
          </a:xfrm>
          <a:prstGeom prst="rect">
            <a:avLst/>
          </a:prstGeom>
          <a:noFill/>
          <a:ln>
            <a:noFill/>
          </a:ln>
          <a:extLst>
            <a:ext uri="{FAA26D3D-D897-4be2-8F04-BA451C77F1D7}">
              <ma14:placeholderFlag xmlns="" xmlns:ma14="http://schemas.microsoft.com/office/mac/drawingml/2011/main"/>
            </a:ext>
          </a:extLst>
        </p:spPr>
      </p:pic>
      <p:sp>
        <p:nvSpPr>
          <p:cNvPr id="47" name="Smiley Face 46"/>
          <p:cNvSpPr/>
          <p:nvPr/>
        </p:nvSpPr>
        <p:spPr>
          <a:xfrm>
            <a:off x="8170526" y="4995502"/>
            <a:ext cx="457200" cy="457200"/>
          </a:xfrm>
          <a:prstGeom prst="smileyFace">
            <a:avLst>
              <a:gd name="adj" fmla="val 4653"/>
            </a:avLst>
          </a:prstGeom>
          <a:solidFill>
            <a:srgbClr val="E2667C"/>
          </a:solidFill>
          <a:ln w="25400" cap="flat" cmpd="sng" algn="ctr">
            <a:solidFill>
              <a:srgbClr val="C31A00"/>
            </a:solidFill>
            <a:prstDash val="solid"/>
          </a:ln>
          <a:effectLst/>
        </p:spPr>
        <p:txBody>
          <a:bodyPr rtlCol="0" anchor="ctr"/>
          <a:lstStyle/>
          <a:p>
            <a:pPr algn="ctr">
              <a:defRPr/>
            </a:pPr>
            <a:endParaRPr lang="en-US" kern="0">
              <a:solidFill>
                <a:prstClr val="white"/>
              </a:solidFill>
              <a:latin typeface="Franklin Gothic Book" panose="020B0503020102020204"/>
            </a:endParaRPr>
          </a:p>
        </p:txBody>
      </p:sp>
      <p:sp>
        <p:nvSpPr>
          <p:cNvPr id="49" name="Rounded Rectangle 48"/>
          <p:cNvSpPr/>
          <p:nvPr/>
        </p:nvSpPr>
        <p:spPr>
          <a:xfrm>
            <a:off x="6011098" y="3000083"/>
            <a:ext cx="4251777" cy="1756721"/>
          </a:xfrm>
          <a:prstGeom prst="roundRect">
            <a:avLst/>
          </a:prstGeom>
          <a:noFill/>
          <a:ln w="25400" cap="flat" cmpd="sng" algn="ctr">
            <a:solidFill>
              <a:srgbClr val="002060"/>
            </a:solidFill>
            <a:prstDash val="solid"/>
          </a:ln>
          <a:effectLst/>
        </p:spPr>
        <p:txBody>
          <a:bodyPr rtlCol="0" anchor="ctr"/>
          <a:lstStyle/>
          <a:p>
            <a:pPr algn="ctr" fontAlgn="base">
              <a:spcBef>
                <a:spcPct val="0"/>
              </a:spcBef>
              <a:spcAft>
                <a:spcPct val="0"/>
              </a:spcAft>
            </a:pPr>
            <a:endParaRPr lang="en-US" sz="3200" kern="0" dirty="0">
              <a:solidFill>
                <a:srgbClr val="FFFFFF"/>
              </a:solidFill>
              <a:latin typeface="Arial"/>
            </a:endParaRPr>
          </a:p>
        </p:txBody>
      </p:sp>
      <p:sp>
        <p:nvSpPr>
          <p:cNvPr id="50" name="TextBox 49"/>
          <p:cNvSpPr txBox="1"/>
          <p:nvPr/>
        </p:nvSpPr>
        <p:spPr>
          <a:xfrm>
            <a:off x="6129174" y="3164970"/>
            <a:ext cx="4133701" cy="1477328"/>
          </a:xfrm>
          <a:prstGeom prst="rect">
            <a:avLst/>
          </a:prstGeom>
          <a:noFill/>
        </p:spPr>
        <p:txBody>
          <a:bodyPr wrap="square" rtlCol="0">
            <a:spAutoFit/>
          </a:bodyPr>
          <a:lstStyle/>
          <a:p>
            <a:pPr marL="225425" indent="-225425" fontAlgn="base">
              <a:spcBef>
                <a:spcPts val="600"/>
              </a:spcBef>
              <a:spcAft>
                <a:spcPct val="0"/>
              </a:spcAft>
              <a:buFont typeface="Arial" pitchFamily="34" charset="0"/>
              <a:buChar char="•"/>
            </a:pPr>
            <a:r>
              <a:rPr lang="en-US" sz="1600" kern="0" dirty="0">
                <a:solidFill>
                  <a:srgbClr val="000000"/>
                </a:solidFill>
                <a:latin typeface="Arial" charset="0"/>
                <a:ea typeface="ＭＳ Ｐゴシック" charset="0"/>
              </a:rPr>
              <a:t>Bedrails and other frequently touched surfaces are more effectively cleaned</a:t>
            </a:r>
          </a:p>
          <a:p>
            <a:pPr marL="225425" indent="-225425" fontAlgn="base">
              <a:spcBef>
                <a:spcPts val="600"/>
              </a:spcBef>
              <a:spcAft>
                <a:spcPct val="0"/>
              </a:spcAft>
              <a:buFont typeface="Arial" pitchFamily="34" charset="0"/>
              <a:buChar char="•"/>
            </a:pPr>
            <a:r>
              <a:rPr lang="en-US" sz="1600" kern="0" dirty="0">
                <a:solidFill>
                  <a:srgbClr val="000000"/>
                </a:solidFill>
                <a:latin typeface="Arial" charset="0"/>
                <a:ea typeface="ＭＳ Ｐゴシック" charset="0"/>
              </a:rPr>
              <a:t>Hand hygiene is maintained</a:t>
            </a:r>
          </a:p>
          <a:p>
            <a:pPr marL="225425" indent="-225425" fontAlgn="base">
              <a:spcBef>
                <a:spcPts val="600"/>
              </a:spcBef>
              <a:spcAft>
                <a:spcPct val="0"/>
              </a:spcAft>
              <a:buFont typeface="Arial" pitchFamily="34" charset="0"/>
              <a:buChar char="•"/>
            </a:pPr>
            <a:r>
              <a:rPr lang="en-US" sz="1600" kern="0" dirty="0">
                <a:solidFill>
                  <a:srgbClr val="000000"/>
                </a:solidFill>
                <a:latin typeface="Arial" charset="0"/>
                <a:ea typeface="ＭＳ Ｐゴシック" charset="0"/>
              </a:rPr>
              <a:t>Settled infectious droplets are not </a:t>
            </a:r>
            <a:r>
              <a:rPr lang="en-US" sz="1600" kern="0" dirty="0" smtClean="0">
                <a:solidFill>
                  <a:srgbClr val="000000"/>
                </a:solidFill>
                <a:latin typeface="Arial" charset="0"/>
                <a:ea typeface="ＭＳ Ｐゴシック" charset="0"/>
              </a:rPr>
              <a:t/>
            </a:r>
            <a:br>
              <a:rPr lang="en-US" sz="1600" kern="0" dirty="0" smtClean="0">
                <a:solidFill>
                  <a:srgbClr val="000000"/>
                </a:solidFill>
                <a:latin typeface="Arial" charset="0"/>
                <a:ea typeface="ＭＳ Ｐゴシック" charset="0"/>
              </a:rPr>
            </a:br>
            <a:r>
              <a:rPr lang="en-US" sz="1600" kern="0" dirty="0" smtClean="0">
                <a:solidFill>
                  <a:srgbClr val="000000"/>
                </a:solidFill>
                <a:latin typeface="Arial" charset="0"/>
                <a:ea typeface="ＭＳ Ｐゴシック" charset="0"/>
              </a:rPr>
              <a:t>re-suspended </a:t>
            </a:r>
            <a:endParaRPr lang="en-US" sz="1600" kern="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16468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434" y="124305"/>
            <a:ext cx="7340868" cy="1137442"/>
          </a:xfrm>
          <a:prstGeom prst="rect">
            <a:avLst/>
          </a:prstGeom>
        </p:spPr>
        <p:txBody>
          <a:bodyPr>
            <a:noAutofit/>
          </a:bodyPr>
          <a:lstStyle/>
          <a:p>
            <a:pPr algn="l"/>
            <a:r>
              <a:rPr lang="en-US" sz="2600" dirty="0">
                <a:solidFill>
                  <a:schemeClr val="bg1"/>
                </a:solidFill>
                <a:latin typeface="Arial" panose="020B0604020202020204" pitchFamily="34" charset="0"/>
                <a:cs typeface="Arial" panose="020B0604020202020204" pitchFamily="34" charset="0"/>
              </a:rPr>
              <a:t>Proper air hydration is essential for our respiratory system defenses</a:t>
            </a:r>
          </a:p>
        </p:txBody>
      </p:sp>
      <p:pic>
        <p:nvPicPr>
          <p:cNvPr id="4" name="Content Placeholder 3"/>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2072726" y="1667576"/>
            <a:ext cx="1224932" cy="1448880"/>
          </a:xfrm>
          <a:prstGeom prst="rect">
            <a:avLst/>
          </a:prstGeom>
        </p:spPr>
      </p:pic>
      <p:grpSp>
        <p:nvGrpSpPr>
          <p:cNvPr id="17" name="Group 16"/>
          <p:cNvGrpSpPr/>
          <p:nvPr/>
        </p:nvGrpSpPr>
        <p:grpSpPr>
          <a:xfrm>
            <a:off x="1816383" y="2308827"/>
            <a:ext cx="3812918" cy="3436367"/>
            <a:chOff x="260579" y="2246542"/>
            <a:chExt cx="3492086" cy="3234116"/>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0579" y="2801155"/>
              <a:ext cx="3492086" cy="2679503"/>
            </a:xfrm>
            <a:prstGeom prst="rect">
              <a:avLst/>
            </a:prstGeom>
          </p:spPr>
        </p:pic>
        <p:cxnSp>
          <p:nvCxnSpPr>
            <p:cNvPr id="9" name="Straight Connector 8"/>
            <p:cNvCxnSpPr/>
            <p:nvPr/>
          </p:nvCxnSpPr>
          <p:spPr>
            <a:xfrm>
              <a:off x="1144454" y="2246542"/>
              <a:ext cx="2568805" cy="584123"/>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44454" y="2246542"/>
              <a:ext cx="707534" cy="1249123"/>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5789642" y="1794820"/>
            <a:ext cx="4381500" cy="1879818"/>
            <a:chOff x="4265642" y="2028390"/>
            <a:chExt cx="4381500" cy="1879818"/>
          </a:xfrm>
        </p:grpSpPr>
        <p:sp>
          <p:nvSpPr>
            <p:cNvPr id="19" name="Rounded Rectangle 18"/>
            <p:cNvSpPr/>
            <p:nvPr/>
          </p:nvSpPr>
          <p:spPr>
            <a:xfrm>
              <a:off x="4265642" y="2028390"/>
              <a:ext cx="4381500" cy="1879818"/>
            </a:xfrm>
            <a:prstGeom prst="roundRect">
              <a:avLst/>
            </a:prstGeom>
            <a:noFill/>
            <a:ln w="25400" cap="flat" cmpd="sng" algn="ctr">
              <a:solidFill>
                <a:srgbClr val="002060"/>
              </a:solidFill>
              <a:prstDash val="solid"/>
            </a:ln>
            <a:effectLst/>
          </p:spPr>
          <p:txBody>
            <a:bodyPr rtlCol="0" anchor="ctr"/>
            <a:lstStyle/>
            <a:p>
              <a:pPr algn="ctr" fontAlgn="base">
                <a:spcBef>
                  <a:spcPct val="0"/>
                </a:spcBef>
                <a:spcAft>
                  <a:spcPct val="0"/>
                </a:spcAft>
              </a:pPr>
              <a:endParaRPr lang="en-US" sz="3200" kern="0" dirty="0">
                <a:solidFill>
                  <a:srgbClr val="FFFFFF"/>
                </a:solidFill>
                <a:latin typeface="Arial"/>
              </a:endParaRPr>
            </a:p>
          </p:txBody>
        </p:sp>
        <p:sp>
          <p:nvSpPr>
            <p:cNvPr id="20" name="TextBox 19"/>
            <p:cNvSpPr txBox="1"/>
            <p:nvPr/>
          </p:nvSpPr>
          <p:spPr>
            <a:xfrm>
              <a:off x="4426189" y="2086543"/>
              <a:ext cx="4139662" cy="1815882"/>
            </a:xfrm>
            <a:prstGeom prst="rect">
              <a:avLst/>
            </a:prstGeom>
            <a:noFill/>
          </p:spPr>
          <p:txBody>
            <a:bodyPr wrap="square" rtlCol="0">
              <a:spAutoFit/>
            </a:bodyPr>
            <a:lstStyle/>
            <a:p>
              <a:pPr fontAlgn="base">
                <a:spcBef>
                  <a:spcPct val="0"/>
                </a:spcBef>
                <a:spcAft>
                  <a:spcPct val="0"/>
                </a:spcAft>
              </a:pPr>
              <a:r>
                <a:rPr lang="en-US" sz="1600" b="1" u="sng" kern="0" dirty="0">
                  <a:solidFill>
                    <a:srgbClr val="000000"/>
                  </a:solidFill>
                  <a:latin typeface="Arial" charset="0"/>
                  <a:ea typeface="ＭＳ Ｐゴシック" charset="0"/>
                </a:rPr>
                <a:t>Key functions of respiratory cells:</a:t>
              </a:r>
            </a:p>
            <a:p>
              <a:pPr fontAlgn="base">
                <a:spcBef>
                  <a:spcPct val="0"/>
                </a:spcBef>
                <a:spcAft>
                  <a:spcPct val="0"/>
                </a:spcAft>
              </a:pPr>
              <a:endParaRPr lang="en-US" sz="1600" b="1" u="sng" kern="0" dirty="0">
                <a:solidFill>
                  <a:srgbClr val="000000"/>
                </a:solidFill>
                <a:latin typeface="Arial" charset="0"/>
                <a:ea typeface="ＭＳ Ｐゴシック" charset="0"/>
              </a:endParaRPr>
            </a:p>
            <a:p>
              <a:pPr marL="225425" indent="-225425" fontAlgn="base">
                <a:spcBef>
                  <a:spcPct val="0"/>
                </a:spcBef>
                <a:spcAft>
                  <a:spcPct val="0"/>
                </a:spcAft>
                <a:buFont typeface="Arial" pitchFamily="34" charset="0"/>
                <a:buChar char="•"/>
              </a:pPr>
              <a:r>
                <a:rPr lang="en-US" sz="1600" kern="0" dirty="0">
                  <a:solidFill>
                    <a:srgbClr val="000000"/>
                  </a:solidFill>
                  <a:latin typeface="Arial" charset="0"/>
                  <a:ea typeface="ＭＳ Ｐゴシック" charset="0"/>
                </a:rPr>
                <a:t>Cilia wash particles away from delicate lung tissue</a:t>
              </a:r>
            </a:p>
            <a:p>
              <a:pPr marL="225425" indent="-225425" fontAlgn="base">
                <a:spcBef>
                  <a:spcPct val="0"/>
                </a:spcBef>
                <a:spcAft>
                  <a:spcPct val="0"/>
                </a:spcAft>
                <a:buFont typeface="Arial" pitchFamily="34" charset="0"/>
                <a:buChar char="•"/>
              </a:pPr>
              <a:r>
                <a:rPr lang="en-US" sz="1600" kern="0" dirty="0">
                  <a:solidFill>
                    <a:srgbClr val="000000"/>
                  </a:solidFill>
                  <a:latin typeface="Arial" charset="0"/>
                  <a:ea typeface="ＭＳ Ｐゴシック" charset="0"/>
                </a:rPr>
                <a:t>Mucus layer allows healthy immune modulation to reduce allergic reactions</a:t>
              </a:r>
            </a:p>
            <a:p>
              <a:pPr marL="225425" indent="-225425" fontAlgn="base">
                <a:spcBef>
                  <a:spcPct val="0"/>
                </a:spcBef>
                <a:spcAft>
                  <a:spcPct val="0"/>
                </a:spcAft>
                <a:buFont typeface="Arial" pitchFamily="34" charset="0"/>
                <a:buChar char="•"/>
              </a:pPr>
              <a:r>
                <a:rPr lang="en-US" sz="1600" kern="0" dirty="0">
                  <a:solidFill>
                    <a:srgbClr val="000000"/>
                  </a:solidFill>
                  <a:latin typeface="Arial" charset="0"/>
                  <a:ea typeface="ＭＳ Ｐゴシック" charset="0"/>
                </a:rPr>
                <a:t>Mucous from goblet cells trap pathogens</a:t>
              </a:r>
            </a:p>
          </p:txBody>
        </p:sp>
      </p:grpSp>
      <p:grpSp>
        <p:nvGrpSpPr>
          <p:cNvPr id="21" name="Group 20"/>
          <p:cNvGrpSpPr/>
          <p:nvPr/>
        </p:nvGrpSpPr>
        <p:grpSpPr>
          <a:xfrm>
            <a:off x="5789642" y="4193688"/>
            <a:ext cx="4381500" cy="1334542"/>
            <a:chOff x="4455160" y="1845310"/>
            <a:chExt cx="4381500" cy="2066773"/>
          </a:xfrm>
        </p:grpSpPr>
        <p:sp>
          <p:nvSpPr>
            <p:cNvPr id="22" name="Rounded Rectangle 21"/>
            <p:cNvSpPr/>
            <p:nvPr/>
          </p:nvSpPr>
          <p:spPr>
            <a:xfrm>
              <a:off x="4455160" y="1845310"/>
              <a:ext cx="4381500" cy="2066773"/>
            </a:xfrm>
            <a:prstGeom prst="roundRect">
              <a:avLst/>
            </a:prstGeom>
            <a:noFill/>
            <a:ln w="25400" cap="flat" cmpd="sng" algn="ctr">
              <a:solidFill>
                <a:srgbClr val="C00000"/>
              </a:solidFill>
              <a:prstDash val="solid"/>
            </a:ln>
            <a:effectLst/>
          </p:spPr>
          <p:txBody>
            <a:bodyPr rtlCol="0" anchor="ctr"/>
            <a:lstStyle/>
            <a:p>
              <a:pPr algn="ctr" fontAlgn="base">
                <a:spcBef>
                  <a:spcPct val="0"/>
                </a:spcBef>
                <a:spcAft>
                  <a:spcPct val="0"/>
                </a:spcAft>
              </a:pPr>
              <a:endParaRPr lang="en-US" sz="3200" kern="0" dirty="0">
                <a:solidFill>
                  <a:srgbClr val="FFFFFF"/>
                </a:solidFill>
                <a:latin typeface="Arial"/>
              </a:endParaRPr>
            </a:p>
          </p:txBody>
        </p:sp>
        <p:sp>
          <p:nvSpPr>
            <p:cNvPr id="23" name="TextBox 22"/>
            <p:cNvSpPr txBox="1"/>
            <p:nvPr/>
          </p:nvSpPr>
          <p:spPr>
            <a:xfrm>
              <a:off x="4576839" y="1909247"/>
              <a:ext cx="4139662" cy="1668262"/>
            </a:xfrm>
            <a:prstGeom prst="rect">
              <a:avLst/>
            </a:prstGeom>
            <a:noFill/>
          </p:spPr>
          <p:txBody>
            <a:bodyPr wrap="square" rtlCol="0">
              <a:spAutoFit/>
            </a:bodyPr>
            <a:lstStyle/>
            <a:p>
              <a:pPr fontAlgn="base">
                <a:spcBef>
                  <a:spcPct val="0"/>
                </a:spcBef>
                <a:spcAft>
                  <a:spcPct val="0"/>
                </a:spcAft>
              </a:pPr>
              <a:r>
                <a:rPr lang="en-US" sz="1600" b="1" u="sng" kern="0" dirty="0">
                  <a:solidFill>
                    <a:srgbClr val="000000"/>
                  </a:solidFill>
                  <a:latin typeface="Arial" charset="0"/>
                  <a:ea typeface="ＭＳ Ｐゴシック" charset="0"/>
                </a:rPr>
                <a:t>Dry inhaled air causes:</a:t>
              </a:r>
            </a:p>
            <a:p>
              <a:pPr fontAlgn="base">
                <a:spcBef>
                  <a:spcPct val="0"/>
                </a:spcBef>
                <a:spcAft>
                  <a:spcPct val="0"/>
                </a:spcAft>
              </a:pPr>
              <a:endParaRPr lang="en-US" sz="1600" b="1" u="sng" kern="0" dirty="0">
                <a:solidFill>
                  <a:srgbClr val="000000"/>
                </a:solidFill>
                <a:latin typeface="Arial" charset="0"/>
                <a:ea typeface="ＭＳ Ｐゴシック" charset="0"/>
              </a:endParaRPr>
            </a:p>
            <a:p>
              <a:pPr marL="225425" indent="-225425" fontAlgn="base">
                <a:spcBef>
                  <a:spcPct val="0"/>
                </a:spcBef>
                <a:spcAft>
                  <a:spcPct val="0"/>
                </a:spcAft>
                <a:buFont typeface="Arial" pitchFamily="34" charset="0"/>
                <a:buChar char="•"/>
              </a:pPr>
              <a:r>
                <a:rPr lang="en-US" sz="1600" kern="0" dirty="0">
                  <a:solidFill>
                    <a:srgbClr val="000000"/>
                  </a:solidFill>
                  <a:latin typeface="Arial" charset="0"/>
                  <a:ea typeface="ＭＳ Ｐゴシック" charset="0"/>
                </a:rPr>
                <a:t>Increased susceptibility to infections</a:t>
              </a:r>
            </a:p>
            <a:p>
              <a:pPr marL="225425" indent="-225425" fontAlgn="base">
                <a:spcBef>
                  <a:spcPct val="0"/>
                </a:spcBef>
                <a:spcAft>
                  <a:spcPct val="0"/>
                </a:spcAft>
                <a:buFont typeface="Arial" pitchFamily="34" charset="0"/>
                <a:buChar char="•"/>
              </a:pPr>
              <a:r>
                <a:rPr lang="en-US" sz="1600" kern="0" dirty="0">
                  <a:solidFill>
                    <a:srgbClr val="000000"/>
                  </a:solidFill>
                  <a:latin typeface="Arial" charset="0"/>
                  <a:ea typeface="ＭＳ Ｐゴシック" charset="0"/>
                </a:rPr>
                <a:t>Increased wheezing from allergic disease</a:t>
              </a:r>
            </a:p>
          </p:txBody>
        </p:sp>
      </p:grpSp>
    </p:spTree>
    <p:extLst>
      <p:ext uri="{BB962C8B-B14F-4D97-AF65-F5344CB8AC3E}">
        <p14:creationId xmlns:p14="http://schemas.microsoft.com/office/powerpoint/2010/main" val="91575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5961" y="1982833"/>
            <a:ext cx="3957943" cy="3920490"/>
          </a:xfrm>
          <a:prstGeom prst="roundRect">
            <a:avLst>
              <a:gd name="adj" fmla="val 8594"/>
            </a:avLst>
          </a:prstGeom>
          <a:solidFill>
            <a:srgbClr val="FFFFFF">
              <a:shade val="85000"/>
            </a:srgbClr>
          </a:solidFill>
          <a:ln>
            <a:noFill/>
          </a:ln>
          <a:effectLst/>
        </p:spPr>
      </p:pic>
      <p:sp>
        <p:nvSpPr>
          <p:cNvPr id="14" name="Rectangle 13"/>
          <p:cNvSpPr/>
          <p:nvPr/>
        </p:nvSpPr>
        <p:spPr>
          <a:xfrm>
            <a:off x="1251856" y="3104072"/>
            <a:ext cx="5127172" cy="2677656"/>
          </a:xfrm>
          <a:prstGeom prst="rect">
            <a:avLst/>
          </a:prstGeom>
        </p:spPr>
        <p:txBody>
          <a:bodyPr wrap="square">
            <a:spAutoFit/>
          </a:bodyPr>
          <a:lstStyle/>
          <a:p>
            <a:pPr marL="342900" indent="-342900">
              <a:spcBef>
                <a:spcPct val="20000"/>
              </a:spcBef>
              <a:buClr>
                <a:srgbClr val="0070C0"/>
              </a:buClr>
              <a:buFont typeface="Wingdings" panose="05000000000000000000" pitchFamily="2" charset="2"/>
              <a:buChar char="§"/>
            </a:pPr>
            <a:r>
              <a:rPr lang="en-US" sz="2400" u="sng" dirty="0">
                <a:solidFill>
                  <a:prstClr val="black"/>
                </a:solidFill>
                <a:latin typeface="Arial" charset="0"/>
                <a:ea typeface="Arial" charset="0"/>
                <a:cs typeface="Arial" charset="0"/>
              </a:rPr>
              <a:t>Skin is essential for:</a:t>
            </a:r>
            <a:endParaRPr lang="en-US" sz="2400" dirty="0">
              <a:solidFill>
                <a:prstClr val="black"/>
              </a:solidFill>
              <a:latin typeface="Arial" charset="0"/>
              <a:ea typeface="Arial" charset="0"/>
              <a:cs typeface="Arial" charset="0"/>
            </a:endParaRPr>
          </a:p>
          <a:p>
            <a:pPr marL="800100" lvl="1" indent="-342900">
              <a:spcBef>
                <a:spcPct val="20000"/>
              </a:spcBef>
              <a:buClr>
                <a:srgbClr val="0070C0"/>
              </a:buClr>
              <a:buSzPct val="100000"/>
              <a:buFont typeface="Wingdings" panose="05000000000000000000" pitchFamily="2" charset="2"/>
              <a:buChar char="§"/>
            </a:pPr>
            <a:r>
              <a:rPr lang="en-US" sz="2400" dirty="0">
                <a:solidFill>
                  <a:prstClr val="black"/>
                </a:solidFill>
                <a:latin typeface="Arial" charset="0"/>
                <a:ea typeface="Arial" charset="0"/>
                <a:cs typeface="Arial" charset="0"/>
              </a:rPr>
              <a:t>wound healing</a:t>
            </a:r>
          </a:p>
          <a:p>
            <a:pPr marL="800100" lvl="1" indent="-342900">
              <a:spcBef>
                <a:spcPct val="20000"/>
              </a:spcBef>
              <a:buClr>
                <a:srgbClr val="0070C0"/>
              </a:buClr>
              <a:buSzPct val="100000"/>
              <a:buFont typeface="Wingdings" panose="05000000000000000000" pitchFamily="2" charset="2"/>
              <a:buChar char="§"/>
            </a:pPr>
            <a:r>
              <a:rPr lang="en-US" sz="2400" dirty="0">
                <a:solidFill>
                  <a:prstClr val="black"/>
                </a:solidFill>
                <a:latin typeface="Arial" charset="0"/>
                <a:ea typeface="Arial" charset="0"/>
                <a:cs typeface="Arial" charset="0"/>
              </a:rPr>
              <a:t>immune system training</a:t>
            </a:r>
          </a:p>
          <a:p>
            <a:pPr marL="800100" lvl="1" indent="-342900">
              <a:spcBef>
                <a:spcPct val="20000"/>
              </a:spcBef>
              <a:buClr>
                <a:srgbClr val="0070C0"/>
              </a:buClr>
              <a:buSzPct val="100000"/>
              <a:buFont typeface="Wingdings" panose="05000000000000000000" pitchFamily="2" charset="2"/>
              <a:buChar char="§"/>
            </a:pPr>
            <a:r>
              <a:rPr lang="en-US" sz="2400" dirty="0">
                <a:solidFill>
                  <a:prstClr val="black"/>
                </a:solidFill>
                <a:latin typeface="Arial" charset="0"/>
                <a:ea typeface="Arial" charset="0"/>
                <a:cs typeface="Arial" charset="0"/>
              </a:rPr>
              <a:t>protection from injury </a:t>
            </a:r>
          </a:p>
          <a:p>
            <a:pPr marL="800100" lvl="1" indent="-342900">
              <a:spcBef>
                <a:spcPct val="20000"/>
              </a:spcBef>
              <a:buClr>
                <a:srgbClr val="0070C0"/>
              </a:buClr>
              <a:buSzPct val="100000"/>
              <a:buFont typeface="Wingdings" panose="05000000000000000000" pitchFamily="2" charset="2"/>
              <a:buChar char="§"/>
            </a:pPr>
            <a:r>
              <a:rPr lang="en-US" sz="2400" dirty="0">
                <a:solidFill>
                  <a:prstClr val="black"/>
                </a:solidFill>
                <a:latin typeface="Arial" charset="0"/>
                <a:ea typeface="Arial" charset="0"/>
                <a:cs typeface="Arial" charset="0"/>
              </a:rPr>
              <a:t>protection from infections</a:t>
            </a:r>
          </a:p>
          <a:p>
            <a:pPr marL="800100" lvl="1" indent="-342900">
              <a:spcBef>
                <a:spcPct val="20000"/>
              </a:spcBef>
              <a:buClr>
                <a:srgbClr val="0070C0"/>
              </a:buClr>
              <a:buSzPct val="100000"/>
              <a:buFont typeface="Wingdings" panose="05000000000000000000" pitchFamily="2" charset="2"/>
              <a:buChar char="§"/>
            </a:pPr>
            <a:r>
              <a:rPr lang="en-US" sz="2400" dirty="0">
                <a:solidFill>
                  <a:prstClr val="black"/>
                </a:solidFill>
                <a:latin typeface="Arial" charset="0"/>
                <a:ea typeface="Arial" charset="0"/>
                <a:cs typeface="Arial" charset="0"/>
              </a:rPr>
              <a:t>preserving internal water </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6236" y="1808114"/>
            <a:ext cx="933180" cy="933180"/>
          </a:xfrm>
          <a:prstGeom prst="rect">
            <a:avLst/>
          </a:prstGeom>
        </p:spPr>
      </p:pic>
      <p:sp>
        <p:nvSpPr>
          <p:cNvPr id="6" name="Text Placeholder 3"/>
          <p:cNvSpPr txBox="1">
            <a:spLocks/>
          </p:cNvSpPr>
          <p:nvPr/>
        </p:nvSpPr>
        <p:spPr>
          <a:xfrm>
            <a:off x="500742" y="275061"/>
            <a:ext cx="6957349" cy="53340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3000" dirty="0">
                <a:latin typeface="Arial" charset="0"/>
                <a:ea typeface="Arial" charset="0"/>
                <a:cs typeface="Arial" charset="0"/>
              </a:rPr>
              <a:t>Dry </a:t>
            </a:r>
            <a:r>
              <a:rPr lang="en-US" sz="3000" dirty="0" smtClean="0">
                <a:latin typeface="Arial" charset="0"/>
                <a:ea typeface="Arial" charset="0"/>
                <a:cs typeface="Arial" charset="0"/>
              </a:rPr>
              <a:t>Building Syndrome Harms Our Skin</a:t>
            </a:r>
            <a:endParaRPr lang="en-US" sz="3000" dirty="0">
              <a:latin typeface="Arial" charset="0"/>
              <a:ea typeface="Arial" charset="0"/>
              <a:cs typeface="Arial" charset="0"/>
            </a:endParaRPr>
          </a:p>
        </p:txBody>
      </p:sp>
    </p:spTree>
    <p:extLst>
      <p:ext uri="{BB962C8B-B14F-4D97-AF65-F5344CB8AC3E}">
        <p14:creationId xmlns:p14="http://schemas.microsoft.com/office/powerpoint/2010/main" val="413845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70921" y="2004670"/>
            <a:ext cx="7246037" cy="368417"/>
          </a:xfrm>
          <a:prstGeom prst="rect">
            <a:avLst/>
          </a:prstGeom>
        </p:spPr>
        <p:txBody>
          <a:bodyPr>
            <a:noAutofit/>
          </a:bodyPr>
          <a:lstStyle/>
          <a:p>
            <a:pPr marL="0" indent="0">
              <a:spcBef>
                <a:spcPts val="2200"/>
              </a:spcBef>
              <a:buNone/>
            </a:pPr>
            <a:r>
              <a:rPr lang="en-US" altLang="en-US" sz="2200" b="1" dirty="0" smtClean="0">
                <a:latin typeface="Arial" panose="020B0604020202020204" pitchFamily="34" charset="0"/>
                <a:cs typeface="Arial" panose="020B0604020202020204" pitchFamily="34" charset="0"/>
              </a:rPr>
              <a:t>What are the reasons we humidify in Healthcare?</a:t>
            </a:r>
            <a:endParaRPr lang="en-US" altLang="en-US" sz="2200" b="1" dirty="0">
              <a:latin typeface="Arial" panose="020B0604020202020204" pitchFamily="34" charset="0"/>
              <a:cs typeface="Arial" panose="020B0604020202020204" pitchFamily="34" charset="0"/>
            </a:endParaRPr>
          </a:p>
        </p:txBody>
      </p:sp>
      <p:sp>
        <p:nvSpPr>
          <p:cNvPr id="4" name="Rounded Rectangle 3"/>
          <p:cNvSpPr/>
          <p:nvPr/>
        </p:nvSpPr>
        <p:spPr>
          <a:xfrm>
            <a:off x="2046164" y="2879404"/>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B</a:t>
            </a:r>
          </a:p>
        </p:txBody>
      </p:sp>
      <p:sp>
        <p:nvSpPr>
          <p:cNvPr id="5" name="Rounded Rectangle 4"/>
          <p:cNvSpPr/>
          <p:nvPr/>
        </p:nvSpPr>
        <p:spPr>
          <a:xfrm>
            <a:off x="2046164" y="3960968"/>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C</a:t>
            </a:r>
          </a:p>
        </p:txBody>
      </p:sp>
      <p:sp>
        <p:nvSpPr>
          <p:cNvPr id="6" name="Rounded Rectangle 5"/>
          <p:cNvSpPr/>
          <p:nvPr/>
        </p:nvSpPr>
        <p:spPr>
          <a:xfrm>
            <a:off x="2046166" y="5042532"/>
            <a:ext cx="812222"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D</a:t>
            </a:r>
          </a:p>
        </p:txBody>
      </p:sp>
      <p:sp>
        <p:nvSpPr>
          <p:cNvPr id="7" name="Rounded Rectangle 6"/>
          <p:cNvSpPr/>
          <p:nvPr/>
        </p:nvSpPr>
        <p:spPr>
          <a:xfrm>
            <a:off x="2046164" y="1797840"/>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A</a:t>
            </a:r>
          </a:p>
        </p:txBody>
      </p:sp>
      <p:sp>
        <p:nvSpPr>
          <p:cNvPr id="8" name="Content Placeholder 2"/>
          <p:cNvSpPr txBox="1">
            <a:spLocks/>
          </p:cNvSpPr>
          <p:nvPr/>
        </p:nvSpPr>
        <p:spPr>
          <a:xfrm>
            <a:off x="2957668" y="3127228"/>
            <a:ext cx="7590594" cy="42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Clr>
                <a:prstClr val="black">
                  <a:lumMod val="75000"/>
                  <a:lumOff val="25000"/>
                </a:prstClr>
              </a:buClr>
              <a:buFont typeface="Arial" panose="020B0604020202020204" pitchFamily="34" charset="0"/>
              <a:buNone/>
            </a:pPr>
            <a:r>
              <a:rPr lang="en-US" altLang="en-US" sz="2200" dirty="0" smtClean="0">
                <a:solidFill>
                  <a:prstClr val="black">
                    <a:lumMod val="75000"/>
                    <a:lumOff val="25000"/>
                  </a:prstClr>
                </a:solidFill>
                <a:latin typeface="Arial" charset="0"/>
                <a:ea typeface="Arial" charset="0"/>
                <a:cs typeface="Arial" charset="0"/>
              </a:rPr>
              <a:t>What studies do we have? Anything new? </a:t>
            </a:r>
            <a:endParaRPr lang="en-US" altLang="en-US" sz="2200" dirty="0">
              <a:solidFill>
                <a:prstClr val="black">
                  <a:lumMod val="75000"/>
                  <a:lumOff val="25000"/>
                </a:prstClr>
              </a:solidFill>
              <a:latin typeface="Arial" charset="0"/>
              <a:ea typeface="Arial" charset="0"/>
              <a:cs typeface="Arial" charset="0"/>
            </a:endParaRPr>
          </a:p>
        </p:txBody>
      </p:sp>
      <p:sp>
        <p:nvSpPr>
          <p:cNvPr id="9" name="Content Placeholder 2"/>
          <p:cNvSpPr txBox="1">
            <a:spLocks/>
          </p:cNvSpPr>
          <p:nvPr/>
        </p:nvSpPr>
        <p:spPr>
          <a:xfrm>
            <a:off x="2970920" y="4225646"/>
            <a:ext cx="6782212" cy="570579"/>
          </a:xfrm>
          <a:prstGeom prst="rect">
            <a:avLst/>
          </a:prstGeom>
        </p:spPr>
        <p:txBody>
          <a:bodyPr vert="horz" lIns="91440" tIns="45720" rIns="91440" bIns="45720" rtlCol="0">
            <a:normAutofit/>
          </a:bodyPr>
          <a:lstStyle>
            <a:defPPr>
              <a:defRPr lang="en-US"/>
            </a:defPPr>
            <a:lvl1pPr indent="0" defTabSz="914400">
              <a:lnSpc>
                <a:spcPct val="90000"/>
              </a:lnSpc>
              <a:spcBef>
                <a:spcPts val="2200"/>
              </a:spcBef>
              <a:buFont typeface="Arial" panose="020B0604020202020204" pitchFamily="34" charset="0"/>
              <a:buNone/>
              <a:defRPr sz="2600">
                <a:latin typeface="Arial" charset="0"/>
                <a:ea typeface="Arial" charset="0"/>
                <a:cs typeface="Arial"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n-US" sz="2200" dirty="0">
                <a:solidFill>
                  <a:prstClr val="black">
                    <a:lumMod val="75000"/>
                    <a:lumOff val="25000"/>
                  </a:prstClr>
                </a:solidFill>
              </a:rPr>
              <a:t>Dry building syndrome: M</a:t>
            </a:r>
            <a:r>
              <a:rPr lang="en-US" altLang="en-US" sz="2200" dirty="0" smtClean="0">
                <a:solidFill>
                  <a:prstClr val="black">
                    <a:lumMod val="75000"/>
                    <a:lumOff val="25000"/>
                  </a:prstClr>
                </a:solidFill>
              </a:rPr>
              <a:t>icrobes, Humans, Hospitals</a:t>
            </a:r>
            <a:endParaRPr lang="en-US" altLang="en-US" sz="2200" dirty="0">
              <a:solidFill>
                <a:prstClr val="black">
                  <a:lumMod val="75000"/>
                  <a:lumOff val="25000"/>
                </a:prstClr>
              </a:solidFill>
            </a:endParaRPr>
          </a:p>
        </p:txBody>
      </p:sp>
      <p:sp>
        <p:nvSpPr>
          <p:cNvPr id="10" name="Content Placeholder 2"/>
          <p:cNvSpPr txBox="1">
            <a:spLocks/>
          </p:cNvSpPr>
          <p:nvPr/>
        </p:nvSpPr>
        <p:spPr>
          <a:xfrm>
            <a:off x="2970921" y="5295745"/>
            <a:ext cx="4660229" cy="608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altLang="en-US" sz="2200" dirty="0" smtClean="0">
                <a:solidFill>
                  <a:prstClr val="black">
                    <a:lumMod val="75000"/>
                    <a:lumOff val="25000"/>
                  </a:prstClr>
                </a:solidFill>
                <a:latin typeface="Arial" charset="0"/>
                <a:ea typeface="Arial" charset="0"/>
                <a:cs typeface="Arial" charset="0"/>
              </a:rPr>
              <a:t>Obstacles</a:t>
            </a:r>
            <a:r>
              <a:rPr lang="en-US" altLang="en-US" sz="2200" dirty="0">
                <a:solidFill>
                  <a:prstClr val="black">
                    <a:lumMod val="75000"/>
                    <a:lumOff val="25000"/>
                  </a:prstClr>
                </a:solidFill>
                <a:latin typeface="Arial" charset="0"/>
                <a:ea typeface="Arial" charset="0"/>
                <a:cs typeface="Arial" charset="0"/>
              </a:rPr>
              <a:t> </a:t>
            </a:r>
            <a:r>
              <a:rPr lang="en-US" altLang="en-US" sz="2200" dirty="0" smtClean="0">
                <a:solidFill>
                  <a:prstClr val="black">
                    <a:lumMod val="75000"/>
                    <a:lumOff val="25000"/>
                  </a:prstClr>
                </a:solidFill>
                <a:latin typeface="Arial" charset="0"/>
                <a:ea typeface="Arial" charset="0"/>
                <a:cs typeface="Arial" charset="0"/>
              </a:rPr>
              <a:t>to proper Air Hydration</a:t>
            </a:r>
            <a:endParaRPr lang="en-US" altLang="en-US" sz="2200" dirty="0">
              <a:solidFill>
                <a:prstClr val="black">
                  <a:lumMod val="75000"/>
                  <a:lumOff val="25000"/>
                </a:prstClr>
              </a:solidFill>
              <a:latin typeface="Arial" charset="0"/>
              <a:ea typeface="Arial" charset="0"/>
              <a:cs typeface="Arial" charset="0"/>
            </a:endParaRPr>
          </a:p>
        </p:txBody>
      </p:sp>
      <p:sp>
        <p:nvSpPr>
          <p:cNvPr id="13" name="Title 1"/>
          <p:cNvSpPr txBox="1">
            <a:spLocks/>
          </p:cNvSpPr>
          <p:nvPr/>
        </p:nvSpPr>
        <p:spPr>
          <a:xfrm>
            <a:off x="362772" y="-307146"/>
            <a:ext cx="7024687" cy="11374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1">
                    <a:lumMod val="75000"/>
                    <a:lumOff val="25000"/>
                  </a:schemeClr>
                </a:solidFill>
                <a:latin typeface="Arial" charset="0"/>
                <a:ea typeface="Arial" charset="0"/>
                <a:cs typeface="Arial" charset="0"/>
              </a:defRPr>
            </a:lvl1pPr>
          </a:lstStyle>
          <a:p>
            <a:r>
              <a:rPr lang="en-US" sz="3000" dirty="0" smtClean="0">
                <a:solidFill>
                  <a:schemeClr val="bg1"/>
                </a:solidFill>
              </a:rPr>
              <a:t>Presentation Overview</a:t>
            </a:r>
            <a:endParaRPr lang="en-US" sz="3000" dirty="0">
              <a:solidFill>
                <a:schemeClr val="bg1"/>
              </a:solidFill>
            </a:endParaRPr>
          </a:p>
        </p:txBody>
      </p:sp>
    </p:spTree>
    <p:extLst>
      <p:ext uri="{BB962C8B-B14F-4D97-AF65-F5344CB8AC3E}">
        <p14:creationId xmlns:p14="http://schemas.microsoft.com/office/powerpoint/2010/main" val="70030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72140" y="1970839"/>
            <a:ext cx="2618973" cy="1891697"/>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1178" y="1970838"/>
            <a:ext cx="2829543" cy="1751458"/>
          </a:xfrm>
          <a:prstGeom prst="rect">
            <a:avLst/>
          </a:prstGeom>
        </p:spPr>
      </p:pic>
      <p:sp>
        <p:nvSpPr>
          <p:cNvPr id="13" name="Rectangle 12"/>
          <p:cNvSpPr/>
          <p:nvPr/>
        </p:nvSpPr>
        <p:spPr>
          <a:xfrm>
            <a:off x="2729433" y="1573084"/>
            <a:ext cx="1696298" cy="400110"/>
          </a:xfrm>
          <a:prstGeom prst="rect">
            <a:avLst/>
          </a:prstGeom>
        </p:spPr>
        <p:txBody>
          <a:bodyPr wrap="none">
            <a:spAutoFit/>
          </a:bodyPr>
          <a:lstStyle/>
          <a:p>
            <a:r>
              <a:rPr lang="en-US" sz="2000" dirty="0">
                <a:solidFill>
                  <a:prstClr val="black"/>
                </a:solidFill>
                <a:latin typeface="Arial" charset="0"/>
                <a:ea typeface="Arial" charset="0"/>
                <a:cs typeface="Arial" charset="0"/>
              </a:rPr>
              <a:t>well hydrated</a:t>
            </a:r>
          </a:p>
        </p:txBody>
      </p:sp>
      <p:sp>
        <p:nvSpPr>
          <p:cNvPr id="16" name="Rectangle 15"/>
          <p:cNvSpPr/>
          <p:nvPr/>
        </p:nvSpPr>
        <p:spPr>
          <a:xfrm>
            <a:off x="7708116" y="1573084"/>
            <a:ext cx="1467068" cy="400110"/>
          </a:xfrm>
          <a:prstGeom prst="rect">
            <a:avLst/>
          </a:prstGeom>
        </p:spPr>
        <p:txBody>
          <a:bodyPr wrap="none">
            <a:spAutoFit/>
          </a:bodyPr>
          <a:lstStyle/>
          <a:p>
            <a:r>
              <a:rPr lang="en-US" sz="2000" dirty="0">
                <a:solidFill>
                  <a:prstClr val="black"/>
                </a:solidFill>
                <a:latin typeface="Arial" charset="0"/>
                <a:ea typeface="Arial" charset="0"/>
                <a:cs typeface="Arial" charset="0"/>
              </a:rPr>
              <a:t>dehydrated</a:t>
            </a:r>
          </a:p>
        </p:txBody>
      </p:sp>
      <p:pic>
        <p:nvPicPr>
          <p:cNvPr id="12" name="Picture 2"/>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bwMode="auto">
          <a:xfrm>
            <a:off x="6911178" y="3919996"/>
            <a:ext cx="3060947" cy="2318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 name="Picture 2"/>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p:blipFill>
        <p:spPr bwMode="auto">
          <a:xfrm>
            <a:off x="2239618" y="4030159"/>
            <a:ext cx="2751495" cy="2098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10" name="Straight Connector 9"/>
          <p:cNvCxnSpPr/>
          <p:nvPr/>
        </p:nvCxnSpPr>
        <p:spPr>
          <a:xfrm flipH="1">
            <a:off x="6109253" y="1632700"/>
            <a:ext cx="3313" cy="4605961"/>
          </a:xfrm>
          <a:prstGeom prst="line">
            <a:avLst/>
          </a:prstGeom>
          <a:ln w="50800">
            <a:solidFill>
              <a:srgbClr val="1D53A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txBox="1">
            <a:spLocks/>
          </p:cNvSpPr>
          <p:nvPr/>
        </p:nvSpPr>
        <p:spPr>
          <a:xfrm>
            <a:off x="500742" y="275061"/>
            <a:ext cx="6957349" cy="53340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sz="3000" dirty="0">
                <a:latin typeface="Arial" charset="0"/>
                <a:ea typeface="Arial" charset="0"/>
                <a:cs typeface="Arial" charset="0"/>
              </a:rPr>
              <a:t>Dry </a:t>
            </a:r>
            <a:r>
              <a:rPr lang="en-US" sz="3000" dirty="0" smtClean="0">
                <a:latin typeface="Arial" charset="0"/>
                <a:ea typeface="Arial" charset="0"/>
                <a:cs typeface="Arial" charset="0"/>
              </a:rPr>
              <a:t>Building Syndrome </a:t>
            </a:r>
            <a:r>
              <a:rPr lang="en-US" sz="3000" dirty="0">
                <a:latin typeface="Arial" charset="0"/>
                <a:ea typeface="Arial" charset="0"/>
                <a:cs typeface="Arial" charset="0"/>
              </a:rPr>
              <a:t>H</a:t>
            </a:r>
            <a:r>
              <a:rPr lang="en-US" sz="3000" dirty="0" smtClean="0">
                <a:latin typeface="Arial" charset="0"/>
                <a:ea typeface="Arial" charset="0"/>
                <a:cs typeface="Arial" charset="0"/>
              </a:rPr>
              <a:t>arms </a:t>
            </a:r>
            <a:r>
              <a:rPr lang="en-US" sz="3000" dirty="0">
                <a:latin typeface="Arial" charset="0"/>
                <a:ea typeface="Arial" charset="0"/>
                <a:cs typeface="Arial" charset="0"/>
              </a:rPr>
              <a:t>O</a:t>
            </a:r>
            <a:r>
              <a:rPr lang="en-US" sz="3000" dirty="0" smtClean="0">
                <a:latin typeface="Arial" charset="0"/>
                <a:ea typeface="Arial" charset="0"/>
                <a:cs typeface="Arial" charset="0"/>
              </a:rPr>
              <a:t>ur </a:t>
            </a:r>
            <a:r>
              <a:rPr lang="en-US" sz="3000" dirty="0">
                <a:latin typeface="Arial" charset="0"/>
                <a:ea typeface="Arial" charset="0"/>
                <a:cs typeface="Arial" charset="0"/>
              </a:rPr>
              <a:t>S</a:t>
            </a:r>
            <a:r>
              <a:rPr lang="en-US" sz="3000" dirty="0" smtClean="0">
                <a:latin typeface="Arial" charset="0"/>
                <a:ea typeface="Arial" charset="0"/>
                <a:cs typeface="Arial" charset="0"/>
              </a:rPr>
              <a:t>kin</a:t>
            </a:r>
            <a:endParaRPr lang="en-US" sz="3000" dirty="0">
              <a:latin typeface="Arial" charset="0"/>
              <a:ea typeface="Arial" charset="0"/>
              <a:cs typeface="Arial" charset="0"/>
            </a:endParaRPr>
          </a:p>
        </p:txBody>
      </p:sp>
    </p:spTree>
    <p:extLst>
      <p:ext uri="{BB962C8B-B14F-4D97-AF65-F5344CB8AC3E}">
        <p14:creationId xmlns:p14="http://schemas.microsoft.com/office/powerpoint/2010/main" val="110604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
          <p:cNvSpPr/>
          <p:nvPr/>
        </p:nvSpPr>
        <p:spPr>
          <a:xfrm>
            <a:off x="0" y="999241"/>
            <a:ext cx="12191999" cy="5858759"/>
          </a:xfrm>
          <a:prstGeom prst="rect">
            <a:avLst/>
          </a:prstGeom>
          <a:blipFill dpi="0" rotWithShape="1">
            <a:blip r:embed="rId3">
              <a:alphaModFix amt="82000"/>
              <a:duotone>
                <a:prstClr val="black"/>
                <a:schemeClr val="accent1">
                  <a:tint val="45000"/>
                  <a:satMod val="400000"/>
                </a:schemeClr>
              </a:duotone>
              <a:lum/>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solidFill>
                <a:prstClr val="white"/>
              </a:solidFill>
            </a:endParaRPr>
          </a:p>
        </p:txBody>
      </p:sp>
      <p:sp>
        <p:nvSpPr>
          <p:cNvPr id="10" name="Textfeld 2"/>
          <p:cNvSpPr txBox="1"/>
          <p:nvPr/>
        </p:nvSpPr>
        <p:spPr>
          <a:xfrm>
            <a:off x="3947919" y="2142723"/>
            <a:ext cx="4495800" cy="2041791"/>
          </a:xfrm>
          <a:prstGeom prst="rect">
            <a:avLst/>
          </a:prstGeom>
          <a:noFill/>
        </p:spPr>
        <p:txBody>
          <a:bodyPr wrap="square" lIns="71323" tIns="35662" rIns="71323" bIns="35662"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3200" b="1" dirty="0">
                <a:ln/>
                <a:solidFill>
                  <a:prstClr val="black"/>
                </a:solidFill>
                <a:effectLst>
                  <a:glow rad="63500">
                    <a:srgbClr val="EEECE1"/>
                  </a:glow>
                  <a:outerShdw blurRad="38100" dist="38100" dir="2700000" algn="tl">
                    <a:srgbClr val="000000">
                      <a:alpha val="43137"/>
                    </a:srgbClr>
                  </a:outerShdw>
                </a:effectLst>
              </a:rPr>
              <a:t>Dry, thirsty air steals moisture from wherever it can</a:t>
            </a:r>
          </a:p>
          <a:p>
            <a:pPr algn="ctr"/>
            <a:r>
              <a:rPr lang="en-GB" sz="3200" b="1" dirty="0">
                <a:ln/>
                <a:solidFill>
                  <a:prstClr val="black"/>
                </a:solidFill>
                <a:effectLst>
                  <a:glow rad="63500">
                    <a:srgbClr val="EEECE1"/>
                  </a:glow>
                  <a:outerShdw blurRad="38100" dist="38100" dir="2700000" algn="tl">
                    <a:srgbClr val="000000">
                      <a:alpha val="43137"/>
                    </a:srgbClr>
                  </a:outerShdw>
                </a:effectLst>
              </a:rPr>
              <a:t>– a law of physics</a:t>
            </a:r>
          </a:p>
        </p:txBody>
      </p:sp>
      <p:grpSp>
        <p:nvGrpSpPr>
          <p:cNvPr id="12" name="Gruppieren 6"/>
          <p:cNvGrpSpPr/>
          <p:nvPr/>
        </p:nvGrpSpPr>
        <p:grpSpPr>
          <a:xfrm>
            <a:off x="2153126" y="4137583"/>
            <a:ext cx="7543800" cy="2198627"/>
            <a:chOff x="828000" y="4076065"/>
            <a:chExt cx="11700445" cy="2905686"/>
          </a:xfrm>
        </p:grpSpPr>
        <p:sp>
          <p:nvSpPr>
            <p:cNvPr id="13" name="Nach unten gekrümmter Pfeil 3"/>
            <p:cNvSpPr/>
            <p:nvPr/>
          </p:nvSpPr>
          <p:spPr>
            <a:xfrm rot="-1920000">
              <a:off x="828000" y="4680000"/>
              <a:ext cx="4500000" cy="1224000"/>
            </a:xfrm>
            <a:prstGeom prst="curvedDownArrow">
              <a:avLst/>
            </a:prstGeom>
            <a:solidFill>
              <a:schemeClr val="accent1">
                <a:lumMod val="50000"/>
                <a:alpha val="70000"/>
              </a:schemeClr>
            </a:solidFill>
            <a:ln w="317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6" name="Nach unten gekrümmter Pfeil 4"/>
            <p:cNvSpPr/>
            <p:nvPr/>
          </p:nvSpPr>
          <p:spPr>
            <a:xfrm rot="1920000" flipH="1">
              <a:off x="7992445" y="4680000"/>
              <a:ext cx="4536000" cy="1224000"/>
            </a:xfrm>
            <a:prstGeom prst="curvedDownArrow">
              <a:avLst/>
            </a:prstGeom>
            <a:solidFill>
              <a:schemeClr val="accent1">
                <a:lumMod val="50000"/>
                <a:alpha val="67000"/>
              </a:schemeClr>
            </a:solidFill>
            <a:ln w="31750">
              <a:solidFill>
                <a:schemeClr val="bg1">
                  <a:alpha val="7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7" name="Nach unten gekrümmter Pfeil 5"/>
            <p:cNvSpPr/>
            <p:nvPr/>
          </p:nvSpPr>
          <p:spPr>
            <a:xfrm rot="17700000">
              <a:off x="4621405" y="4912264"/>
              <a:ext cx="2905686" cy="1233288"/>
            </a:xfrm>
            <a:prstGeom prst="curvedDownArrow">
              <a:avLst>
                <a:gd name="adj1" fmla="val 25000"/>
                <a:gd name="adj2" fmla="val 58977"/>
                <a:gd name="adj3" fmla="val 36778"/>
              </a:avLst>
            </a:prstGeom>
            <a:solidFill>
              <a:schemeClr val="accent1">
                <a:lumMod val="50000"/>
                <a:alpha val="70000"/>
              </a:schemeClr>
            </a:solidFill>
            <a:ln w="25400">
              <a:solidFill>
                <a:schemeClr val="bg1">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sp>
        <p:nvSpPr>
          <p:cNvPr id="14" name="Title 1"/>
          <p:cNvSpPr txBox="1">
            <a:spLocks/>
          </p:cNvSpPr>
          <p:nvPr/>
        </p:nvSpPr>
        <p:spPr>
          <a:xfrm>
            <a:off x="339305" y="60217"/>
            <a:ext cx="8017827" cy="11374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dirty="0">
                <a:solidFill>
                  <a:schemeClr val="bg1"/>
                </a:solidFill>
                <a:latin typeface="Arial" panose="020B0604020202020204" pitchFamily="34" charset="0"/>
                <a:ea typeface="Franklin Gothic Book" charset="0"/>
                <a:cs typeface="Arial" panose="020B0604020202020204" pitchFamily="34" charset="0"/>
              </a:rPr>
              <a:t>Equilibrium (moving towards entropy) is an </a:t>
            </a:r>
            <a:r>
              <a:rPr lang="en-US" sz="2600" dirty="0" smtClean="0">
                <a:solidFill>
                  <a:schemeClr val="bg1"/>
                </a:solidFill>
                <a:latin typeface="Arial" panose="020B0604020202020204" pitchFamily="34" charset="0"/>
                <a:ea typeface="Franklin Gothic Book" charset="0"/>
                <a:cs typeface="Arial" panose="020B0604020202020204" pitchFamily="34" charset="0"/>
              </a:rPr>
              <a:t/>
            </a:r>
            <a:br>
              <a:rPr lang="en-US" sz="2600" dirty="0" smtClean="0">
                <a:solidFill>
                  <a:schemeClr val="bg1"/>
                </a:solidFill>
                <a:latin typeface="Arial" panose="020B0604020202020204" pitchFamily="34" charset="0"/>
                <a:ea typeface="Franklin Gothic Book" charset="0"/>
                <a:cs typeface="Arial" panose="020B0604020202020204" pitchFamily="34" charset="0"/>
              </a:rPr>
            </a:br>
            <a:r>
              <a:rPr lang="en-US" sz="2600" dirty="0" smtClean="0">
                <a:solidFill>
                  <a:schemeClr val="bg1"/>
                </a:solidFill>
                <a:latin typeface="Arial" panose="020B0604020202020204" pitchFamily="34" charset="0"/>
                <a:ea typeface="Franklin Gothic Book" charset="0"/>
                <a:cs typeface="Arial" panose="020B0604020202020204" pitchFamily="34" charset="0"/>
              </a:rPr>
              <a:t>irrefutable </a:t>
            </a:r>
            <a:r>
              <a:rPr lang="en-US" sz="2600" dirty="0">
                <a:solidFill>
                  <a:schemeClr val="bg1"/>
                </a:solidFill>
                <a:latin typeface="Arial" panose="020B0604020202020204" pitchFamily="34" charset="0"/>
                <a:ea typeface="Franklin Gothic Book" charset="0"/>
                <a:cs typeface="Arial" panose="020B0604020202020204" pitchFamily="34" charset="0"/>
              </a:rPr>
              <a:t>law of thermodynamics</a:t>
            </a:r>
          </a:p>
        </p:txBody>
      </p:sp>
    </p:spTree>
    <p:extLst>
      <p:ext uri="{BB962C8B-B14F-4D97-AF65-F5344CB8AC3E}">
        <p14:creationId xmlns:p14="http://schemas.microsoft.com/office/powerpoint/2010/main" val="9697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97" y="108487"/>
            <a:ext cx="8871857" cy="903881"/>
          </a:xfrm>
          <a:prstGeom prst="rect">
            <a:avLst/>
          </a:prstGeom>
        </p:spPr>
        <p:txBody>
          <a:bodyPr>
            <a:noAutofit/>
          </a:bodyPr>
          <a:lstStyle/>
          <a:p>
            <a:pPr algn="l"/>
            <a:r>
              <a:rPr lang="en-US" sz="2600" dirty="0" smtClean="0">
                <a:solidFill>
                  <a:schemeClr val="bg1"/>
                </a:solidFill>
                <a:latin typeface="Arial" panose="020B0604020202020204" pitchFamily="34" charset="0"/>
                <a:cs typeface="Arial" panose="020B0604020202020204" pitchFamily="34" charset="0"/>
              </a:rPr>
              <a:t>What’s Old?  </a:t>
            </a:r>
            <a:r>
              <a:rPr lang="en-US" sz="2600" dirty="0">
                <a:solidFill>
                  <a:schemeClr val="bg1"/>
                </a:solidFill>
                <a:latin typeface="Arial" panose="020B0604020202020204" pitchFamily="34" charset="0"/>
                <a:cs typeface="Arial" panose="020B0604020202020204" pitchFamily="34" charset="0"/>
              </a:rPr>
              <a:t>P</a:t>
            </a:r>
            <a:r>
              <a:rPr lang="en-US" sz="2600" dirty="0" smtClean="0">
                <a:solidFill>
                  <a:schemeClr val="bg1"/>
                </a:solidFill>
                <a:latin typeface="Arial" panose="020B0604020202020204" pitchFamily="34" charset="0"/>
                <a:cs typeface="Arial" panose="020B0604020202020204" pitchFamily="34" charset="0"/>
              </a:rPr>
              <a:t>ublished </a:t>
            </a:r>
            <a:r>
              <a:rPr lang="en-US" sz="2600" dirty="0">
                <a:solidFill>
                  <a:schemeClr val="bg1"/>
                </a:solidFill>
                <a:latin typeface="Arial" panose="020B0604020202020204" pitchFamily="34" charset="0"/>
                <a:cs typeface="Arial" panose="020B0604020202020204" pitchFamily="34" charset="0"/>
              </a:rPr>
              <a:t>in 1985</a:t>
            </a:r>
            <a:r>
              <a:rPr lang="en-US" sz="2600" dirty="0" smtClean="0">
                <a:solidFill>
                  <a:schemeClr val="bg1"/>
                </a:solidFill>
                <a:latin typeface="Arial" panose="020B0604020202020204" pitchFamily="34" charset="0"/>
                <a:cs typeface="Arial" panose="020B0604020202020204" pitchFamily="34" charset="0"/>
              </a:rPr>
              <a:t>,</a:t>
            </a:r>
            <a:br>
              <a:rPr lang="en-US" sz="2600" dirty="0" smtClean="0">
                <a:solidFill>
                  <a:schemeClr val="bg1"/>
                </a:solidFill>
                <a:latin typeface="Arial" panose="020B0604020202020204" pitchFamily="34" charset="0"/>
                <a:cs typeface="Arial" panose="020B0604020202020204" pitchFamily="34" charset="0"/>
              </a:rPr>
            </a:br>
            <a:r>
              <a:rPr lang="en-US" sz="2600" dirty="0" smtClean="0">
                <a:solidFill>
                  <a:schemeClr val="bg1"/>
                </a:solidFill>
                <a:latin typeface="Arial" panose="020B0604020202020204" pitchFamily="34" charset="0"/>
                <a:cs typeface="Arial" panose="020B0604020202020204" pitchFamily="34" charset="0"/>
              </a:rPr>
              <a:t>Sterling Chart with </a:t>
            </a:r>
            <a:r>
              <a:rPr lang="en-US" sz="2600" dirty="0">
                <a:solidFill>
                  <a:schemeClr val="bg1"/>
                </a:solidFill>
                <a:latin typeface="Arial" panose="020B0604020202020204" pitchFamily="34" charset="0"/>
                <a:cs typeface="Arial" panose="020B0604020202020204" pitchFamily="34" charset="0"/>
              </a:rPr>
              <a:t>optimal RH level for health of 40%–60%</a:t>
            </a:r>
          </a:p>
        </p:txBody>
      </p:sp>
      <p:pic>
        <p:nvPicPr>
          <p:cNvPr id="6" name="Grafik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677" y="1674639"/>
            <a:ext cx="8615680" cy="3895145"/>
          </a:xfrm>
          <a:prstGeom prst="rect">
            <a:avLst/>
          </a:prstGeom>
        </p:spPr>
      </p:pic>
      <p:sp>
        <p:nvSpPr>
          <p:cNvPr id="7" name="Rechteck 4"/>
          <p:cNvSpPr/>
          <p:nvPr/>
        </p:nvSpPr>
        <p:spPr>
          <a:xfrm>
            <a:off x="5434833" y="5660034"/>
            <a:ext cx="1512169" cy="465515"/>
          </a:xfrm>
          <a:prstGeom prst="rect">
            <a:avLst/>
          </a:prstGeom>
          <a:solidFill>
            <a:srgbClr val="92D050">
              <a:alpha val="8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350" dirty="0">
                <a:solidFill>
                  <a:prstClr val="black"/>
                </a:solidFill>
              </a:rPr>
              <a:t>ideal humidity for winter season</a:t>
            </a:r>
          </a:p>
        </p:txBody>
      </p:sp>
      <p:sp>
        <p:nvSpPr>
          <p:cNvPr id="8" name="Rechteck 2"/>
          <p:cNvSpPr/>
          <p:nvPr/>
        </p:nvSpPr>
        <p:spPr>
          <a:xfrm>
            <a:off x="2637361" y="5660034"/>
            <a:ext cx="1421742" cy="465515"/>
          </a:xfrm>
          <a:prstGeom prst="rect">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350" dirty="0">
                <a:solidFill>
                  <a:prstClr val="black"/>
                </a:solidFill>
              </a:rPr>
              <a:t>actual humidity</a:t>
            </a:r>
          </a:p>
          <a:p>
            <a:pPr algn="ctr"/>
            <a:r>
              <a:rPr lang="de-CH" sz="1350" dirty="0">
                <a:solidFill>
                  <a:prstClr val="black"/>
                </a:solidFill>
              </a:rPr>
              <a:t>in winter season </a:t>
            </a:r>
          </a:p>
        </p:txBody>
      </p:sp>
      <p:sp>
        <p:nvSpPr>
          <p:cNvPr id="10" name="Rechteck 5"/>
          <p:cNvSpPr/>
          <p:nvPr/>
        </p:nvSpPr>
        <p:spPr>
          <a:xfrm>
            <a:off x="5210631" y="1674639"/>
            <a:ext cx="1788596" cy="3895145"/>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hteck 3"/>
          <p:cNvSpPr/>
          <p:nvPr/>
        </p:nvSpPr>
        <p:spPr>
          <a:xfrm>
            <a:off x="2637361" y="1701947"/>
            <a:ext cx="1223442" cy="3867837"/>
          </a:xfrm>
          <a:prstGeom prst="rect">
            <a:avLst/>
          </a:prstGeom>
          <a:solidFill>
            <a:srgbClr val="FFC0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dirty="0">
              <a:solidFill>
                <a:srgbClr val="FFFFFF"/>
              </a:solidFill>
            </a:endParaRPr>
          </a:p>
        </p:txBody>
      </p:sp>
      <p:sp>
        <p:nvSpPr>
          <p:cNvPr id="12" name="Rechteck 6"/>
          <p:cNvSpPr/>
          <p:nvPr/>
        </p:nvSpPr>
        <p:spPr>
          <a:xfrm>
            <a:off x="5210631" y="1662258"/>
            <a:ext cx="1788596" cy="3867837"/>
          </a:xfrm>
          <a:prstGeom prst="rect">
            <a:avLst/>
          </a:prstGeom>
          <a:solidFill>
            <a:srgbClr val="92D05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dirty="0">
              <a:solidFill>
                <a:srgbClr val="FFFFFF"/>
              </a:solidFill>
            </a:endParaRPr>
          </a:p>
        </p:txBody>
      </p:sp>
      <p:grpSp>
        <p:nvGrpSpPr>
          <p:cNvPr id="13" name="Gruppieren 15"/>
          <p:cNvGrpSpPr/>
          <p:nvPr/>
        </p:nvGrpSpPr>
        <p:grpSpPr>
          <a:xfrm>
            <a:off x="5357285" y="1662923"/>
            <a:ext cx="426166" cy="3875633"/>
            <a:chOff x="5142819" y="916990"/>
            <a:chExt cx="568221" cy="5167510"/>
          </a:xfrm>
        </p:grpSpPr>
        <p:grpSp>
          <p:nvGrpSpPr>
            <p:cNvPr id="14" name="Gruppieren 22"/>
            <p:cNvGrpSpPr/>
            <p:nvPr/>
          </p:nvGrpSpPr>
          <p:grpSpPr>
            <a:xfrm>
              <a:off x="5178819" y="916990"/>
              <a:ext cx="360039" cy="5167510"/>
              <a:chOff x="3253684" y="932922"/>
              <a:chExt cx="360039" cy="5167510"/>
            </a:xfrm>
          </p:grpSpPr>
          <p:cxnSp>
            <p:nvCxnSpPr>
              <p:cNvPr id="16" name="Gerade Verbindung 8"/>
              <p:cNvCxnSpPr/>
              <p:nvPr/>
            </p:nvCxnSpPr>
            <p:spPr>
              <a:xfrm>
                <a:off x="3469684" y="932922"/>
                <a:ext cx="0" cy="4680000"/>
              </a:xfrm>
              <a:prstGeom prst="line">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Ellipse 13"/>
              <p:cNvSpPr/>
              <p:nvPr/>
            </p:nvSpPr>
            <p:spPr>
              <a:xfrm>
                <a:off x="3253684" y="5733256"/>
                <a:ext cx="360039" cy="367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dirty="0">
                  <a:solidFill>
                    <a:srgbClr val="FFFFFF"/>
                  </a:solidFill>
                </a:endParaRPr>
              </a:p>
            </p:txBody>
          </p:sp>
        </p:grpSp>
        <p:sp>
          <p:nvSpPr>
            <p:cNvPr id="15" name="Textfeld 14"/>
            <p:cNvSpPr txBox="1"/>
            <p:nvPr/>
          </p:nvSpPr>
          <p:spPr>
            <a:xfrm>
              <a:off x="5142819" y="5765443"/>
              <a:ext cx="568221" cy="307776"/>
            </a:xfrm>
            <a:prstGeom prst="rect">
              <a:avLst/>
            </a:prstGeom>
            <a:noFill/>
          </p:spPr>
          <p:txBody>
            <a:bodyPr wrap="square" rtlCol="0">
              <a:spAutoFit/>
            </a:bodyPr>
            <a:lstStyle/>
            <a:p>
              <a:r>
                <a:rPr lang="en-GB" sz="900" dirty="0">
                  <a:solidFill>
                    <a:prstClr val="black"/>
                  </a:solidFill>
                </a:rPr>
                <a:t>45%</a:t>
              </a:r>
            </a:p>
          </p:txBody>
        </p:sp>
      </p:grpSp>
      <p:grpSp>
        <p:nvGrpSpPr>
          <p:cNvPr id="18" name="Gruppieren 15"/>
          <p:cNvGrpSpPr/>
          <p:nvPr/>
        </p:nvGrpSpPr>
        <p:grpSpPr>
          <a:xfrm>
            <a:off x="3256791" y="1784401"/>
            <a:ext cx="426166" cy="3875633"/>
            <a:chOff x="5142819" y="916990"/>
            <a:chExt cx="568221" cy="5167510"/>
          </a:xfrm>
        </p:grpSpPr>
        <p:grpSp>
          <p:nvGrpSpPr>
            <p:cNvPr id="19" name="Gruppieren 22"/>
            <p:cNvGrpSpPr/>
            <p:nvPr/>
          </p:nvGrpSpPr>
          <p:grpSpPr>
            <a:xfrm>
              <a:off x="5178819" y="916990"/>
              <a:ext cx="360039" cy="5167510"/>
              <a:chOff x="3253684" y="932922"/>
              <a:chExt cx="360039" cy="5167510"/>
            </a:xfrm>
          </p:grpSpPr>
          <p:cxnSp>
            <p:nvCxnSpPr>
              <p:cNvPr id="21" name="Gerade Verbindung 8"/>
              <p:cNvCxnSpPr/>
              <p:nvPr/>
            </p:nvCxnSpPr>
            <p:spPr>
              <a:xfrm>
                <a:off x="3469684" y="932922"/>
                <a:ext cx="0" cy="4680000"/>
              </a:xfrm>
              <a:prstGeom prst="line">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e 13"/>
              <p:cNvSpPr/>
              <p:nvPr/>
            </p:nvSpPr>
            <p:spPr>
              <a:xfrm>
                <a:off x="3253684" y="5733256"/>
                <a:ext cx="360039" cy="367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dirty="0">
                  <a:solidFill>
                    <a:srgbClr val="FFFFFF"/>
                  </a:solidFill>
                </a:endParaRPr>
              </a:p>
            </p:txBody>
          </p:sp>
        </p:grpSp>
        <p:sp>
          <p:nvSpPr>
            <p:cNvPr id="20" name="Textfeld 14"/>
            <p:cNvSpPr txBox="1"/>
            <p:nvPr/>
          </p:nvSpPr>
          <p:spPr>
            <a:xfrm>
              <a:off x="5142819" y="5765443"/>
              <a:ext cx="568221" cy="307776"/>
            </a:xfrm>
            <a:prstGeom prst="rect">
              <a:avLst/>
            </a:prstGeom>
            <a:noFill/>
          </p:spPr>
          <p:txBody>
            <a:bodyPr wrap="square" rtlCol="0">
              <a:spAutoFit/>
            </a:bodyPr>
            <a:lstStyle/>
            <a:p>
              <a:r>
                <a:rPr lang="en-GB" sz="900" dirty="0">
                  <a:solidFill>
                    <a:prstClr val="black"/>
                  </a:solidFill>
                </a:rPr>
                <a:t>20%</a:t>
              </a:r>
            </a:p>
          </p:txBody>
        </p:sp>
      </p:grpSp>
    </p:spTree>
    <p:extLst>
      <p:ext uri="{BB962C8B-B14F-4D97-AF65-F5344CB8AC3E}">
        <p14:creationId xmlns:p14="http://schemas.microsoft.com/office/powerpoint/2010/main" val="89938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srcRect l="-668" r="-668" b="6061"/>
          <a:stretch/>
        </p:blipFill>
        <p:spPr bwMode="auto">
          <a:xfrm>
            <a:off x="1972052" y="4114800"/>
            <a:ext cx="4788739" cy="2590800"/>
          </a:xfrm>
          <a:prstGeom prst="rect">
            <a:avLst/>
          </a:prstGeom>
          <a:noFill/>
          <a:ln w="9525">
            <a:noFill/>
            <a:round/>
            <a:headEnd/>
            <a:tailEnd/>
          </a:ln>
        </p:spPr>
      </p:pic>
      <p:sp>
        <p:nvSpPr>
          <p:cNvPr id="3" name="Content Placeholder 4"/>
          <p:cNvSpPr txBox="1">
            <a:spLocks/>
          </p:cNvSpPr>
          <p:nvPr/>
        </p:nvSpPr>
        <p:spPr>
          <a:xfrm>
            <a:off x="2644300" y="1587149"/>
            <a:ext cx="3709480" cy="1312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Wingdings" panose="05000000000000000000" pitchFamily="2" charset="2"/>
              <a:buChar char="§"/>
              <a:defRPr sz="2200" kern="1200">
                <a:solidFill>
                  <a:srgbClr val="4D4D4D"/>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a:t>Bacteria spread through the air when the outdoor humidity is low</a:t>
            </a:r>
          </a:p>
          <a:p>
            <a:r>
              <a:rPr lang="en-US" sz="1900" dirty="0"/>
              <a:t>“Once the humidity exceeds 40%, the epidemic ends”</a:t>
            </a:r>
          </a:p>
        </p:txBody>
      </p:sp>
      <p:sp>
        <p:nvSpPr>
          <p:cNvPr id="4" name="Rounded Rectangle 3"/>
          <p:cNvSpPr/>
          <p:nvPr/>
        </p:nvSpPr>
        <p:spPr>
          <a:xfrm>
            <a:off x="2590801" y="1587148"/>
            <a:ext cx="3762983" cy="1725349"/>
          </a:xfrm>
          <a:prstGeom prst="roundRect">
            <a:avLst/>
          </a:prstGeom>
          <a:noFill/>
          <a:ln w="25400" cap="flat" cmpd="sng" algn="ctr">
            <a:solidFill>
              <a:srgbClr val="0070C0"/>
            </a:solidFill>
            <a:prstDash val="solid"/>
          </a:ln>
          <a:effectLst/>
        </p:spPr>
        <p:txBody>
          <a:bodyPr rtlCol="0" anchor="ctr"/>
          <a:lstStyle/>
          <a:p>
            <a:pPr algn="ctr" fontAlgn="base">
              <a:spcBef>
                <a:spcPct val="0"/>
              </a:spcBef>
              <a:spcAft>
                <a:spcPct val="0"/>
              </a:spcAft>
            </a:pPr>
            <a:endParaRPr lang="en-US" sz="2400" kern="0" dirty="0">
              <a:solidFill>
                <a:srgbClr val="FFFFFF"/>
              </a:solidFill>
              <a:latin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956" y="4038600"/>
            <a:ext cx="3012844" cy="2621672"/>
          </a:xfrm>
          <a:prstGeom prst="rect">
            <a:avLst/>
          </a:prstGeom>
        </p:spPr>
      </p:pic>
      <p:pic>
        <p:nvPicPr>
          <p:cNvPr id="6" name="Picture Placeholder 6"/>
          <p:cNvPicPr>
            <a:picLocks noChangeAspect="1"/>
          </p:cNvPicPr>
          <p:nvPr/>
        </p:nvPicPr>
        <p:blipFill>
          <a:blip r:embed="rId4" cstate="print">
            <a:extLst>
              <a:ext uri="{28A0092B-C50C-407E-A947-70E740481C1C}">
                <a14:useLocalDpi xmlns:a14="http://schemas.microsoft.com/office/drawing/2010/main" val="0"/>
              </a:ext>
            </a:extLst>
          </a:blip>
          <a:srcRect t="9516" b="9516"/>
          <a:stretch>
            <a:fillRect/>
          </a:stretch>
        </p:blipFill>
        <p:spPr>
          <a:xfrm>
            <a:off x="7181772" y="1109636"/>
            <a:ext cx="3012844" cy="2857484"/>
          </a:xfrm>
          <a:prstGeom prst="rect">
            <a:avLst/>
          </a:prstGeom>
        </p:spPr>
      </p:pic>
      <p:sp>
        <p:nvSpPr>
          <p:cNvPr id="7" name="Text Placeholder 3"/>
          <p:cNvSpPr txBox="1">
            <a:spLocks/>
          </p:cNvSpPr>
          <p:nvPr/>
        </p:nvSpPr>
        <p:spPr>
          <a:xfrm>
            <a:off x="500742" y="275061"/>
            <a:ext cx="8538062" cy="533400"/>
          </a:xfrm>
          <a:prstGeom prst="rect">
            <a:avLst/>
          </a:prstGeom>
        </p:spPr>
        <p:txBody>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buClr>
                <a:srgbClr val="000000">
                  <a:lumMod val="75000"/>
                  <a:lumOff val="25000"/>
                </a:srgbClr>
              </a:buClr>
            </a:pPr>
            <a:r>
              <a:rPr lang="en-US" sz="3000" dirty="0">
                <a:solidFill>
                  <a:prstClr val="white"/>
                </a:solidFill>
                <a:latin typeface="Franklin Gothic Book" charset="0"/>
                <a:ea typeface="Franklin Gothic Book" charset="0"/>
                <a:cs typeface="Franklin Gothic Book" charset="0"/>
              </a:rPr>
              <a:t>Dry weather reliably predicts meningitis outbreaks </a:t>
            </a:r>
            <a:endParaRPr lang="en-US" sz="3000" dirty="0">
              <a:solidFill>
                <a:prstClr val="white"/>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960120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2111" y="1447111"/>
            <a:ext cx="8553244" cy="4871583"/>
          </a:xfrm>
          <a:prstGeom prst="rect">
            <a:avLst/>
          </a:prstGeom>
        </p:spPr>
      </p:pic>
      <p:sp>
        <p:nvSpPr>
          <p:cNvPr id="4" name="Title 1"/>
          <p:cNvSpPr txBox="1">
            <a:spLocks/>
          </p:cNvSpPr>
          <p:nvPr/>
        </p:nvSpPr>
        <p:spPr>
          <a:xfrm>
            <a:off x="402771" y="97969"/>
            <a:ext cx="767443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600" dirty="0">
                <a:solidFill>
                  <a:schemeClr val="bg1"/>
                </a:solidFill>
                <a:latin typeface="Arial" panose="020B0604020202020204" pitchFamily="34" charset="0"/>
                <a:cs typeface="Arial" panose="020B0604020202020204" pitchFamily="34" charset="0"/>
              </a:rPr>
              <a:t>Projected financial benefits from room air humidification for a 250-bed hospital</a:t>
            </a:r>
          </a:p>
        </p:txBody>
      </p:sp>
    </p:spTree>
    <p:extLst>
      <p:ext uri="{BB962C8B-B14F-4D97-AF65-F5344CB8AC3E}">
        <p14:creationId xmlns:p14="http://schemas.microsoft.com/office/powerpoint/2010/main" val="2608657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424" y="0"/>
            <a:ext cx="10018713" cy="1752598"/>
          </a:xfrm>
          <a:prstGeom prst="rect">
            <a:avLst/>
          </a:prstGeom>
        </p:spPr>
        <p:txBody>
          <a:bodyPr/>
          <a:lstStyle/>
          <a:p>
            <a:r>
              <a:rPr lang="en-US" dirty="0" smtClean="0">
                <a:solidFill>
                  <a:srgbClr val="0070C0"/>
                </a:solidFill>
              </a:rPr>
              <a:t>Why </a:t>
            </a:r>
            <a:r>
              <a:rPr lang="en-US" strike="sngStrike" dirty="0" smtClean="0">
                <a:solidFill>
                  <a:srgbClr val="0070C0"/>
                </a:solidFill>
              </a:rPr>
              <a:t>do</a:t>
            </a:r>
            <a:r>
              <a:rPr lang="en-US" dirty="0" smtClean="0">
                <a:solidFill>
                  <a:srgbClr val="0070C0"/>
                </a:solidFill>
              </a:rPr>
              <a:t> we Humidify in Healthcare?</a:t>
            </a:r>
            <a:endParaRPr lang="en-US" dirty="0">
              <a:solidFill>
                <a:srgbClr val="0070C0"/>
              </a:solidFill>
            </a:endParaRPr>
          </a:p>
        </p:txBody>
      </p:sp>
      <p:sp>
        <p:nvSpPr>
          <p:cNvPr id="3" name="Content Placeholder 2"/>
          <p:cNvSpPr>
            <a:spLocks noGrp="1"/>
          </p:cNvSpPr>
          <p:nvPr>
            <p:ph idx="4294967295"/>
          </p:nvPr>
        </p:nvSpPr>
        <p:spPr>
          <a:xfrm>
            <a:off x="1600424" y="1578427"/>
            <a:ext cx="10018713" cy="3733801"/>
          </a:xfrm>
          <a:prstGeom prst="rect">
            <a:avLst/>
          </a:prstGeom>
        </p:spPr>
        <p:txBody>
          <a:bodyPr>
            <a:normAutofit fontScale="77500" lnSpcReduction="20000"/>
          </a:bodyPr>
          <a:lstStyle/>
          <a:p>
            <a:r>
              <a:rPr lang="en-US" dirty="0" smtClean="0"/>
              <a:t>To improve patient outcomes and survival </a:t>
            </a:r>
          </a:p>
          <a:p>
            <a:r>
              <a:rPr lang="en-US" dirty="0" smtClean="0"/>
              <a:t>To reduce Healthcare Acquired Infection rates (HAI’s)</a:t>
            </a:r>
          </a:p>
          <a:p>
            <a:r>
              <a:rPr lang="en-US" dirty="0" smtClean="0"/>
              <a:t>Decrease Patient Length of Stay (LOS) and re-admittance rates</a:t>
            </a:r>
          </a:p>
          <a:p>
            <a:r>
              <a:rPr lang="en-US" dirty="0" smtClean="0"/>
              <a:t>Improve quality of care </a:t>
            </a:r>
            <a:r>
              <a:rPr lang="en-US" dirty="0"/>
              <a:t>m</a:t>
            </a:r>
            <a:r>
              <a:rPr lang="en-US" dirty="0" smtClean="0"/>
              <a:t>etrics / hospital </a:t>
            </a:r>
            <a:r>
              <a:rPr lang="en-US" dirty="0"/>
              <a:t>r</a:t>
            </a:r>
            <a:r>
              <a:rPr lang="en-US" dirty="0" smtClean="0"/>
              <a:t>eport </a:t>
            </a:r>
            <a:r>
              <a:rPr lang="en-US" dirty="0"/>
              <a:t>c</a:t>
            </a:r>
            <a:r>
              <a:rPr lang="en-US" dirty="0" smtClean="0"/>
              <a:t>ard / HEDIS </a:t>
            </a:r>
          </a:p>
          <a:p>
            <a:r>
              <a:rPr lang="en-US" dirty="0" smtClean="0"/>
              <a:t>Improve patient </a:t>
            </a:r>
            <a:r>
              <a:rPr lang="en-US" dirty="0"/>
              <a:t>e</a:t>
            </a:r>
            <a:r>
              <a:rPr lang="en-US" dirty="0" smtClean="0"/>
              <a:t>fficiencies and reimbursements</a:t>
            </a:r>
          </a:p>
          <a:p>
            <a:pPr marL="0" indent="0">
              <a:buNone/>
            </a:pPr>
            <a:r>
              <a:rPr lang="en-US" dirty="0" smtClean="0"/>
              <a:t> -------------------------------------------------------------------------------------------</a:t>
            </a:r>
          </a:p>
          <a:p>
            <a:r>
              <a:rPr lang="en-US" strike="sngStrike" dirty="0" smtClean="0"/>
              <a:t>Try to meet minimum code requirements</a:t>
            </a:r>
          </a:p>
          <a:p>
            <a:r>
              <a:rPr lang="en-US" strike="sngStrike" dirty="0" smtClean="0"/>
              <a:t>Eliminate Electro Static Discharge (ESD) for equipment and safety</a:t>
            </a:r>
          </a:p>
          <a:p>
            <a:r>
              <a:rPr lang="en-US" strike="sngStrike" dirty="0" smtClean="0"/>
              <a:t>Because certain Dr.’s like it in operating rooms</a:t>
            </a:r>
          </a:p>
          <a:p>
            <a:r>
              <a:rPr lang="en-US" strike="sngStrike" dirty="0" smtClean="0"/>
              <a:t>That is the way we always did it</a:t>
            </a:r>
            <a:endParaRPr lang="en-US" strike="sngStrike" dirty="0"/>
          </a:p>
        </p:txBody>
      </p:sp>
      <p:sp>
        <p:nvSpPr>
          <p:cNvPr id="6" name="Title 1"/>
          <p:cNvSpPr txBox="1">
            <a:spLocks/>
          </p:cNvSpPr>
          <p:nvPr/>
        </p:nvSpPr>
        <p:spPr>
          <a:xfrm>
            <a:off x="402771" y="261257"/>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dirty="0" smtClean="0">
                <a:solidFill>
                  <a:schemeClr val="bg1"/>
                </a:solidFill>
                <a:latin typeface="Arial" panose="020B0604020202020204" pitchFamily="34" charset="0"/>
                <a:cs typeface="Arial" panose="020B0604020202020204" pitchFamily="34" charset="0"/>
              </a:rPr>
              <a:t>Why </a:t>
            </a:r>
            <a:r>
              <a:rPr lang="en-US" sz="3200" strike="sngStrike" dirty="0" smtClean="0">
                <a:solidFill>
                  <a:schemeClr val="bg1"/>
                </a:solidFill>
                <a:latin typeface="Arial" panose="020B0604020202020204" pitchFamily="34" charset="0"/>
                <a:cs typeface="Arial" panose="020B0604020202020204" pitchFamily="34" charset="0"/>
              </a:rPr>
              <a:t>do</a:t>
            </a:r>
            <a:r>
              <a:rPr lang="en-US" sz="3200" dirty="0" smtClean="0">
                <a:solidFill>
                  <a:schemeClr val="bg1"/>
                </a:solidFill>
                <a:latin typeface="Arial" panose="020B0604020202020204" pitchFamily="34" charset="0"/>
                <a:cs typeface="Arial" panose="020B0604020202020204" pitchFamily="34" charset="0"/>
              </a:rPr>
              <a:t> We Humidify in Healthcare</a:t>
            </a:r>
            <a:endParaRPr lang="en-US" sz="30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flipH="1">
            <a:off x="1105261" y="30424"/>
            <a:ext cx="1202510" cy="461665"/>
          </a:xfrm>
          <a:prstGeom prst="rect">
            <a:avLst/>
          </a:prstGeom>
          <a:noFill/>
        </p:spPr>
        <p:txBody>
          <a:bodyPr wrap="square" rtlCol="0">
            <a:spAutoFit/>
          </a:bodyPr>
          <a:lstStyle/>
          <a:p>
            <a:r>
              <a:rPr lang="en-US" sz="2400" b="1" dirty="0">
                <a:solidFill>
                  <a:srgbClr val="FF0000"/>
                </a:solidFill>
                <a:latin typeface="Freehand521 BT" panose="03080802030307080304" pitchFamily="66" charset="0"/>
              </a:rPr>
              <a:t>Should</a:t>
            </a:r>
          </a:p>
        </p:txBody>
      </p:sp>
    </p:spTree>
    <p:extLst>
      <p:ext uri="{BB962C8B-B14F-4D97-AF65-F5344CB8AC3E}">
        <p14:creationId xmlns:p14="http://schemas.microsoft.com/office/powerpoint/2010/main" val="4074241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2772" y="-307146"/>
            <a:ext cx="7024687" cy="11374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1">
                    <a:lumMod val="75000"/>
                    <a:lumOff val="25000"/>
                  </a:schemeClr>
                </a:solidFill>
                <a:latin typeface="Arial" charset="0"/>
                <a:ea typeface="Arial" charset="0"/>
                <a:cs typeface="Arial" charset="0"/>
              </a:defRPr>
            </a:lvl1pPr>
          </a:lstStyle>
          <a:p>
            <a:r>
              <a:rPr lang="en-US" sz="3000" dirty="0" smtClean="0">
                <a:solidFill>
                  <a:schemeClr val="bg1"/>
                </a:solidFill>
              </a:rPr>
              <a:t>Presentation Overview</a:t>
            </a:r>
            <a:endParaRPr lang="en-US" sz="3000" dirty="0">
              <a:solidFill>
                <a:schemeClr val="bg1"/>
              </a:solidFill>
            </a:endParaRPr>
          </a:p>
        </p:txBody>
      </p:sp>
      <p:sp>
        <p:nvSpPr>
          <p:cNvPr id="12" name="Content Placeholder 2"/>
          <p:cNvSpPr txBox="1">
            <a:spLocks/>
          </p:cNvSpPr>
          <p:nvPr/>
        </p:nvSpPr>
        <p:spPr>
          <a:xfrm>
            <a:off x="2970921" y="2004670"/>
            <a:ext cx="7246037" cy="36841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2200"/>
              </a:spcBef>
              <a:buFont typeface="Arial"/>
              <a:buNone/>
            </a:pPr>
            <a:r>
              <a:rPr lang="en-US" altLang="en-US" sz="2200" dirty="0" smtClean="0">
                <a:solidFill>
                  <a:schemeClr val="tx1">
                    <a:lumMod val="65000"/>
                    <a:lumOff val="35000"/>
                  </a:schemeClr>
                </a:solidFill>
                <a:latin typeface="Arial" panose="020B0604020202020204" pitchFamily="34" charset="0"/>
                <a:cs typeface="Arial" panose="020B0604020202020204" pitchFamily="34" charset="0"/>
              </a:rPr>
              <a:t>What are the reasons we humidify in Healthcare?</a:t>
            </a:r>
            <a:endParaRPr lang="en-US" alt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2046164" y="2879404"/>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B</a:t>
            </a:r>
          </a:p>
        </p:txBody>
      </p:sp>
      <p:sp>
        <p:nvSpPr>
          <p:cNvPr id="15" name="Rounded Rectangle 14"/>
          <p:cNvSpPr/>
          <p:nvPr/>
        </p:nvSpPr>
        <p:spPr>
          <a:xfrm>
            <a:off x="2046164" y="3960968"/>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C</a:t>
            </a:r>
          </a:p>
        </p:txBody>
      </p:sp>
      <p:sp>
        <p:nvSpPr>
          <p:cNvPr id="16" name="Rounded Rectangle 15"/>
          <p:cNvSpPr/>
          <p:nvPr/>
        </p:nvSpPr>
        <p:spPr>
          <a:xfrm>
            <a:off x="2046166" y="5042532"/>
            <a:ext cx="812222"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D</a:t>
            </a:r>
          </a:p>
        </p:txBody>
      </p:sp>
      <p:sp>
        <p:nvSpPr>
          <p:cNvPr id="17" name="Rounded Rectangle 16"/>
          <p:cNvSpPr/>
          <p:nvPr/>
        </p:nvSpPr>
        <p:spPr>
          <a:xfrm>
            <a:off x="2046164" y="1797840"/>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A</a:t>
            </a:r>
          </a:p>
        </p:txBody>
      </p:sp>
      <p:sp>
        <p:nvSpPr>
          <p:cNvPr id="18" name="Content Placeholder 2"/>
          <p:cNvSpPr txBox="1">
            <a:spLocks/>
          </p:cNvSpPr>
          <p:nvPr/>
        </p:nvSpPr>
        <p:spPr>
          <a:xfrm>
            <a:off x="2957668" y="3127228"/>
            <a:ext cx="7590594" cy="42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Clr>
                <a:prstClr val="black">
                  <a:lumMod val="75000"/>
                  <a:lumOff val="25000"/>
                </a:prstClr>
              </a:buClr>
              <a:buFont typeface="Arial" panose="020B0604020202020204" pitchFamily="34" charset="0"/>
              <a:buNone/>
            </a:pPr>
            <a:r>
              <a:rPr lang="en-US" altLang="en-US" sz="2200" dirty="0" smtClean="0">
                <a:solidFill>
                  <a:prstClr val="black">
                    <a:lumMod val="75000"/>
                    <a:lumOff val="25000"/>
                  </a:prstClr>
                </a:solidFill>
                <a:latin typeface="Arial" charset="0"/>
                <a:ea typeface="Arial" charset="0"/>
                <a:cs typeface="Arial" charset="0"/>
              </a:rPr>
              <a:t>What studies do we have? Anything new? </a:t>
            </a:r>
            <a:endParaRPr lang="en-US" altLang="en-US" sz="2200" dirty="0">
              <a:solidFill>
                <a:prstClr val="black">
                  <a:lumMod val="75000"/>
                  <a:lumOff val="25000"/>
                </a:prstClr>
              </a:solidFill>
              <a:latin typeface="Arial" charset="0"/>
              <a:ea typeface="Arial" charset="0"/>
              <a:cs typeface="Arial" charset="0"/>
            </a:endParaRPr>
          </a:p>
        </p:txBody>
      </p:sp>
      <p:sp>
        <p:nvSpPr>
          <p:cNvPr id="19" name="Content Placeholder 2"/>
          <p:cNvSpPr txBox="1">
            <a:spLocks/>
          </p:cNvSpPr>
          <p:nvPr/>
        </p:nvSpPr>
        <p:spPr>
          <a:xfrm>
            <a:off x="2970920" y="4225646"/>
            <a:ext cx="6782212" cy="570579"/>
          </a:xfrm>
          <a:prstGeom prst="rect">
            <a:avLst/>
          </a:prstGeom>
        </p:spPr>
        <p:txBody>
          <a:bodyPr vert="horz" lIns="91440" tIns="45720" rIns="91440" bIns="45720" rtlCol="0">
            <a:normAutofit/>
          </a:bodyPr>
          <a:lstStyle>
            <a:defPPr>
              <a:defRPr lang="en-US"/>
            </a:defPPr>
            <a:lvl1pPr indent="0" defTabSz="914400">
              <a:lnSpc>
                <a:spcPct val="90000"/>
              </a:lnSpc>
              <a:spcBef>
                <a:spcPts val="2200"/>
              </a:spcBef>
              <a:buFont typeface="Arial" panose="020B0604020202020204" pitchFamily="34" charset="0"/>
              <a:buNone/>
              <a:defRPr sz="2600">
                <a:latin typeface="Arial" charset="0"/>
                <a:ea typeface="Arial" charset="0"/>
                <a:cs typeface="Arial"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n-US" sz="2200" dirty="0">
                <a:solidFill>
                  <a:prstClr val="black">
                    <a:lumMod val="75000"/>
                    <a:lumOff val="25000"/>
                  </a:prstClr>
                </a:solidFill>
              </a:rPr>
              <a:t>Dry building syndrome: M</a:t>
            </a:r>
            <a:r>
              <a:rPr lang="en-US" altLang="en-US" sz="2200" dirty="0" smtClean="0">
                <a:solidFill>
                  <a:prstClr val="black">
                    <a:lumMod val="75000"/>
                    <a:lumOff val="25000"/>
                  </a:prstClr>
                </a:solidFill>
              </a:rPr>
              <a:t>icrobes, Humans, Hospitals</a:t>
            </a:r>
            <a:endParaRPr lang="en-US" altLang="en-US" sz="2200" dirty="0">
              <a:solidFill>
                <a:prstClr val="black">
                  <a:lumMod val="75000"/>
                  <a:lumOff val="25000"/>
                </a:prstClr>
              </a:solidFill>
            </a:endParaRPr>
          </a:p>
        </p:txBody>
      </p:sp>
      <p:sp>
        <p:nvSpPr>
          <p:cNvPr id="20" name="Content Placeholder 2"/>
          <p:cNvSpPr txBox="1">
            <a:spLocks/>
          </p:cNvSpPr>
          <p:nvPr/>
        </p:nvSpPr>
        <p:spPr>
          <a:xfrm>
            <a:off x="2970921" y="5295745"/>
            <a:ext cx="6695593" cy="608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altLang="en-US" sz="2200" b="1" dirty="0" smtClean="0">
                <a:latin typeface="Arial" charset="0"/>
                <a:ea typeface="Arial" charset="0"/>
                <a:cs typeface="Arial" charset="0"/>
              </a:rPr>
              <a:t>Obstacles</a:t>
            </a:r>
            <a:r>
              <a:rPr lang="en-US" altLang="en-US" sz="2200" b="1" dirty="0">
                <a:latin typeface="Arial" charset="0"/>
                <a:ea typeface="Arial" charset="0"/>
                <a:cs typeface="Arial" charset="0"/>
              </a:rPr>
              <a:t> </a:t>
            </a:r>
            <a:r>
              <a:rPr lang="en-US" altLang="en-US" sz="2200" b="1" dirty="0" smtClean="0">
                <a:latin typeface="Arial" charset="0"/>
                <a:ea typeface="Arial" charset="0"/>
                <a:cs typeface="Arial" charset="0"/>
              </a:rPr>
              <a:t>to proper Air Hydration</a:t>
            </a:r>
            <a:endParaRPr lang="en-US" altLang="en-US" sz="2200" b="1" dirty="0">
              <a:latin typeface="Arial" charset="0"/>
              <a:ea typeface="Arial" charset="0"/>
              <a:cs typeface="Arial" charset="0"/>
            </a:endParaRPr>
          </a:p>
        </p:txBody>
      </p:sp>
    </p:spTree>
    <p:extLst>
      <p:ext uri="{BB962C8B-B14F-4D97-AF65-F5344CB8AC3E}">
        <p14:creationId xmlns:p14="http://schemas.microsoft.com/office/powerpoint/2010/main" val="73813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7130335" y="1708064"/>
            <a:ext cx="3056119" cy="911274"/>
          </a:xfrm>
          <a:prstGeom prst="rightArrow">
            <a:avLst>
              <a:gd name="adj1" fmla="val 62385"/>
              <a:gd name="adj2" fmla="val 53096"/>
            </a:avLst>
          </a:prstGeom>
          <a:solidFill>
            <a:srgbClr val="1D53A3"/>
          </a:solidFill>
          <a:ln>
            <a:solidFill>
              <a:srgbClr val="1D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Arial" charset="0"/>
                <a:ea typeface="Arial" charset="0"/>
                <a:cs typeface="Arial" charset="0"/>
              </a:rPr>
              <a:t>Protect the occupants</a:t>
            </a:r>
          </a:p>
        </p:txBody>
      </p:sp>
      <p:sp>
        <p:nvSpPr>
          <p:cNvPr id="9" name="Right Arrow 8"/>
          <p:cNvSpPr/>
          <p:nvPr/>
        </p:nvSpPr>
        <p:spPr>
          <a:xfrm flipH="1">
            <a:off x="2093656" y="1718046"/>
            <a:ext cx="3162758" cy="891310"/>
          </a:xfrm>
          <a:prstGeom prst="rightArrow">
            <a:avLst>
              <a:gd name="adj1" fmla="val 62385"/>
              <a:gd name="adj2" fmla="val 53096"/>
            </a:avLst>
          </a:prstGeom>
          <a:solidFill>
            <a:srgbClr val="1D53A3"/>
          </a:solidFill>
          <a:ln>
            <a:solidFill>
              <a:srgbClr val="1D5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Arial" charset="0"/>
                <a:ea typeface="Arial" charset="0"/>
                <a:cs typeface="Arial" charset="0"/>
              </a:rPr>
              <a:t>Protect the building</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4374" y="1656115"/>
            <a:ext cx="1115854" cy="1153681"/>
          </a:xfrm>
          <a:prstGeom prst="rect">
            <a:avLst/>
          </a:prstGeom>
        </p:spPr>
      </p:pic>
      <p:cxnSp>
        <p:nvCxnSpPr>
          <p:cNvPr id="13" name="Straight Connector 12"/>
          <p:cNvCxnSpPr/>
          <p:nvPr/>
        </p:nvCxnSpPr>
        <p:spPr>
          <a:xfrm>
            <a:off x="2590887" y="2940153"/>
            <a:ext cx="7195931"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19740" y="2979665"/>
            <a:ext cx="532775" cy="261610"/>
          </a:xfrm>
          <a:prstGeom prst="rect">
            <a:avLst/>
          </a:prstGeom>
          <a:noFill/>
        </p:spPr>
        <p:txBody>
          <a:bodyPr wrap="square" rtlCol="0">
            <a:spAutoFit/>
          </a:bodyPr>
          <a:lstStyle/>
          <a:p>
            <a:r>
              <a:rPr lang="en-US" sz="1100" dirty="0">
                <a:solidFill>
                  <a:prstClr val="black"/>
                </a:solidFill>
              </a:rPr>
              <a:t>0%</a:t>
            </a:r>
          </a:p>
        </p:txBody>
      </p:sp>
      <p:sp>
        <p:nvSpPr>
          <p:cNvPr id="15" name="TextBox 14"/>
          <p:cNvSpPr txBox="1"/>
          <p:nvPr/>
        </p:nvSpPr>
        <p:spPr>
          <a:xfrm>
            <a:off x="3132975" y="2979665"/>
            <a:ext cx="532775" cy="261610"/>
          </a:xfrm>
          <a:prstGeom prst="rect">
            <a:avLst/>
          </a:prstGeom>
          <a:noFill/>
        </p:spPr>
        <p:txBody>
          <a:bodyPr wrap="square" rtlCol="0">
            <a:spAutoFit/>
          </a:bodyPr>
          <a:lstStyle/>
          <a:p>
            <a:r>
              <a:rPr lang="en-US" sz="1100" dirty="0">
                <a:solidFill>
                  <a:prstClr val="black"/>
                </a:solidFill>
              </a:rPr>
              <a:t>10%</a:t>
            </a:r>
          </a:p>
        </p:txBody>
      </p:sp>
      <p:sp>
        <p:nvSpPr>
          <p:cNvPr id="16" name="TextBox 15"/>
          <p:cNvSpPr txBox="1"/>
          <p:nvPr/>
        </p:nvSpPr>
        <p:spPr>
          <a:xfrm>
            <a:off x="3846210" y="2979666"/>
            <a:ext cx="532775" cy="267547"/>
          </a:xfrm>
          <a:prstGeom prst="rect">
            <a:avLst/>
          </a:prstGeom>
          <a:noFill/>
        </p:spPr>
        <p:txBody>
          <a:bodyPr wrap="square" rtlCol="0">
            <a:spAutoFit/>
          </a:bodyPr>
          <a:lstStyle/>
          <a:p>
            <a:r>
              <a:rPr lang="en-US" sz="1100" dirty="0">
                <a:solidFill>
                  <a:prstClr val="black"/>
                </a:solidFill>
              </a:rPr>
              <a:t>20%</a:t>
            </a:r>
          </a:p>
        </p:txBody>
      </p:sp>
      <p:sp>
        <p:nvSpPr>
          <p:cNvPr id="17" name="TextBox 16"/>
          <p:cNvSpPr txBox="1"/>
          <p:nvPr/>
        </p:nvSpPr>
        <p:spPr>
          <a:xfrm>
            <a:off x="4559445" y="2979666"/>
            <a:ext cx="532775" cy="267547"/>
          </a:xfrm>
          <a:prstGeom prst="rect">
            <a:avLst/>
          </a:prstGeom>
          <a:noFill/>
        </p:spPr>
        <p:txBody>
          <a:bodyPr wrap="square" rtlCol="0">
            <a:spAutoFit/>
          </a:bodyPr>
          <a:lstStyle/>
          <a:p>
            <a:r>
              <a:rPr lang="en-US" sz="1100" dirty="0">
                <a:solidFill>
                  <a:prstClr val="black"/>
                </a:solidFill>
              </a:rPr>
              <a:t>30%</a:t>
            </a:r>
          </a:p>
        </p:txBody>
      </p:sp>
      <p:sp>
        <p:nvSpPr>
          <p:cNvPr id="18" name="TextBox 17"/>
          <p:cNvSpPr txBox="1"/>
          <p:nvPr/>
        </p:nvSpPr>
        <p:spPr>
          <a:xfrm>
            <a:off x="5272680" y="2979666"/>
            <a:ext cx="532775" cy="267547"/>
          </a:xfrm>
          <a:prstGeom prst="rect">
            <a:avLst/>
          </a:prstGeom>
          <a:noFill/>
        </p:spPr>
        <p:txBody>
          <a:bodyPr wrap="square" rtlCol="0">
            <a:spAutoFit/>
          </a:bodyPr>
          <a:lstStyle/>
          <a:p>
            <a:r>
              <a:rPr lang="en-US" sz="1100" dirty="0">
                <a:solidFill>
                  <a:prstClr val="black"/>
                </a:solidFill>
              </a:rPr>
              <a:t>40%</a:t>
            </a:r>
          </a:p>
        </p:txBody>
      </p:sp>
      <p:sp>
        <p:nvSpPr>
          <p:cNvPr id="19" name="TextBox 18"/>
          <p:cNvSpPr txBox="1"/>
          <p:nvPr/>
        </p:nvSpPr>
        <p:spPr>
          <a:xfrm>
            <a:off x="5985915" y="2979666"/>
            <a:ext cx="532775" cy="267547"/>
          </a:xfrm>
          <a:prstGeom prst="rect">
            <a:avLst/>
          </a:prstGeom>
          <a:noFill/>
        </p:spPr>
        <p:txBody>
          <a:bodyPr wrap="square" rtlCol="0">
            <a:spAutoFit/>
          </a:bodyPr>
          <a:lstStyle/>
          <a:p>
            <a:r>
              <a:rPr lang="en-US" sz="1100" dirty="0">
                <a:solidFill>
                  <a:prstClr val="black"/>
                </a:solidFill>
              </a:rPr>
              <a:t>50%</a:t>
            </a:r>
          </a:p>
        </p:txBody>
      </p:sp>
      <p:sp>
        <p:nvSpPr>
          <p:cNvPr id="20" name="TextBox 19"/>
          <p:cNvSpPr txBox="1"/>
          <p:nvPr/>
        </p:nvSpPr>
        <p:spPr>
          <a:xfrm>
            <a:off x="6699150" y="2979666"/>
            <a:ext cx="532775" cy="267547"/>
          </a:xfrm>
          <a:prstGeom prst="rect">
            <a:avLst/>
          </a:prstGeom>
          <a:noFill/>
        </p:spPr>
        <p:txBody>
          <a:bodyPr wrap="square" rtlCol="0">
            <a:spAutoFit/>
          </a:bodyPr>
          <a:lstStyle/>
          <a:p>
            <a:r>
              <a:rPr lang="en-US" sz="1100" dirty="0">
                <a:solidFill>
                  <a:prstClr val="black"/>
                </a:solidFill>
              </a:rPr>
              <a:t>60%</a:t>
            </a:r>
          </a:p>
        </p:txBody>
      </p:sp>
      <p:sp>
        <p:nvSpPr>
          <p:cNvPr id="21" name="TextBox 20"/>
          <p:cNvSpPr txBox="1"/>
          <p:nvPr/>
        </p:nvSpPr>
        <p:spPr>
          <a:xfrm>
            <a:off x="7412385" y="2979666"/>
            <a:ext cx="532775" cy="267547"/>
          </a:xfrm>
          <a:prstGeom prst="rect">
            <a:avLst/>
          </a:prstGeom>
          <a:noFill/>
        </p:spPr>
        <p:txBody>
          <a:bodyPr wrap="square" rtlCol="0">
            <a:spAutoFit/>
          </a:bodyPr>
          <a:lstStyle/>
          <a:p>
            <a:r>
              <a:rPr lang="en-US" sz="1100" dirty="0">
                <a:solidFill>
                  <a:prstClr val="black"/>
                </a:solidFill>
              </a:rPr>
              <a:t>70%</a:t>
            </a:r>
          </a:p>
        </p:txBody>
      </p:sp>
      <p:sp>
        <p:nvSpPr>
          <p:cNvPr id="22" name="TextBox 21"/>
          <p:cNvSpPr txBox="1"/>
          <p:nvPr/>
        </p:nvSpPr>
        <p:spPr>
          <a:xfrm>
            <a:off x="8125620" y="2979666"/>
            <a:ext cx="532775" cy="267547"/>
          </a:xfrm>
          <a:prstGeom prst="rect">
            <a:avLst/>
          </a:prstGeom>
          <a:noFill/>
        </p:spPr>
        <p:txBody>
          <a:bodyPr wrap="square" rtlCol="0">
            <a:spAutoFit/>
          </a:bodyPr>
          <a:lstStyle/>
          <a:p>
            <a:r>
              <a:rPr lang="en-US" sz="1100" dirty="0">
                <a:solidFill>
                  <a:prstClr val="black"/>
                </a:solidFill>
              </a:rPr>
              <a:t>80%</a:t>
            </a:r>
          </a:p>
        </p:txBody>
      </p:sp>
      <p:sp>
        <p:nvSpPr>
          <p:cNvPr id="23" name="TextBox 22"/>
          <p:cNvSpPr txBox="1"/>
          <p:nvPr/>
        </p:nvSpPr>
        <p:spPr>
          <a:xfrm>
            <a:off x="9552086" y="2979666"/>
            <a:ext cx="532775" cy="267547"/>
          </a:xfrm>
          <a:prstGeom prst="rect">
            <a:avLst/>
          </a:prstGeom>
          <a:noFill/>
        </p:spPr>
        <p:txBody>
          <a:bodyPr wrap="square" rtlCol="0">
            <a:spAutoFit/>
          </a:bodyPr>
          <a:lstStyle/>
          <a:p>
            <a:r>
              <a:rPr lang="en-US" sz="1100" dirty="0">
                <a:solidFill>
                  <a:prstClr val="black"/>
                </a:solidFill>
              </a:rPr>
              <a:t>100%</a:t>
            </a:r>
          </a:p>
        </p:txBody>
      </p:sp>
      <p:sp>
        <p:nvSpPr>
          <p:cNvPr id="24" name="TextBox 23"/>
          <p:cNvSpPr txBox="1"/>
          <p:nvPr/>
        </p:nvSpPr>
        <p:spPr>
          <a:xfrm>
            <a:off x="8838855" y="2979666"/>
            <a:ext cx="532775" cy="267547"/>
          </a:xfrm>
          <a:prstGeom prst="rect">
            <a:avLst/>
          </a:prstGeom>
          <a:noFill/>
        </p:spPr>
        <p:txBody>
          <a:bodyPr wrap="square" rtlCol="0">
            <a:spAutoFit/>
          </a:bodyPr>
          <a:lstStyle/>
          <a:p>
            <a:r>
              <a:rPr lang="en-US" sz="1100" dirty="0">
                <a:solidFill>
                  <a:prstClr val="black"/>
                </a:solidFill>
              </a:rPr>
              <a:t>90%</a:t>
            </a:r>
          </a:p>
        </p:txBody>
      </p:sp>
      <p:cxnSp>
        <p:nvCxnSpPr>
          <p:cNvPr id="28" name="Straight Connector 27"/>
          <p:cNvCxnSpPr/>
          <p:nvPr/>
        </p:nvCxnSpPr>
        <p:spPr>
          <a:xfrm>
            <a:off x="2581559" y="2836968"/>
            <a:ext cx="0" cy="206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9786817" y="2836968"/>
            <a:ext cx="0" cy="206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9066293"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302085"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022611"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743137"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463663"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184189"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904715"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25241" y="2869677"/>
            <a:ext cx="0" cy="14095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345767" y="2869677"/>
            <a:ext cx="0" cy="140955"/>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459840" y="2871316"/>
            <a:ext cx="1446280" cy="316905"/>
          </a:xfrm>
          <a:prstGeom prst="rect">
            <a:avLst/>
          </a:prstGeom>
          <a:solidFill>
            <a:srgbClr val="2D72B1">
              <a:alpha val="40000"/>
            </a:srgbClr>
          </a:solidFill>
          <a:ln w="12700" cap="flat" cmpd="sng" algn="ctr">
            <a:solidFill>
              <a:srgbClr val="5B9BD5">
                <a:shade val="50000"/>
              </a:srgb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41" name="Rectangle 40"/>
          <p:cNvSpPr/>
          <p:nvPr/>
        </p:nvSpPr>
        <p:spPr>
          <a:xfrm>
            <a:off x="3118755" y="2871315"/>
            <a:ext cx="2926080" cy="316905"/>
          </a:xfrm>
          <a:prstGeom prst="rect">
            <a:avLst/>
          </a:prstGeom>
          <a:gradFill flip="none" rotWithShape="1">
            <a:gsLst>
              <a:gs pos="0">
                <a:schemeClr val="bg1"/>
              </a:gs>
              <a:gs pos="95000">
                <a:srgbClr val="996633">
                  <a:alpha val="55000"/>
                </a:srgbClr>
              </a:gs>
            </a:gsLst>
            <a:lin ang="0" scaled="1"/>
            <a:tileRect/>
          </a:gra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cxnSp>
        <p:nvCxnSpPr>
          <p:cNvPr id="43" name="Elbow Connector 42"/>
          <p:cNvCxnSpPr>
            <a:stCxn id="41" idx="2"/>
            <a:endCxn id="50" idx="0"/>
          </p:cNvCxnSpPr>
          <p:nvPr/>
        </p:nvCxnSpPr>
        <p:spPr>
          <a:xfrm rot="5400000">
            <a:off x="4036262" y="3028948"/>
            <a:ext cx="386263" cy="70480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1988782" y="3574483"/>
            <a:ext cx="3776412" cy="2809077"/>
            <a:chOff x="4455160" y="1845310"/>
            <a:chExt cx="4381500" cy="2294557"/>
          </a:xfrm>
        </p:grpSpPr>
        <p:sp>
          <p:nvSpPr>
            <p:cNvPr id="50" name="Rounded Rectangle 49"/>
            <p:cNvSpPr/>
            <p:nvPr/>
          </p:nvSpPr>
          <p:spPr>
            <a:xfrm>
              <a:off x="4455160" y="1845310"/>
              <a:ext cx="4381500" cy="2066773"/>
            </a:xfrm>
            <a:prstGeom prst="roundRect">
              <a:avLst/>
            </a:prstGeom>
            <a:noFill/>
            <a:ln w="25400" cap="flat" cmpd="sng" algn="ctr">
              <a:solidFill>
                <a:srgbClr val="002060"/>
              </a:solidFill>
              <a:prstDash val="solid"/>
            </a:ln>
            <a:effectLst/>
          </p:spPr>
          <p:txBody>
            <a:bodyPr rtlCol="0" anchor="ctr"/>
            <a:lstStyle/>
            <a:p>
              <a:pPr algn="ctr" fontAlgn="base">
                <a:spcBef>
                  <a:spcPct val="0"/>
                </a:spcBef>
                <a:spcAft>
                  <a:spcPct val="0"/>
                </a:spcAft>
              </a:pPr>
              <a:endParaRPr lang="en-US" sz="3200" kern="0" dirty="0">
                <a:solidFill>
                  <a:srgbClr val="FFFFFF"/>
                </a:solidFill>
                <a:latin typeface="Arial"/>
              </a:endParaRPr>
            </a:p>
          </p:txBody>
        </p:sp>
        <p:sp>
          <p:nvSpPr>
            <p:cNvPr id="51" name="TextBox 50"/>
            <p:cNvSpPr txBox="1"/>
            <p:nvPr/>
          </p:nvSpPr>
          <p:spPr>
            <a:xfrm>
              <a:off x="4576839" y="1990370"/>
              <a:ext cx="4259821" cy="2149497"/>
            </a:xfrm>
            <a:prstGeom prst="rect">
              <a:avLst/>
            </a:prstGeom>
            <a:noFill/>
          </p:spPr>
          <p:txBody>
            <a:bodyPr wrap="square" rtlCol="0">
              <a:spAutoFit/>
            </a:bodyPr>
            <a:lstStyle/>
            <a:p>
              <a:pPr fontAlgn="base">
                <a:spcBef>
                  <a:spcPct val="0"/>
                </a:spcBef>
                <a:spcAft>
                  <a:spcPct val="0"/>
                </a:spcAft>
              </a:pPr>
              <a:r>
                <a:rPr lang="en-US" sz="1600" b="1" u="sng" kern="0" dirty="0">
                  <a:solidFill>
                    <a:prstClr val="black">
                      <a:lumMod val="75000"/>
                      <a:lumOff val="25000"/>
                    </a:prstClr>
                  </a:solidFill>
                  <a:latin typeface="Arial" charset="0"/>
                  <a:ea typeface="ＭＳ Ｐゴシック" charset="0"/>
                </a:rPr>
                <a:t>Buildings </a:t>
              </a:r>
              <a:r>
                <a:rPr lang="en-US" sz="1600" b="1" u="sng" kern="0" dirty="0">
                  <a:solidFill>
                    <a:srgbClr val="C00000"/>
                  </a:solidFill>
                  <a:latin typeface="Arial" charset="0"/>
                  <a:ea typeface="ＭＳ Ｐゴシック" charset="0"/>
                </a:rPr>
                <a:t>don’t care </a:t>
              </a:r>
              <a:r>
                <a:rPr lang="en-US" sz="1600" b="1" u="sng" kern="0" dirty="0">
                  <a:solidFill>
                    <a:prstClr val="black">
                      <a:lumMod val="75000"/>
                      <a:lumOff val="25000"/>
                    </a:prstClr>
                  </a:solidFill>
                  <a:latin typeface="Arial" charset="0"/>
                  <a:ea typeface="ＭＳ Ｐゴシック" charset="0"/>
                </a:rPr>
                <a:t>about humidity </a:t>
              </a:r>
            </a:p>
            <a:p>
              <a:pPr marL="285750" indent="-285750" fontAlgn="base">
                <a:spcBef>
                  <a:spcPct val="0"/>
                </a:spcBef>
                <a:spcAft>
                  <a:spcPct val="0"/>
                </a:spcAft>
                <a:buFont typeface="Arial"/>
                <a:buChar char="•"/>
              </a:pPr>
              <a:endParaRPr lang="en-US" sz="1600" kern="0" dirty="0">
                <a:solidFill>
                  <a:srgbClr val="000000"/>
                </a:solidFill>
                <a:latin typeface="Arial" charset="0"/>
                <a:ea typeface="ＭＳ Ｐゴシック" charset="0"/>
              </a:endParaRPr>
            </a:p>
            <a:p>
              <a:pPr fontAlgn="base">
                <a:spcBef>
                  <a:spcPct val="0"/>
                </a:spcBef>
                <a:spcAft>
                  <a:spcPct val="0"/>
                </a:spcAft>
              </a:pPr>
              <a:r>
                <a:rPr lang="en-US" sz="1600" kern="0" dirty="0">
                  <a:solidFill>
                    <a:prstClr val="black">
                      <a:lumMod val="75000"/>
                      <a:lumOff val="25000"/>
                    </a:prstClr>
                  </a:solidFill>
                  <a:latin typeface="Arial" charset="0"/>
                  <a:ea typeface="ＭＳ Ｐゴシック" charset="0"/>
                </a:rPr>
                <a:t>Facility managers often incorrectly think:</a:t>
              </a:r>
            </a:p>
            <a:p>
              <a:pPr fontAlgn="base">
                <a:spcBef>
                  <a:spcPct val="0"/>
                </a:spcBef>
                <a:spcAft>
                  <a:spcPct val="0"/>
                </a:spcAft>
              </a:pPr>
              <a:endParaRPr lang="en-US" sz="1600" kern="0" dirty="0">
                <a:solidFill>
                  <a:srgbClr val="000000"/>
                </a:solidFill>
                <a:latin typeface="Arial" charset="0"/>
                <a:ea typeface="ＭＳ Ｐゴシック" charset="0"/>
              </a:endParaRPr>
            </a:p>
            <a:p>
              <a:pPr marL="274320" indent="-285750" fontAlgn="base">
                <a:spcBef>
                  <a:spcPct val="0"/>
                </a:spcBef>
                <a:spcAft>
                  <a:spcPct val="0"/>
                </a:spcAft>
                <a:buFont typeface="Arial" charset="0"/>
                <a:buChar char="•"/>
              </a:pPr>
              <a:r>
                <a:rPr lang="en-US" sz="1600" kern="0" dirty="0">
                  <a:solidFill>
                    <a:srgbClr val="4D4D4D"/>
                  </a:solidFill>
                  <a:latin typeface="Arial" charset="0"/>
                  <a:ea typeface="ＭＳ Ｐゴシック" charset="0"/>
                </a:rPr>
                <a:t>The drier the air the  better</a:t>
              </a:r>
            </a:p>
            <a:p>
              <a:pPr marL="285750" indent="-285750" fontAlgn="base">
                <a:spcBef>
                  <a:spcPct val="0"/>
                </a:spcBef>
                <a:spcAft>
                  <a:spcPct val="0"/>
                </a:spcAft>
                <a:buFont typeface="Arial"/>
                <a:buChar char="•"/>
              </a:pPr>
              <a:endParaRPr lang="en-US" sz="1600" kern="0" dirty="0">
                <a:solidFill>
                  <a:srgbClr val="000000"/>
                </a:solidFill>
                <a:latin typeface="Arial" charset="0"/>
                <a:ea typeface="ＭＳ Ｐゴシック" charset="0"/>
              </a:endParaRPr>
            </a:p>
            <a:p>
              <a:pPr marL="238115" indent="-238115" defTabSz="761970" fontAlgn="base">
                <a:spcBef>
                  <a:spcPct val="0"/>
                </a:spcBef>
                <a:spcAft>
                  <a:spcPts val="600"/>
                </a:spcAft>
                <a:buFont typeface="Arial"/>
                <a:buChar char="•"/>
              </a:pPr>
              <a:r>
                <a:rPr lang="en-US" sz="1600" kern="0" dirty="0">
                  <a:solidFill>
                    <a:srgbClr val="4D4D4D"/>
                  </a:solidFill>
                  <a:latin typeface="Arial" charset="0"/>
                  <a:ea typeface="ＭＳ Ｐゴシック" charset="0"/>
                </a:rPr>
                <a:t>Easier to dry the air than fix the envelope construction</a:t>
              </a:r>
              <a:endParaRPr lang="en-US" sz="1600" kern="0" dirty="0">
                <a:solidFill>
                  <a:srgbClr val="000000"/>
                </a:solidFill>
                <a:latin typeface="Arial" charset="0"/>
                <a:ea typeface="ＭＳ Ｐゴシック" charset="0"/>
              </a:endParaRPr>
            </a:p>
            <a:p>
              <a:pPr marL="285750" indent="-285750" fontAlgn="base">
                <a:spcBef>
                  <a:spcPct val="0"/>
                </a:spcBef>
                <a:spcAft>
                  <a:spcPct val="0"/>
                </a:spcAft>
                <a:buFont typeface="Arial"/>
                <a:buChar char="•"/>
              </a:pPr>
              <a:endParaRPr lang="en-US" sz="1600" kern="0" dirty="0">
                <a:solidFill>
                  <a:srgbClr val="000000"/>
                </a:solidFill>
                <a:latin typeface="Arial" charset="0"/>
                <a:ea typeface="ＭＳ Ｐゴシック" charset="0"/>
              </a:endParaRPr>
            </a:p>
          </p:txBody>
        </p:sp>
      </p:grpSp>
      <p:cxnSp>
        <p:nvCxnSpPr>
          <p:cNvPr id="53" name="Elbow Connector 52"/>
          <p:cNvCxnSpPr>
            <a:stCxn id="40" idx="2"/>
            <a:endCxn id="55" idx="0"/>
          </p:cNvCxnSpPr>
          <p:nvPr/>
        </p:nvCxnSpPr>
        <p:spPr>
          <a:xfrm rot="16200000" flipH="1">
            <a:off x="6978699" y="2392501"/>
            <a:ext cx="409022" cy="200046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6295235" y="3597242"/>
            <a:ext cx="3776412" cy="2530216"/>
            <a:chOff x="4455160" y="1845310"/>
            <a:chExt cx="4381500" cy="2066773"/>
          </a:xfrm>
        </p:grpSpPr>
        <p:sp>
          <p:nvSpPr>
            <p:cNvPr id="55" name="Rounded Rectangle 54"/>
            <p:cNvSpPr/>
            <p:nvPr/>
          </p:nvSpPr>
          <p:spPr>
            <a:xfrm>
              <a:off x="4455160" y="1845310"/>
              <a:ext cx="4381500" cy="2066773"/>
            </a:xfrm>
            <a:prstGeom prst="roundRect">
              <a:avLst/>
            </a:prstGeom>
            <a:noFill/>
            <a:ln w="25400" cap="flat" cmpd="sng" algn="ctr">
              <a:solidFill>
                <a:srgbClr val="002060"/>
              </a:solidFill>
              <a:prstDash val="solid"/>
            </a:ln>
            <a:effectLst/>
          </p:spPr>
          <p:txBody>
            <a:bodyPr rtlCol="0" anchor="ctr"/>
            <a:lstStyle/>
            <a:p>
              <a:pPr algn="ctr" fontAlgn="base">
                <a:spcBef>
                  <a:spcPct val="0"/>
                </a:spcBef>
                <a:spcAft>
                  <a:spcPct val="0"/>
                </a:spcAft>
              </a:pPr>
              <a:endParaRPr lang="en-US" sz="3200" kern="0" dirty="0">
                <a:solidFill>
                  <a:srgbClr val="FFFFFF"/>
                </a:solidFill>
                <a:latin typeface="Arial"/>
              </a:endParaRPr>
            </a:p>
          </p:txBody>
        </p:sp>
        <p:sp>
          <p:nvSpPr>
            <p:cNvPr id="56" name="TextBox 55"/>
            <p:cNvSpPr txBox="1"/>
            <p:nvPr/>
          </p:nvSpPr>
          <p:spPr>
            <a:xfrm>
              <a:off x="4576839" y="1909246"/>
              <a:ext cx="4139662" cy="1797532"/>
            </a:xfrm>
            <a:prstGeom prst="rect">
              <a:avLst/>
            </a:prstGeom>
            <a:noFill/>
          </p:spPr>
          <p:txBody>
            <a:bodyPr wrap="square" rtlCol="0">
              <a:spAutoFit/>
            </a:bodyPr>
            <a:lstStyle/>
            <a:p>
              <a:pPr fontAlgn="base">
                <a:spcBef>
                  <a:spcPct val="0"/>
                </a:spcBef>
                <a:spcAft>
                  <a:spcPts val="600"/>
                </a:spcAft>
              </a:pPr>
              <a:r>
                <a:rPr lang="en-US" sz="1600" b="1" u="sng" kern="0" dirty="0">
                  <a:solidFill>
                    <a:prstClr val="black">
                      <a:lumMod val="75000"/>
                      <a:lumOff val="25000"/>
                    </a:prstClr>
                  </a:solidFill>
                  <a:latin typeface="Arial" charset="0"/>
                  <a:ea typeface="ＭＳ Ｐゴシック" charset="0"/>
                </a:rPr>
                <a:t>Occupants need RH between 40% and 60% for optimal health</a:t>
              </a:r>
            </a:p>
            <a:p>
              <a:pPr marL="225425" indent="-225425" fontAlgn="base">
                <a:spcBef>
                  <a:spcPct val="0"/>
                </a:spcBef>
                <a:spcAft>
                  <a:spcPts val="600"/>
                </a:spcAft>
                <a:buFont typeface="Arial" pitchFamily="34" charset="0"/>
                <a:buChar char="•"/>
              </a:pPr>
              <a:r>
                <a:rPr lang="en-US" sz="1600" kern="0" dirty="0">
                  <a:solidFill>
                    <a:prstClr val="black">
                      <a:lumMod val="75000"/>
                      <a:lumOff val="25000"/>
                    </a:prstClr>
                  </a:solidFill>
                  <a:latin typeface="Arial" charset="0"/>
                  <a:ea typeface="ＭＳ Ｐゴシック" charset="0"/>
                </a:rPr>
                <a:t>Decreased infections</a:t>
              </a:r>
            </a:p>
            <a:p>
              <a:pPr marL="225425" indent="-225425" fontAlgn="base">
                <a:spcBef>
                  <a:spcPct val="0"/>
                </a:spcBef>
                <a:spcAft>
                  <a:spcPts val="600"/>
                </a:spcAft>
                <a:buFont typeface="Arial" pitchFamily="34" charset="0"/>
                <a:buChar char="•"/>
              </a:pPr>
              <a:r>
                <a:rPr lang="en-US" sz="1600" kern="0" dirty="0">
                  <a:solidFill>
                    <a:prstClr val="black">
                      <a:lumMod val="75000"/>
                      <a:lumOff val="25000"/>
                    </a:prstClr>
                  </a:solidFill>
                  <a:latin typeface="Arial" charset="0"/>
                  <a:ea typeface="ＭＳ Ｐゴシック" charset="0"/>
                </a:rPr>
                <a:t>Fewer allergies</a:t>
              </a:r>
            </a:p>
            <a:p>
              <a:pPr marL="225425" indent="-225425" fontAlgn="base">
                <a:spcBef>
                  <a:spcPct val="0"/>
                </a:spcBef>
                <a:spcAft>
                  <a:spcPts val="600"/>
                </a:spcAft>
                <a:buFont typeface="Arial" pitchFamily="34" charset="0"/>
                <a:buChar char="•"/>
              </a:pPr>
              <a:r>
                <a:rPr lang="en-US" sz="1600" kern="0" dirty="0">
                  <a:solidFill>
                    <a:prstClr val="black">
                      <a:lumMod val="75000"/>
                      <a:lumOff val="25000"/>
                    </a:prstClr>
                  </a:solidFill>
                  <a:latin typeface="Arial" charset="0"/>
                  <a:ea typeface="ＭＳ Ｐゴシック" charset="0"/>
                </a:rPr>
                <a:t>Improved hydration</a:t>
              </a:r>
            </a:p>
            <a:p>
              <a:pPr marL="225425" indent="-225425" fontAlgn="base">
                <a:spcBef>
                  <a:spcPct val="0"/>
                </a:spcBef>
                <a:spcAft>
                  <a:spcPts val="600"/>
                </a:spcAft>
                <a:buFont typeface="Arial" pitchFamily="34" charset="0"/>
                <a:buChar char="•"/>
              </a:pPr>
              <a:r>
                <a:rPr lang="en-US" sz="1600" kern="0" dirty="0">
                  <a:solidFill>
                    <a:prstClr val="black">
                      <a:lumMod val="75000"/>
                      <a:lumOff val="25000"/>
                    </a:prstClr>
                  </a:solidFill>
                  <a:latin typeface="Arial" charset="0"/>
                  <a:ea typeface="ＭＳ Ｐゴシック" charset="0"/>
                </a:rPr>
                <a:t>Improved wound healing</a:t>
              </a:r>
            </a:p>
            <a:p>
              <a:pPr marL="225425" indent="-225425" fontAlgn="base">
                <a:spcBef>
                  <a:spcPct val="0"/>
                </a:spcBef>
                <a:spcAft>
                  <a:spcPts val="600"/>
                </a:spcAft>
                <a:buFont typeface="Arial" pitchFamily="34" charset="0"/>
                <a:buChar char="•"/>
              </a:pPr>
              <a:r>
                <a:rPr lang="en-US" sz="1600" kern="0" dirty="0">
                  <a:solidFill>
                    <a:prstClr val="black">
                      <a:lumMod val="75000"/>
                      <a:lumOff val="25000"/>
                    </a:prstClr>
                  </a:solidFill>
                  <a:latin typeface="Arial" charset="0"/>
                  <a:ea typeface="ＭＳ Ｐゴシック" charset="0"/>
                </a:rPr>
                <a:t>Increased work performance</a:t>
              </a:r>
            </a:p>
          </p:txBody>
        </p:sp>
      </p:grpSp>
      <p:sp>
        <p:nvSpPr>
          <p:cNvPr id="59" name="TextBox 58"/>
          <p:cNvSpPr txBox="1"/>
          <p:nvPr/>
        </p:nvSpPr>
        <p:spPr>
          <a:xfrm>
            <a:off x="1977780" y="2949186"/>
            <a:ext cx="532775" cy="307777"/>
          </a:xfrm>
          <a:prstGeom prst="rect">
            <a:avLst/>
          </a:prstGeom>
          <a:noFill/>
        </p:spPr>
        <p:txBody>
          <a:bodyPr wrap="square" rtlCol="0">
            <a:spAutoFit/>
          </a:bodyPr>
          <a:lstStyle/>
          <a:p>
            <a:r>
              <a:rPr lang="en-US" sz="1400" b="1" dirty="0">
                <a:solidFill>
                  <a:prstClr val="black"/>
                </a:solidFill>
              </a:rPr>
              <a:t>RH:</a:t>
            </a:r>
          </a:p>
        </p:txBody>
      </p:sp>
      <p:sp>
        <p:nvSpPr>
          <p:cNvPr id="77" name="Textfeld 29"/>
          <p:cNvSpPr txBox="1"/>
          <p:nvPr/>
        </p:nvSpPr>
        <p:spPr>
          <a:xfrm>
            <a:off x="13785026" y="3354367"/>
            <a:ext cx="2025000" cy="323165"/>
          </a:xfrm>
          <a:prstGeom prst="rect">
            <a:avLst/>
          </a:prstGeom>
          <a:noFill/>
        </p:spPr>
        <p:txBody>
          <a:bodyPr wrap="square" rtlCol="0">
            <a:spAutoFit/>
          </a:bodyPr>
          <a:lstStyle/>
          <a:p>
            <a:pPr algn="ctr" defTabSz="685800"/>
            <a:endParaRPr lang="en-US" sz="1500" b="1" dirty="0">
              <a:solidFill>
                <a:prstClr val="black"/>
              </a:solidFill>
            </a:endParaRPr>
          </a:p>
        </p:txBody>
      </p:sp>
      <p:sp>
        <p:nvSpPr>
          <p:cNvPr id="42" name="Title 1"/>
          <p:cNvSpPr txBox="1">
            <a:spLocks/>
          </p:cNvSpPr>
          <p:nvPr/>
        </p:nvSpPr>
        <p:spPr>
          <a:xfrm>
            <a:off x="402771" y="261257"/>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dirty="0">
                <a:solidFill>
                  <a:schemeClr val="bg1"/>
                </a:solidFill>
                <a:latin typeface="Arial" panose="020B0604020202020204" pitchFamily="34" charset="0"/>
                <a:cs typeface="Arial" panose="020B0604020202020204" pitchFamily="34" charset="0"/>
              </a:rPr>
              <a:t>The great </a:t>
            </a:r>
            <a:r>
              <a:rPr lang="en-US" sz="3000" dirty="0" smtClean="0">
                <a:solidFill>
                  <a:schemeClr val="bg1"/>
                </a:solidFill>
                <a:latin typeface="Arial" panose="020B0604020202020204" pitchFamily="34" charset="0"/>
                <a:cs typeface="Arial" panose="020B0604020202020204" pitchFamily="34" charset="0"/>
              </a:rPr>
              <a:t>in </a:t>
            </a:r>
            <a:r>
              <a:rPr lang="en-US" sz="3000" dirty="0" err="1" smtClean="0">
                <a:solidFill>
                  <a:schemeClr val="bg1"/>
                </a:solidFill>
                <a:latin typeface="Arial" panose="020B0604020202020204" pitchFamily="34" charset="0"/>
                <a:cs typeface="Arial" panose="020B0604020202020204" pitchFamily="34" charset="0"/>
              </a:rPr>
              <a:t>air</a:t>
            </a:r>
            <a:r>
              <a:rPr lang="en-US" sz="3000" dirty="0" err="1">
                <a:solidFill>
                  <a:schemeClr val="bg1"/>
                </a:solidFill>
                <a:latin typeface="Arial" panose="020B0604020202020204" pitchFamily="34" charset="0"/>
                <a:cs typeface="Arial" panose="020B0604020202020204" pitchFamily="34" charset="0"/>
              </a:rPr>
              <a:t>door</a:t>
            </a:r>
            <a:r>
              <a:rPr lang="en-US" sz="3000" dirty="0" smtClean="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RH debate!</a:t>
            </a:r>
          </a:p>
        </p:txBody>
      </p:sp>
    </p:spTree>
    <p:extLst>
      <p:ext uri="{BB962C8B-B14F-4D97-AF65-F5344CB8AC3E}">
        <p14:creationId xmlns:p14="http://schemas.microsoft.com/office/powerpoint/2010/main" val="172806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4567" y="1382487"/>
            <a:ext cx="9325206" cy="5627914"/>
          </a:xfrm>
          <a:prstGeom prst="rect">
            <a:avLst/>
          </a:prstGeom>
        </p:spPr>
        <p:txBody>
          <a:bodyPr>
            <a:normAutofit/>
          </a:bodyPr>
          <a:lstStyle/>
          <a:p>
            <a:pPr defTabSz="282575">
              <a:spcAft>
                <a:spcPts val="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Cost of Humidifier  </a:t>
            </a:r>
          </a:p>
          <a:p>
            <a:pPr marL="631825" lvl="1" defTabSz="282575">
              <a:spcAft>
                <a:spcPts val="0"/>
              </a:spcAft>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Just an added cost, no value – What about Patient Outcomes, Reimbursements and Employees?</a:t>
            </a:r>
          </a:p>
          <a:p>
            <a:pPr marL="346075" lvl="1" indent="0" defTabSz="282575">
              <a:spcAft>
                <a:spcPts val="0"/>
              </a:spcAft>
              <a:buSzPct val="100000"/>
              <a:buNone/>
            </a:pPr>
            <a:endParaRPr lang="en-US" sz="1000" dirty="0" smtClean="0">
              <a:latin typeface="Arial" panose="020B0604020202020204" pitchFamily="34" charset="0"/>
              <a:cs typeface="Arial" panose="020B0604020202020204" pitchFamily="34" charset="0"/>
            </a:endParaRPr>
          </a:p>
          <a:p>
            <a:pPr defTabSz="282575">
              <a:spcAft>
                <a:spcPts val="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Mold  </a:t>
            </a:r>
          </a:p>
          <a:p>
            <a:pPr marL="631825" lvl="1" defTabSz="282575">
              <a:spcAft>
                <a:spcPts val="0"/>
              </a:spcAft>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Fear of growth – Mold cannot grow from gaseous H2O, needs substrate</a:t>
            </a:r>
          </a:p>
          <a:p>
            <a:pPr marL="346075" lvl="1" indent="0" defTabSz="282575">
              <a:spcAft>
                <a:spcPts val="0"/>
              </a:spcAft>
              <a:buSzPct val="100000"/>
              <a:buNone/>
            </a:pPr>
            <a:endParaRPr lang="en-US" sz="1000" dirty="0" smtClean="0">
              <a:latin typeface="Arial" panose="020B0604020202020204" pitchFamily="34" charset="0"/>
              <a:cs typeface="Arial" panose="020B0604020202020204" pitchFamily="34" charset="0"/>
            </a:endParaRPr>
          </a:p>
          <a:p>
            <a:pPr defTabSz="282575">
              <a:spcAft>
                <a:spcPts val="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Energy</a:t>
            </a:r>
            <a:r>
              <a:rPr lang="en-US" dirty="0" smtClean="0">
                <a:latin typeface="Arial" panose="020B0604020202020204" pitchFamily="34" charset="0"/>
                <a:cs typeface="Arial" panose="020B0604020202020204" pitchFamily="34" charset="0"/>
              </a:rPr>
              <a:t> </a:t>
            </a:r>
          </a:p>
          <a:p>
            <a:pPr marL="631825" lvl="1" defTabSz="282575">
              <a:spcAft>
                <a:spcPts val="0"/>
              </a:spcAft>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Uses too much energy – Look at newer Technologies!</a:t>
            </a:r>
          </a:p>
          <a:p>
            <a:pPr marL="346075" lvl="1" indent="0" defTabSz="282575">
              <a:spcAft>
                <a:spcPts val="0"/>
              </a:spcAft>
              <a:buSzPct val="100000"/>
              <a:buNone/>
            </a:pPr>
            <a:endParaRPr lang="en-US" sz="1000" dirty="0" smtClean="0">
              <a:latin typeface="Arial" panose="020B0604020202020204" pitchFamily="34" charset="0"/>
              <a:cs typeface="Arial" panose="020B0604020202020204" pitchFamily="34" charset="0"/>
            </a:endParaRPr>
          </a:p>
          <a:p>
            <a:pPr defTabSz="282575">
              <a:spcAft>
                <a:spcPts val="0"/>
              </a:spcAft>
              <a:buFont typeface="Wingdings" panose="05000000000000000000" pitchFamily="2" charset="2"/>
              <a:buChar char="§"/>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Maintenance</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p>
          <a:p>
            <a:pPr marL="631825" lvl="1" defTabSz="282575">
              <a:spcAft>
                <a:spcPts val="0"/>
              </a:spcAft>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Pain in the tool box to keep running – Look at newer Technologies!</a:t>
            </a:r>
          </a:p>
          <a:p>
            <a:pPr marL="400050" lvl="1" indent="0" defTabSz="282575">
              <a:spcAft>
                <a:spcPts val="0"/>
              </a:spcAft>
              <a:buSzPct val="100000"/>
              <a:buNone/>
            </a:pPr>
            <a:endParaRPr lang="en-US" sz="1000" dirty="0" smtClean="0">
              <a:latin typeface="Arial" panose="020B0604020202020204" pitchFamily="34" charset="0"/>
              <a:cs typeface="Arial" panose="020B0604020202020204" pitchFamily="34" charset="0"/>
            </a:endParaRPr>
          </a:p>
          <a:p>
            <a:pPr defTabSz="282575">
              <a:spcAft>
                <a:spcPts val="0"/>
              </a:spcAft>
              <a:buFont typeface="Wingdings" panose="05000000000000000000" pitchFamily="2" charset="2"/>
              <a:buChar char="§"/>
            </a:pPr>
            <a:r>
              <a:rPr lang="en-US" b="1" dirty="0" smtClean="0">
                <a:latin typeface="Arial" panose="020B0604020202020204" pitchFamily="34" charset="0"/>
                <a:cs typeface="Arial" panose="020B0604020202020204" pitchFamily="34" charset="0"/>
              </a:rPr>
              <a:t>Understanding </a:t>
            </a:r>
          </a:p>
          <a:p>
            <a:pPr marL="631825" lvl="1" defTabSz="282575">
              <a:spcAft>
                <a:spcPts val="0"/>
              </a:spcAft>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What is the Real value of proper RH levels in Healthcare?</a:t>
            </a:r>
          </a:p>
          <a:p>
            <a:endParaRPr lang="en-US" dirty="0"/>
          </a:p>
        </p:txBody>
      </p:sp>
      <p:sp>
        <p:nvSpPr>
          <p:cNvPr id="4" name="Title 1"/>
          <p:cNvSpPr txBox="1">
            <a:spLocks/>
          </p:cNvSpPr>
          <p:nvPr/>
        </p:nvSpPr>
        <p:spPr>
          <a:xfrm>
            <a:off x="402771" y="261257"/>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dirty="0">
                <a:solidFill>
                  <a:schemeClr val="bg1"/>
                </a:solidFill>
                <a:latin typeface="Arial" panose="020B0604020202020204" pitchFamily="34" charset="0"/>
                <a:cs typeface="Arial" panose="020B0604020202020204" pitchFamily="34" charset="0"/>
              </a:rPr>
              <a:t>Barriers to Proper Air Hydration</a:t>
            </a:r>
          </a:p>
        </p:txBody>
      </p:sp>
    </p:spTree>
    <p:extLst>
      <p:ext uri="{BB962C8B-B14F-4D97-AF65-F5344CB8AC3E}">
        <p14:creationId xmlns:p14="http://schemas.microsoft.com/office/powerpoint/2010/main" val="2910480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7429"/>
            <a:ext cx="12192000" cy="734106"/>
          </a:xfrm>
          <a:prstGeom prst="rect">
            <a:avLst/>
          </a:prstGeom>
        </p:spPr>
        <p:txBody>
          <a:bodyPr>
            <a:normAutofit fontScale="90000"/>
          </a:bodyPr>
          <a:lstStyle/>
          <a:p>
            <a:r>
              <a:rPr lang="en-US" sz="4800" b="1" dirty="0" smtClean="0">
                <a:solidFill>
                  <a:schemeClr val="bg1"/>
                </a:solidFill>
                <a:latin typeface="Arial" panose="020B0604020202020204" pitchFamily="34" charset="0"/>
                <a:cs typeface="Arial" panose="020B0604020202020204" pitchFamily="34" charset="0"/>
              </a:rPr>
              <a:t>Thank You!</a:t>
            </a:r>
            <a:endParaRPr lang="en-US" sz="48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type="subTitle" idx="1"/>
          </p:nvPr>
        </p:nvSpPr>
        <p:spPr>
          <a:xfrm>
            <a:off x="0" y="2448152"/>
            <a:ext cx="12192000" cy="1655762"/>
          </a:xfrm>
          <a:prstGeom prst="rect">
            <a:avLst/>
          </a:prstGeom>
        </p:spPr>
        <p:txBody>
          <a:bodyPr>
            <a:normAutofit/>
          </a:bodyPr>
          <a:lstStyle/>
          <a:p>
            <a:r>
              <a:rPr lang="en-US" dirty="0" smtClean="0">
                <a:solidFill>
                  <a:schemeClr val="bg1"/>
                </a:solidFill>
                <a:latin typeface="Arial" panose="020B0604020202020204" pitchFamily="34" charset="0"/>
                <a:cs typeface="Arial" panose="020B0604020202020204" pitchFamily="34" charset="0"/>
              </a:rPr>
              <a:t>Questions?</a:t>
            </a:r>
          </a:p>
          <a:p>
            <a:endParaRPr lang="en-US" dirty="0"/>
          </a:p>
          <a:p>
            <a:pPr marL="0" indent="0">
              <a:buNone/>
            </a:pPr>
            <a:endParaRPr lang="en-US" dirty="0" smtClean="0"/>
          </a:p>
          <a:p>
            <a:pPr lvl="1"/>
            <a:endParaRPr lang="en-US" dirty="0"/>
          </a:p>
        </p:txBody>
      </p:sp>
    </p:spTree>
    <p:extLst>
      <p:ext uri="{BB962C8B-B14F-4D97-AF65-F5344CB8AC3E}">
        <p14:creationId xmlns:p14="http://schemas.microsoft.com/office/powerpoint/2010/main" val="79118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1954" y="284824"/>
            <a:ext cx="10018713" cy="1752599"/>
          </a:xfrm>
          <a:prstGeom prst="rect">
            <a:avLst/>
          </a:prstGeom>
        </p:spPr>
        <p:txBody>
          <a:bodyPr/>
          <a:lstStyle/>
          <a:p>
            <a:r>
              <a:rPr lang="en-US" sz="3000" dirty="0" smtClean="0">
                <a:solidFill>
                  <a:schemeClr val="bg1"/>
                </a:solidFill>
                <a:latin typeface="Arial" panose="020B0604020202020204" pitchFamily="34" charset="0"/>
                <a:cs typeface="Arial" panose="020B0604020202020204" pitchFamily="34" charset="0"/>
              </a:rPr>
              <a:t>Why do We Humidify in Healthcare?</a:t>
            </a:r>
            <a:endParaRPr lang="en-US" sz="3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418996" y="1603827"/>
            <a:ext cx="10018713" cy="3860800"/>
          </a:xfrm>
          <a:prstGeom prst="rect">
            <a:avLst/>
          </a:prstGeom>
        </p:spPr>
        <p:txBody>
          <a:bodyPr>
            <a:noAutofit/>
          </a:bodyPr>
          <a:lstStyle/>
          <a:p>
            <a:pPr>
              <a:buSzPct val="125000"/>
              <a:buFont typeface="Wingdings" panose="05000000000000000000" pitchFamily="2" charset="2"/>
              <a:buChar char="§"/>
            </a:pPr>
            <a:r>
              <a:rPr lang="en-US" dirty="0" smtClean="0">
                <a:latin typeface="Arial" panose="020B0604020202020204" pitchFamily="34" charset="0"/>
                <a:cs typeface="Arial" panose="020B0604020202020204" pitchFamily="34" charset="0"/>
              </a:rPr>
              <a:t>Try to meet minimum building codes</a:t>
            </a:r>
          </a:p>
          <a:p>
            <a:pPr>
              <a:buSzPct val="125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buSzPct val="125000"/>
              <a:buFont typeface="Wingdings" panose="05000000000000000000" pitchFamily="2" charset="2"/>
              <a:buChar char="§"/>
            </a:pPr>
            <a:r>
              <a:rPr lang="en-US" dirty="0" smtClean="0">
                <a:latin typeface="Arial" panose="020B0604020202020204" pitchFamily="34" charset="0"/>
                <a:cs typeface="Arial" panose="020B0604020202020204" pitchFamily="34" charset="0"/>
              </a:rPr>
              <a:t>Eliminate Electro Static Discharge (ESD) for equipment and safety</a:t>
            </a:r>
          </a:p>
          <a:p>
            <a:pPr>
              <a:buSzPct val="125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buSzPct val="125000"/>
              <a:buFont typeface="Wingdings" panose="05000000000000000000" pitchFamily="2" charset="2"/>
              <a:buChar char="§"/>
            </a:pPr>
            <a:r>
              <a:rPr lang="en-US" dirty="0" smtClean="0">
                <a:latin typeface="Arial" panose="020B0604020202020204" pitchFamily="34" charset="0"/>
                <a:cs typeface="Arial" panose="020B0604020202020204" pitchFamily="34" charset="0"/>
              </a:rPr>
              <a:t>Because certain Dr.’s like it in operating rooms</a:t>
            </a:r>
          </a:p>
          <a:p>
            <a:pPr>
              <a:buSzPct val="12500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a:buSzPct val="125000"/>
              <a:buFont typeface="Wingdings" panose="05000000000000000000" pitchFamily="2" charset="2"/>
              <a:buChar char="§"/>
            </a:pPr>
            <a:r>
              <a:rPr lang="en-US" dirty="0" smtClean="0">
                <a:latin typeface="Arial" panose="020B0604020202020204" pitchFamily="34" charset="0"/>
                <a:cs typeface="Arial" panose="020B0604020202020204" pitchFamily="34" charset="0"/>
              </a:rPr>
              <a:t>That is the way we always did it</a:t>
            </a:r>
          </a:p>
          <a:p>
            <a:pPr>
              <a:buSzPct val="12500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SzPct val="125000"/>
              <a:buFont typeface="Wingdings" panose="05000000000000000000" pitchFamily="2" charset="2"/>
              <a:buChar char="§"/>
            </a:pPr>
            <a:r>
              <a:rPr lang="en-US" dirty="0" smtClean="0">
                <a:latin typeface="Arial" panose="020B0604020202020204" pitchFamily="34" charset="0"/>
                <a:cs typeface="Arial" panose="020B0604020202020204" pitchFamily="34" charset="0"/>
              </a:rPr>
              <a:t>Other reasons?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915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2772" y="-307146"/>
            <a:ext cx="7024687" cy="11374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1">
                    <a:lumMod val="75000"/>
                    <a:lumOff val="25000"/>
                  </a:schemeClr>
                </a:solidFill>
                <a:latin typeface="Arial" charset="0"/>
                <a:ea typeface="Arial" charset="0"/>
                <a:cs typeface="Arial" charset="0"/>
              </a:defRPr>
            </a:lvl1pPr>
          </a:lstStyle>
          <a:p>
            <a:r>
              <a:rPr lang="en-US" sz="3000" dirty="0" smtClean="0">
                <a:solidFill>
                  <a:schemeClr val="bg1"/>
                </a:solidFill>
              </a:rPr>
              <a:t>Presentation Overview</a:t>
            </a:r>
            <a:endParaRPr lang="en-US" sz="3000" dirty="0">
              <a:solidFill>
                <a:schemeClr val="bg1"/>
              </a:solidFill>
            </a:endParaRPr>
          </a:p>
        </p:txBody>
      </p:sp>
      <p:sp>
        <p:nvSpPr>
          <p:cNvPr id="12" name="Content Placeholder 2"/>
          <p:cNvSpPr txBox="1">
            <a:spLocks/>
          </p:cNvSpPr>
          <p:nvPr/>
        </p:nvSpPr>
        <p:spPr>
          <a:xfrm>
            <a:off x="2970921" y="2004670"/>
            <a:ext cx="7246037" cy="368417"/>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2200"/>
              </a:spcBef>
              <a:buFont typeface="Arial"/>
              <a:buNone/>
            </a:pPr>
            <a:r>
              <a:rPr lang="en-US" altLang="en-US" sz="2200" dirty="0" smtClean="0">
                <a:solidFill>
                  <a:schemeClr val="tx1">
                    <a:lumMod val="65000"/>
                    <a:lumOff val="35000"/>
                  </a:schemeClr>
                </a:solidFill>
                <a:latin typeface="Arial" panose="020B0604020202020204" pitchFamily="34" charset="0"/>
                <a:cs typeface="Arial" panose="020B0604020202020204" pitchFamily="34" charset="0"/>
              </a:rPr>
              <a:t>What are the reasons we humidify in Healthcare?</a:t>
            </a:r>
            <a:endParaRPr lang="en-US" altLang="en-US"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2046164" y="2879404"/>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B</a:t>
            </a:r>
          </a:p>
        </p:txBody>
      </p:sp>
      <p:sp>
        <p:nvSpPr>
          <p:cNvPr id="15" name="Rounded Rectangle 14"/>
          <p:cNvSpPr/>
          <p:nvPr/>
        </p:nvSpPr>
        <p:spPr>
          <a:xfrm>
            <a:off x="2046164" y="3960968"/>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C</a:t>
            </a:r>
          </a:p>
        </p:txBody>
      </p:sp>
      <p:sp>
        <p:nvSpPr>
          <p:cNvPr id="16" name="Rounded Rectangle 15"/>
          <p:cNvSpPr/>
          <p:nvPr/>
        </p:nvSpPr>
        <p:spPr>
          <a:xfrm>
            <a:off x="2046166" y="5042532"/>
            <a:ext cx="812222"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D</a:t>
            </a:r>
          </a:p>
        </p:txBody>
      </p:sp>
      <p:sp>
        <p:nvSpPr>
          <p:cNvPr id="17" name="Rounded Rectangle 16"/>
          <p:cNvSpPr/>
          <p:nvPr/>
        </p:nvSpPr>
        <p:spPr>
          <a:xfrm>
            <a:off x="2046164" y="1797840"/>
            <a:ext cx="812224" cy="807720"/>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prstClr val="white"/>
                </a:solidFill>
                <a:latin typeface="Arial" charset="0"/>
                <a:ea typeface="Arial" charset="0"/>
                <a:cs typeface="Arial" charset="0"/>
              </a:rPr>
              <a:t>A</a:t>
            </a:r>
          </a:p>
        </p:txBody>
      </p:sp>
      <p:sp>
        <p:nvSpPr>
          <p:cNvPr id="18" name="Content Placeholder 2"/>
          <p:cNvSpPr txBox="1">
            <a:spLocks/>
          </p:cNvSpPr>
          <p:nvPr/>
        </p:nvSpPr>
        <p:spPr>
          <a:xfrm>
            <a:off x="2957668" y="3127228"/>
            <a:ext cx="7590594" cy="42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Clr>
                <a:prstClr val="black">
                  <a:lumMod val="75000"/>
                  <a:lumOff val="25000"/>
                </a:prstClr>
              </a:buClr>
              <a:buFont typeface="Arial" panose="020B0604020202020204" pitchFamily="34" charset="0"/>
              <a:buNone/>
            </a:pPr>
            <a:r>
              <a:rPr lang="en-US" altLang="en-US" sz="2200" b="1" dirty="0" smtClean="0">
                <a:latin typeface="Arial" charset="0"/>
                <a:ea typeface="Arial" charset="0"/>
                <a:cs typeface="Arial" charset="0"/>
              </a:rPr>
              <a:t>What studies do we have? Anything new? </a:t>
            </a:r>
            <a:endParaRPr lang="en-US" altLang="en-US" sz="2200" b="1" dirty="0">
              <a:latin typeface="Arial" charset="0"/>
              <a:ea typeface="Arial" charset="0"/>
              <a:cs typeface="Arial" charset="0"/>
            </a:endParaRPr>
          </a:p>
        </p:txBody>
      </p:sp>
      <p:sp>
        <p:nvSpPr>
          <p:cNvPr id="19" name="Content Placeholder 2"/>
          <p:cNvSpPr txBox="1">
            <a:spLocks/>
          </p:cNvSpPr>
          <p:nvPr/>
        </p:nvSpPr>
        <p:spPr>
          <a:xfrm>
            <a:off x="2970920" y="4225646"/>
            <a:ext cx="6782212" cy="570579"/>
          </a:xfrm>
          <a:prstGeom prst="rect">
            <a:avLst/>
          </a:prstGeom>
        </p:spPr>
        <p:txBody>
          <a:bodyPr vert="horz" lIns="91440" tIns="45720" rIns="91440" bIns="45720" rtlCol="0">
            <a:normAutofit/>
          </a:bodyPr>
          <a:lstStyle>
            <a:defPPr>
              <a:defRPr lang="en-US"/>
            </a:defPPr>
            <a:lvl1pPr indent="0" defTabSz="914400">
              <a:lnSpc>
                <a:spcPct val="90000"/>
              </a:lnSpc>
              <a:spcBef>
                <a:spcPts val="2200"/>
              </a:spcBef>
              <a:buFont typeface="Arial" panose="020B0604020202020204" pitchFamily="34" charset="0"/>
              <a:buNone/>
              <a:defRPr sz="2600">
                <a:latin typeface="Arial" charset="0"/>
                <a:ea typeface="Arial" charset="0"/>
                <a:cs typeface="Arial"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n-US" sz="2200" dirty="0">
                <a:solidFill>
                  <a:prstClr val="black">
                    <a:lumMod val="75000"/>
                    <a:lumOff val="25000"/>
                  </a:prstClr>
                </a:solidFill>
              </a:rPr>
              <a:t>Dry building syndrome: M</a:t>
            </a:r>
            <a:r>
              <a:rPr lang="en-US" altLang="en-US" sz="2200" dirty="0" smtClean="0">
                <a:solidFill>
                  <a:prstClr val="black">
                    <a:lumMod val="75000"/>
                    <a:lumOff val="25000"/>
                  </a:prstClr>
                </a:solidFill>
              </a:rPr>
              <a:t>icrobes, Humans, Hospitals</a:t>
            </a:r>
            <a:endParaRPr lang="en-US" altLang="en-US" sz="2200" dirty="0">
              <a:solidFill>
                <a:prstClr val="black">
                  <a:lumMod val="75000"/>
                  <a:lumOff val="25000"/>
                </a:prstClr>
              </a:solidFill>
            </a:endParaRPr>
          </a:p>
        </p:txBody>
      </p:sp>
      <p:sp>
        <p:nvSpPr>
          <p:cNvPr id="20" name="Content Placeholder 2"/>
          <p:cNvSpPr txBox="1">
            <a:spLocks/>
          </p:cNvSpPr>
          <p:nvPr/>
        </p:nvSpPr>
        <p:spPr>
          <a:xfrm>
            <a:off x="2970921" y="5295745"/>
            <a:ext cx="4660229" cy="608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Font typeface="Arial" panose="020B0604020202020204" pitchFamily="34" charset="0"/>
              <a:buNone/>
            </a:pPr>
            <a:r>
              <a:rPr lang="en-US" altLang="en-US" sz="2200" dirty="0" smtClean="0">
                <a:solidFill>
                  <a:prstClr val="black">
                    <a:lumMod val="75000"/>
                    <a:lumOff val="25000"/>
                  </a:prstClr>
                </a:solidFill>
                <a:latin typeface="Arial" charset="0"/>
                <a:ea typeface="Arial" charset="0"/>
                <a:cs typeface="Arial" charset="0"/>
              </a:rPr>
              <a:t>Obstacles</a:t>
            </a:r>
            <a:r>
              <a:rPr lang="en-US" altLang="en-US" sz="2200" dirty="0">
                <a:solidFill>
                  <a:prstClr val="black">
                    <a:lumMod val="75000"/>
                    <a:lumOff val="25000"/>
                  </a:prstClr>
                </a:solidFill>
                <a:latin typeface="Arial" charset="0"/>
                <a:ea typeface="Arial" charset="0"/>
                <a:cs typeface="Arial" charset="0"/>
              </a:rPr>
              <a:t> </a:t>
            </a:r>
            <a:r>
              <a:rPr lang="en-US" altLang="en-US" sz="2200" dirty="0" smtClean="0">
                <a:solidFill>
                  <a:prstClr val="black">
                    <a:lumMod val="75000"/>
                    <a:lumOff val="25000"/>
                  </a:prstClr>
                </a:solidFill>
                <a:latin typeface="Arial" charset="0"/>
                <a:ea typeface="Arial" charset="0"/>
                <a:cs typeface="Arial" charset="0"/>
              </a:rPr>
              <a:t>to proper Air Hydration</a:t>
            </a:r>
            <a:endParaRPr lang="en-US" altLang="en-US" sz="2200" dirty="0">
              <a:solidFill>
                <a:prstClr val="black">
                  <a:lumMod val="75000"/>
                  <a:lumOff val="25000"/>
                </a:prstClr>
              </a:solidFill>
              <a:latin typeface="Arial" charset="0"/>
              <a:ea typeface="Arial" charset="0"/>
              <a:cs typeface="Arial" charset="0"/>
            </a:endParaRPr>
          </a:p>
        </p:txBody>
      </p:sp>
    </p:spTree>
    <p:extLst>
      <p:ext uri="{BB962C8B-B14F-4D97-AF65-F5344CB8AC3E}">
        <p14:creationId xmlns:p14="http://schemas.microsoft.com/office/powerpoint/2010/main" val="322941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6301" y="1139044"/>
            <a:ext cx="8757920" cy="1606528"/>
          </a:xfrm>
          <a:prstGeom prst="rect">
            <a:avLst/>
          </a:prstGeom>
        </p:spPr>
        <p:txBody>
          <a:bodyPr>
            <a:normAutofit/>
          </a:bodyPr>
          <a:lstStyle/>
          <a:p>
            <a:r>
              <a:rPr lang="en-US" sz="2600" dirty="0" smtClean="0">
                <a:solidFill>
                  <a:srgbClr val="0070C0"/>
                </a:solidFill>
                <a:latin typeface="Arial" panose="020B0604020202020204" pitchFamily="34" charset="0"/>
                <a:cs typeface="Arial" panose="020B0604020202020204" pitchFamily="34" charset="0"/>
              </a:rPr>
              <a:t>What’s Old?  </a:t>
            </a:r>
            <a:r>
              <a:rPr lang="en-US" sz="2600" dirty="0">
                <a:latin typeface="Arial" panose="020B0604020202020204" pitchFamily="34" charset="0"/>
                <a:cs typeface="Arial" panose="020B0604020202020204" pitchFamily="34" charset="0"/>
              </a:rPr>
              <a:t>published in 1985</a:t>
            </a:r>
            <a:r>
              <a:rPr lang="en-US" sz="2600" dirty="0" smtClean="0">
                <a:latin typeface="Arial" panose="020B0604020202020204" pitchFamily="34" charset="0"/>
                <a:cs typeface="Arial" panose="020B0604020202020204" pitchFamily="34" charset="0"/>
              </a:rPr>
              <a: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Sterling Chart with </a:t>
            </a:r>
            <a:r>
              <a:rPr lang="en-US" sz="2600" dirty="0">
                <a:latin typeface="Arial" panose="020B0604020202020204" pitchFamily="34" charset="0"/>
                <a:cs typeface="Arial" panose="020B0604020202020204" pitchFamily="34" charset="0"/>
              </a:rPr>
              <a:t>optimal RH level for health </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of </a:t>
            </a:r>
            <a:r>
              <a:rPr lang="en-US" sz="2600" dirty="0">
                <a:latin typeface="Arial" panose="020B0604020202020204" pitchFamily="34" charset="0"/>
                <a:cs typeface="Arial" panose="020B0604020202020204" pitchFamily="34" charset="0"/>
              </a:rPr>
              <a:t>40%–60%</a:t>
            </a:r>
          </a:p>
        </p:txBody>
      </p:sp>
      <p:pic>
        <p:nvPicPr>
          <p:cNvPr id="6" name="Grafik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8246" y="2414873"/>
            <a:ext cx="8615680" cy="3895145"/>
          </a:xfrm>
          <a:prstGeom prst="rect">
            <a:avLst/>
          </a:prstGeom>
        </p:spPr>
      </p:pic>
      <p:sp>
        <p:nvSpPr>
          <p:cNvPr id="10" name="Rechteck 5"/>
          <p:cNvSpPr/>
          <p:nvPr/>
        </p:nvSpPr>
        <p:spPr>
          <a:xfrm>
            <a:off x="5160289" y="2414873"/>
            <a:ext cx="1784507" cy="3895145"/>
          </a:xfrm>
          <a:prstGeom prst="rect">
            <a:avLst/>
          </a:pr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Title 1"/>
          <p:cNvSpPr txBox="1">
            <a:spLocks/>
          </p:cNvSpPr>
          <p:nvPr/>
        </p:nvSpPr>
        <p:spPr>
          <a:xfrm>
            <a:off x="362772" y="-307146"/>
            <a:ext cx="7024687" cy="11374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1">
                    <a:lumMod val="75000"/>
                    <a:lumOff val="25000"/>
                  </a:schemeClr>
                </a:solidFill>
                <a:latin typeface="Arial" charset="0"/>
                <a:ea typeface="Arial" charset="0"/>
                <a:cs typeface="Arial" charset="0"/>
              </a:defRPr>
            </a:lvl1pPr>
          </a:lstStyle>
          <a:p>
            <a:r>
              <a:rPr lang="en-US" sz="3000" dirty="0" smtClean="0">
                <a:solidFill>
                  <a:schemeClr val="bg1"/>
                </a:solidFill>
              </a:rPr>
              <a:t>Sterling Chart</a:t>
            </a:r>
            <a:endParaRPr lang="en-US" sz="3000" dirty="0">
              <a:solidFill>
                <a:schemeClr val="bg1"/>
              </a:solidFill>
            </a:endParaRPr>
          </a:p>
        </p:txBody>
      </p:sp>
    </p:spTree>
    <p:extLst>
      <p:ext uri="{BB962C8B-B14F-4D97-AF65-F5344CB8AC3E}">
        <p14:creationId xmlns:p14="http://schemas.microsoft.com/office/powerpoint/2010/main" val="4023961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6641" y="870856"/>
            <a:ext cx="9875520" cy="980303"/>
          </a:xfrm>
          <a:prstGeom prst="rect">
            <a:avLst/>
          </a:prstGeom>
        </p:spPr>
        <p:txBody>
          <a:bodyPr>
            <a:normAutofit/>
          </a:bodyPr>
          <a:lstStyle/>
          <a:p>
            <a:r>
              <a:rPr lang="en-US" sz="2800" dirty="0" smtClean="0">
                <a:latin typeface="+mn-lt"/>
              </a:rPr>
              <a:t> </a:t>
            </a:r>
            <a:br>
              <a:rPr lang="en-US" sz="2800" dirty="0" smtClean="0">
                <a:latin typeface="+mn-lt"/>
              </a:rPr>
            </a:br>
            <a:r>
              <a:rPr lang="en-US" sz="2800" dirty="0" smtClean="0">
                <a:latin typeface="Arial" panose="020B0604020202020204" pitchFamily="34" charset="0"/>
                <a:cs typeface="Arial" panose="020B0604020202020204" pitchFamily="34" charset="0"/>
              </a:rPr>
              <a:t>Viability </a:t>
            </a:r>
            <a:r>
              <a:rPr lang="en-US" sz="2800" dirty="0">
                <a:latin typeface="Arial" panose="020B0604020202020204" pitchFamily="34" charset="0"/>
                <a:cs typeface="Arial" panose="020B0604020202020204" pitchFamily="34" charset="0"/>
              </a:rPr>
              <a:t>of many viruses is reduced in air with RH 40%</a:t>
            </a:r>
            <a:r>
              <a:rPr lang="mr-IN" sz="2800" dirty="0">
                <a:latin typeface="Arial" panose="020B0604020202020204" pitchFamily="34" charset="0"/>
              </a:rPr>
              <a:t>–</a:t>
            </a:r>
            <a:r>
              <a:rPr lang="en-US" sz="2800" dirty="0">
                <a:latin typeface="Arial" panose="020B0604020202020204" pitchFamily="34" charset="0"/>
                <a:cs typeface="Arial" panose="020B0604020202020204" pitchFamily="34" charset="0"/>
              </a:rPr>
              <a:t>60%</a:t>
            </a:r>
          </a:p>
        </p:txBody>
      </p:sp>
      <p:graphicFrame>
        <p:nvGraphicFramePr>
          <p:cNvPr id="4" name="Diagramm 2"/>
          <p:cNvGraphicFramePr>
            <a:graphicFrameLocks noGrp="1"/>
          </p:cNvGraphicFramePr>
          <p:nvPr>
            <p:ph idx="4294967295"/>
            <p:extLst/>
          </p:nvPr>
        </p:nvGraphicFramePr>
        <p:xfrm>
          <a:off x="1056640" y="1887538"/>
          <a:ext cx="9875520" cy="44104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500576" y="2991863"/>
            <a:ext cx="1701210" cy="2701014"/>
          </a:xfrm>
          <a:prstGeom prst="rect">
            <a:avLst/>
          </a:prstGeom>
          <a:solidFill>
            <a:srgbClr val="57CD6C">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6" name="Tekstboks 5"/>
          <p:cNvSpPr txBox="1"/>
          <p:nvPr/>
        </p:nvSpPr>
        <p:spPr>
          <a:xfrm>
            <a:off x="1943805" y="6297977"/>
            <a:ext cx="8274866" cy="276999"/>
          </a:xfrm>
          <a:prstGeom prst="rect">
            <a:avLst/>
          </a:prstGeom>
          <a:noFill/>
        </p:spPr>
        <p:txBody>
          <a:bodyPr wrap="square" rtlCol="0">
            <a:spAutoFit/>
          </a:bodyPr>
          <a:lstStyle/>
          <a:p>
            <a:r>
              <a:rPr lang="da-DK" sz="600" i="1" dirty="0">
                <a:solidFill>
                  <a:prstClr val="black"/>
                </a:solidFill>
              </a:rPr>
              <a:t>High </a:t>
            </a:r>
            <a:r>
              <a:rPr lang="da-DK" sz="600" i="1" dirty="0" err="1">
                <a:solidFill>
                  <a:prstClr val="black"/>
                </a:solidFill>
              </a:rPr>
              <a:t>Humidity</a:t>
            </a:r>
            <a:r>
              <a:rPr lang="da-DK" sz="600" i="1" dirty="0">
                <a:solidFill>
                  <a:prstClr val="black"/>
                </a:solidFill>
              </a:rPr>
              <a:t> </a:t>
            </a:r>
            <a:r>
              <a:rPr lang="da-DK" sz="600" i="1" dirty="0" err="1">
                <a:solidFill>
                  <a:prstClr val="black"/>
                </a:solidFill>
              </a:rPr>
              <a:t>Leads</a:t>
            </a:r>
            <a:r>
              <a:rPr lang="da-DK" sz="600" i="1" dirty="0">
                <a:solidFill>
                  <a:prstClr val="black"/>
                </a:solidFill>
              </a:rPr>
              <a:t> to </a:t>
            </a:r>
            <a:r>
              <a:rPr lang="da-DK" sz="600" i="1" dirty="0" err="1">
                <a:solidFill>
                  <a:prstClr val="black"/>
                </a:solidFill>
              </a:rPr>
              <a:t>Loss</a:t>
            </a:r>
            <a:r>
              <a:rPr lang="da-DK" sz="600" i="1" dirty="0">
                <a:solidFill>
                  <a:prstClr val="black"/>
                </a:solidFill>
              </a:rPr>
              <a:t> of </a:t>
            </a:r>
            <a:r>
              <a:rPr lang="da-DK" sz="600" i="1" dirty="0" err="1">
                <a:solidFill>
                  <a:prstClr val="black"/>
                </a:solidFill>
              </a:rPr>
              <a:t>Infectious</a:t>
            </a:r>
            <a:r>
              <a:rPr lang="da-DK" sz="600" i="1" dirty="0">
                <a:solidFill>
                  <a:prstClr val="black"/>
                </a:solidFill>
              </a:rPr>
              <a:t> Virus from </a:t>
            </a:r>
            <a:r>
              <a:rPr lang="da-DK" sz="600" i="1" dirty="0" err="1">
                <a:solidFill>
                  <a:prstClr val="black"/>
                </a:solidFill>
              </a:rPr>
              <a:t>Simulated</a:t>
            </a:r>
            <a:r>
              <a:rPr lang="da-DK" sz="600" i="1" dirty="0">
                <a:solidFill>
                  <a:prstClr val="black"/>
                </a:solidFill>
              </a:rPr>
              <a:t> </a:t>
            </a:r>
            <a:r>
              <a:rPr lang="da-DK" sz="600" i="1" dirty="0" err="1">
                <a:solidFill>
                  <a:prstClr val="black"/>
                </a:solidFill>
              </a:rPr>
              <a:t>Coughs</a:t>
            </a:r>
            <a:r>
              <a:rPr lang="da-DK" sz="600" i="1" dirty="0">
                <a:solidFill>
                  <a:prstClr val="black"/>
                </a:solidFill>
              </a:rPr>
              <a:t>. </a:t>
            </a:r>
            <a:r>
              <a:rPr lang="da-DK" sz="600" dirty="0">
                <a:solidFill>
                  <a:prstClr val="black"/>
                </a:solidFill>
              </a:rPr>
              <a:t>U. Illinois, 2013</a:t>
            </a:r>
          </a:p>
          <a:p>
            <a:r>
              <a:rPr lang="da-DK" sz="600" dirty="0">
                <a:solidFill>
                  <a:prstClr val="black"/>
                </a:solidFill>
              </a:rPr>
              <a:t>J </a:t>
            </a:r>
            <a:r>
              <a:rPr lang="da-DK" sz="600" dirty="0" err="1">
                <a:solidFill>
                  <a:prstClr val="black"/>
                </a:solidFill>
              </a:rPr>
              <a:t>Noti</a:t>
            </a:r>
            <a:r>
              <a:rPr lang="da-DK" sz="600" dirty="0">
                <a:solidFill>
                  <a:prstClr val="black"/>
                </a:solidFill>
              </a:rPr>
              <a:t>, et al.</a:t>
            </a:r>
          </a:p>
        </p:txBody>
      </p:sp>
      <p:sp>
        <p:nvSpPr>
          <p:cNvPr id="3" name="Rectangle 2"/>
          <p:cNvSpPr/>
          <p:nvPr/>
        </p:nvSpPr>
        <p:spPr>
          <a:xfrm>
            <a:off x="511628" y="300563"/>
            <a:ext cx="8164285" cy="1015663"/>
          </a:xfrm>
          <a:prstGeom prst="rect">
            <a:avLst/>
          </a:prstGeom>
        </p:spPr>
        <p:txBody>
          <a:bodyPr wrap="square">
            <a:spAutoFit/>
          </a:bodyPr>
          <a:lstStyle/>
          <a:p>
            <a:r>
              <a:rPr lang="en-US" sz="3000" dirty="0">
                <a:solidFill>
                  <a:schemeClr val="bg1"/>
                </a:solidFill>
                <a:latin typeface="Arial" panose="020B0604020202020204" pitchFamily="34" charset="0"/>
                <a:cs typeface="Arial" panose="020B0604020202020204" pitchFamily="34" charset="0"/>
              </a:rPr>
              <a:t>What’s </a:t>
            </a:r>
            <a:r>
              <a:rPr lang="en-US" sz="3000" dirty="0" err="1" smtClean="0">
                <a:solidFill>
                  <a:schemeClr val="bg1"/>
                </a:solidFill>
                <a:latin typeface="Arial" panose="020B0604020202020204" pitchFamily="34" charset="0"/>
                <a:cs typeface="Arial" panose="020B0604020202020204" pitchFamily="34" charset="0"/>
              </a:rPr>
              <a:t>Kinda</a:t>
            </a:r>
            <a:r>
              <a:rPr lang="en-US" sz="3000" dirty="0" smtClean="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New? – NIOSH Study  - 2013</a:t>
            </a:r>
            <a:r>
              <a:rPr lang="en-US" sz="3000" dirty="0">
                <a:latin typeface="Arial" panose="020B0604020202020204" pitchFamily="34" charset="0"/>
                <a:cs typeface="Arial" panose="020B0604020202020204" pitchFamily="34" charset="0"/>
              </a:rPr>
              <a:t/>
            </a:r>
            <a:br>
              <a:rPr lang="en-US" sz="3000" dirty="0">
                <a:latin typeface="Arial" panose="020B0604020202020204" pitchFamily="34" charset="0"/>
                <a:cs typeface="Arial" panose="020B0604020202020204" pitchFamily="34" charset="0"/>
              </a:rPr>
            </a:br>
            <a:endParaRPr lang="en-US" sz="3000" dirty="0"/>
          </a:p>
        </p:txBody>
      </p:sp>
    </p:spTree>
    <p:extLst>
      <p:ext uri="{BB962C8B-B14F-4D97-AF65-F5344CB8AC3E}">
        <p14:creationId xmlns:p14="http://schemas.microsoft.com/office/powerpoint/2010/main" val="1588811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771" y="261257"/>
            <a:ext cx="6934200" cy="576943"/>
          </a:xfrm>
          <a:prstGeom prst="rect">
            <a:avLst/>
          </a:prstGeom>
        </p:spPr>
        <p:txBody>
          <a:bodyPr/>
          <a:lstStyle/>
          <a:p>
            <a:pPr algn="l"/>
            <a:r>
              <a:rPr lang="en-US" sz="3000" dirty="0" smtClean="0">
                <a:solidFill>
                  <a:schemeClr val="bg1"/>
                </a:solidFill>
                <a:latin typeface="Arial" panose="020B0604020202020204" pitchFamily="34" charset="0"/>
                <a:cs typeface="Arial" panose="020B0604020202020204" pitchFamily="34" charset="0"/>
              </a:rPr>
              <a:t>What’s New? – Microbiome Study 2013</a:t>
            </a:r>
            <a:endParaRPr lang="en-US" sz="3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429880" y="1436911"/>
            <a:ext cx="10018713" cy="5410202"/>
          </a:xfrm>
          <a:prstGeom prst="rect">
            <a:avLst/>
          </a:prstGeom>
        </p:spPr>
        <p:txBody>
          <a:bodyPr>
            <a:normAutofit fontScale="92500"/>
          </a:bodyPr>
          <a:lstStyle/>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Most recent study – Microbiome Study 2013 –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Dr. Stephanie Taylor, MD HMS.</a:t>
            </a:r>
          </a:p>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Research study conducted to identify factors contributing to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infections in hospitals.</a:t>
            </a:r>
          </a:p>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Conducted in newly constructed Midwest Hospital setting.</a:t>
            </a:r>
          </a:p>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Built 2013, LEED </a:t>
            </a:r>
            <a:r>
              <a:rPr lang="en-US" sz="2600" dirty="0">
                <a:latin typeface="Arial" panose="020B0604020202020204" pitchFamily="34" charset="0"/>
                <a:cs typeface="Arial" panose="020B0604020202020204" pitchFamily="34" charset="0"/>
              </a:rPr>
              <a:t>Silver, </a:t>
            </a:r>
            <a:r>
              <a:rPr lang="en-US" sz="2600" dirty="0" smtClean="0">
                <a:latin typeface="Arial" panose="020B0604020202020204" pitchFamily="34" charset="0"/>
                <a:cs typeface="Arial" panose="020B0604020202020204" pitchFamily="34" charset="0"/>
              </a:rPr>
              <a:t>240 </a:t>
            </a:r>
            <a:r>
              <a:rPr lang="en-US" sz="2600" dirty="0">
                <a:latin typeface="Arial" panose="020B0604020202020204" pitchFamily="34" charset="0"/>
                <a:cs typeface="Arial" panose="020B0604020202020204" pitchFamily="34" charset="0"/>
              </a:rPr>
              <a:t>bed </a:t>
            </a:r>
            <a:r>
              <a:rPr lang="en-US" sz="2600" dirty="0" smtClean="0">
                <a:latin typeface="Arial" panose="020B0604020202020204" pitchFamily="34" charset="0"/>
                <a:cs typeface="Arial" panose="020B0604020202020204" pitchFamily="34" charset="0"/>
              </a:rPr>
              <a:t>single occupancy hospital.  </a:t>
            </a:r>
          </a:p>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1.2 million total square feet, 100,000 </a:t>
            </a:r>
            <a:r>
              <a:rPr lang="en-US" sz="2600" dirty="0" err="1" smtClean="0">
                <a:latin typeface="Arial" panose="020B0604020202020204" pitchFamily="34" charset="0"/>
                <a:cs typeface="Arial" panose="020B0604020202020204" pitchFamily="34" charset="0"/>
              </a:rPr>
              <a:t>sq</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ft</a:t>
            </a:r>
            <a:r>
              <a:rPr lang="en-US" sz="2600" dirty="0" smtClean="0">
                <a:latin typeface="Arial" panose="020B0604020202020204" pitchFamily="34" charset="0"/>
                <a:cs typeface="Arial" panose="020B0604020202020204" pitchFamily="34" charset="0"/>
              </a:rPr>
              <a:t> per floor.</a:t>
            </a:r>
          </a:p>
          <a:p>
            <a:pPr marL="347663" indent="-347663">
              <a:lnSpc>
                <a:spcPct val="120000"/>
              </a:lnSpc>
              <a:spcBef>
                <a:spcPts val="0"/>
              </a:spcBef>
              <a:spcAft>
                <a:spcPts val="1400"/>
              </a:spcAft>
              <a:buSzPct val="125000"/>
              <a:buFont typeface="Wingdings" panose="05000000000000000000" pitchFamily="2" charset="2"/>
              <a:buChar char="§"/>
            </a:pPr>
            <a:r>
              <a:rPr lang="en-US" sz="2600" dirty="0">
                <a:latin typeface="Arial" panose="020B0604020202020204" pitchFamily="34" charset="0"/>
                <a:cs typeface="Arial" panose="020B0604020202020204" pitchFamily="34" charset="0"/>
              </a:rPr>
              <a:t>14 month long study. 2 months prior to opening plus 1</a:t>
            </a:r>
            <a:r>
              <a:rPr lang="en-US" sz="2600" baseline="30000" dirty="0">
                <a:latin typeface="Arial" panose="020B0604020202020204" pitchFamily="34" charset="0"/>
                <a:cs typeface="Arial" panose="020B0604020202020204" pitchFamily="34" charset="0"/>
              </a:rPr>
              <a:t>st</a:t>
            </a:r>
            <a:r>
              <a:rPr lang="en-US" sz="2600" dirty="0">
                <a:latin typeface="Arial" panose="020B0604020202020204" pitchFamily="34" charset="0"/>
                <a:cs typeface="Arial" panose="020B0604020202020204" pitchFamily="34" charset="0"/>
              </a:rPr>
              <a:t> year </a:t>
            </a:r>
            <a:r>
              <a:rPr lang="en-US" sz="2600" dirty="0" smtClean="0">
                <a:latin typeface="Arial" panose="020B0604020202020204" pitchFamily="34" charset="0"/>
                <a:cs typeface="Arial" panose="020B0604020202020204" pitchFamily="34" charset="0"/>
              </a:rPr>
              <a:t>open.</a:t>
            </a:r>
          </a:p>
          <a:p>
            <a:pPr marL="347663" indent="-347663">
              <a:lnSpc>
                <a:spcPct val="120000"/>
              </a:lnSpc>
              <a:spcBef>
                <a:spcPts val="0"/>
              </a:spcBef>
              <a:spcAft>
                <a:spcPts val="1400"/>
              </a:spcAft>
              <a:buSzPct val="125000"/>
              <a:buFont typeface="Wingdings" panose="05000000000000000000" pitchFamily="2" charset="2"/>
              <a:buChar char="§"/>
            </a:pPr>
            <a:r>
              <a:rPr lang="en-US" sz="2600" dirty="0" smtClean="0">
                <a:latin typeface="Arial" panose="020B0604020202020204" pitchFamily="34" charset="0"/>
                <a:cs typeface="Arial" panose="020B0604020202020204" pitchFamily="34" charset="0"/>
              </a:rPr>
              <a:t>10 Patient rooms and 2 nursing stations on 2 separate floors.</a:t>
            </a:r>
          </a:p>
          <a:p>
            <a:endParaRPr lang="en-US" dirty="0"/>
          </a:p>
          <a:p>
            <a:endParaRPr lang="en-US" dirty="0"/>
          </a:p>
        </p:txBody>
      </p:sp>
    </p:spTree>
    <p:extLst>
      <p:ext uri="{BB962C8B-B14F-4D97-AF65-F5344CB8AC3E}">
        <p14:creationId xmlns:p14="http://schemas.microsoft.com/office/powerpoint/2010/main" val="28132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537096" y="1643739"/>
            <a:ext cx="7109138" cy="4533363"/>
          </a:xfrm>
          <a:prstGeom prst="rect">
            <a:avLst/>
          </a:prstGeom>
        </p:spPr>
      </p:pic>
      <p:sp>
        <p:nvSpPr>
          <p:cNvPr id="5" name="Title 1"/>
          <p:cNvSpPr txBox="1">
            <a:spLocks/>
          </p:cNvSpPr>
          <p:nvPr/>
        </p:nvSpPr>
        <p:spPr>
          <a:xfrm>
            <a:off x="402771" y="261257"/>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dirty="0" smtClean="0">
                <a:solidFill>
                  <a:schemeClr val="bg1"/>
                </a:solidFill>
                <a:latin typeface="Arial" panose="020B0604020202020204" pitchFamily="34" charset="0"/>
                <a:cs typeface="Arial" panose="020B0604020202020204" pitchFamily="34" charset="0"/>
              </a:rPr>
              <a:t>Microbiome Study</a:t>
            </a:r>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93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88574"/>
            <a:ext cx="12191999" cy="5769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
          <p:cNvGrpSpPr/>
          <p:nvPr/>
        </p:nvGrpSpPr>
        <p:grpSpPr>
          <a:xfrm>
            <a:off x="1648159" y="2033822"/>
            <a:ext cx="9002721" cy="2749893"/>
            <a:chOff x="1473989" y="2033822"/>
            <a:chExt cx="9002721" cy="2749893"/>
          </a:xfrm>
        </p:grpSpPr>
        <p:pic>
          <p:nvPicPr>
            <p:cNvPr id="6" name="Picture Placeholder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83872" y="2033822"/>
              <a:ext cx="2163417" cy="205740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06583" y="2033822"/>
              <a:ext cx="2639666" cy="2027903"/>
            </a:xfrm>
            <a:prstGeom prst="rect">
              <a:avLst/>
            </a:prstGeom>
          </p:spPr>
        </p:pic>
        <p:sp>
          <p:nvSpPr>
            <p:cNvPr id="8" name="Rectangle 7"/>
            <p:cNvSpPr/>
            <p:nvPr/>
          </p:nvSpPr>
          <p:spPr>
            <a:xfrm>
              <a:off x="1473989" y="4333916"/>
              <a:ext cx="2335896" cy="430887"/>
            </a:xfrm>
            <a:prstGeom prst="rect">
              <a:avLst/>
            </a:prstGeom>
          </p:spPr>
          <p:txBody>
            <a:bodyPr wrap="none">
              <a:spAutoFit/>
            </a:bodyPr>
            <a:lstStyle/>
            <a:p>
              <a:pPr>
                <a:spcBef>
                  <a:spcPct val="20000"/>
                </a:spcBef>
                <a:buClr>
                  <a:srgbClr val="0070C0"/>
                </a:buClr>
              </a:pPr>
              <a:r>
                <a:rPr lang="en-US" sz="2200" dirty="0">
                  <a:solidFill>
                    <a:prstClr val="white"/>
                  </a:solidFill>
                  <a:latin typeface="Arial" charset="0"/>
                  <a:ea typeface="Arial" charset="0"/>
                  <a:cs typeface="Arial" charset="0"/>
                </a:rPr>
                <a:t>Microscope 1509</a:t>
              </a:r>
            </a:p>
          </p:txBody>
        </p:sp>
        <p:sp>
          <p:nvSpPr>
            <p:cNvPr id="9" name="Rectangle 8"/>
            <p:cNvSpPr/>
            <p:nvPr/>
          </p:nvSpPr>
          <p:spPr>
            <a:xfrm>
              <a:off x="4793895" y="4352828"/>
              <a:ext cx="2163797" cy="430887"/>
            </a:xfrm>
            <a:prstGeom prst="rect">
              <a:avLst/>
            </a:prstGeom>
          </p:spPr>
          <p:txBody>
            <a:bodyPr wrap="none">
              <a:spAutoFit/>
            </a:bodyPr>
            <a:lstStyle/>
            <a:p>
              <a:pPr>
                <a:spcBef>
                  <a:spcPct val="20000"/>
                </a:spcBef>
                <a:buClr>
                  <a:srgbClr val="0070C0"/>
                </a:buClr>
              </a:pPr>
              <a:r>
                <a:rPr lang="en-US" sz="2200" dirty="0">
                  <a:solidFill>
                    <a:prstClr val="white"/>
                  </a:solidFill>
                  <a:latin typeface="Arial" charset="0"/>
                  <a:ea typeface="Arial" charset="0"/>
                  <a:cs typeface="Arial" charset="0"/>
                </a:rPr>
                <a:t>Telescope 1608</a:t>
              </a:r>
            </a:p>
          </p:txBody>
        </p:sp>
        <p:sp>
          <p:nvSpPr>
            <p:cNvPr id="10" name="Rectangle 9"/>
            <p:cNvSpPr/>
            <p:nvPr/>
          </p:nvSpPr>
          <p:spPr>
            <a:xfrm>
              <a:off x="7510833" y="4352827"/>
              <a:ext cx="2965877" cy="430887"/>
            </a:xfrm>
            <a:prstGeom prst="rect">
              <a:avLst/>
            </a:prstGeom>
          </p:spPr>
          <p:txBody>
            <a:bodyPr wrap="none">
              <a:spAutoFit/>
            </a:bodyPr>
            <a:lstStyle/>
            <a:p>
              <a:pPr>
                <a:spcBef>
                  <a:spcPct val="20000"/>
                </a:spcBef>
                <a:buClr>
                  <a:srgbClr val="0070C0"/>
                </a:buClr>
              </a:pPr>
              <a:r>
                <a:rPr lang="en-US" sz="2200" dirty="0">
                  <a:solidFill>
                    <a:prstClr val="white"/>
                  </a:solidFill>
                  <a:latin typeface="Arial" charset="0"/>
                  <a:ea typeface="Arial" charset="0"/>
                  <a:cs typeface="Arial" charset="0"/>
                </a:rPr>
                <a:t>“Gene-o-scope” 2000”</a:t>
              </a:r>
            </a:p>
          </p:txBody>
        </p:sp>
        <p:pic>
          <p:nvPicPr>
            <p:cNvPr id="11" name="Picture 10"/>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942681" y="2033822"/>
              <a:ext cx="2256275" cy="1957847"/>
            </a:xfrm>
            <a:prstGeom prst="rect">
              <a:avLst/>
            </a:prstGeom>
          </p:spPr>
        </p:pic>
      </p:grpSp>
      <p:sp>
        <p:nvSpPr>
          <p:cNvPr id="12" name="Title 1"/>
          <p:cNvSpPr txBox="1">
            <a:spLocks/>
          </p:cNvSpPr>
          <p:nvPr/>
        </p:nvSpPr>
        <p:spPr>
          <a:xfrm>
            <a:off x="402771" y="283029"/>
            <a:ext cx="6934200" cy="57694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000" dirty="0">
                <a:solidFill>
                  <a:schemeClr val="bg1"/>
                </a:solidFill>
                <a:latin typeface="Arial" panose="020B0604020202020204" pitchFamily="34" charset="0"/>
                <a:cs typeface="Arial" panose="020B0604020202020204" pitchFamily="34" charset="0"/>
              </a:rPr>
              <a:t>New Tools and More Data - PCR</a:t>
            </a:r>
          </a:p>
        </p:txBody>
      </p:sp>
    </p:spTree>
    <p:extLst>
      <p:ext uri="{BB962C8B-B14F-4D97-AF65-F5344CB8AC3E}">
        <p14:creationId xmlns:p14="http://schemas.microsoft.com/office/powerpoint/2010/main" val="166843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1463</Words>
  <Application>Microsoft Office PowerPoint</Application>
  <PresentationFormat>Widescreen</PresentationFormat>
  <Paragraphs>233</Paragraphs>
  <Slides>29</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ＭＳ Ｐゴシック</vt:lpstr>
      <vt:lpstr>Arial</vt:lpstr>
      <vt:lpstr>Calibri</vt:lpstr>
      <vt:lpstr>Calibri Light</vt:lpstr>
      <vt:lpstr>Corbel</vt:lpstr>
      <vt:lpstr>Franklin Gothic Book</vt:lpstr>
      <vt:lpstr>Freehand521 BT</vt:lpstr>
      <vt:lpstr>Mangal</vt:lpstr>
      <vt:lpstr>Wingdings</vt:lpstr>
      <vt:lpstr>Parallax</vt:lpstr>
      <vt:lpstr>Custom Design</vt:lpstr>
      <vt:lpstr>1_Custom Design</vt:lpstr>
      <vt:lpstr>Why Humidify in Healthcare?</vt:lpstr>
      <vt:lpstr>PowerPoint Presentation</vt:lpstr>
      <vt:lpstr>Why do We Humidify in Healthcare?</vt:lpstr>
      <vt:lpstr>PowerPoint Presentation</vt:lpstr>
      <vt:lpstr>What’s Old?  published in 1985, Sterling Chart with optimal RH level for health  of 40%–60%</vt:lpstr>
      <vt:lpstr>  Viability of many viruses is reduced in air with RH 40%–60%</vt:lpstr>
      <vt:lpstr>What’s New? – Microbiome Study 2013</vt:lpstr>
      <vt:lpstr>PowerPoint Presentation</vt:lpstr>
      <vt:lpstr>PowerPoint Presentation</vt:lpstr>
      <vt:lpstr>Patient room information collected every 30 minutes for 1 year after opening.  </vt:lpstr>
      <vt:lpstr>Results - Indoor air RH was found to be the most significant factor associated with patient HAIs.</vt:lpstr>
      <vt:lpstr> 8 Million Data Points collected   SPSS analysis of relationships between indoor conditions and infections</vt:lpstr>
      <vt:lpstr>This new data challenges the desire to minimize humidity in occupied spaces</vt:lpstr>
      <vt:lpstr>PowerPoint Presentation</vt:lpstr>
      <vt:lpstr>Dry air shrinks aerosolized droplets, promoting greater pathogen spread</vt:lpstr>
      <vt:lpstr>Dry indoor air promotes pathogen transmission in tiny aerosolized droplets</vt:lpstr>
      <vt:lpstr>With RH of 40%–60%, infectious droplets settle out of the airborne environment</vt:lpstr>
      <vt:lpstr>Proper air hydration is essential for our respiratory system defenses</vt:lpstr>
      <vt:lpstr>PowerPoint Presentation</vt:lpstr>
      <vt:lpstr>PowerPoint Presentation</vt:lpstr>
      <vt:lpstr>PowerPoint Presentation</vt:lpstr>
      <vt:lpstr>What’s Old?  Published in 1985, Sterling Chart with optimal RH level for health of 40%–60%</vt:lpstr>
      <vt:lpstr>PowerPoint Presentation</vt:lpstr>
      <vt:lpstr>PowerPoint Presentation</vt:lpstr>
      <vt:lpstr>Why do we Humidify in Healthcare?</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Demitrio, Pat</dc:creator>
  <cp:lastModifiedBy>Cassidy Naomi</cp:lastModifiedBy>
  <cp:revision>16</cp:revision>
  <dcterms:created xsi:type="dcterms:W3CDTF">2017-05-22T13:35:16Z</dcterms:created>
  <dcterms:modified xsi:type="dcterms:W3CDTF">2017-06-07T17:49:39Z</dcterms:modified>
</cp:coreProperties>
</file>