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436" r:id="rId3"/>
    <p:sldId id="357" r:id="rId4"/>
    <p:sldId id="354" r:id="rId5"/>
    <p:sldId id="350" r:id="rId6"/>
    <p:sldId id="423" r:id="rId7"/>
    <p:sldId id="352" r:id="rId8"/>
    <p:sldId id="281" r:id="rId9"/>
    <p:sldId id="356" r:id="rId10"/>
    <p:sldId id="382" r:id="rId11"/>
    <p:sldId id="292" r:id="rId12"/>
    <p:sldId id="385" r:id="rId13"/>
    <p:sldId id="301" r:id="rId14"/>
    <p:sldId id="340" r:id="rId15"/>
    <p:sldId id="336" r:id="rId16"/>
    <p:sldId id="441" r:id="rId17"/>
    <p:sldId id="442" r:id="rId18"/>
    <p:sldId id="443" r:id="rId19"/>
    <p:sldId id="444" r:id="rId20"/>
    <p:sldId id="417" r:id="rId21"/>
    <p:sldId id="393" r:id="rId22"/>
    <p:sldId id="439" r:id="rId23"/>
  </p:sldIdLst>
  <p:sldSz cx="24384000" cy="13716000"/>
  <p:notesSz cx="6858000" cy="9144000"/>
  <p:defaultTextStyle>
    <a:defPPr>
      <a:defRPr lang="en-US"/>
    </a:defPPr>
    <a:lvl1pPr algn="l" defTabSz="825500" rtl="0" fontAlgn="base">
      <a:spcBef>
        <a:spcPct val="0"/>
      </a:spcBef>
      <a:spcAft>
        <a:spcPct val="0"/>
      </a:spcAft>
      <a:defRPr sz="5000" kern="1200">
        <a:solidFill>
          <a:srgbClr val="000000"/>
        </a:solidFill>
        <a:latin typeface="Helvetica Light" pitchFamily="127" charset="0"/>
        <a:ea typeface="Helvetica Light" pitchFamily="127" charset="0"/>
        <a:cs typeface="Helvetica Light" pitchFamily="127" charset="0"/>
        <a:sym typeface="Helvetica Light" pitchFamily="127" charset="0"/>
      </a:defRPr>
    </a:lvl1pPr>
    <a:lvl2pPr algn="l" defTabSz="825500" rtl="0" fontAlgn="base">
      <a:spcBef>
        <a:spcPct val="0"/>
      </a:spcBef>
      <a:spcAft>
        <a:spcPct val="0"/>
      </a:spcAft>
      <a:defRPr sz="5000" kern="1200">
        <a:solidFill>
          <a:srgbClr val="000000"/>
        </a:solidFill>
        <a:latin typeface="Helvetica Light" pitchFamily="127" charset="0"/>
        <a:ea typeface="Helvetica Light" pitchFamily="127" charset="0"/>
        <a:cs typeface="Helvetica Light" pitchFamily="127" charset="0"/>
        <a:sym typeface="Helvetica Light" pitchFamily="127" charset="0"/>
      </a:defRPr>
    </a:lvl2pPr>
    <a:lvl3pPr algn="l" defTabSz="825500" rtl="0" fontAlgn="base">
      <a:spcBef>
        <a:spcPct val="0"/>
      </a:spcBef>
      <a:spcAft>
        <a:spcPct val="0"/>
      </a:spcAft>
      <a:defRPr sz="5000" kern="1200">
        <a:solidFill>
          <a:srgbClr val="000000"/>
        </a:solidFill>
        <a:latin typeface="Helvetica Light" pitchFamily="127" charset="0"/>
        <a:ea typeface="Helvetica Light" pitchFamily="127" charset="0"/>
        <a:cs typeface="Helvetica Light" pitchFamily="127" charset="0"/>
        <a:sym typeface="Helvetica Light" pitchFamily="127" charset="0"/>
      </a:defRPr>
    </a:lvl3pPr>
    <a:lvl4pPr algn="l" defTabSz="825500" rtl="0" fontAlgn="base">
      <a:spcBef>
        <a:spcPct val="0"/>
      </a:spcBef>
      <a:spcAft>
        <a:spcPct val="0"/>
      </a:spcAft>
      <a:defRPr sz="5000" kern="1200">
        <a:solidFill>
          <a:srgbClr val="000000"/>
        </a:solidFill>
        <a:latin typeface="Helvetica Light" pitchFamily="127" charset="0"/>
        <a:ea typeface="Helvetica Light" pitchFamily="127" charset="0"/>
        <a:cs typeface="Helvetica Light" pitchFamily="127" charset="0"/>
        <a:sym typeface="Helvetica Light" pitchFamily="127" charset="0"/>
      </a:defRPr>
    </a:lvl4pPr>
    <a:lvl5pPr algn="l" defTabSz="825500" rtl="0" fontAlgn="base">
      <a:spcBef>
        <a:spcPct val="0"/>
      </a:spcBef>
      <a:spcAft>
        <a:spcPct val="0"/>
      </a:spcAft>
      <a:defRPr sz="5000" kern="1200">
        <a:solidFill>
          <a:srgbClr val="000000"/>
        </a:solidFill>
        <a:latin typeface="Helvetica Light" pitchFamily="127" charset="0"/>
        <a:ea typeface="Helvetica Light" pitchFamily="127" charset="0"/>
        <a:cs typeface="Helvetica Light" pitchFamily="127" charset="0"/>
        <a:sym typeface="Helvetica Light" pitchFamily="127" charset="0"/>
      </a:defRPr>
    </a:lvl5pPr>
    <a:lvl6pPr marL="2286000" algn="l" defTabSz="457200" rtl="0" eaLnBrk="1" latinLnBrk="0" hangingPunct="1">
      <a:defRPr sz="5000" kern="1200">
        <a:solidFill>
          <a:srgbClr val="000000"/>
        </a:solidFill>
        <a:latin typeface="Helvetica Light" pitchFamily="127" charset="0"/>
        <a:ea typeface="Helvetica Light" pitchFamily="127" charset="0"/>
        <a:cs typeface="Helvetica Light" pitchFamily="127" charset="0"/>
        <a:sym typeface="Helvetica Light" pitchFamily="127" charset="0"/>
      </a:defRPr>
    </a:lvl6pPr>
    <a:lvl7pPr marL="2743200" algn="l" defTabSz="457200" rtl="0" eaLnBrk="1" latinLnBrk="0" hangingPunct="1">
      <a:defRPr sz="5000" kern="1200">
        <a:solidFill>
          <a:srgbClr val="000000"/>
        </a:solidFill>
        <a:latin typeface="Helvetica Light" pitchFamily="127" charset="0"/>
        <a:ea typeface="Helvetica Light" pitchFamily="127" charset="0"/>
        <a:cs typeface="Helvetica Light" pitchFamily="127" charset="0"/>
        <a:sym typeface="Helvetica Light" pitchFamily="127" charset="0"/>
      </a:defRPr>
    </a:lvl7pPr>
    <a:lvl8pPr marL="3200400" algn="l" defTabSz="457200" rtl="0" eaLnBrk="1" latinLnBrk="0" hangingPunct="1">
      <a:defRPr sz="5000" kern="1200">
        <a:solidFill>
          <a:srgbClr val="000000"/>
        </a:solidFill>
        <a:latin typeface="Helvetica Light" pitchFamily="127" charset="0"/>
        <a:ea typeface="Helvetica Light" pitchFamily="127" charset="0"/>
        <a:cs typeface="Helvetica Light" pitchFamily="127" charset="0"/>
        <a:sym typeface="Helvetica Light" pitchFamily="127" charset="0"/>
      </a:defRPr>
    </a:lvl8pPr>
    <a:lvl9pPr marL="3657600" algn="l" defTabSz="457200" rtl="0" eaLnBrk="1" latinLnBrk="0" hangingPunct="1">
      <a:defRPr sz="5000" kern="1200">
        <a:solidFill>
          <a:srgbClr val="000000"/>
        </a:solidFill>
        <a:latin typeface="Helvetica Light" pitchFamily="127" charset="0"/>
        <a:ea typeface="Helvetica Light" pitchFamily="127" charset="0"/>
        <a:cs typeface="Helvetica Light" pitchFamily="127" charset="0"/>
        <a:sym typeface="Helvetica Light" pitchFamily="127"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337" autoAdjust="0"/>
    <p:restoredTop sz="82524" autoAdjust="0"/>
  </p:normalViewPr>
  <p:slideViewPr>
    <p:cSldViewPr>
      <p:cViewPr varScale="1">
        <p:scale>
          <a:sx n="47" d="100"/>
          <a:sy n="47" d="100"/>
        </p:scale>
        <p:origin x="558" y="48"/>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73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58333333333333"/>
          <c:y val="4.0625000000000001E-2"/>
          <c:w val="0.62083333333333335"/>
          <c:h val="0.93125000000000002"/>
        </c:manualLayout>
      </c:layout>
      <c:doughnutChart>
        <c:varyColors val="1"/>
        <c:ser>
          <c:idx val="0"/>
          <c:order val="0"/>
          <c:tx>
            <c:strRef>
              <c:f>Sheet1!$B$1</c:f>
              <c:strCache>
                <c:ptCount val="1"/>
                <c:pt idx="0">
                  <c:v>Sales</c:v>
                </c:pt>
              </c:strCache>
            </c:strRef>
          </c:tx>
          <c:spPr>
            <a:ln>
              <a:noFill/>
            </a:ln>
            <a:effectLst>
              <a:outerShdw blurRad="50800" dist="38100" dir="16200000" rotWithShape="0">
                <a:prstClr val="black">
                  <a:alpha val="40000"/>
                </a:prstClr>
              </a:outerShdw>
            </a:effectLst>
          </c:spPr>
          <c:dPt>
            <c:idx val="0"/>
            <c:bubble3D val="0"/>
            <c:spPr>
              <a:gradFill flip="none" rotWithShape="1">
                <a:gsLst>
                  <a:gs pos="0">
                    <a:schemeClr val="accent1"/>
                  </a:gs>
                  <a:gs pos="100000">
                    <a:schemeClr val="accent1">
                      <a:lumMod val="60000"/>
                      <a:lumOff val="40000"/>
                    </a:schemeClr>
                  </a:gs>
                </a:gsLst>
                <a:lin ang="18900000" scaled="1"/>
                <a:tileRect/>
              </a:gradFill>
              <a:ln w="19050">
                <a:noFill/>
              </a:ln>
              <a:effectLst>
                <a:outerShdw blurRad="50800" dist="38100" dir="16200000" rotWithShape="0">
                  <a:prstClr val="black">
                    <a:alpha val="40000"/>
                  </a:prstClr>
                </a:outerShdw>
              </a:effectLst>
            </c:spPr>
            <c:extLst xmlns:c16r2="http://schemas.microsoft.com/office/drawing/2015/06/chart">
              <c:ext xmlns:c16="http://schemas.microsoft.com/office/drawing/2014/chart" uri="{C3380CC4-5D6E-409C-BE32-E72D297353CC}">
                <c16:uniqueId val="{00000001-FC87-4C25-9594-4FA308C0B4B6}"/>
              </c:ext>
            </c:extLst>
          </c:dPt>
          <c:dPt>
            <c:idx val="1"/>
            <c:bubble3D val="0"/>
            <c:spPr>
              <a:gradFill flip="none" rotWithShape="1">
                <a:gsLst>
                  <a:gs pos="0">
                    <a:srgbClr val="FF0000"/>
                  </a:gs>
                  <a:gs pos="100000">
                    <a:srgbClr val="FF0000"/>
                  </a:gs>
                </a:gsLst>
                <a:lin ang="2700000" scaled="1"/>
                <a:tileRect/>
              </a:gradFill>
              <a:ln w="19050">
                <a:noFill/>
              </a:ln>
              <a:effectLst>
                <a:outerShdw blurRad="50800" dist="38100" dir="16200000" rotWithShape="0">
                  <a:prstClr val="black">
                    <a:alpha val="40000"/>
                  </a:prstClr>
                </a:outerShdw>
              </a:effectLst>
            </c:spPr>
            <c:extLst xmlns:c16r2="http://schemas.microsoft.com/office/drawing/2015/06/chart">
              <c:ext xmlns:c16="http://schemas.microsoft.com/office/drawing/2014/chart" uri="{C3380CC4-5D6E-409C-BE32-E72D297353CC}">
                <c16:uniqueId val="{00000003-FC87-4C25-9594-4FA308C0B4B6}"/>
              </c:ext>
            </c:extLst>
          </c:dPt>
          <c:dPt>
            <c:idx val="2"/>
            <c:bubble3D val="0"/>
            <c:spPr>
              <a:gradFill flip="none" rotWithShape="1">
                <a:gsLst>
                  <a:gs pos="0">
                    <a:schemeClr val="accent3"/>
                  </a:gs>
                  <a:gs pos="100000">
                    <a:schemeClr val="accent3">
                      <a:lumMod val="60000"/>
                      <a:lumOff val="40000"/>
                    </a:schemeClr>
                  </a:gs>
                </a:gsLst>
                <a:lin ang="2700000" scaled="1"/>
                <a:tileRect/>
              </a:gradFill>
              <a:ln w="19050">
                <a:noFill/>
              </a:ln>
              <a:effectLst>
                <a:outerShdw blurRad="50800" dist="38100" dir="16200000" rotWithShape="0">
                  <a:prstClr val="black">
                    <a:alpha val="40000"/>
                  </a:prstClr>
                </a:outerShdw>
              </a:effectLst>
            </c:spPr>
            <c:extLst xmlns:c16r2="http://schemas.microsoft.com/office/drawing/2015/06/chart">
              <c:ext xmlns:c16="http://schemas.microsoft.com/office/drawing/2014/chart" uri="{C3380CC4-5D6E-409C-BE32-E72D297353CC}">
                <c16:uniqueId val="{00000005-FC87-4C25-9594-4FA308C0B4B6}"/>
              </c:ext>
            </c:extLst>
          </c:dPt>
          <c:dPt>
            <c:idx val="3"/>
            <c:bubble3D val="0"/>
            <c:spPr>
              <a:gradFill>
                <a:gsLst>
                  <a:gs pos="0">
                    <a:schemeClr val="accent6">
                      <a:lumMod val="60000"/>
                      <a:lumOff val="40000"/>
                    </a:schemeClr>
                  </a:gs>
                  <a:gs pos="100000">
                    <a:schemeClr val="accent6">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7-FC87-4C25-9594-4FA308C0B4B6}"/>
              </c:ext>
            </c:extLst>
          </c:dPt>
          <c:dPt>
            <c:idx val="4"/>
            <c:bubble3D val="0"/>
            <c:spPr>
              <a:solidFill>
                <a:schemeClr val="bg1"/>
              </a:solidFill>
              <a:ln w="19050">
                <a:noFill/>
              </a:ln>
              <a:effectLst>
                <a:outerShdw blurRad="50800" dist="38100" dir="16200000" rotWithShape="0">
                  <a:prstClr val="black">
                    <a:alpha val="40000"/>
                  </a:prstClr>
                </a:outerShdw>
              </a:effectLst>
            </c:spPr>
            <c:extLst xmlns:c16r2="http://schemas.microsoft.com/office/drawing/2015/06/chart">
              <c:ext xmlns:c16="http://schemas.microsoft.com/office/drawing/2014/chart" uri="{C3380CC4-5D6E-409C-BE32-E72D297353CC}">
                <c16:uniqueId val="{0000000A-FC87-4C25-9594-4FA308C0B4B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Sheet1!$A$2:$A$6</c:f>
              <c:strCache>
                <c:ptCount val="4"/>
                <c:pt idx="0">
                  <c:v>Cooling/Subcooling</c:v>
                </c:pt>
                <c:pt idx="1">
                  <c:v>Heating</c:v>
                </c:pt>
                <c:pt idx="2">
                  <c:v>Humificiation</c:v>
                </c:pt>
                <c:pt idx="3">
                  <c:v>Fans</c:v>
                </c:pt>
              </c:strCache>
            </c:strRef>
          </c:cat>
          <c:val>
            <c:numRef>
              <c:f>Sheet1!$B$2:$B$6</c:f>
              <c:numCache>
                <c:formatCode>General</c:formatCode>
                <c:ptCount val="5"/>
                <c:pt idx="0">
                  <c:v>2.2000000000000002</c:v>
                </c:pt>
                <c:pt idx="1">
                  <c:v>3.2</c:v>
                </c:pt>
                <c:pt idx="2">
                  <c:v>1.4</c:v>
                </c:pt>
                <c:pt idx="3">
                  <c:v>5</c:v>
                </c:pt>
                <c:pt idx="4">
                  <c:v>11.8</c:v>
                </c:pt>
              </c:numCache>
            </c:numRef>
          </c:val>
          <c:extLst xmlns:c16r2="http://schemas.microsoft.com/office/drawing/2015/06/chart">
            <c:ext xmlns:c16="http://schemas.microsoft.com/office/drawing/2014/chart" uri="{C3380CC4-5D6E-409C-BE32-E72D297353CC}">
              <c16:uniqueId val="{00000008-FC87-4C25-9594-4FA308C0B4B6}"/>
            </c:ext>
          </c:extLst>
        </c:ser>
        <c:dLbls>
          <c:showLegendKey val="0"/>
          <c:showVal val="0"/>
          <c:showCatName val="0"/>
          <c:showSerName val="0"/>
          <c:showPercent val="0"/>
          <c:showBubbleSize val="0"/>
          <c:showLeaderLines val="1"/>
        </c:dLbls>
        <c:firstSliceAng val="270"/>
        <c:holeSize val="25"/>
      </c:doughnutChart>
      <c:spPr>
        <a:noFill/>
        <a:ln>
          <a:noFill/>
        </a:ln>
        <a:effectLst/>
      </c:spPr>
    </c:plotArea>
    <c:legend>
      <c:legendPos val="b"/>
      <c:legendEntry>
        <c:idx val="0"/>
        <c:txPr>
          <a:bodyPr rot="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5.4828628994191109E-2"/>
          <c:y val="0.65629264364051687"/>
          <c:w val="0.92653261351297256"/>
          <c:h val="0.3308451332309628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Shape 28"/>
          <p:cNvSpPr>
            <a:spLocks noGrp="1" noRot="1" noChangeAspect="1"/>
          </p:cNvSpPr>
          <p:nvPr>
            <p:ph type="sldImg"/>
          </p:nvPr>
        </p:nvSpPr>
        <p:spPr>
          <a:xfrm>
            <a:off x="1143000" y="685800"/>
            <a:ext cx="4572000" cy="3429000"/>
          </a:xfrm>
          <a:prstGeom prst="rect">
            <a:avLst/>
          </a:prstGeom>
        </p:spPr>
        <p:txBody>
          <a:bodyPr/>
          <a:lstStyle/>
          <a:p>
            <a:pPr lvl="0"/>
            <a:endParaRPr noProof="0">
              <a:sym typeface="Helvetica Neue"/>
            </a:endParaRPr>
          </a:p>
        </p:txBody>
      </p:sp>
      <p:sp>
        <p:nvSpPr>
          <p:cNvPr id="29" name="Shape 29"/>
          <p:cNvSpPr>
            <a:spLocks noGrp="1"/>
          </p:cNvSpPr>
          <p:nvPr>
            <p:ph type="body" sz="quarter" idx="1"/>
          </p:nvPr>
        </p:nvSpPr>
        <p:spPr>
          <a:xfrm>
            <a:off x="914400" y="4343400"/>
            <a:ext cx="5029200" cy="4114800"/>
          </a:xfrm>
          <a:prstGeom prst="rect">
            <a:avLst/>
          </a:prstGeom>
        </p:spPr>
        <p:txBody>
          <a:bodyPr/>
          <a:lstStyle/>
          <a:p>
            <a:pPr lvl="0"/>
            <a:endParaRPr noProof="0">
              <a:sym typeface="Helvetica Neue"/>
            </a:endParaRPr>
          </a:p>
        </p:txBody>
      </p:sp>
    </p:spTree>
    <p:extLst>
      <p:ext uri="{BB962C8B-B14F-4D97-AF65-F5344CB8AC3E}">
        <p14:creationId xmlns:p14="http://schemas.microsoft.com/office/powerpoint/2010/main" val="3187395448"/>
      </p:ext>
    </p:extLst>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30000"/>
      </a:spcBef>
      <a:spcAft>
        <a:spcPct val="0"/>
      </a:spcAft>
      <a:defRPr sz="2200">
        <a:solidFill>
          <a:schemeClr val="tx1"/>
        </a:solidFill>
        <a:latin typeface="+mj-lt"/>
        <a:ea typeface="+mj-ea"/>
        <a:cs typeface="+mj-cs"/>
        <a:sym typeface="Helvetica Neue" pitchFamily="127" charset="0"/>
      </a:defRPr>
    </a:lvl1pPr>
    <a:lvl2pPr marL="37931725" indent="-37474525" algn="l" defTabSz="457200" rtl="0" eaLnBrk="0" fontAlgn="base" hangingPunct="0">
      <a:lnSpc>
        <a:spcPct val="117000"/>
      </a:lnSpc>
      <a:spcBef>
        <a:spcPct val="30000"/>
      </a:spcBef>
      <a:spcAft>
        <a:spcPct val="0"/>
      </a:spcAft>
      <a:defRPr sz="2200">
        <a:solidFill>
          <a:schemeClr val="tx1"/>
        </a:solidFill>
        <a:latin typeface="+mj-lt"/>
        <a:ea typeface="+mj-ea"/>
        <a:cs typeface="+mj-cs"/>
        <a:sym typeface="Helvetica Neue" pitchFamily="127" charset="0"/>
      </a:defRPr>
    </a:lvl2pPr>
    <a:lvl3pPr indent="457200" defTabSz="457200" eaLnBrk="0" fontAlgn="base" hangingPunct="0">
      <a:lnSpc>
        <a:spcPct val="117000"/>
      </a:lnSpc>
      <a:spcBef>
        <a:spcPct val="30000"/>
      </a:spcBef>
      <a:spcAft>
        <a:spcPct val="0"/>
      </a:spcAft>
      <a:defRPr sz="2200">
        <a:solidFill>
          <a:schemeClr val="tx1"/>
        </a:solidFill>
        <a:latin typeface="+mj-lt"/>
        <a:ea typeface="+mj-ea"/>
        <a:cs typeface="+mj-cs"/>
        <a:sym typeface="Helvetica Neue" pitchFamily="127" charset="0"/>
      </a:defRPr>
    </a:lvl3pPr>
    <a:lvl4pPr indent="685800" defTabSz="457200" eaLnBrk="0" fontAlgn="base" hangingPunct="0">
      <a:lnSpc>
        <a:spcPct val="117000"/>
      </a:lnSpc>
      <a:spcBef>
        <a:spcPct val="30000"/>
      </a:spcBef>
      <a:spcAft>
        <a:spcPct val="0"/>
      </a:spcAft>
      <a:defRPr sz="2200">
        <a:solidFill>
          <a:schemeClr val="tx1"/>
        </a:solidFill>
        <a:latin typeface="+mj-lt"/>
        <a:ea typeface="+mj-ea"/>
        <a:cs typeface="+mj-cs"/>
        <a:sym typeface="Helvetica Neue" pitchFamily="127" charset="0"/>
      </a:defRPr>
    </a:lvl4pPr>
    <a:lvl5pPr indent="914400" defTabSz="457200" eaLnBrk="0" fontAlgn="base" hangingPunct="0">
      <a:lnSpc>
        <a:spcPct val="117000"/>
      </a:lnSpc>
      <a:spcBef>
        <a:spcPct val="30000"/>
      </a:spcBef>
      <a:spcAft>
        <a:spcPct val="0"/>
      </a:spcAft>
      <a:defRPr sz="2200">
        <a:solidFill>
          <a:schemeClr val="tx1"/>
        </a:solidFill>
        <a:latin typeface="+mj-lt"/>
        <a:ea typeface="+mj-ea"/>
        <a:cs typeface="+mj-cs"/>
        <a:sym typeface="Helvetica Neue" pitchFamily="127" charset="0"/>
      </a:defRPr>
    </a:lvl5pPr>
    <a:lvl6pPr indent="1143000" defTabSz="457200" latinLnBrk="0">
      <a:lnSpc>
        <a:spcPct val="116999"/>
      </a:lnSpc>
      <a:defRPr sz="2200">
        <a:latin typeface="+mj-lt"/>
        <a:ea typeface="+mj-ea"/>
        <a:cs typeface="+mj-cs"/>
        <a:sym typeface="Helvetica Neue"/>
      </a:defRPr>
    </a:lvl6pPr>
    <a:lvl7pPr indent="1371600" defTabSz="457200" latinLnBrk="0">
      <a:lnSpc>
        <a:spcPct val="116999"/>
      </a:lnSpc>
      <a:defRPr sz="2200">
        <a:latin typeface="+mj-lt"/>
        <a:ea typeface="+mj-ea"/>
        <a:cs typeface="+mj-cs"/>
        <a:sym typeface="Helvetica Neue"/>
      </a:defRPr>
    </a:lvl7pPr>
    <a:lvl8pPr indent="1600200" defTabSz="457200" latinLnBrk="0">
      <a:lnSpc>
        <a:spcPct val="116999"/>
      </a:lnSpc>
      <a:defRPr sz="2200">
        <a:latin typeface="+mj-lt"/>
        <a:ea typeface="+mj-ea"/>
        <a:cs typeface="+mj-cs"/>
        <a:sym typeface="Helvetica Neue"/>
      </a:defRPr>
    </a:lvl8pPr>
    <a:lvl9pPr indent="1828800" defTabSz="457200" latinLnBrk="0">
      <a:lnSpc>
        <a:spcPct val="116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ASHRAE 170 Committee Expectations:</a:t>
            </a:r>
          </a:p>
          <a:p>
            <a:pPr marL="457200" indent="-457200">
              <a:buAutoNum type="arabicPeriod"/>
            </a:pPr>
            <a:r>
              <a:rPr lang="en-US" dirty="0"/>
              <a:t>Rick Herman – previously viewed at ASHE PDC</a:t>
            </a:r>
          </a:p>
          <a:p>
            <a:pPr marL="457200" indent="-457200">
              <a:buAutoNum type="arabicPeriod"/>
            </a:pPr>
            <a:r>
              <a:rPr lang="en-US" dirty="0"/>
              <a:t>Chris Rousseau, Doug Erickson</a:t>
            </a:r>
          </a:p>
          <a:p>
            <a:pPr marL="457200" indent="-457200">
              <a:buAutoNum type="arabicPeriod"/>
            </a:pPr>
            <a:r>
              <a:rPr lang="en-US" dirty="0"/>
              <a:t>Need to start with background – multidisciplinary team to Cost Benefit FGI Committee, SSI, Quantifiable air measurements</a:t>
            </a:r>
          </a:p>
          <a:p>
            <a:pPr marL="457200" indent="-457200">
              <a:buAutoNum type="arabicPeriod"/>
            </a:pPr>
            <a:endParaRPr lang="en-US" dirty="0"/>
          </a:p>
        </p:txBody>
      </p:sp>
    </p:spTree>
    <p:extLst>
      <p:ext uri="{BB962C8B-B14F-4D97-AF65-F5344CB8AC3E}">
        <p14:creationId xmlns:p14="http://schemas.microsoft.com/office/powerpoint/2010/main" val="2139573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53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NIH as part of review CFD suggested</a:t>
            </a:r>
          </a:p>
        </p:txBody>
      </p:sp>
    </p:spTree>
    <p:extLst>
      <p:ext uri="{BB962C8B-B14F-4D97-AF65-F5344CB8AC3E}">
        <p14:creationId xmlns:p14="http://schemas.microsoft.com/office/powerpoint/2010/main" val="194300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9419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989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197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815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358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Farhad</a:t>
            </a:r>
            <a:r>
              <a:rPr lang="en-US" dirty="0"/>
              <a:t> reviewed our work, first do no harm, </a:t>
            </a:r>
            <a:r>
              <a:rPr lang="en-US" dirty="0" err="1"/>
              <a:t>etc</a:t>
            </a:r>
            <a:r>
              <a:rPr lang="en-US" dirty="0"/>
              <a:t>…</a:t>
            </a:r>
          </a:p>
        </p:txBody>
      </p:sp>
    </p:spTree>
    <p:extLst>
      <p:ext uri="{BB962C8B-B14F-4D97-AF65-F5344CB8AC3E}">
        <p14:creationId xmlns:p14="http://schemas.microsoft.com/office/powerpoint/2010/main" val="1963161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$500 x 5 x 200,000 = $500,000,000</a:t>
            </a:r>
          </a:p>
        </p:txBody>
      </p:sp>
    </p:spTree>
    <p:extLst>
      <p:ext uri="{BB962C8B-B14F-4D97-AF65-F5344CB8AC3E}">
        <p14:creationId xmlns:p14="http://schemas.microsoft.com/office/powerpoint/2010/main" val="2446821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5456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252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11" Type="http://schemas.openxmlformats.org/officeDocument/2006/relationships/image" Target="../media/image8.jpeg"/><Relationship Id="rId5" Type="http://schemas.openxmlformats.org/officeDocument/2006/relationships/oleObject" Target="../embeddings/oleObject1.bin"/><Relationship Id="rId10" Type="http://schemas.openxmlformats.org/officeDocument/2006/relationships/image" Target="../media/image7.jpeg"/><Relationship Id="rId4" Type="http://schemas.openxmlformats.org/officeDocument/2006/relationships/image" Target="../media/image3.jpe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1.png"/><Relationship Id="rId11" Type="http://schemas.openxmlformats.org/officeDocument/2006/relationships/image" Target="../media/image8.jpeg"/><Relationship Id="rId5" Type="http://schemas.openxmlformats.org/officeDocument/2006/relationships/oleObject" Target="../embeddings/oleObject2.bin"/><Relationship Id="rId10" Type="http://schemas.openxmlformats.org/officeDocument/2006/relationships/image" Target="../media/image7.jpeg"/><Relationship Id="rId4" Type="http://schemas.openxmlformats.org/officeDocument/2006/relationships/image" Target="../media/image3.jpe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1.png"/><Relationship Id="rId11" Type="http://schemas.openxmlformats.org/officeDocument/2006/relationships/image" Target="../media/image8.jpeg"/><Relationship Id="rId5" Type="http://schemas.openxmlformats.org/officeDocument/2006/relationships/oleObject" Target="../embeddings/oleObject3.bin"/><Relationship Id="rId10" Type="http://schemas.openxmlformats.org/officeDocument/2006/relationships/image" Target="../media/image7.jpeg"/><Relationship Id="rId4" Type="http://schemas.openxmlformats.org/officeDocument/2006/relationships/image" Target="../media/image3.jpe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Shape 11"/>
          <p:cNvSpPr>
            <a:spLocks noGrp="1"/>
          </p:cNvSpPr>
          <p:nvPr>
            <p:ph type="title"/>
          </p:nvPr>
        </p:nvSpPr>
        <p:spPr>
          <a:xfrm>
            <a:off x="1828800" y="4285934"/>
            <a:ext cx="20726400" cy="2940050"/>
          </a:xfrm>
          <a:prstGeom prst="rect">
            <a:avLst/>
          </a:prstGeom>
        </p:spPr>
        <p:txBody>
          <a:bodyPr/>
          <a:lstStyle>
            <a:lvl1pPr>
              <a:defRPr>
                <a:solidFill>
                  <a:schemeClr val="tx1"/>
                </a:solidFill>
                <a:latin typeface="+mn-lt"/>
              </a:defRPr>
            </a:lvl1pPr>
          </a:lstStyle>
          <a:p>
            <a:r>
              <a:rPr dirty="0"/>
              <a:t>Click to add title</a:t>
            </a:r>
          </a:p>
        </p:txBody>
      </p:sp>
      <p:sp>
        <p:nvSpPr>
          <p:cNvPr id="12" name="Shape 12"/>
          <p:cNvSpPr>
            <a:spLocks noGrp="1"/>
          </p:cNvSpPr>
          <p:nvPr>
            <p:ph type="body" sz="quarter" idx="1"/>
          </p:nvPr>
        </p:nvSpPr>
        <p:spPr>
          <a:xfrm>
            <a:off x="3657600" y="7772400"/>
            <a:ext cx="17068800" cy="3505200"/>
          </a:xfrm>
          <a:prstGeom prst="rect">
            <a:avLst/>
          </a:prstGeom>
        </p:spPr>
        <p:txBody>
          <a:bodyPr/>
          <a:lstStyle>
            <a:lvl1pPr marL="0" indent="0" algn="ctr">
              <a:buSzTx/>
              <a:buNone/>
              <a:defRPr>
                <a:solidFill>
                  <a:schemeClr val="tx1"/>
                </a:solidFill>
                <a:latin typeface="+mn-lt"/>
              </a:defRPr>
            </a:lvl1pPr>
          </a:lstStyle>
          <a:p>
            <a:r>
              <a:rPr dirty="0"/>
              <a:t>Click to add subtitle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 name="Shape 20"/>
          <p:cNvSpPr>
            <a:spLocks noGrp="1"/>
          </p:cNvSpPr>
          <p:nvPr>
            <p:ph type="title"/>
          </p:nvPr>
        </p:nvSpPr>
        <p:spPr>
          <a:xfrm>
            <a:off x="1689100" y="377280"/>
            <a:ext cx="21005800" cy="2286000"/>
          </a:xfrm>
          <a:prstGeom prst="rect">
            <a:avLst/>
          </a:prstGeom>
        </p:spPr>
        <p:txBody>
          <a:bodyPr/>
          <a:lstStyle>
            <a:lvl1pPr>
              <a:defRPr sz="9600">
                <a:solidFill>
                  <a:schemeClr val="tx1"/>
                </a:solidFill>
              </a:defRPr>
            </a:lvl1pPr>
          </a:lstStyle>
          <a:p>
            <a:r>
              <a:rPr dirty="0"/>
              <a:t>Click to add title</a:t>
            </a:r>
          </a:p>
        </p:txBody>
      </p:sp>
      <p:sp>
        <p:nvSpPr>
          <p:cNvPr id="21" name="Shape 21"/>
          <p:cNvSpPr>
            <a:spLocks noGrp="1"/>
          </p:cNvSpPr>
          <p:nvPr>
            <p:ph type="body" idx="1" hasCustomPrompt="1"/>
          </p:nvPr>
        </p:nvSpPr>
        <p:spPr>
          <a:prstGeom prst="rect">
            <a:avLst/>
          </a:prstGeom>
        </p:spPr>
        <p:txBody>
          <a:bodyPr anchor="t"/>
          <a:lstStyle>
            <a:lvl1pPr>
              <a:defRPr sz="4800">
                <a:latin typeface="+mn-lt"/>
              </a:defRPr>
            </a:lvl1pPr>
          </a:lstStyle>
          <a:p>
            <a:r>
              <a:rPr dirty="0"/>
              <a:t>Click to add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12445" y="377280"/>
            <a:ext cx="21005800" cy="2286000"/>
          </a:xfrm>
        </p:spPr>
        <p:txBody>
          <a:bodyPr/>
          <a:lstStyle>
            <a:lvl1pPr>
              <a:defRPr sz="9600">
                <a:solidFill>
                  <a:schemeClr val="tx1"/>
                </a:solidFill>
              </a:defRPr>
            </a:lvl1pPr>
          </a:lstStyle>
          <a:p>
            <a:r>
              <a:rPr lang="en-US" dirty="0"/>
              <a:t>Click to edit Master title style</a:t>
            </a:r>
          </a:p>
        </p:txBody>
      </p:sp>
      <p:sp>
        <p:nvSpPr>
          <p:cNvPr id="3" name="Text Placeholder 2"/>
          <p:cNvSpPr>
            <a:spLocks noGrp="1"/>
          </p:cNvSpPr>
          <p:nvPr>
            <p:ph type="body" sz="half" idx="1" hasCustomPrompt="1"/>
          </p:nvPr>
        </p:nvSpPr>
        <p:spPr>
          <a:xfrm>
            <a:off x="1689100" y="3238500"/>
            <a:ext cx="10426700" cy="9207500"/>
          </a:xfrm>
        </p:spPr>
        <p:txBody>
          <a:bodyPr anchor="t"/>
          <a:lstStyle>
            <a:lvl1pPr>
              <a:defRPr sz="4800">
                <a:latin typeface="+mn-lt"/>
              </a:defRPr>
            </a:lvl1pPr>
            <a:lvl2pPr>
              <a:defRPr sz="4800">
                <a:latin typeface="+mn-lt"/>
              </a:defRPr>
            </a:lvl2pPr>
            <a:lvl3pPr>
              <a:defRPr sz="4800">
                <a:latin typeface="+mn-lt"/>
              </a:defRPr>
            </a:lvl3pPr>
            <a:lvl4pPr>
              <a:defRPr sz="4800">
                <a:latin typeface="+mn-lt"/>
              </a:defRPr>
            </a:lvl4pPr>
            <a:lvl5pPr>
              <a:defRPr sz="4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12268200" y="3238500"/>
            <a:ext cx="10426700" cy="9207500"/>
          </a:xfrm>
        </p:spPr>
        <p:txBody>
          <a:bodyPr anchor="t"/>
          <a:lstStyle>
            <a:lvl1pPr>
              <a:defRPr sz="4800">
                <a:latin typeface="+mn-lt"/>
              </a:defRPr>
            </a:lvl1pPr>
            <a:lvl2pPr>
              <a:defRPr sz="4800">
                <a:latin typeface="+mn-lt"/>
              </a:defRPr>
            </a:lvl2pPr>
            <a:lvl3pPr>
              <a:defRPr sz="4800">
                <a:latin typeface="+mn-lt"/>
              </a:defRPr>
            </a:lvl3pPr>
            <a:lvl4pPr>
              <a:defRPr sz="4800">
                <a:latin typeface="+mn-lt"/>
              </a:defRPr>
            </a:lvl4pPr>
            <a:lvl5pPr>
              <a:defRPr sz="4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2" descr="http://www.timesnews.net/data/gnpics/2013/31828f78e2c816003156374e91e2dd8f.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999210" y="12546632"/>
            <a:ext cx="1255686" cy="11233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307136" y="12657548"/>
            <a:ext cx="1910200" cy="969204"/>
          </a:xfrm>
          <a:prstGeom prst="rect">
            <a:avLst/>
          </a:prstGeom>
        </p:spPr>
      </p:pic>
      <p:graphicFrame>
        <p:nvGraphicFramePr>
          <p:cNvPr id="19" name="Object 18"/>
          <p:cNvGraphicFramePr>
            <a:graphicFrameLocks noChangeAspect="1"/>
          </p:cNvGraphicFramePr>
          <p:nvPr userDrawn="1">
            <p:extLst>
              <p:ext uri="{D42A27DB-BD31-4B8C-83A1-F6EECF244321}">
                <p14:modId xmlns:p14="http://schemas.microsoft.com/office/powerpoint/2010/main" val="3184258006"/>
              </p:ext>
            </p:extLst>
          </p:nvPr>
        </p:nvGraphicFramePr>
        <p:xfrm>
          <a:off x="21058112" y="12759977"/>
          <a:ext cx="1143000" cy="866775"/>
        </p:xfrm>
        <a:graphic>
          <a:graphicData uri="http://schemas.openxmlformats.org/presentationml/2006/ole">
            <mc:AlternateContent xmlns:mc="http://schemas.openxmlformats.org/markup-compatibility/2006">
              <mc:Choice xmlns:v="urn:schemas-microsoft-com:vml" Requires="v">
                <p:oleObj spid="_x0000_s9311" r:id="rId5" imgW="1142454" imgH="863188" progId="Photoshop.Image.7">
                  <p:embed/>
                </p:oleObj>
              </mc:Choice>
              <mc:Fallback>
                <p:oleObj r:id="rId5" imgW="1142454" imgH="863188" progId="Photoshop.Image.7">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8112" y="12759977"/>
                        <a:ext cx="1143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 name="Picture 18" descr="IUhealthHzPMS201"/>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6664" y="12622628"/>
            <a:ext cx="840778" cy="96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61469" y="12647030"/>
            <a:ext cx="2255837" cy="1022933"/>
          </a:xfrm>
          <a:prstGeom prst="rect">
            <a:avLst/>
          </a:prstGeom>
        </p:spPr>
      </p:pic>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8462888" y="12734925"/>
            <a:ext cx="248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1" descr="American Journal of Infection Control Home"/>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631160" y="12657548"/>
            <a:ext cx="476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3" descr="American Hospital Association Home Page"/>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65750" t="-4808" b="17964"/>
          <a:stretch/>
        </p:blipFill>
        <p:spPr bwMode="auto">
          <a:xfrm>
            <a:off x="14424248" y="12582369"/>
            <a:ext cx="3802059" cy="10443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8" name="Title 1"/>
          <p:cNvSpPr>
            <a:spLocks noGrp="1"/>
          </p:cNvSpPr>
          <p:nvPr>
            <p:ph type="title"/>
          </p:nvPr>
        </p:nvSpPr>
        <p:spPr>
          <a:xfrm>
            <a:off x="1712445" y="377280"/>
            <a:ext cx="21005800" cy="2286000"/>
          </a:xfrm>
        </p:spPr>
        <p:txBody>
          <a:bodyPr/>
          <a:lstStyle>
            <a:lvl1pPr>
              <a:defRPr sz="9600">
                <a:solidFill>
                  <a:schemeClr val="tx1"/>
                </a:solidFill>
              </a:defRPr>
            </a:lvl1pPr>
          </a:lstStyle>
          <a:p>
            <a:r>
              <a:rPr lang="en-US" dirty="0"/>
              <a:t>Click to edit Master title style</a:t>
            </a:r>
          </a:p>
        </p:txBody>
      </p:sp>
      <p:sp>
        <p:nvSpPr>
          <p:cNvPr id="9" name="Text Placeholder 2"/>
          <p:cNvSpPr>
            <a:spLocks noGrp="1"/>
          </p:cNvSpPr>
          <p:nvPr>
            <p:ph type="body" sz="half" idx="1" hasCustomPrompt="1"/>
          </p:nvPr>
        </p:nvSpPr>
        <p:spPr>
          <a:xfrm>
            <a:off x="1689100" y="3238500"/>
            <a:ext cx="10426700" cy="9207500"/>
          </a:xfrm>
        </p:spPr>
        <p:txBody>
          <a:bodyPr anchor="t"/>
          <a:lstStyle>
            <a:lvl1pPr>
              <a:defRPr sz="4800">
                <a:latin typeface="+mn-lt"/>
              </a:defRPr>
            </a:lvl1pPr>
            <a:lvl2pPr>
              <a:defRPr sz="4800">
                <a:latin typeface="+mn-lt"/>
              </a:defRPr>
            </a:lvl2pPr>
            <a:lvl3pPr>
              <a:defRPr sz="4800">
                <a:latin typeface="+mn-lt"/>
              </a:defRPr>
            </a:lvl3pPr>
            <a:lvl4pPr>
              <a:defRPr sz="4800">
                <a:latin typeface="+mn-lt"/>
              </a:defRPr>
            </a:lvl4pPr>
            <a:lvl5pPr>
              <a:defRPr sz="4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hasCustomPrompt="1"/>
          </p:nvPr>
        </p:nvSpPr>
        <p:spPr>
          <a:xfrm>
            <a:off x="12268200" y="3238500"/>
            <a:ext cx="10426700" cy="9207500"/>
          </a:xfrm>
        </p:spPr>
        <p:txBody>
          <a:bodyPr anchor="t"/>
          <a:lstStyle>
            <a:lvl1pPr>
              <a:defRPr sz="4800">
                <a:latin typeface="+mn-lt"/>
              </a:defRPr>
            </a:lvl1pPr>
            <a:lvl2pPr>
              <a:defRPr sz="4800">
                <a:latin typeface="+mn-lt"/>
              </a:defRPr>
            </a:lvl2pPr>
            <a:lvl3pPr>
              <a:defRPr sz="4800">
                <a:latin typeface="+mn-lt"/>
              </a:defRPr>
            </a:lvl3pPr>
            <a:lvl4pPr>
              <a:defRPr sz="4800">
                <a:latin typeface="+mn-lt"/>
              </a:defRPr>
            </a:lvl4pPr>
            <a:lvl5pPr>
              <a:defRPr sz="4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2" descr="http://www.timesnews.net/data/gnpics/2013/31828f78e2c816003156374e91e2dd8f.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999210" y="12546632"/>
            <a:ext cx="1255686" cy="11233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307136" y="12657548"/>
            <a:ext cx="1910200" cy="969204"/>
          </a:xfrm>
          <a:prstGeom prst="rect">
            <a:avLst/>
          </a:prstGeom>
        </p:spPr>
      </p:pic>
      <p:graphicFrame>
        <p:nvGraphicFramePr>
          <p:cNvPr id="20" name="Object 19"/>
          <p:cNvGraphicFramePr>
            <a:graphicFrameLocks noChangeAspect="1"/>
          </p:cNvGraphicFramePr>
          <p:nvPr userDrawn="1">
            <p:extLst>
              <p:ext uri="{D42A27DB-BD31-4B8C-83A1-F6EECF244321}">
                <p14:modId xmlns:p14="http://schemas.microsoft.com/office/powerpoint/2010/main" val="3184258006"/>
              </p:ext>
            </p:extLst>
          </p:nvPr>
        </p:nvGraphicFramePr>
        <p:xfrm>
          <a:off x="21058112" y="12759977"/>
          <a:ext cx="1143000" cy="866775"/>
        </p:xfrm>
        <a:graphic>
          <a:graphicData uri="http://schemas.openxmlformats.org/presentationml/2006/ole">
            <mc:AlternateContent xmlns:mc="http://schemas.openxmlformats.org/markup-compatibility/2006">
              <mc:Choice xmlns:v="urn:schemas-microsoft-com:vml" Requires="v">
                <p:oleObj spid="_x0000_s10335" r:id="rId5" imgW="1142454" imgH="863188" progId="Photoshop.Image.7">
                  <p:embed/>
                </p:oleObj>
              </mc:Choice>
              <mc:Fallback>
                <p:oleObj r:id="rId5" imgW="1142454" imgH="863188" progId="Photoshop.Image.7">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8112" y="12759977"/>
                        <a:ext cx="1143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Picture 18" descr="IUhealthHzPMS201"/>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6664" y="12622628"/>
            <a:ext cx="840778" cy="96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61469" y="12647030"/>
            <a:ext cx="2255837" cy="1022933"/>
          </a:xfrm>
          <a:prstGeom prst="rect">
            <a:avLst/>
          </a:prstGeom>
        </p:spPr>
      </p:pic>
      <p:pic>
        <p:nvPicPr>
          <p:cNvPr id="23" name="Picture 22"/>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8462888" y="12734925"/>
            <a:ext cx="248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1" descr="American Journal of Infection Control Home"/>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631160" y="12657548"/>
            <a:ext cx="476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3" descr="American Hospital Association Home Page"/>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65750" t="-4808" b="17964"/>
          <a:stretch/>
        </p:blipFill>
        <p:spPr bwMode="auto">
          <a:xfrm>
            <a:off x="14424248" y="12582369"/>
            <a:ext cx="3802059" cy="10443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B7FCCF-CFAB-48D0-B9DA-C67F920B648D}" type="datetimeFigureOut">
              <a:rPr lang="en-US" smtClean="0"/>
              <a:t>6/9/2017</a:t>
            </a:fld>
            <a:endParaRPr lang="en-US"/>
          </a:p>
        </p:txBody>
      </p:sp>
      <p:sp>
        <p:nvSpPr>
          <p:cNvPr id="5" name="Footer Placeholder 4"/>
          <p:cNvSpPr>
            <a:spLocks noGrp="1"/>
          </p:cNvSpPr>
          <p:nvPr>
            <p:ph type="ftr" sz="quarter" idx="11"/>
          </p:nvPr>
        </p:nvSpPr>
        <p:spPr/>
        <p:txBody>
          <a:bodyPr/>
          <a:lstStyle/>
          <a:p>
            <a:endParaRPr lang="en-US"/>
          </a:p>
        </p:txBody>
      </p:sp>
      <p:pic>
        <p:nvPicPr>
          <p:cNvPr id="18" name="Picture 2" descr="http://www.timesnews.net/data/gnpics/2013/31828f78e2c816003156374e91e2dd8f.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999210" y="12546632"/>
            <a:ext cx="1255686" cy="11233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307136" y="12657548"/>
            <a:ext cx="1910200" cy="969204"/>
          </a:xfrm>
          <a:prstGeom prst="rect">
            <a:avLst/>
          </a:prstGeom>
        </p:spPr>
      </p:pic>
      <p:graphicFrame>
        <p:nvGraphicFramePr>
          <p:cNvPr id="20" name="Object 19"/>
          <p:cNvGraphicFramePr>
            <a:graphicFrameLocks noChangeAspect="1"/>
          </p:cNvGraphicFramePr>
          <p:nvPr userDrawn="1">
            <p:extLst>
              <p:ext uri="{D42A27DB-BD31-4B8C-83A1-F6EECF244321}">
                <p14:modId xmlns:p14="http://schemas.microsoft.com/office/powerpoint/2010/main" val="3184258006"/>
              </p:ext>
            </p:extLst>
          </p:nvPr>
        </p:nvGraphicFramePr>
        <p:xfrm>
          <a:off x="21058112" y="12759977"/>
          <a:ext cx="1143000" cy="866775"/>
        </p:xfrm>
        <a:graphic>
          <a:graphicData uri="http://schemas.openxmlformats.org/presentationml/2006/ole">
            <mc:AlternateContent xmlns:mc="http://schemas.openxmlformats.org/markup-compatibility/2006">
              <mc:Choice xmlns:v="urn:schemas-microsoft-com:vml" Requires="v">
                <p:oleObj spid="_x0000_s11359" r:id="rId5" imgW="1142454" imgH="863188" progId="Photoshop.Image.7">
                  <p:embed/>
                </p:oleObj>
              </mc:Choice>
              <mc:Fallback>
                <p:oleObj r:id="rId5" imgW="1142454" imgH="863188" progId="Photoshop.Image.7">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8112" y="12759977"/>
                        <a:ext cx="1143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Picture 18" descr="IUhealthHzPMS201"/>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6664" y="12622628"/>
            <a:ext cx="840778" cy="96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61469" y="12647030"/>
            <a:ext cx="2255837" cy="1022933"/>
          </a:xfrm>
          <a:prstGeom prst="rect">
            <a:avLst/>
          </a:prstGeom>
        </p:spPr>
      </p:pic>
      <p:pic>
        <p:nvPicPr>
          <p:cNvPr id="23" name="Picture 22"/>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8462888" y="12734925"/>
            <a:ext cx="248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1" descr="American Journal of Infection Control Home"/>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631160" y="12657548"/>
            <a:ext cx="476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3" descr="American Hospital Association Home Page"/>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65750" t="-4808" b="17964"/>
          <a:stretch/>
        </p:blipFill>
        <p:spPr bwMode="auto">
          <a:xfrm>
            <a:off x="14424248" y="12582369"/>
            <a:ext cx="3802059" cy="104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782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12" name="Text Placeholder 4"/>
          <p:cNvSpPr>
            <a:spLocks noGrp="1"/>
          </p:cNvSpPr>
          <p:nvPr>
            <p:ph type="body" sz="quarter" idx="21" hasCustomPrompt="1"/>
          </p:nvPr>
        </p:nvSpPr>
        <p:spPr bwMode="gray">
          <a:xfrm>
            <a:off x="1219200" y="2052446"/>
            <a:ext cx="21940762" cy="615554"/>
          </a:xfrm>
          <a:prstGeom prst="rect">
            <a:avLst/>
          </a:prstGeom>
        </p:spPr>
        <p:txBody>
          <a:bodyPr lIns="0" tIns="0" rIns="0" bIns="0">
            <a:spAutoFit/>
          </a:bodyPr>
          <a:lstStyle>
            <a:lvl1pPr marL="0" indent="0">
              <a:spcBef>
                <a:spcPts val="0"/>
              </a:spcBef>
              <a:buNone/>
              <a:defRPr sz="4000" baseline="0">
                <a:solidFill>
                  <a:schemeClr val="accent3"/>
                </a:solidFill>
              </a:defRPr>
            </a:lvl1pPr>
          </a:lstStyle>
          <a:p>
            <a:pPr lvl="0"/>
            <a:r>
              <a:rPr lang="en-US" dirty="0"/>
              <a:t>Slide Subtitle – Arial 14pt Regular, Use Title Case</a:t>
            </a:r>
          </a:p>
        </p:txBody>
      </p:sp>
      <p:sp>
        <p:nvSpPr>
          <p:cNvPr id="17" name="Text Placeholder 4"/>
          <p:cNvSpPr>
            <a:spLocks noGrp="1"/>
          </p:cNvSpPr>
          <p:nvPr>
            <p:ph type="body" sz="quarter" idx="22" hasCustomPrompt="1"/>
          </p:nvPr>
        </p:nvSpPr>
        <p:spPr bwMode="gray">
          <a:xfrm>
            <a:off x="1219200" y="131279"/>
            <a:ext cx="11146971" cy="395711"/>
          </a:xfrm>
          <a:prstGeom prst="rect">
            <a:avLst/>
          </a:prstGeom>
        </p:spPr>
        <p:txBody>
          <a:bodyPr lIns="0" tIns="0" rIns="0" bIns="0">
            <a:spAutoFit/>
          </a:bodyPr>
          <a:lstStyle>
            <a:lvl1pPr marL="0" indent="0">
              <a:spcBef>
                <a:spcPts val="0"/>
              </a:spcBef>
              <a:buNone/>
              <a:defRPr sz="2571" baseline="0">
                <a:solidFill>
                  <a:schemeClr val="bg1"/>
                </a:solidFill>
              </a:defRPr>
            </a:lvl1pPr>
          </a:lstStyle>
          <a:p>
            <a:pPr lvl="0"/>
            <a:r>
              <a:rPr lang="en-US" dirty="0"/>
              <a:t>Top Kicker – Arial 9pt Regular, Use Title Case</a:t>
            </a:r>
          </a:p>
        </p:txBody>
      </p:sp>
      <p:sp>
        <p:nvSpPr>
          <p:cNvPr id="20" name="Text Placeholder 21"/>
          <p:cNvSpPr>
            <a:spLocks noGrp="1"/>
          </p:cNvSpPr>
          <p:nvPr>
            <p:ph type="body" sz="quarter" idx="23" hasCustomPrompt="1"/>
          </p:nvPr>
        </p:nvSpPr>
        <p:spPr bwMode="gray">
          <a:xfrm>
            <a:off x="16810326" y="13248436"/>
            <a:ext cx="7573672" cy="467564"/>
          </a:xfrm>
          <a:prstGeom prst="rect">
            <a:avLst/>
          </a:prstGeom>
        </p:spPr>
        <p:txBody>
          <a:bodyPr lIns="0" tIns="0" rIns="45720" bIns="27432" anchor="b">
            <a:spAutoFit/>
          </a:bodyPr>
          <a:lstStyle>
            <a:lvl1pPr marL="0" indent="0" algn="l">
              <a:spcBef>
                <a:spcPts val="0"/>
              </a:spcBef>
              <a:buNone/>
              <a:defRPr sz="1429" baseline="0">
                <a:solidFill>
                  <a:schemeClr val="tx1"/>
                </a:solidFill>
                <a:latin typeface="+mn-lt"/>
              </a:defRPr>
            </a:lvl1pPr>
            <a:lvl2pPr algn="l">
              <a:buNone/>
              <a:defRPr sz="1714"/>
            </a:lvl2pPr>
            <a:lvl3pPr algn="l">
              <a:buNone/>
              <a:defRPr sz="1714"/>
            </a:lvl3pPr>
            <a:lvl4pPr algn="l">
              <a:buNone/>
              <a:defRPr sz="1714"/>
            </a:lvl4pPr>
            <a:lvl5pPr algn="l">
              <a:buNone/>
              <a:defRPr sz="1714"/>
            </a:lvl5pPr>
          </a:lstStyle>
          <a:p>
            <a:pPr lvl="0"/>
            <a:r>
              <a:rPr lang="en-US" dirty="0"/>
              <a:t>Source: Click to add source. Use a single space after “Source:” and a period at the end of the source. Stretch the box to the left as needed.</a:t>
            </a:r>
          </a:p>
        </p:txBody>
      </p:sp>
      <p:sp>
        <p:nvSpPr>
          <p:cNvPr id="21" name="Text Placeholder 23"/>
          <p:cNvSpPr>
            <a:spLocks noGrp="1"/>
          </p:cNvSpPr>
          <p:nvPr>
            <p:ph type="body" sz="quarter" idx="24" hasCustomPrompt="1"/>
          </p:nvPr>
        </p:nvSpPr>
        <p:spPr bwMode="gray">
          <a:xfrm>
            <a:off x="2" y="12543209"/>
            <a:ext cx="6642130" cy="659520"/>
          </a:xfrm>
          <a:prstGeom prst="rect">
            <a:avLst/>
          </a:prstGeom>
        </p:spPr>
        <p:txBody>
          <a:bodyPr lIns="45720" tIns="0" rIns="0" bIns="0" anchor="b">
            <a:spAutoFit/>
          </a:bodyPr>
          <a:lstStyle>
            <a:lvl1pPr marL="261253" indent="-261253" algn="l" defTabSz="261253">
              <a:spcBef>
                <a:spcPts val="0"/>
              </a:spcBef>
              <a:buFont typeface="+mj-lt"/>
              <a:buAutoNum type="arabicParenR"/>
              <a:defRPr sz="1429" baseline="0">
                <a:solidFill>
                  <a:schemeClr val="tx1"/>
                </a:solidFill>
                <a:latin typeface="+mn-lt"/>
              </a:defRPr>
            </a:lvl1pPr>
            <a:lvl2pPr>
              <a:buNone/>
              <a:defRPr sz="1714">
                <a:solidFill>
                  <a:schemeClr val="tx1"/>
                </a:solidFill>
              </a:defRPr>
            </a:lvl2pPr>
            <a:lvl3pPr>
              <a:buNone/>
              <a:defRPr sz="1714">
                <a:solidFill>
                  <a:schemeClr val="tx1"/>
                </a:solidFill>
              </a:defRPr>
            </a:lvl3pPr>
            <a:lvl4pPr>
              <a:buNone/>
              <a:defRPr sz="1714">
                <a:solidFill>
                  <a:schemeClr val="tx1"/>
                </a:solidFill>
              </a:defRPr>
            </a:lvl4pPr>
            <a:lvl5pPr>
              <a:buNone/>
              <a:defRPr sz="1714">
                <a:solidFill>
                  <a:schemeClr val="tx1"/>
                </a:solidFill>
              </a:defRPr>
            </a:lvl5pPr>
          </a:lstStyle>
          <a:p>
            <a:pPr lvl="0"/>
            <a:r>
              <a:rPr lang="en-US" dirty="0"/>
              <a:t>Click to add footnote. Numbers appear automatically (no additional space or tab needed). Use a period at the end of each footnote. Stretch the box to the right as needed.</a:t>
            </a:r>
          </a:p>
        </p:txBody>
      </p:sp>
      <p:sp>
        <p:nvSpPr>
          <p:cNvPr id="23" name="Text Placeholder 4"/>
          <p:cNvSpPr>
            <a:spLocks noGrp="1"/>
          </p:cNvSpPr>
          <p:nvPr>
            <p:ph type="body" sz="quarter" idx="25" hasCustomPrompt="1"/>
          </p:nvPr>
        </p:nvSpPr>
        <p:spPr bwMode="gray">
          <a:xfrm>
            <a:off x="1219200" y="908296"/>
            <a:ext cx="21940762" cy="791426"/>
          </a:xfrm>
          <a:prstGeom prst="rect">
            <a:avLst/>
          </a:prstGeom>
        </p:spPr>
        <p:txBody>
          <a:bodyPr lIns="0" tIns="0" rIns="0" bIns="0" anchor="b" anchorCtr="0">
            <a:spAutoFit/>
          </a:bodyPr>
          <a:lstStyle>
            <a:lvl1pPr marL="0" indent="0">
              <a:spcBef>
                <a:spcPts val="0"/>
              </a:spcBef>
              <a:buNone/>
              <a:defRPr sz="5143" b="1" baseline="0">
                <a:solidFill>
                  <a:schemeClr val="bg1"/>
                </a:solidFill>
              </a:defRPr>
            </a:lvl1pPr>
          </a:lstStyle>
          <a:p>
            <a:pPr lvl="0"/>
            <a:r>
              <a:rPr lang="en-US" dirty="0"/>
              <a:t>Slide Title – Arial 18pt Bold, Use Title Case</a:t>
            </a:r>
          </a:p>
        </p:txBody>
      </p:sp>
    </p:spTree>
    <p:extLst>
      <p:ext uri="{BB962C8B-B14F-4D97-AF65-F5344CB8AC3E}">
        <p14:creationId xmlns:p14="http://schemas.microsoft.com/office/powerpoint/2010/main" val="66355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fld id="{6223DDD9-BDAD-4A14-A75C-6FCAD9F92082}" type="datetime1">
              <a:rPr lang="en-US"/>
              <a:pPr>
                <a:defRPr/>
              </a:pPr>
              <a:t>6/9/2017</a:t>
            </a:fld>
            <a:endParaRPr lang="en-US"/>
          </a:p>
        </p:txBody>
      </p:sp>
      <p:sp>
        <p:nvSpPr>
          <p:cNvPr id="3" name="Rectangle 14"/>
          <p:cNvSpPr>
            <a:spLocks noGrp="1" noChangeArrowheads="1"/>
          </p:cNvSpPr>
          <p:nvPr>
            <p:ph type="sldNum" sz="quarter" idx="11"/>
          </p:nvPr>
        </p:nvSpPr>
        <p:spPr>
          <a:xfrm>
            <a:off x="11953214" y="13081000"/>
            <a:ext cx="464871" cy="471924"/>
          </a:xfrm>
        </p:spPr>
        <p:txBody>
          <a:bodyPr/>
          <a:lstStyle>
            <a:lvl1pPr>
              <a:defRPr/>
            </a:lvl1pPr>
          </a:lstStyle>
          <a:p>
            <a:fld id="{B927EEDB-3F3F-49C2-A13E-86589DF75B78}" type="slidenum">
              <a:rPr lang="en-US" altLang="en-US"/>
              <a:pPr/>
              <a:t>‹#›</a:t>
            </a:fld>
            <a:endParaRPr lang="en-US" altLang="en-US"/>
          </a:p>
        </p:txBody>
      </p:sp>
    </p:spTree>
    <p:extLst>
      <p:ext uri="{BB962C8B-B14F-4D97-AF65-F5344CB8AC3E}">
        <p14:creationId xmlns:p14="http://schemas.microsoft.com/office/powerpoint/2010/main" val="154587774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 y="762000"/>
            <a:ext cx="4673601" cy="139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userDrawn="1"/>
        </p:nvSpPr>
        <p:spPr bwMode="auto">
          <a:xfrm>
            <a:off x="4673602" y="742952"/>
            <a:ext cx="4470399" cy="1238250"/>
          </a:xfrm>
          <a:prstGeom prst="rect">
            <a:avLst/>
          </a:prstGeom>
          <a:solidFill>
            <a:schemeClr val="bg1"/>
          </a:solidFill>
          <a:ln>
            <a:noFill/>
          </a:ln>
          <a:extLst>
            <a:ext uri="{91240B29-F687-4F45-9708-019B960494DF}">
              <a14:hiddenLine xmlns:a14="http://schemas.microsoft.com/office/drawing/2010/main" w="25400" algn="ctr">
                <a:solidFill>
                  <a:srgbClr val="000000"/>
                </a:solidFill>
                <a:round/>
                <a:headEnd/>
                <a:tailEnd/>
              </a14:hiddenLine>
            </a:ext>
          </a:extLst>
        </p:spPr>
        <p:txBody>
          <a:bodyPr lIns="182877" tIns="91439" rIns="182877" bIns="91439"/>
          <a:lstStyle/>
          <a:p>
            <a:pPr algn="ctr"/>
            <a:endParaRPr lang="en-US" sz="8438" u="none">
              <a:solidFill>
                <a:srgbClr val="000000"/>
              </a:solidFill>
              <a:latin typeface="Gill Sans" pitchFamily="1" charset="0"/>
              <a:sym typeface="Gill Sans" pitchFamily="1" charset="0"/>
            </a:endParaRPr>
          </a:p>
        </p:txBody>
      </p:sp>
      <p:pic>
        <p:nvPicPr>
          <p:cNvPr id="7"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3202" y="190500"/>
            <a:ext cx="1091353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p:nvPr>
        </p:nvSpPr>
        <p:spPr>
          <a:xfrm>
            <a:off x="1857375" y="3321850"/>
            <a:ext cx="20716875" cy="2250283"/>
          </a:xfrm>
        </p:spPr>
        <p:txBody>
          <a:bodyPr/>
          <a:lstStyle>
            <a:lvl1pPr algn="r">
              <a:defRPr/>
            </a:lvl1pPr>
          </a:lstStyle>
          <a:p>
            <a:r>
              <a:rPr lang="en-US"/>
              <a:t>Click to edit Master title style</a:t>
            </a:r>
          </a:p>
        </p:txBody>
      </p:sp>
      <p:sp>
        <p:nvSpPr>
          <p:cNvPr id="34820" name="Rectangle 4"/>
          <p:cNvSpPr>
            <a:spLocks noGrp="1" noChangeArrowheads="1"/>
          </p:cNvSpPr>
          <p:nvPr>
            <p:ph type="subTitle" idx="1"/>
          </p:nvPr>
        </p:nvSpPr>
        <p:spPr>
          <a:xfrm>
            <a:off x="1857375" y="5893594"/>
            <a:ext cx="20716875" cy="3429000"/>
          </a:xfrm>
        </p:spPr>
        <p:txBody>
          <a:bodyPr/>
          <a:lstStyle>
            <a:lvl1pPr algn="r">
              <a:lnSpc>
                <a:spcPct val="125000"/>
              </a:lnSpc>
              <a:defRPr>
                <a:solidFill>
                  <a:srgbClr val="002F65"/>
                </a:solidFill>
              </a:defRPr>
            </a:lvl1pPr>
          </a:lstStyle>
          <a:p>
            <a:r>
              <a:rPr lang="en-US"/>
              <a:t>Click to edit Master subtitle style</a:t>
            </a:r>
          </a:p>
        </p:txBody>
      </p:sp>
      <p:sp>
        <p:nvSpPr>
          <p:cNvPr id="4" name="Content Placeholder 3"/>
          <p:cNvSpPr>
            <a:spLocks noGrp="1" noChangeArrowheads="1"/>
          </p:cNvSpPr>
          <p:nvPr>
            <p:ph idx="10"/>
          </p:nvPr>
        </p:nvSpPr>
        <p:spPr bwMode="auto">
          <a:xfrm>
            <a:off x="609601" y="12982575"/>
            <a:ext cx="8940801" cy="885826"/>
          </a:xfrm>
          <a:prstGeom prst="rect">
            <a:avLst/>
          </a:prstGeom>
          <a:noFill/>
          <a:ln w="12700">
            <a:noFill/>
            <a:miter lim="800000"/>
            <a:headEnd/>
            <a:tailEnd/>
          </a:ln>
        </p:spPr>
        <p:txBody>
          <a:bodyPr/>
          <a:lstStyle>
            <a:lvl1pPr>
              <a:defRPr sz="2813" i="1">
                <a:solidFill>
                  <a:schemeClr val="bg1">
                    <a:lumMod val="50000"/>
                  </a:schemeClr>
                </a:solidFill>
              </a:defRPr>
            </a:lvl1pPr>
          </a:lstStyle>
          <a:p>
            <a:pPr lvl="0"/>
            <a:r>
              <a:rPr lang="en-US" noProof="0" dirty="0">
                <a:sym typeface="TheSerif 4-SemiLight" pitchFamily="1" charset="0"/>
              </a:rPr>
              <a:t>Engineering.  Enhancing Care</a:t>
            </a:r>
          </a:p>
        </p:txBody>
      </p:sp>
    </p:spTree>
    <p:extLst>
      <p:ext uri="{BB962C8B-B14F-4D97-AF65-F5344CB8AC3E}">
        <p14:creationId xmlns:p14="http://schemas.microsoft.com/office/powerpoint/2010/main" val="109221400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Shape 2"/>
          <p:cNvSpPr>
            <a:spLocks noGrp="1"/>
          </p:cNvSpPr>
          <p:nvPr>
            <p:ph type="title"/>
          </p:nvPr>
        </p:nvSpPr>
        <p:spPr bwMode="auto">
          <a:xfrm>
            <a:off x="1689100" y="952500"/>
            <a:ext cx="21005800" cy="2286000"/>
          </a:xfrm>
          <a:prstGeom prst="rect">
            <a:avLst/>
          </a:prstGeom>
          <a:noFill/>
          <a:ln w="12700">
            <a:noFill/>
            <a:miter lim="400000"/>
            <a:headEnd/>
            <a:tailEnd/>
          </a:ln>
        </p:spPr>
        <p:txBody>
          <a:bodyPr vert="horz" wrap="square" lIns="50800" tIns="50800" rIns="50800" bIns="50800" numCol="1" anchor="ctr" anchorCtr="0" compatLnSpc="1">
            <a:prstTxWarp prst="textNoShape">
              <a:avLst/>
            </a:prstTxWarp>
          </a:bodyPr>
          <a:lstStyle/>
          <a:p>
            <a:pPr lvl="0"/>
            <a:r>
              <a:rPr lang="en-US" dirty="0">
                <a:sym typeface="Helvetica Light" pitchFamily="127" charset="0"/>
              </a:rPr>
              <a:t>Click to edit Master title style</a:t>
            </a:r>
          </a:p>
        </p:txBody>
      </p:sp>
      <p:sp>
        <p:nvSpPr>
          <p:cNvPr id="1027" name="Shape 3"/>
          <p:cNvSpPr>
            <a:spLocks noGrp="1"/>
          </p:cNvSpPr>
          <p:nvPr>
            <p:ph type="body" idx="1"/>
          </p:nvPr>
        </p:nvSpPr>
        <p:spPr bwMode="auto">
          <a:xfrm>
            <a:off x="1689100" y="3238500"/>
            <a:ext cx="21005800" cy="9207500"/>
          </a:xfrm>
          <a:prstGeom prst="rect">
            <a:avLst/>
          </a:prstGeom>
          <a:noFill/>
          <a:ln w="12700">
            <a:noFill/>
            <a:miter lim="400000"/>
            <a:headEnd/>
            <a:tailEnd/>
          </a:ln>
        </p:spPr>
        <p:txBody>
          <a:bodyPr vert="horz" wrap="square" lIns="50800" tIns="50800" rIns="50800" bIns="50800" numCol="1" anchor="ctr" anchorCtr="0" compatLnSpc="1">
            <a:prstTxWarp prst="textNoShape">
              <a:avLst/>
            </a:prstTxWarp>
          </a:bodyPr>
          <a:lstStyle/>
          <a:p>
            <a:pPr lvl="0"/>
            <a:r>
              <a:rPr lang="en-US" dirty="0">
                <a:sym typeface="Helvetica Light" pitchFamily="127" charset="0"/>
              </a:rPr>
              <a:t>Click to edit Master text styles</a:t>
            </a:r>
          </a:p>
          <a:p>
            <a:pPr lvl="1"/>
            <a:r>
              <a:rPr lang="en-US" dirty="0">
                <a:sym typeface="Helvetica Light" pitchFamily="127" charset="0"/>
              </a:rPr>
              <a:t>Second level</a:t>
            </a:r>
          </a:p>
          <a:p>
            <a:pPr lvl="2"/>
            <a:r>
              <a:rPr lang="en-US" dirty="0">
                <a:sym typeface="Helvetica Light" pitchFamily="127" charset="0"/>
              </a:rPr>
              <a:t>Third level</a:t>
            </a:r>
          </a:p>
          <a:p>
            <a:pPr lvl="3"/>
            <a:r>
              <a:rPr lang="en-US" dirty="0">
                <a:sym typeface="Helvetica Light" pitchFamily="127" charset="0"/>
              </a:rPr>
              <a:t>Fourth level</a:t>
            </a:r>
          </a:p>
          <a:p>
            <a:pPr lvl="4"/>
            <a:r>
              <a:rPr lang="en-US" dirty="0">
                <a:sym typeface="Helvetica Light" pitchFamily="127" charset="0"/>
              </a:rPr>
              <a:t>Fifth level</a:t>
            </a:r>
          </a:p>
        </p:txBody>
      </p:sp>
      <p:sp>
        <p:nvSpPr>
          <p:cNvPr id="1028" name="Shape 4"/>
          <p:cNvSpPr>
            <a:spLocks noGrp="1"/>
          </p:cNvSpPr>
          <p:nvPr>
            <p:ph type="sldNum" sz="quarter" idx="2"/>
          </p:nvPr>
        </p:nvSpPr>
        <p:spPr bwMode="auto">
          <a:xfrm>
            <a:off x="11931650" y="13081000"/>
            <a:ext cx="508000" cy="466725"/>
          </a:xfrm>
          <a:prstGeom prst="rect">
            <a:avLst/>
          </a:prstGeom>
          <a:noFill/>
          <a:ln w="12700">
            <a:noFill/>
            <a:miter lim="400000"/>
            <a:headEnd/>
            <a:tailEnd/>
          </a:ln>
        </p:spPr>
        <p:txBody>
          <a:bodyPr vert="horz" wrap="none" lIns="50800" tIns="50800" rIns="50800" bIns="50800" numCol="1" anchor="t" anchorCtr="0" compatLnSpc="1">
            <a:prstTxWarp prst="textNoShape">
              <a:avLst/>
            </a:prstTxWarp>
            <a:spAutoFit/>
          </a:bodyPr>
          <a:lstStyle>
            <a:lvl1pPr algn="ctr" hangingPunct="0">
              <a:defRPr sz="2400"/>
            </a:lvl1pPr>
          </a:lstStyle>
          <a:p>
            <a:fld id="{DDBFC5FE-2E27-4513-8FE4-68344F85157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Lst>
  <p:transition spd="med"/>
  <p:txStyles>
    <p:titleStyle>
      <a:lvl1pPr algn="ctr" defTabSz="825500" rtl="0" eaLnBrk="0" fontAlgn="base" hangingPunct="0">
        <a:spcBef>
          <a:spcPct val="0"/>
        </a:spcBef>
        <a:spcAft>
          <a:spcPct val="0"/>
        </a:spcAft>
        <a:defRPr sz="11200">
          <a:solidFill>
            <a:srgbClr val="000000"/>
          </a:solidFill>
          <a:latin typeface="+mn-lt"/>
          <a:ea typeface="Helvetica Light"/>
          <a:cs typeface="Helvetica Light"/>
          <a:sym typeface="Helvetica Light" pitchFamily="127" charset="0"/>
        </a:defRPr>
      </a:lvl1pPr>
      <a:lvl2pPr algn="ctr" defTabSz="825500" rtl="0" eaLnBrk="0" fontAlgn="base" hangingPunct="0">
        <a:spcBef>
          <a:spcPct val="0"/>
        </a:spcBef>
        <a:spcAft>
          <a:spcPct val="0"/>
        </a:spcAft>
        <a:defRPr sz="11200">
          <a:solidFill>
            <a:srgbClr val="000000"/>
          </a:solidFill>
          <a:latin typeface="Helvetica Light"/>
          <a:ea typeface="Helvetica Light"/>
          <a:cs typeface="Helvetica Light"/>
          <a:sym typeface="Helvetica Light" pitchFamily="127" charset="0"/>
        </a:defRPr>
      </a:lvl2pPr>
      <a:lvl3pPr algn="ctr" defTabSz="825500" rtl="0" eaLnBrk="0" fontAlgn="base" hangingPunct="0">
        <a:spcBef>
          <a:spcPct val="0"/>
        </a:spcBef>
        <a:spcAft>
          <a:spcPct val="0"/>
        </a:spcAft>
        <a:defRPr sz="11200">
          <a:solidFill>
            <a:srgbClr val="000000"/>
          </a:solidFill>
          <a:latin typeface="Helvetica Light"/>
          <a:ea typeface="Helvetica Light"/>
          <a:cs typeface="Helvetica Light"/>
          <a:sym typeface="Helvetica Light" pitchFamily="127" charset="0"/>
        </a:defRPr>
      </a:lvl3pPr>
      <a:lvl4pPr algn="ctr" defTabSz="825500" rtl="0" eaLnBrk="0" fontAlgn="base" hangingPunct="0">
        <a:spcBef>
          <a:spcPct val="0"/>
        </a:spcBef>
        <a:spcAft>
          <a:spcPct val="0"/>
        </a:spcAft>
        <a:defRPr sz="11200">
          <a:solidFill>
            <a:srgbClr val="000000"/>
          </a:solidFill>
          <a:latin typeface="Helvetica Light"/>
          <a:ea typeface="Helvetica Light"/>
          <a:cs typeface="Helvetica Light"/>
          <a:sym typeface="Helvetica Light" pitchFamily="127" charset="0"/>
        </a:defRPr>
      </a:lvl4pPr>
      <a:lvl5pPr algn="ctr" defTabSz="825500" rtl="0" eaLnBrk="0" fontAlgn="base" hangingPunct="0">
        <a:spcBef>
          <a:spcPct val="0"/>
        </a:spcBef>
        <a:spcAft>
          <a:spcPct val="0"/>
        </a:spcAft>
        <a:defRPr sz="11200">
          <a:solidFill>
            <a:srgbClr val="000000"/>
          </a:solidFill>
          <a:latin typeface="Helvetica Light"/>
          <a:ea typeface="Helvetica Light"/>
          <a:cs typeface="Helvetica Light"/>
          <a:sym typeface="Helvetica Light" pitchFamily="127" charset="0"/>
        </a:defRPr>
      </a:lvl5pPr>
      <a:lvl6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6pPr>
      <a:lvl7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7pPr>
      <a:lvl8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635000" indent="-635000" algn="l" defTabSz="825500" rtl="0" eaLnBrk="0" fontAlgn="base" hangingPunct="0">
        <a:spcBef>
          <a:spcPts val="5900"/>
        </a:spcBef>
        <a:spcAft>
          <a:spcPct val="0"/>
        </a:spcAft>
        <a:buSzPct val="75000"/>
        <a:buChar char="•"/>
        <a:defRPr sz="4800">
          <a:solidFill>
            <a:srgbClr val="000000"/>
          </a:solidFill>
          <a:latin typeface="+mn-lt"/>
          <a:ea typeface="Helvetica Light"/>
          <a:cs typeface="Helvetica Light"/>
          <a:sym typeface="Helvetica Light" pitchFamily="127" charset="0"/>
        </a:defRPr>
      </a:lvl1pPr>
      <a:lvl2pPr marL="2468563" indent="-1833563" algn="l" defTabSz="825500" rtl="0" eaLnBrk="0" fontAlgn="base" hangingPunct="0">
        <a:spcBef>
          <a:spcPts val="5900"/>
        </a:spcBef>
        <a:spcAft>
          <a:spcPct val="0"/>
        </a:spcAft>
        <a:buSzPct val="75000"/>
        <a:buChar char="•"/>
        <a:defRPr sz="4800">
          <a:solidFill>
            <a:srgbClr val="000000"/>
          </a:solidFill>
          <a:latin typeface="+mn-lt"/>
          <a:ea typeface="Helvetica Light"/>
          <a:cs typeface="Helvetica Light"/>
          <a:sym typeface="Helvetica Light" pitchFamily="127" charset="0"/>
        </a:defRPr>
      </a:lvl2pPr>
      <a:lvl3pPr marL="3103563" indent="-1833563" algn="l" defTabSz="825500" rtl="0" eaLnBrk="0" fontAlgn="base" hangingPunct="0">
        <a:spcBef>
          <a:spcPts val="5900"/>
        </a:spcBef>
        <a:spcAft>
          <a:spcPct val="0"/>
        </a:spcAft>
        <a:buSzPct val="75000"/>
        <a:buChar char="•"/>
        <a:defRPr sz="4800">
          <a:solidFill>
            <a:srgbClr val="000000"/>
          </a:solidFill>
          <a:latin typeface="+mn-lt"/>
          <a:ea typeface="Helvetica Light"/>
          <a:cs typeface="Helvetica Light"/>
          <a:sym typeface="Helvetica Light" pitchFamily="127" charset="0"/>
        </a:defRPr>
      </a:lvl3pPr>
      <a:lvl4pPr marL="3738563" indent="-1833563" algn="l" defTabSz="825500" rtl="0" eaLnBrk="0" fontAlgn="base" hangingPunct="0">
        <a:spcBef>
          <a:spcPts val="5900"/>
        </a:spcBef>
        <a:spcAft>
          <a:spcPct val="0"/>
        </a:spcAft>
        <a:buSzPct val="75000"/>
        <a:buChar char="•"/>
        <a:defRPr sz="4800">
          <a:solidFill>
            <a:srgbClr val="000000"/>
          </a:solidFill>
          <a:latin typeface="+mn-lt"/>
          <a:ea typeface="Helvetica Light"/>
          <a:cs typeface="Helvetica Light"/>
          <a:sym typeface="Helvetica Light" pitchFamily="127" charset="0"/>
        </a:defRPr>
      </a:lvl4pPr>
      <a:lvl5pPr marL="4373563" indent="-1833563" algn="l" defTabSz="825500" rtl="0" eaLnBrk="0" fontAlgn="base" hangingPunct="0">
        <a:spcBef>
          <a:spcPts val="5900"/>
        </a:spcBef>
        <a:spcAft>
          <a:spcPct val="0"/>
        </a:spcAft>
        <a:buSzPct val="75000"/>
        <a:buChar char="•"/>
        <a:defRPr sz="4800">
          <a:solidFill>
            <a:srgbClr val="000000"/>
          </a:solidFill>
          <a:latin typeface="+mn-lt"/>
          <a:ea typeface="Helvetica Light"/>
          <a:cs typeface="Helvetica Light"/>
          <a:sym typeface="Helvetica Light" pitchFamily="127" charset="0"/>
        </a:defRPr>
      </a:lvl5pPr>
      <a:lvl6pPr marL="4831644" marR="0" indent="-1834444"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5288844" marR="0" indent="-1834444"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746044" marR="0" indent="-1834444"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6203244" marR="0" indent="-1834444"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3.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hape 32"/>
          <p:cNvSpPr>
            <a:spLocks noGrp="1"/>
          </p:cNvSpPr>
          <p:nvPr>
            <p:ph type="subTitle" sz="quarter" idx="1"/>
          </p:nvPr>
        </p:nvSpPr>
        <p:spPr>
          <a:xfrm>
            <a:off x="454696" y="305272"/>
            <a:ext cx="23618624" cy="10657184"/>
          </a:xfrm>
        </p:spPr>
        <p:txBody>
          <a:bodyPr anchor="ctr"/>
          <a:lstStyle/>
          <a:p>
            <a:pPr defTabSz="619125" eaLnBrk="1" hangingPunct="1">
              <a:spcBef>
                <a:spcPct val="0"/>
              </a:spcBef>
            </a:pPr>
            <a:r>
              <a:rPr lang="en-US" sz="9600" dirty="0">
                <a:solidFill>
                  <a:schemeClr val="tx1"/>
                </a:solidFill>
                <a:latin typeface="Arial" panose="020B0604020202020204" pitchFamily="34" charset="0"/>
                <a:cs typeface="Arial" panose="020B0604020202020204" pitchFamily="34" charset="0"/>
              </a:rPr>
              <a:t>Methodology for Analyzing Environmental Quality Indicators (EQIs) in a </a:t>
            </a:r>
          </a:p>
          <a:p>
            <a:pPr defTabSz="619125" eaLnBrk="1" hangingPunct="1">
              <a:spcBef>
                <a:spcPct val="0"/>
              </a:spcBef>
            </a:pPr>
            <a:r>
              <a:rPr lang="en-US" sz="9600" b="1" dirty="0">
                <a:solidFill>
                  <a:schemeClr val="tx1"/>
                </a:solidFill>
                <a:latin typeface="Arial" panose="020B0604020202020204" pitchFamily="34" charset="0"/>
                <a:cs typeface="Arial" panose="020B0604020202020204" pitchFamily="34" charset="0"/>
              </a:rPr>
              <a:t>Dynamic</a:t>
            </a:r>
            <a:r>
              <a:rPr lang="en-US" sz="9600" dirty="0">
                <a:solidFill>
                  <a:schemeClr val="tx1"/>
                </a:solidFill>
                <a:latin typeface="Arial" panose="020B0604020202020204" pitchFamily="34" charset="0"/>
                <a:cs typeface="Arial" panose="020B0604020202020204" pitchFamily="34" charset="0"/>
              </a:rPr>
              <a:t> </a:t>
            </a:r>
          </a:p>
          <a:p>
            <a:pPr defTabSz="619125" eaLnBrk="1" hangingPunct="1">
              <a:spcBef>
                <a:spcPct val="0"/>
              </a:spcBef>
            </a:pPr>
            <a:r>
              <a:rPr lang="en-US" sz="9600" dirty="0">
                <a:solidFill>
                  <a:schemeClr val="tx1"/>
                </a:solidFill>
                <a:latin typeface="Arial" panose="020B0604020202020204" pitchFamily="34" charset="0"/>
                <a:cs typeface="Arial" panose="020B0604020202020204" pitchFamily="34" charset="0"/>
              </a:rPr>
              <a:t>Operating Room Environment</a:t>
            </a:r>
            <a:endParaRPr lang="en-US" sz="10500" dirty="0">
              <a:solidFill>
                <a:schemeClr val="tx1"/>
              </a:solidFill>
              <a:latin typeface="Arial" panose="020B0604020202020204" pitchFamily="34" charset="0"/>
              <a:ea typeface="Arial" pitchFamily="127" charset="0"/>
              <a:cs typeface="Arial" panose="020B0604020202020204" pitchFamily="34" charset="0"/>
              <a:sym typeface="Arial" pitchFamily="127" charset="0"/>
            </a:endParaRPr>
          </a:p>
        </p:txBody>
      </p:sp>
      <p:pic>
        <p:nvPicPr>
          <p:cNvPr id="3" name="Picture 2"/>
          <p:cNvPicPr>
            <a:picLocks noChangeAspect="1"/>
          </p:cNvPicPr>
          <p:nvPr/>
        </p:nvPicPr>
        <p:blipFill>
          <a:blip r:embed="rId3"/>
          <a:stretch>
            <a:fillRect/>
          </a:stretch>
        </p:blipFill>
        <p:spPr>
          <a:xfrm>
            <a:off x="163549" y="12576999"/>
            <a:ext cx="24056901" cy="1121761"/>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Shape 35"/>
          <p:cNvSpPr>
            <a:spLocks/>
          </p:cNvSpPr>
          <p:nvPr/>
        </p:nvSpPr>
        <p:spPr bwMode="auto">
          <a:xfrm>
            <a:off x="823913" y="342900"/>
            <a:ext cx="21007387" cy="2286000"/>
          </a:xfrm>
          <a:prstGeom prst="rect">
            <a:avLst/>
          </a:prstGeom>
          <a:noFill/>
          <a:ln w="12700">
            <a:noFill/>
            <a:miter lim="400000"/>
            <a:headEnd/>
            <a:tailEnd/>
          </a:ln>
        </p:spPr>
        <p:txBody>
          <a:bodyPr lIns="50800" tIns="50800" rIns="50800" bIns="50800" anchor="ctr">
            <a:prstTxWarp prst="textNoShape">
              <a:avLst/>
            </a:prstTxWarp>
          </a:bodyPr>
          <a:lstStyle/>
          <a:p>
            <a:pPr algn="ctr"/>
            <a:r>
              <a:rPr lang="en-US" sz="9000" dirty="0">
                <a:solidFill>
                  <a:schemeClr val="tx1"/>
                </a:solidFill>
                <a:latin typeface="Arial" pitchFamily="127" charset="0"/>
                <a:ea typeface="Arial" pitchFamily="127" charset="0"/>
                <a:cs typeface="Arial" pitchFamily="127" charset="0"/>
                <a:sym typeface="Arial" pitchFamily="127" charset="0"/>
              </a:rPr>
              <a:t>Mock Surgical Procedure</a:t>
            </a:r>
          </a:p>
        </p:txBody>
      </p:sp>
      <p:pic>
        <p:nvPicPr>
          <p:cNvPr id="8" name="Picture 7" descr="C:\Users\tgormley\AppData\Local\Microsoft\Windows\Temporary Internet Files\Content.IE5\QUI4X33L\mock surgical procedure.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13272120" y="3238500"/>
            <a:ext cx="10326216" cy="8928992"/>
          </a:xfrm>
          <a:prstGeom prst="rect">
            <a:avLst/>
          </a:prstGeom>
          <a:noFill/>
          <a:ln>
            <a:noFill/>
          </a:ln>
        </p:spPr>
      </p:pic>
      <p:sp>
        <p:nvSpPr>
          <p:cNvPr id="3" name="Text Placeholder 2"/>
          <p:cNvSpPr>
            <a:spLocks noGrp="1"/>
          </p:cNvSpPr>
          <p:nvPr>
            <p:ph type="body" idx="1"/>
          </p:nvPr>
        </p:nvSpPr>
        <p:spPr>
          <a:xfrm>
            <a:off x="1689100" y="3238500"/>
            <a:ext cx="11294988" cy="9207500"/>
          </a:xfrm>
        </p:spPr>
        <p:txBody>
          <a:bodyPr/>
          <a:lstStyle/>
          <a:p>
            <a:r>
              <a:rPr lang="en-US" dirty="0"/>
              <a:t>Designed a 1 hour long mock procedure to mimic actual events in an OR, no terminal cleaning prior to</a:t>
            </a:r>
          </a:p>
          <a:p>
            <a:r>
              <a:rPr lang="en-US" dirty="0"/>
              <a:t>Surgeons and Nurses utilized Sterile Gowning and Gloving</a:t>
            </a:r>
          </a:p>
          <a:p>
            <a:r>
              <a:rPr lang="en-US" dirty="0"/>
              <a:t>Sterile instruments prepared by each institutions' standard practices</a:t>
            </a:r>
          </a:p>
          <a:p>
            <a:r>
              <a:rPr lang="en-US" dirty="0"/>
              <a:t>Utilized steak to simulate the patient for </a:t>
            </a:r>
            <a:r>
              <a:rPr lang="en-US" b="1" dirty="0" err="1"/>
              <a:t>Bovie</a:t>
            </a:r>
            <a:r>
              <a:rPr lang="en-US" dirty="0"/>
              <a:t> electrocautery device.</a:t>
            </a:r>
          </a:p>
          <a:p>
            <a:endParaRPr lang="en-US" dirty="0"/>
          </a:p>
        </p:txBody>
      </p:sp>
    </p:spTree>
    <p:extLst>
      <p:ext uri="{BB962C8B-B14F-4D97-AF65-F5344CB8AC3E}">
        <p14:creationId xmlns:p14="http://schemas.microsoft.com/office/powerpoint/2010/main" val="15729837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min clip from OR procedure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72" y="2688069"/>
            <a:ext cx="8667990" cy="655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2240" y="7963802"/>
            <a:ext cx="9840788" cy="5662950"/>
          </a:xfrm>
          <a:prstGeom prst="rect">
            <a:avLst/>
          </a:prstGeom>
          <a:noFill/>
          <a:ln w="12700">
            <a:noFill/>
            <a:miter lim="4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bwMode="auto">
          <a:xfrm>
            <a:off x="6647384" y="4553744"/>
            <a:ext cx="10381402" cy="5872495"/>
          </a:xfrm>
          <a:prstGeom prst="rect">
            <a:avLst/>
          </a:prstGeom>
          <a:noFill/>
          <a:ln w="12700">
            <a:noFill/>
            <a:miter lim="4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0395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12" y="377280"/>
            <a:ext cx="22970552" cy="2286000"/>
          </a:xfrm>
        </p:spPr>
        <p:txBody>
          <a:bodyPr/>
          <a:lstStyle/>
          <a:p>
            <a:r>
              <a:rPr lang="en-US" dirty="0"/>
              <a:t>Site OR’s Ventilation Systems Overview</a:t>
            </a:r>
          </a:p>
        </p:txBody>
      </p:sp>
      <p:graphicFrame>
        <p:nvGraphicFramePr>
          <p:cNvPr id="5" name="Table 4"/>
          <p:cNvGraphicFramePr>
            <a:graphicFrameLocks noGrp="1"/>
          </p:cNvGraphicFramePr>
          <p:nvPr>
            <p:extLst>
              <p:ext uri="{D42A27DB-BD31-4B8C-83A1-F6EECF244321}">
                <p14:modId xmlns:p14="http://schemas.microsoft.com/office/powerpoint/2010/main" val="895289497"/>
              </p:ext>
            </p:extLst>
          </p:nvPr>
        </p:nvGraphicFramePr>
        <p:xfrm>
          <a:off x="215389" y="2305102"/>
          <a:ext cx="12837148" cy="10470201"/>
        </p:xfrm>
        <a:graphic>
          <a:graphicData uri="http://schemas.openxmlformats.org/drawingml/2006/table">
            <a:tbl>
              <a:tblPr firstRow="1" bandRow="1">
                <a:tableStyleId>{5C22544A-7EE6-4342-B048-85BDC9FD1C3A}</a:tableStyleId>
              </a:tblPr>
              <a:tblGrid>
                <a:gridCol w="1535451">
                  <a:extLst>
                    <a:ext uri="{9D8B030D-6E8A-4147-A177-3AD203B41FA5}">
                      <a16:colId xmlns:a16="http://schemas.microsoft.com/office/drawing/2014/main" xmlns="" val="20000"/>
                    </a:ext>
                  </a:extLst>
                </a:gridCol>
                <a:gridCol w="2448272">
                  <a:extLst>
                    <a:ext uri="{9D8B030D-6E8A-4147-A177-3AD203B41FA5}">
                      <a16:colId xmlns:a16="http://schemas.microsoft.com/office/drawing/2014/main" xmlns="" val="20001"/>
                    </a:ext>
                  </a:extLst>
                </a:gridCol>
                <a:gridCol w="1882259">
                  <a:extLst>
                    <a:ext uri="{9D8B030D-6E8A-4147-A177-3AD203B41FA5}">
                      <a16:colId xmlns:a16="http://schemas.microsoft.com/office/drawing/2014/main" xmlns="" val="2179999629"/>
                    </a:ext>
                  </a:extLst>
                </a:gridCol>
                <a:gridCol w="2210370">
                  <a:extLst>
                    <a:ext uri="{9D8B030D-6E8A-4147-A177-3AD203B41FA5}">
                      <a16:colId xmlns:a16="http://schemas.microsoft.com/office/drawing/2014/main" xmlns="" val="3008928289"/>
                    </a:ext>
                  </a:extLst>
                </a:gridCol>
                <a:gridCol w="2720456">
                  <a:extLst>
                    <a:ext uri="{9D8B030D-6E8A-4147-A177-3AD203B41FA5}">
                      <a16:colId xmlns:a16="http://schemas.microsoft.com/office/drawing/2014/main" xmlns="" val="20002"/>
                    </a:ext>
                  </a:extLst>
                </a:gridCol>
                <a:gridCol w="2040340">
                  <a:extLst>
                    <a:ext uri="{9D8B030D-6E8A-4147-A177-3AD203B41FA5}">
                      <a16:colId xmlns:a16="http://schemas.microsoft.com/office/drawing/2014/main" xmlns="" val="20003"/>
                    </a:ext>
                  </a:extLst>
                </a:gridCol>
              </a:tblGrid>
              <a:tr h="3040730">
                <a:tc>
                  <a:txBody>
                    <a:bodyPr/>
                    <a:lstStyle/>
                    <a:p>
                      <a:pPr marL="0" marR="0" indent="0" algn="ctr" defTabSz="583056" rtl="0" eaLnBrk="1" fontAlgn="auto" latinLnBrk="0" hangingPunct="1">
                        <a:lnSpc>
                          <a:spcPct val="100000"/>
                        </a:lnSpc>
                        <a:spcBef>
                          <a:spcPts val="0"/>
                        </a:spcBef>
                        <a:spcAft>
                          <a:spcPts val="0"/>
                        </a:spcAft>
                        <a:buClrTx/>
                        <a:buSzTx/>
                        <a:buFontTx/>
                        <a:buNone/>
                        <a:tabLst/>
                        <a:defRPr/>
                      </a:pPr>
                      <a:r>
                        <a:rPr lang="en-US" sz="2400" b="0" dirty="0">
                          <a:latin typeface="+mn-lt"/>
                        </a:rPr>
                        <a:t>Site</a:t>
                      </a:r>
                      <a:endParaRPr lang="en-US" sz="2400" b="0" dirty="0">
                        <a:solidFill>
                          <a:schemeClr val="bg1"/>
                        </a:solidFill>
                        <a:latin typeface="+mn-lt"/>
                      </a:endParaRPr>
                    </a:p>
                  </a:txBody>
                  <a:tcPr marL="182880" marR="182880" marT="91440" marB="91440" anchor="ctr">
                    <a:solidFill>
                      <a:srgbClr val="00B0F0"/>
                    </a:solidFill>
                  </a:tcPr>
                </a:tc>
                <a:tc>
                  <a:txBody>
                    <a:bodyPr/>
                    <a:lstStyle/>
                    <a:p>
                      <a:pPr marL="0" marR="0" indent="0" algn="ctr" defTabSz="583056" rtl="0" eaLnBrk="1" fontAlgn="auto" latinLnBrk="0" hangingPunct="1">
                        <a:lnSpc>
                          <a:spcPct val="100000"/>
                        </a:lnSpc>
                        <a:spcBef>
                          <a:spcPts val="0"/>
                        </a:spcBef>
                        <a:spcAft>
                          <a:spcPts val="0"/>
                        </a:spcAft>
                        <a:buClrTx/>
                        <a:buSzTx/>
                        <a:buFontTx/>
                        <a:buNone/>
                        <a:tabLst/>
                        <a:defRPr/>
                      </a:pPr>
                      <a:r>
                        <a:rPr lang="en-US" sz="2400" b="0" dirty="0">
                          <a:latin typeface="+mn-lt"/>
                        </a:rPr>
                        <a:t>Concentrated Primary Diffuser Array/Unidirectional/2 low returns</a:t>
                      </a:r>
                      <a:endParaRPr lang="en-US" sz="2400" b="0" dirty="0">
                        <a:solidFill>
                          <a:schemeClr val="bg1"/>
                        </a:solidFill>
                        <a:latin typeface="+mn-lt"/>
                      </a:endParaRPr>
                    </a:p>
                  </a:txBody>
                  <a:tcPr marL="182880" marR="182880" marT="91440" marB="91440" anchor="ctr">
                    <a:solidFill>
                      <a:srgbClr val="00B0F0"/>
                    </a:solidFill>
                  </a:tcPr>
                </a:tc>
                <a:tc>
                  <a:txBody>
                    <a:bodyPr/>
                    <a:lstStyle/>
                    <a:p>
                      <a:pPr marL="0" marR="0" lvl="0" indent="0" algn="ctr" defTabSz="583056" rtl="0" eaLnBrk="1" fontAlgn="auto" latinLnBrk="0" hangingPunct="1">
                        <a:lnSpc>
                          <a:spcPct val="100000"/>
                        </a:lnSpc>
                        <a:spcBef>
                          <a:spcPts val="0"/>
                        </a:spcBef>
                        <a:spcAft>
                          <a:spcPts val="0"/>
                        </a:spcAft>
                        <a:buClrTx/>
                        <a:buSzTx/>
                        <a:buFontTx/>
                        <a:buNone/>
                        <a:tabLst/>
                        <a:defRPr/>
                      </a:pPr>
                      <a:r>
                        <a:rPr lang="en-US" sz="2400" b="0" dirty="0">
                          <a:latin typeface="+mn-lt"/>
                        </a:rPr>
                        <a:t>ASHRAE 52.2 Room Air Filtration, Normal ACH”</a:t>
                      </a:r>
                      <a:endParaRPr lang="en-US" sz="2400" b="0" dirty="0">
                        <a:solidFill>
                          <a:schemeClr val="bg1"/>
                        </a:solidFill>
                        <a:latin typeface="+mn-lt"/>
                      </a:endParaRPr>
                    </a:p>
                    <a:p>
                      <a:pPr marL="0" marR="0" indent="0" algn="ctr" defTabSz="583056" rtl="0" eaLnBrk="1" fontAlgn="auto" latinLnBrk="0" hangingPunct="1">
                        <a:lnSpc>
                          <a:spcPct val="100000"/>
                        </a:lnSpc>
                        <a:spcBef>
                          <a:spcPts val="0"/>
                        </a:spcBef>
                        <a:spcAft>
                          <a:spcPts val="0"/>
                        </a:spcAft>
                        <a:buClrTx/>
                        <a:buSzTx/>
                        <a:buFontTx/>
                        <a:buNone/>
                        <a:tabLst/>
                        <a:defRPr/>
                      </a:pPr>
                      <a:endParaRPr lang="en-US" sz="2400" b="0" dirty="0">
                        <a:solidFill>
                          <a:schemeClr val="bg1"/>
                        </a:solidFill>
                        <a:latin typeface="+mn-lt"/>
                      </a:endParaRPr>
                    </a:p>
                  </a:txBody>
                  <a:tcPr marL="182880" marR="182880" marT="91440" marB="91440" anchor="ctr">
                    <a:solidFill>
                      <a:srgbClr val="00B0F0"/>
                    </a:solidFill>
                  </a:tcPr>
                </a:tc>
                <a:tc>
                  <a:txBody>
                    <a:bodyPr/>
                    <a:lstStyle/>
                    <a:p>
                      <a:pPr marL="0" marR="0" lvl="0" indent="0" algn="ctr" defTabSz="583056" rtl="0" eaLnBrk="1" fontAlgn="auto" latinLnBrk="0" hangingPunct="1">
                        <a:lnSpc>
                          <a:spcPct val="100000"/>
                        </a:lnSpc>
                        <a:spcBef>
                          <a:spcPts val="0"/>
                        </a:spcBef>
                        <a:spcAft>
                          <a:spcPts val="0"/>
                        </a:spcAft>
                        <a:buClrTx/>
                        <a:buSzTx/>
                        <a:buFontTx/>
                        <a:buNone/>
                        <a:tabLst/>
                        <a:defRPr/>
                      </a:pPr>
                      <a:r>
                        <a:rPr lang="en-US" sz="2400" b="0" dirty="0">
                          <a:latin typeface="+mn-lt"/>
                        </a:rPr>
                        <a:t>Room Temp &amp; Relative Humidity, Pressure</a:t>
                      </a:r>
                      <a:endParaRPr lang="en-US" sz="2400" b="0" dirty="0">
                        <a:solidFill>
                          <a:schemeClr val="bg1"/>
                        </a:solidFill>
                        <a:latin typeface="+mn-lt"/>
                      </a:endParaRPr>
                    </a:p>
                    <a:p>
                      <a:pPr marL="0" marR="0" indent="0" algn="ctr" defTabSz="583056" rtl="0" eaLnBrk="1" fontAlgn="auto" latinLnBrk="0" hangingPunct="1">
                        <a:lnSpc>
                          <a:spcPct val="100000"/>
                        </a:lnSpc>
                        <a:spcBef>
                          <a:spcPts val="0"/>
                        </a:spcBef>
                        <a:spcAft>
                          <a:spcPts val="0"/>
                        </a:spcAft>
                        <a:buClrTx/>
                        <a:buSzTx/>
                        <a:buFontTx/>
                        <a:buNone/>
                        <a:tabLst/>
                        <a:defRPr/>
                      </a:pPr>
                      <a:endParaRPr lang="en-US" sz="2400" b="0" dirty="0">
                        <a:solidFill>
                          <a:schemeClr val="bg1"/>
                        </a:solidFill>
                        <a:latin typeface="+mn-lt"/>
                      </a:endParaRPr>
                    </a:p>
                  </a:txBody>
                  <a:tcPr marL="182880" marR="182880" marT="91440" marB="91440" anchor="ctr">
                    <a:solidFill>
                      <a:srgbClr val="00B0F0"/>
                    </a:solidFill>
                  </a:tcPr>
                </a:tc>
                <a:tc>
                  <a:txBody>
                    <a:bodyPr/>
                    <a:lstStyle/>
                    <a:p>
                      <a:pPr marL="0" marR="0" indent="0" algn="ctr" defTabSz="583056" rtl="0" eaLnBrk="1" fontAlgn="auto" latinLnBrk="0" hangingPunct="1">
                        <a:lnSpc>
                          <a:spcPct val="100000"/>
                        </a:lnSpc>
                        <a:spcBef>
                          <a:spcPts val="0"/>
                        </a:spcBef>
                        <a:spcAft>
                          <a:spcPts val="0"/>
                        </a:spcAft>
                        <a:buClrTx/>
                        <a:buSzTx/>
                        <a:buFontTx/>
                        <a:buNone/>
                        <a:tabLst/>
                        <a:defRPr/>
                      </a:pPr>
                      <a:r>
                        <a:rPr lang="en-US" sz="2400" b="0" dirty="0">
                          <a:latin typeface="+mn-lt"/>
                        </a:rPr>
                        <a:t>Pressure Control Method</a:t>
                      </a:r>
                      <a:endParaRPr lang="en-US" sz="2400" b="0" dirty="0">
                        <a:solidFill>
                          <a:schemeClr val="bg1"/>
                        </a:solidFill>
                        <a:latin typeface="+mn-lt"/>
                      </a:endParaRPr>
                    </a:p>
                  </a:txBody>
                  <a:tcPr marL="182880" marR="182880" marT="91440" marB="91440" anchor="ctr">
                    <a:solidFill>
                      <a:srgbClr val="00B0F0"/>
                    </a:solidFill>
                  </a:tcPr>
                </a:tc>
                <a:tc>
                  <a:txBody>
                    <a:bodyPr/>
                    <a:lstStyle/>
                    <a:p>
                      <a:pPr marL="0" marR="0" indent="0" algn="l" defTabSz="583056" rtl="0" eaLnBrk="1" fontAlgn="auto" latinLnBrk="0" hangingPunct="1">
                        <a:lnSpc>
                          <a:spcPct val="100000"/>
                        </a:lnSpc>
                        <a:spcBef>
                          <a:spcPts val="0"/>
                        </a:spcBef>
                        <a:spcAft>
                          <a:spcPts val="0"/>
                        </a:spcAft>
                        <a:buClrTx/>
                        <a:buSzTx/>
                        <a:buFontTx/>
                        <a:buNone/>
                        <a:tabLst/>
                        <a:defRPr/>
                      </a:pPr>
                      <a:r>
                        <a:rPr lang="en-US" sz="2400" b="0" dirty="0">
                          <a:latin typeface="+mn-lt"/>
                        </a:rPr>
                        <a:t>Notes</a:t>
                      </a:r>
                      <a:endParaRPr lang="en-US" sz="2400" b="0" dirty="0">
                        <a:solidFill>
                          <a:schemeClr val="bg1"/>
                        </a:solidFill>
                        <a:latin typeface="+mn-lt"/>
                      </a:endParaRPr>
                    </a:p>
                  </a:txBody>
                  <a:tcPr marL="182880" marR="182880" marT="91440" marB="91440" anchor="ctr">
                    <a:solidFill>
                      <a:srgbClr val="00B0F0"/>
                    </a:solidFill>
                  </a:tcPr>
                </a:tc>
                <a:extLst>
                  <a:ext uri="{0D108BD9-81ED-4DB2-BD59-A6C34878D82A}">
                    <a16:rowId xmlns:a16="http://schemas.microsoft.com/office/drawing/2014/main" xmlns="" val="10000"/>
                  </a:ext>
                </a:extLst>
              </a:tr>
              <a:tr h="1958573">
                <a:tc>
                  <a:txBody>
                    <a:bodyPr/>
                    <a:lstStyle/>
                    <a:p>
                      <a:pPr algn="ctr" fontAlgn="t"/>
                      <a:r>
                        <a:rPr lang="en-US" sz="2800" b="0" i="0" u="none" strike="noStrike" dirty="0">
                          <a:solidFill>
                            <a:srgbClr val="000000"/>
                          </a:solidFill>
                          <a:effectLst/>
                          <a:latin typeface="+mn-lt"/>
                        </a:rPr>
                        <a:t> A </a:t>
                      </a:r>
                    </a:p>
                    <a:p>
                      <a:pPr algn="ctr" fontAlgn="t"/>
                      <a:r>
                        <a:rPr lang="en-US" sz="2800" b="0" i="0" u="none" strike="noStrike" dirty="0">
                          <a:solidFill>
                            <a:srgbClr val="000000"/>
                          </a:solidFill>
                          <a:effectLst/>
                          <a:latin typeface="+mn-lt"/>
                        </a:rPr>
                        <a:t>(638 SF)         </a:t>
                      </a:r>
                    </a:p>
                  </a:txBody>
                  <a:tcPr marL="19050" marR="19050" marT="19050" marB="0"/>
                </a:tc>
                <a:tc>
                  <a:txBody>
                    <a:bodyPr/>
                    <a:lstStyle/>
                    <a:p>
                      <a:pPr algn="ctr" fontAlgn="t"/>
                      <a:r>
                        <a:rPr lang="en-US" sz="2800" b="0" u="none" strike="noStrike" dirty="0">
                          <a:effectLst/>
                          <a:latin typeface="+mn-lt"/>
                        </a:rPr>
                        <a:t>Yes/Yes/Yes</a:t>
                      </a:r>
                      <a:endParaRPr lang="en-US" sz="2800" b="0" i="0" u="none" strike="noStrike" dirty="0">
                        <a:solidFill>
                          <a:srgbClr val="000000"/>
                        </a:solidFill>
                        <a:effectLst/>
                        <a:latin typeface="+mn-lt"/>
                      </a:endParaRPr>
                    </a:p>
                  </a:txBody>
                  <a:tcPr marL="19050" marR="19050" marT="19050" marB="0"/>
                </a:tc>
                <a:tc>
                  <a:txBody>
                    <a:bodyPr/>
                    <a:lstStyle/>
                    <a:p>
                      <a:pPr algn="ctr" fontAlgn="t"/>
                      <a:r>
                        <a:rPr lang="en-US" sz="2800" b="0" i="0" u="none" strike="noStrike" dirty="0">
                          <a:solidFill>
                            <a:srgbClr val="000000"/>
                          </a:solidFill>
                          <a:effectLst/>
                          <a:latin typeface="+mn-lt"/>
                        </a:rPr>
                        <a:t>MERV 17 (terminal)</a:t>
                      </a:r>
                    </a:p>
                    <a:p>
                      <a:pPr algn="ctr" fontAlgn="t"/>
                      <a:r>
                        <a:rPr lang="en-US" sz="2800" b="0" i="0" u="none" strike="noStrike" dirty="0">
                          <a:solidFill>
                            <a:srgbClr val="000000"/>
                          </a:solidFill>
                          <a:effectLst/>
                          <a:latin typeface="+mn-lt"/>
                        </a:rPr>
                        <a:t>27</a:t>
                      </a:r>
                    </a:p>
                  </a:txBody>
                  <a:tcPr marL="19050" marR="19050" marT="19050" marB="0"/>
                </a:tc>
                <a:tc>
                  <a:txBody>
                    <a:bodyPr/>
                    <a:lstStyle/>
                    <a:p>
                      <a:pPr algn="ctr" fontAlgn="t"/>
                      <a:r>
                        <a:rPr lang="en-US" sz="2800" b="0" i="0" u="none" strike="noStrike" dirty="0">
                          <a:solidFill>
                            <a:srgbClr val="000000"/>
                          </a:solidFill>
                          <a:effectLst/>
                          <a:latin typeface="+mn-lt"/>
                        </a:rPr>
                        <a:t>Avg. 68.5 deg. F, &lt; 60% RH, Positive Pressure</a:t>
                      </a:r>
                    </a:p>
                  </a:txBody>
                  <a:tcPr marL="19050" marR="19050" marT="19050" marB="0"/>
                </a:tc>
                <a:tc>
                  <a:txBody>
                    <a:bodyPr/>
                    <a:lstStyle/>
                    <a:p>
                      <a:pPr algn="ctr" fontAlgn="t"/>
                      <a:r>
                        <a:rPr lang="en-US" sz="2800" b="0" u="none" strike="noStrike" dirty="0">
                          <a:effectLst/>
                          <a:latin typeface="+mn-lt"/>
                        </a:rPr>
                        <a:t>Automatically (BMS) Controlled Room Air Flow Offset</a:t>
                      </a:r>
                      <a:endParaRPr lang="en-US" sz="2800" b="0" i="0" u="none" strike="noStrike" dirty="0">
                        <a:solidFill>
                          <a:srgbClr val="000000"/>
                        </a:solidFill>
                        <a:effectLst/>
                        <a:latin typeface="+mn-lt"/>
                      </a:endParaRPr>
                    </a:p>
                  </a:txBody>
                  <a:tcPr marL="19050" marR="19050" marT="19050" marB="0"/>
                </a:tc>
                <a:tc>
                  <a:txBody>
                    <a:bodyPr/>
                    <a:lstStyle/>
                    <a:p>
                      <a:pPr algn="l" fontAlgn="t"/>
                      <a:r>
                        <a:rPr lang="en-US" sz="2800" b="0" i="0" u="none" strike="noStrike" dirty="0">
                          <a:solidFill>
                            <a:srgbClr val="000000"/>
                          </a:solidFill>
                          <a:effectLst/>
                          <a:latin typeface="+mn-lt"/>
                        </a:rPr>
                        <a:t>15 ACPH, 0.0039 neg. pressure to sterile core</a:t>
                      </a:r>
                    </a:p>
                  </a:txBody>
                  <a:tcPr marL="19050" marR="19050" marT="19050" marB="0"/>
                </a:tc>
                <a:extLst>
                  <a:ext uri="{0D108BD9-81ED-4DB2-BD59-A6C34878D82A}">
                    <a16:rowId xmlns:a16="http://schemas.microsoft.com/office/drawing/2014/main" xmlns="" val="10001"/>
                  </a:ext>
                </a:extLst>
              </a:tr>
              <a:tr h="439638">
                <a:tc>
                  <a:txBody>
                    <a:bodyPr/>
                    <a:lstStyle/>
                    <a:p>
                      <a:pPr algn="ctr" fontAlgn="t"/>
                      <a:endParaRPr lang="en-US" sz="2800" b="0" i="0" u="none" strike="noStrike" dirty="0">
                        <a:solidFill>
                          <a:srgbClr val="000000"/>
                        </a:solidFill>
                        <a:effectLst/>
                        <a:latin typeface="+mn-lt"/>
                      </a:endParaRPr>
                    </a:p>
                  </a:txBody>
                  <a:tcPr marL="19050" marR="19050" marT="19050" marB="0"/>
                </a:tc>
                <a:tc>
                  <a:txBody>
                    <a:bodyPr/>
                    <a:lstStyle/>
                    <a:p>
                      <a:pPr algn="ctr" fontAlgn="t"/>
                      <a:endParaRPr lang="en-US" sz="2800" b="0" i="0" u="none" strike="noStrike" dirty="0">
                        <a:solidFill>
                          <a:srgbClr val="000000"/>
                        </a:solidFill>
                        <a:effectLst/>
                        <a:latin typeface="+mn-lt"/>
                      </a:endParaRPr>
                    </a:p>
                  </a:txBody>
                  <a:tcPr marL="19050" marR="19050" marT="19050" marB="0"/>
                </a:tc>
                <a:tc>
                  <a:txBody>
                    <a:bodyPr/>
                    <a:lstStyle/>
                    <a:p>
                      <a:pPr algn="ctr" fontAlgn="t"/>
                      <a:endParaRPr lang="en-US" sz="2800" b="0" i="0" u="none" strike="noStrike" dirty="0">
                        <a:solidFill>
                          <a:srgbClr val="000000"/>
                        </a:solidFill>
                        <a:effectLst/>
                        <a:latin typeface="+mn-lt"/>
                      </a:endParaRPr>
                    </a:p>
                  </a:txBody>
                  <a:tcPr marL="19050" marR="19050" marT="19050" marB="0"/>
                </a:tc>
                <a:tc>
                  <a:txBody>
                    <a:bodyPr/>
                    <a:lstStyle/>
                    <a:p>
                      <a:pPr algn="ctr" fontAlgn="t"/>
                      <a:endParaRPr lang="en-US" sz="2800" b="0" i="0" u="none" strike="noStrike" dirty="0">
                        <a:solidFill>
                          <a:srgbClr val="000000"/>
                        </a:solidFill>
                        <a:effectLst/>
                        <a:latin typeface="+mn-lt"/>
                      </a:endParaRPr>
                    </a:p>
                  </a:txBody>
                  <a:tcPr marL="19050" marR="19050" marT="19050" marB="0"/>
                </a:tc>
                <a:tc>
                  <a:txBody>
                    <a:bodyPr/>
                    <a:lstStyle/>
                    <a:p>
                      <a:pPr algn="ctr" fontAlgn="t"/>
                      <a:endParaRPr lang="en-US" sz="2800" b="0" i="0" u="none" strike="noStrike" dirty="0">
                        <a:solidFill>
                          <a:srgbClr val="000000"/>
                        </a:solidFill>
                        <a:effectLst/>
                        <a:latin typeface="+mn-lt"/>
                      </a:endParaRPr>
                    </a:p>
                  </a:txBody>
                  <a:tcPr marL="19050" marR="19050" marT="19050" marB="0"/>
                </a:tc>
                <a:tc>
                  <a:txBody>
                    <a:bodyPr/>
                    <a:lstStyle/>
                    <a:p>
                      <a:pPr algn="l" fontAlgn="t"/>
                      <a:endParaRPr lang="en-US" sz="2800" b="0" i="0" u="none" strike="noStrike" dirty="0">
                        <a:solidFill>
                          <a:srgbClr val="000000"/>
                        </a:solidFill>
                        <a:effectLst/>
                        <a:latin typeface="+mn-lt"/>
                      </a:endParaRPr>
                    </a:p>
                  </a:txBody>
                  <a:tcPr marL="19050" marR="19050" marT="19050" marB="0"/>
                </a:tc>
                <a:extLst>
                  <a:ext uri="{0D108BD9-81ED-4DB2-BD59-A6C34878D82A}">
                    <a16:rowId xmlns:a16="http://schemas.microsoft.com/office/drawing/2014/main" xmlns="" val="3136061142"/>
                  </a:ext>
                </a:extLst>
              </a:tr>
              <a:tr h="1805911">
                <a:tc>
                  <a:txBody>
                    <a:bodyPr/>
                    <a:lstStyle/>
                    <a:p>
                      <a:pPr algn="ctr" fontAlgn="t"/>
                      <a:r>
                        <a:rPr lang="en-US" sz="2800" b="0" u="none" strike="noStrike" dirty="0">
                          <a:effectLst/>
                          <a:latin typeface="+mn-lt"/>
                        </a:rPr>
                        <a:t>B </a:t>
                      </a:r>
                    </a:p>
                    <a:p>
                      <a:pPr algn="ctr" fontAlgn="t"/>
                      <a:r>
                        <a:rPr lang="en-US" sz="2800" b="0" u="none" strike="noStrike" dirty="0">
                          <a:effectLst/>
                          <a:latin typeface="+mn-lt"/>
                        </a:rPr>
                        <a:t>(554 SF)      </a:t>
                      </a:r>
                      <a:endParaRPr lang="en-US" sz="2800" b="0" i="0" u="none" strike="noStrike" dirty="0">
                        <a:solidFill>
                          <a:srgbClr val="000000"/>
                        </a:solidFill>
                        <a:effectLst/>
                        <a:latin typeface="+mn-lt"/>
                      </a:endParaRPr>
                    </a:p>
                  </a:txBody>
                  <a:tcPr marL="19050" marR="19050" marT="19050" marB="0"/>
                </a:tc>
                <a:tc>
                  <a:txBody>
                    <a:bodyPr/>
                    <a:lstStyle/>
                    <a:p>
                      <a:pPr algn="ctr" fontAlgn="t"/>
                      <a:r>
                        <a:rPr lang="en-US" sz="2800" b="0" u="none" strike="noStrike" dirty="0">
                          <a:effectLst/>
                          <a:latin typeface="+mn-lt"/>
                        </a:rPr>
                        <a:t>No/Yes/Yes</a:t>
                      </a:r>
                      <a:endParaRPr lang="en-US" sz="2800" b="0" i="0" u="none" strike="noStrike" dirty="0">
                        <a:solidFill>
                          <a:srgbClr val="000000"/>
                        </a:solidFill>
                        <a:effectLst/>
                        <a:latin typeface="+mn-lt"/>
                      </a:endParaRPr>
                    </a:p>
                  </a:txBody>
                  <a:tcPr marL="19050" marR="19050" marT="19050" marB="0"/>
                </a:tc>
                <a:tc>
                  <a:txBody>
                    <a:bodyPr/>
                    <a:lstStyle/>
                    <a:p>
                      <a:pPr algn="ctr" fontAlgn="t"/>
                      <a:r>
                        <a:rPr lang="en-US" sz="2800" b="0" i="0" u="none" strike="noStrike" dirty="0">
                          <a:solidFill>
                            <a:srgbClr val="000000"/>
                          </a:solidFill>
                          <a:effectLst/>
                          <a:latin typeface="+mn-lt"/>
                        </a:rPr>
                        <a:t>MERV 17 (terminal)</a:t>
                      </a:r>
                    </a:p>
                    <a:p>
                      <a:pPr algn="ctr" fontAlgn="t"/>
                      <a:r>
                        <a:rPr lang="en-US" sz="2800" b="0" i="0" u="none" strike="noStrike" dirty="0">
                          <a:solidFill>
                            <a:srgbClr val="000000"/>
                          </a:solidFill>
                          <a:effectLst/>
                          <a:latin typeface="+mn-lt"/>
                        </a:rPr>
                        <a:t>26</a:t>
                      </a:r>
                    </a:p>
                  </a:txBody>
                  <a:tcPr marL="19050" marR="19050" marT="19050" marB="0"/>
                </a:tc>
                <a:tc>
                  <a:txBody>
                    <a:bodyPr/>
                    <a:lstStyle/>
                    <a:p>
                      <a:pPr algn="ctr" fontAlgn="t"/>
                      <a:r>
                        <a:rPr lang="en-US" sz="2800" b="0" i="0" u="none" strike="noStrike" dirty="0">
                          <a:solidFill>
                            <a:srgbClr val="000000"/>
                          </a:solidFill>
                          <a:effectLst/>
                          <a:latin typeface="+mn-lt"/>
                        </a:rPr>
                        <a:t>68 deg. F, &lt; 60% RH, Positive Pressure</a:t>
                      </a:r>
                    </a:p>
                  </a:txBody>
                  <a:tcPr marL="19050" marR="19050" marT="19050" marB="0"/>
                </a:tc>
                <a:tc>
                  <a:txBody>
                    <a:bodyPr/>
                    <a:lstStyle/>
                    <a:p>
                      <a:pPr algn="ctr" fontAlgn="t"/>
                      <a:r>
                        <a:rPr lang="en-US" sz="2800" b="0" u="none" strike="noStrike" dirty="0">
                          <a:effectLst/>
                          <a:latin typeface="+mn-lt"/>
                        </a:rPr>
                        <a:t>Direct Pressure Control of Static Pressure Set point</a:t>
                      </a:r>
                      <a:endParaRPr lang="en-US" sz="2800" b="0" i="0" u="none" strike="noStrike" dirty="0">
                        <a:solidFill>
                          <a:srgbClr val="000000"/>
                        </a:solidFill>
                        <a:effectLst/>
                        <a:latin typeface="+mn-lt"/>
                      </a:endParaRPr>
                    </a:p>
                  </a:txBody>
                  <a:tcPr marL="19050" marR="19050" marT="19050" marB="0"/>
                </a:tc>
                <a:tc>
                  <a:txBody>
                    <a:bodyPr/>
                    <a:lstStyle/>
                    <a:p>
                      <a:pPr algn="l" fontAlgn="t"/>
                      <a:endParaRPr lang="en-US" sz="2800" b="0" i="0" u="none" strike="noStrike" dirty="0">
                        <a:solidFill>
                          <a:srgbClr val="000000"/>
                        </a:solidFill>
                        <a:effectLst/>
                        <a:latin typeface="+mn-lt"/>
                      </a:endParaRPr>
                    </a:p>
                  </a:txBody>
                  <a:tcPr marL="19050" marR="19050" marT="19050" marB="0"/>
                </a:tc>
                <a:extLst>
                  <a:ext uri="{0D108BD9-81ED-4DB2-BD59-A6C34878D82A}">
                    <a16:rowId xmlns:a16="http://schemas.microsoft.com/office/drawing/2014/main" xmlns="" val="10002"/>
                  </a:ext>
                </a:extLst>
              </a:tr>
              <a:tr h="445770">
                <a:tc>
                  <a:txBody>
                    <a:bodyPr/>
                    <a:lstStyle/>
                    <a:p>
                      <a:pPr algn="ctr" fontAlgn="t"/>
                      <a:endParaRPr lang="en-US" sz="2800" b="0" i="0" u="none" strike="noStrike" dirty="0">
                        <a:solidFill>
                          <a:srgbClr val="000000"/>
                        </a:solidFill>
                        <a:effectLst/>
                        <a:latin typeface="+mn-lt"/>
                      </a:endParaRPr>
                    </a:p>
                  </a:txBody>
                  <a:tcPr marL="19050" marR="19050" marT="19050" marB="0"/>
                </a:tc>
                <a:tc>
                  <a:txBody>
                    <a:bodyPr/>
                    <a:lstStyle/>
                    <a:p>
                      <a:pPr algn="ctr" fontAlgn="t"/>
                      <a:endParaRPr lang="en-US" sz="2800" b="0" i="0" u="none" strike="noStrike" dirty="0">
                        <a:solidFill>
                          <a:srgbClr val="000000"/>
                        </a:solidFill>
                        <a:effectLst/>
                        <a:latin typeface="+mn-lt"/>
                      </a:endParaRPr>
                    </a:p>
                  </a:txBody>
                  <a:tcPr marL="19050" marR="19050" marT="19050" marB="0"/>
                </a:tc>
                <a:tc>
                  <a:txBody>
                    <a:bodyPr/>
                    <a:lstStyle/>
                    <a:p>
                      <a:pPr algn="ctr" fontAlgn="t"/>
                      <a:endParaRPr lang="en-US" sz="2800" b="0" i="0" u="none" strike="noStrike" dirty="0">
                        <a:solidFill>
                          <a:srgbClr val="000000"/>
                        </a:solidFill>
                        <a:effectLst/>
                        <a:latin typeface="+mn-lt"/>
                      </a:endParaRPr>
                    </a:p>
                  </a:txBody>
                  <a:tcPr marL="19050" marR="19050" marT="19050" marB="0"/>
                </a:tc>
                <a:tc>
                  <a:txBody>
                    <a:bodyPr/>
                    <a:lstStyle/>
                    <a:p>
                      <a:pPr algn="ctr" fontAlgn="t"/>
                      <a:endParaRPr lang="en-US" sz="2800" b="0" i="0" u="none" strike="noStrike" dirty="0">
                        <a:solidFill>
                          <a:srgbClr val="000000"/>
                        </a:solidFill>
                        <a:effectLst/>
                        <a:latin typeface="+mn-lt"/>
                      </a:endParaRPr>
                    </a:p>
                  </a:txBody>
                  <a:tcPr marL="19050" marR="19050" marT="19050" marB="0"/>
                </a:tc>
                <a:tc>
                  <a:txBody>
                    <a:bodyPr/>
                    <a:lstStyle/>
                    <a:p>
                      <a:pPr algn="ctr" fontAlgn="t"/>
                      <a:endParaRPr lang="en-US" sz="2800" b="0" i="0" u="none" strike="noStrike" dirty="0">
                        <a:solidFill>
                          <a:srgbClr val="000000"/>
                        </a:solidFill>
                        <a:effectLst/>
                        <a:latin typeface="+mn-lt"/>
                      </a:endParaRPr>
                    </a:p>
                  </a:txBody>
                  <a:tcPr marL="19050" marR="19050" marT="19050" marB="0"/>
                </a:tc>
                <a:tc>
                  <a:txBody>
                    <a:bodyPr/>
                    <a:lstStyle/>
                    <a:p>
                      <a:pPr marL="0" marR="0" lvl="0" indent="0" algn="l" defTabSz="825500" rtl="0" eaLnBrk="1" fontAlgn="t" latinLnBrk="0" hangingPunct="1">
                        <a:lnSpc>
                          <a:spcPct val="100000"/>
                        </a:lnSpc>
                        <a:spcBef>
                          <a:spcPts val="0"/>
                        </a:spcBef>
                        <a:spcAft>
                          <a:spcPts val="0"/>
                        </a:spcAft>
                        <a:buClrTx/>
                        <a:buSzTx/>
                        <a:buFontTx/>
                        <a:buNone/>
                        <a:tabLst/>
                        <a:defRPr/>
                      </a:pPr>
                      <a:endParaRPr lang="en-US" sz="2800" b="0" dirty="0">
                        <a:latin typeface="+mn-lt"/>
                      </a:endParaRPr>
                    </a:p>
                  </a:txBody>
                  <a:tcPr marL="19050" marR="19050" marT="19050" marB="0"/>
                </a:tc>
                <a:extLst>
                  <a:ext uri="{0D108BD9-81ED-4DB2-BD59-A6C34878D82A}">
                    <a16:rowId xmlns:a16="http://schemas.microsoft.com/office/drawing/2014/main" xmlns="" val="145169582"/>
                  </a:ext>
                </a:extLst>
              </a:tr>
              <a:tr h="2385415">
                <a:tc>
                  <a:txBody>
                    <a:bodyPr/>
                    <a:lstStyle/>
                    <a:p>
                      <a:pPr algn="ctr" fontAlgn="t"/>
                      <a:r>
                        <a:rPr lang="en-US" sz="2800" b="0" i="0" u="none" strike="noStrike" dirty="0">
                          <a:solidFill>
                            <a:srgbClr val="000000"/>
                          </a:solidFill>
                          <a:effectLst/>
                          <a:latin typeface="+mn-lt"/>
                        </a:rPr>
                        <a:t>C </a:t>
                      </a:r>
                    </a:p>
                    <a:p>
                      <a:pPr algn="ctr" fontAlgn="t"/>
                      <a:r>
                        <a:rPr lang="en-US" sz="2800" b="0" i="0" u="none" strike="noStrike" dirty="0">
                          <a:solidFill>
                            <a:srgbClr val="000000"/>
                          </a:solidFill>
                          <a:effectLst/>
                          <a:latin typeface="+mn-lt"/>
                        </a:rPr>
                        <a:t>(505 SF)       </a:t>
                      </a:r>
                    </a:p>
                  </a:txBody>
                  <a:tcPr marL="19050" marR="19050" marT="19050" marB="0"/>
                </a:tc>
                <a:tc>
                  <a:txBody>
                    <a:bodyPr/>
                    <a:lstStyle/>
                    <a:p>
                      <a:pPr algn="ctr" fontAlgn="t"/>
                      <a:r>
                        <a:rPr lang="en-US" sz="2800" b="0" u="none" strike="noStrike" dirty="0">
                          <a:effectLst/>
                          <a:latin typeface="+mn-lt"/>
                        </a:rPr>
                        <a:t>No/Yes/Yes</a:t>
                      </a:r>
                      <a:endParaRPr lang="en-US" sz="2800" b="0" i="0" u="none" strike="noStrike" dirty="0">
                        <a:solidFill>
                          <a:srgbClr val="000000"/>
                        </a:solidFill>
                        <a:effectLst/>
                        <a:latin typeface="+mn-lt"/>
                      </a:endParaRPr>
                    </a:p>
                  </a:txBody>
                  <a:tcPr marL="19050" marR="19050" marT="19050" marB="0"/>
                </a:tc>
                <a:tc>
                  <a:txBody>
                    <a:bodyPr/>
                    <a:lstStyle/>
                    <a:p>
                      <a:pPr algn="ctr" fontAlgn="t"/>
                      <a:r>
                        <a:rPr lang="en-US" sz="2800" b="0" i="0" u="none" strike="noStrike" dirty="0">
                          <a:solidFill>
                            <a:srgbClr val="000000"/>
                          </a:solidFill>
                          <a:effectLst/>
                          <a:latin typeface="+mn-lt"/>
                        </a:rPr>
                        <a:t>MER 14 (central)</a:t>
                      </a:r>
                    </a:p>
                    <a:p>
                      <a:pPr algn="ctr" fontAlgn="t"/>
                      <a:r>
                        <a:rPr lang="en-US" sz="2800" b="0" i="0" u="none" strike="noStrike" dirty="0">
                          <a:solidFill>
                            <a:srgbClr val="000000"/>
                          </a:solidFill>
                          <a:effectLst/>
                          <a:latin typeface="+mn-lt"/>
                        </a:rPr>
                        <a:t>24</a:t>
                      </a:r>
                    </a:p>
                  </a:txBody>
                  <a:tcPr marL="19050" marR="19050" marT="19050" marB="0"/>
                </a:tc>
                <a:tc>
                  <a:txBody>
                    <a:bodyPr/>
                    <a:lstStyle/>
                    <a:p>
                      <a:pPr algn="ctr" fontAlgn="t"/>
                      <a:r>
                        <a:rPr lang="en-US" sz="2800" b="0" i="0" u="none" strike="noStrike" dirty="0">
                          <a:solidFill>
                            <a:srgbClr val="000000"/>
                          </a:solidFill>
                          <a:effectLst/>
                          <a:latin typeface="+mn-lt"/>
                        </a:rPr>
                        <a:t>68 deg. F, &lt; 60% RH, Positive Pressure</a:t>
                      </a:r>
                    </a:p>
                  </a:txBody>
                  <a:tcPr marL="19050" marR="19050" marT="19050" marB="0"/>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2800" b="0" u="none" strike="noStrike" dirty="0">
                          <a:effectLst/>
                          <a:latin typeface="+mn-lt"/>
                        </a:rPr>
                        <a:t>Manually Balanced Air Flow to Static Pressure Set point</a:t>
                      </a:r>
                    </a:p>
                    <a:p>
                      <a:pPr algn="ctr" fontAlgn="t"/>
                      <a:endParaRPr lang="en-US" sz="2800" b="0" i="0" u="none" strike="noStrike" dirty="0">
                        <a:solidFill>
                          <a:srgbClr val="000000"/>
                        </a:solidFill>
                        <a:effectLst/>
                        <a:latin typeface="+mn-lt"/>
                      </a:endParaRPr>
                    </a:p>
                  </a:txBody>
                  <a:tcPr marL="19050" marR="19050" marT="19050" marB="0"/>
                </a:tc>
                <a:tc>
                  <a:txBody>
                    <a:bodyPr/>
                    <a:lstStyle/>
                    <a:p>
                      <a:pPr marL="0" marR="0" lvl="0" indent="0" algn="l" defTabSz="825500" rtl="0" eaLnBrk="1" fontAlgn="t" latinLnBrk="0" hangingPunct="1">
                        <a:lnSpc>
                          <a:spcPct val="100000"/>
                        </a:lnSpc>
                        <a:spcBef>
                          <a:spcPts val="0"/>
                        </a:spcBef>
                        <a:spcAft>
                          <a:spcPts val="0"/>
                        </a:spcAft>
                        <a:buClrTx/>
                        <a:buSzTx/>
                        <a:buFontTx/>
                        <a:buNone/>
                        <a:tabLst/>
                        <a:defRPr/>
                      </a:pPr>
                      <a:endParaRPr lang="en-US" sz="2800" b="0" dirty="0">
                        <a:latin typeface="+mn-lt"/>
                      </a:endParaRPr>
                    </a:p>
                  </a:txBody>
                  <a:tcPr marL="19050" marR="19050" marT="19050" marB="0"/>
                </a:tc>
                <a:extLst>
                  <a:ext uri="{0D108BD9-81ED-4DB2-BD59-A6C34878D82A}">
                    <a16:rowId xmlns:a16="http://schemas.microsoft.com/office/drawing/2014/main" xmlns="" val="10003"/>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7897" y="2321496"/>
            <a:ext cx="5288799" cy="5876970"/>
          </a:xfrm>
          <a:prstGeom prst="rect">
            <a:avLst/>
          </a:prstGeom>
          <a:ln>
            <a:solidFill>
              <a:schemeClr val="accent1"/>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470"/>
          <a:stretch/>
        </p:blipFill>
        <p:spPr>
          <a:xfrm>
            <a:off x="18662012" y="2321496"/>
            <a:ext cx="5627332" cy="5876970"/>
          </a:xfrm>
          <a:prstGeom prst="rect">
            <a:avLst/>
          </a:prstGeom>
          <a:ln>
            <a:solidFill>
              <a:schemeClr val="accent1"/>
            </a:solidFill>
          </a:ln>
        </p:spPr>
      </p:pic>
      <p:sp>
        <p:nvSpPr>
          <p:cNvPr id="7" name="TextBox 6"/>
          <p:cNvSpPr txBox="1"/>
          <p:nvPr/>
        </p:nvSpPr>
        <p:spPr>
          <a:xfrm>
            <a:off x="14673412" y="2312978"/>
            <a:ext cx="277230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Helvetica Light"/>
                <a:ea typeface="Helvetica Light"/>
                <a:cs typeface="Helvetica Light"/>
                <a:sym typeface="Helvetica Light"/>
              </a:rPr>
              <a:t>OR A</a:t>
            </a:r>
          </a:p>
        </p:txBody>
      </p:sp>
      <p:sp>
        <p:nvSpPr>
          <p:cNvPr id="8" name="TextBox 7"/>
          <p:cNvSpPr txBox="1"/>
          <p:nvPr/>
        </p:nvSpPr>
        <p:spPr>
          <a:xfrm>
            <a:off x="20520803" y="2312978"/>
            <a:ext cx="252028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Helvetica Light"/>
                <a:ea typeface="Helvetica Light"/>
                <a:cs typeface="Helvetica Light"/>
                <a:sym typeface="Helvetica Light"/>
              </a:rPr>
              <a:t>OR B</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0292" y="8315769"/>
            <a:ext cx="5758547" cy="5396400"/>
          </a:xfrm>
          <a:prstGeom prst="rect">
            <a:avLst/>
          </a:prstGeom>
          <a:ln>
            <a:solidFill>
              <a:schemeClr val="accent1"/>
            </a:solidFill>
          </a:ln>
        </p:spPr>
      </p:pic>
      <p:sp>
        <p:nvSpPr>
          <p:cNvPr id="9" name="TextBox 8"/>
          <p:cNvSpPr txBox="1"/>
          <p:nvPr/>
        </p:nvSpPr>
        <p:spPr>
          <a:xfrm>
            <a:off x="16656496" y="13055579"/>
            <a:ext cx="277230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0000"/>
                </a:solidFill>
                <a:effectLst/>
                <a:uFillTx/>
                <a:latin typeface="Helvetica Light"/>
                <a:ea typeface="Helvetica Light"/>
                <a:cs typeface="Helvetica Light"/>
                <a:sym typeface="Helvetica Light"/>
              </a:rPr>
              <a:t>OR C</a:t>
            </a:r>
          </a:p>
        </p:txBody>
      </p:sp>
    </p:spTree>
    <p:extLst>
      <p:ext uri="{BB962C8B-B14F-4D97-AF65-F5344CB8AC3E}">
        <p14:creationId xmlns:p14="http://schemas.microsoft.com/office/powerpoint/2010/main" val="173741432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Controls &amp; HVAC Configuration – Site A</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294967295"/>
          </p:nvPr>
        </p:nvSpPr>
        <p:spPr>
          <a:xfrm>
            <a:off x="11931650" y="13081000"/>
            <a:ext cx="508000" cy="466725"/>
          </a:xfrm>
        </p:spPr>
        <p:txBody>
          <a:bodyPr/>
          <a:lstStyle/>
          <a:p>
            <a:fld id="{6D213FD6-DB44-48E6-ABB4-4A65290407E7}" type="slidenum">
              <a:rPr lang="en-US" smtClean="0"/>
              <a:pPr/>
              <a:t>13</a:t>
            </a:fld>
            <a:endParaRPr lang="en-US" dirty="0"/>
          </a:p>
        </p:txBody>
      </p:sp>
      <p:pic>
        <p:nvPicPr>
          <p:cNvPr id="3074" name="Picture 2" descr="D:\ctmurphy\Desktop\OR Controls 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66608" y="3238500"/>
            <a:ext cx="11978645" cy="6665857"/>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185650" y="6078616"/>
            <a:ext cx="12006336" cy="6367384"/>
          </a:xfrm>
          <a:prstGeom prst="rect">
            <a:avLst/>
          </a:prstGeom>
          <a:noFill/>
          <a:ln w="12700">
            <a:noFill/>
            <a:miter lim="400000"/>
            <a:headEnd/>
            <a:tailEnd/>
          </a:ln>
        </p:spPr>
      </p:pic>
    </p:spTree>
    <p:extLst>
      <p:ext uri="{BB962C8B-B14F-4D97-AF65-F5344CB8AC3E}">
        <p14:creationId xmlns:p14="http://schemas.microsoft.com/office/powerpoint/2010/main" val="229985986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Particulate and Microbial Testing</a:t>
            </a:r>
            <a:br>
              <a:rPr lang="en-US" dirty="0"/>
            </a:br>
            <a:r>
              <a:rPr lang="en-US" sz="7200" dirty="0"/>
              <a:t>USP 797 &amp; ISO Standard 14644-1</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456305860"/>
              </p:ext>
            </p:extLst>
          </p:nvPr>
        </p:nvGraphicFramePr>
        <p:xfrm>
          <a:off x="187675" y="7074024"/>
          <a:ext cx="24029661" cy="6485648"/>
        </p:xfrm>
        <a:graphic>
          <a:graphicData uri="http://schemas.openxmlformats.org/presentationml/2006/ole">
            <mc:AlternateContent xmlns:mc="http://schemas.openxmlformats.org/markup-compatibility/2006">
              <mc:Choice xmlns:v="urn:schemas-microsoft-com:vml" Requires="v">
                <p:oleObj spid="_x0000_s5397" name="Worksheet" r:id="rId4" imgW="8734381" imgH="2357349" progId="Excel.Sheet.8">
                  <p:embed/>
                </p:oleObj>
              </mc:Choice>
              <mc:Fallback>
                <p:oleObj name="Worksheet" r:id="rId4" imgW="8734381" imgH="2357349" progId="Excel.Sheet.8">
                  <p:embed/>
                  <p:pic>
                    <p:nvPicPr>
                      <p:cNvPr id="0" name=""/>
                      <p:cNvPicPr/>
                      <p:nvPr/>
                    </p:nvPicPr>
                    <p:blipFill>
                      <a:blip r:embed="rId5"/>
                      <a:stretch>
                        <a:fillRect/>
                      </a:stretch>
                    </p:blipFill>
                    <p:spPr>
                      <a:xfrm>
                        <a:off x="187675" y="7074024"/>
                        <a:ext cx="24029661" cy="6485648"/>
                      </a:xfrm>
                      <a:prstGeom prst="rect">
                        <a:avLst/>
                      </a:prstGeom>
                      <a:solidFill>
                        <a:schemeClr val="bg1">
                          <a:lumMod val="85000"/>
                        </a:schemeClr>
                      </a:solidFill>
                    </p:spPr>
                  </p:pic>
                </p:oleObj>
              </mc:Fallback>
            </mc:AlternateContent>
          </a:graphicData>
        </a:graphic>
      </p:graphicFrame>
      <p:pic>
        <p:nvPicPr>
          <p:cNvPr id="5" name="Picture 4"/>
          <p:cNvPicPr>
            <a:picLocks noChangeAspect="1"/>
          </p:cNvPicPr>
          <p:nvPr/>
        </p:nvPicPr>
        <p:blipFill rotWithShape="1">
          <a:blip r:embed="rId6"/>
          <a:srcRect l="1583" t="3946" r="2337" b="12350"/>
          <a:stretch/>
        </p:blipFill>
        <p:spPr>
          <a:xfrm>
            <a:off x="11183888" y="2681536"/>
            <a:ext cx="13105456" cy="4392488"/>
          </a:xfrm>
          <a:prstGeom prst="rect">
            <a:avLst/>
          </a:prstGeom>
          <a:solidFill>
            <a:schemeClr val="bg1">
              <a:lumMod val="75000"/>
            </a:schemeClr>
          </a:solidFill>
        </p:spPr>
      </p:pic>
      <p:sp>
        <p:nvSpPr>
          <p:cNvPr id="3" name="TextBox 2"/>
          <p:cNvSpPr txBox="1"/>
          <p:nvPr/>
        </p:nvSpPr>
        <p:spPr>
          <a:xfrm>
            <a:off x="742728" y="3473624"/>
            <a:ext cx="9649072"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dirty="0">
                <a:latin typeface="Helvetica Light"/>
                <a:ea typeface="Helvetica Light"/>
                <a:cs typeface="Helvetica Light"/>
                <a:sym typeface="Helvetica Light"/>
              </a:rPr>
              <a:t>Note:</a:t>
            </a:r>
          </a:p>
          <a:p>
            <a:pPr marL="0" marR="0" indent="0" defTabSz="825500" rtl="0" fontAlgn="auto" latinLnBrk="0" hangingPunct="0">
              <a:lnSpc>
                <a:spcPct val="100000"/>
              </a:lnSpc>
              <a:spcBef>
                <a:spcPts val="0"/>
              </a:spcBef>
              <a:spcAft>
                <a:spcPts val="0"/>
              </a:spcAft>
              <a:buClrTx/>
              <a:buSzTx/>
              <a:buFontTx/>
              <a:buNone/>
              <a:tabLst/>
            </a:pPr>
            <a:r>
              <a:rPr lang="en-US" dirty="0">
                <a:latin typeface="Helvetica Light"/>
                <a:ea typeface="Helvetica Light"/>
                <a:cs typeface="Helvetica Light"/>
                <a:sym typeface="Helvetica Light"/>
              </a:rPr>
              <a:t>ISO Classifications are a range by factors of 10.</a:t>
            </a:r>
            <a:endParaRPr kumimoji="0" lang="en-US"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4296434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altLang="en-US" sz="8800" dirty="0"/>
              <a:t>Choosing Statistical Procedures</a:t>
            </a:r>
            <a:br>
              <a:rPr lang="en-US" altLang="en-US" sz="8800" dirty="0"/>
            </a:br>
            <a:r>
              <a:rPr lang="en-US" altLang="en-US" sz="8800" dirty="0"/>
              <a:t> for Numerical Benchmarking</a:t>
            </a:r>
          </a:p>
        </p:txBody>
      </p:sp>
      <p:sp>
        <p:nvSpPr>
          <p:cNvPr id="2" name="Text Placeholder 1"/>
          <p:cNvSpPr>
            <a:spLocks noGrp="1"/>
          </p:cNvSpPr>
          <p:nvPr>
            <p:ph type="body" idx="1"/>
          </p:nvPr>
        </p:nvSpPr>
        <p:spPr/>
        <p:txBody>
          <a:bodyPr/>
          <a:lstStyle/>
          <a:p>
            <a:r>
              <a:rPr lang="en-US" sz="4400" dirty="0"/>
              <a:t>In most cases, the microbial and particle data did not meet, either the assumption of normality or the homogeneity of variances and therefore, the median and interquartile ranges were used to determine significance.  For velocity data, the assumptions were met and means and standard deviations were used.</a:t>
            </a:r>
          </a:p>
          <a:p>
            <a:endParaRPr lang="en-US" dirty="0"/>
          </a:p>
        </p:txBody>
      </p:sp>
      <p:graphicFrame>
        <p:nvGraphicFramePr>
          <p:cNvPr id="1026" name="Object 3"/>
          <p:cNvGraphicFramePr>
            <a:graphicFrameLocks noGrp="1" noChangeAspect="1"/>
          </p:cNvGraphicFramePr>
          <p:nvPr>
            <p:ph idx="4294967295"/>
            <p:extLst>
              <p:ext uri="{D42A27DB-BD31-4B8C-83A1-F6EECF244321}">
                <p14:modId xmlns:p14="http://schemas.microsoft.com/office/powerpoint/2010/main" val="1160314357"/>
              </p:ext>
            </p:extLst>
          </p:nvPr>
        </p:nvGraphicFramePr>
        <p:xfrm>
          <a:off x="4847183" y="5993904"/>
          <a:ext cx="15252625" cy="6304918"/>
        </p:xfrm>
        <a:graphic>
          <a:graphicData uri="http://schemas.openxmlformats.org/presentationml/2006/ole">
            <mc:AlternateContent xmlns:mc="http://schemas.openxmlformats.org/markup-compatibility/2006">
              <mc:Choice xmlns:v="urn:schemas-microsoft-com:vml" Requires="v">
                <p:oleObj spid="_x0000_s4378" name="Worksheet" r:id="rId4" imgW="5910198" imgH="2443351" progId="Excel.Sheet.8">
                  <p:embed/>
                </p:oleObj>
              </mc:Choice>
              <mc:Fallback>
                <p:oleObj name="Worksheet" r:id="rId4" imgW="5910198" imgH="2443351" progId="Excel.Sheet.8">
                  <p:embed/>
                  <p:pic>
                    <p:nvPicPr>
                      <p:cNvPr id="1026" name="Object 3"/>
                      <p:cNvPicPr>
                        <a:picLocks noChangeAspect="1" noChangeArrowheads="1"/>
                      </p:cNvPicPr>
                      <p:nvPr/>
                    </p:nvPicPr>
                    <p:blipFill>
                      <a:blip r:embed="rId5"/>
                      <a:srcRect/>
                      <a:stretch>
                        <a:fillRect/>
                      </a:stretch>
                    </p:blipFill>
                    <p:spPr bwMode="auto">
                      <a:xfrm>
                        <a:off x="4847183" y="5993904"/>
                        <a:ext cx="15252625" cy="6304918"/>
                      </a:xfrm>
                      <a:prstGeom prst="rect">
                        <a:avLst/>
                      </a:prstGeom>
                    </p:spPr>
                  </p:pic>
                </p:oleObj>
              </mc:Fallback>
            </mc:AlternateContent>
          </a:graphicData>
        </a:graphic>
      </p:graphicFrame>
      <p:sp>
        <p:nvSpPr>
          <p:cNvPr id="5" name="TextBox 4"/>
          <p:cNvSpPr txBox="1"/>
          <p:nvPr/>
        </p:nvSpPr>
        <p:spPr>
          <a:xfrm>
            <a:off x="6712856" y="12330084"/>
            <a:ext cx="1152128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1" u="none" strike="noStrike" cap="none" spc="0" normalizeH="0" baseline="0" dirty="0">
                <a:ln>
                  <a:noFill/>
                </a:ln>
                <a:solidFill>
                  <a:srgbClr val="000000"/>
                </a:solidFill>
                <a:effectLst/>
                <a:uFillTx/>
                <a:latin typeface="Helvetica Light"/>
                <a:ea typeface="Helvetica Light"/>
                <a:cs typeface="Helvetica Light"/>
                <a:sym typeface="Helvetica Light"/>
              </a:rPr>
              <a:t>Source: University of Tennessee </a:t>
            </a:r>
            <a:r>
              <a:rPr lang="en-US" sz="3200" i="1" dirty="0">
                <a:latin typeface="Helvetica Light"/>
                <a:ea typeface="Helvetica Light"/>
                <a:cs typeface="Helvetica Light"/>
                <a:sym typeface="Helvetica Light"/>
              </a:rPr>
              <a:t>Knoxville</a:t>
            </a:r>
            <a:endParaRPr kumimoji="0" lang="en-US" sz="3200" b="0" i="1"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71870043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58752" y="377280"/>
            <a:ext cx="22610512" cy="2286000"/>
          </a:xfrm>
        </p:spPr>
        <p:txBody>
          <a:bodyPr>
            <a:noAutofit/>
          </a:bodyPr>
          <a:lstStyle/>
          <a:p>
            <a:r>
              <a:rPr lang="en-US" sz="8600" dirty="0"/>
              <a:t>Velocity Contour at Along the Surgery Table</a:t>
            </a:r>
            <a:br>
              <a:rPr lang="en-US" sz="8600" dirty="0"/>
            </a:br>
            <a:r>
              <a:rPr lang="en-US" sz="8600" dirty="0"/>
              <a:t>OR C</a:t>
            </a:r>
            <a:endParaRPr lang="en-US" sz="8600" dirty="0">
              <a:solidFill>
                <a:srgbClr val="FF0000"/>
              </a:solidFill>
            </a:endParaRPr>
          </a:p>
        </p:txBody>
      </p:sp>
      <p:sp>
        <p:nvSpPr>
          <p:cNvPr id="2" name="Text Placeholder 1"/>
          <p:cNvSpPr>
            <a:spLocks noGrp="1"/>
          </p:cNvSpPr>
          <p:nvPr>
            <p:ph type="body" idx="1"/>
          </p:nvPr>
        </p:nvSpPr>
        <p:spPr/>
        <p:txBody>
          <a:bodyPr/>
          <a:lstStyle/>
          <a:p>
            <a:endParaRPr lang="en-US"/>
          </a:p>
        </p:txBody>
      </p:sp>
      <p:sp>
        <p:nvSpPr>
          <p:cNvPr id="5" name="Slide Number Placeholder 4"/>
          <p:cNvSpPr>
            <a:spLocks noGrp="1"/>
          </p:cNvSpPr>
          <p:nvPr>
            <p:ph type="sldNum" sz="quarter" idx="4294967295"/>
          </p:nvPr>
        </p:nvSpPr>
        <p:spPr>
          <a:xfrm>
            <a:off x="11931650" y="13081000"/>
            <a:ext cx="508000" cy="466725"/>
          </a:xfrm>
        </p:spPr>
        <p:txBody>
          <a:bodyPr/>
          <a:lstStyle/>
          <a:p>
            <a:fld id="{D033FC8D-DC65-174F-9DD5-936F35B86830}" type="slidenum">
              <a:rPr lang="en-US" smtClean="0"/>
              <a:t>16</a:t>
            </a:fld>
            <a:endParaRPr lang="en-US" dirty="0"/>
          </a:p>
        </p:txBody>
      </p:sp>
      <p:pic>
        <p:nvPicPr>
          <p:cNvPr id="6" name="Picture 5"/>
          <p:cNvPicPr>
            <a:picLocks noChangeAspect="1"/>
          </p:cNvPicPr>
          <p:nvPr/>
        </p:nvPicPr>
        <p:blipFill>
          <a:blip r:embed="rId3"/>
          <a:stretch>
            <a:fillRect/>
          </a:stretch>
        </p:blipFill>
        <p:spPr>
          <a:xfrm>
            <a:off x="5694354" y="4194629"/>
            <a:ext cx="15240132" cy="7493906"/>
          </a:xfrm>
          <a:prstGeom prst="rect">
            <a:avLst/>
          </a:prstGeom>
        </p:spPr>
      </p:pic>
      <p:pic>
        <p:nvPicPr>
          <p:cNvPr id="7" name="Picture 6"/>
          <p:cNvPicPr>
            <a:picLocks noChangeAspect="1"/>
          </p:cNvPicPr>
          <p:nvPr/>
        </p:nvPicPr>
        <p:blipFill>
          <a:blip r:embed="rId4"/>
          <a:stretch>
            <a:fillRect/>
          </a:stretch>
        </p:blipFill>
        <p:spPr>
          <a:xfrm>
            <a:off x="1822848" y="4413050"/>
            <a:ext cx="3367837" cy="8032949"/>
          </a:xfrm>
          <a:prstGeom prst="rect">
            <a:avLst/>
          </a:prstGeom>
        </p:spPr>
      </p:pic>
      <p:sp>
        <p:nvSpPr>
          <p:cNvPr id="8" name="TextBox 7"/>
          <p:cNvSpPr txBox="1"/>
          <p:nvPr/>
        </p:nvSpPr>
        <p:spPr>
          <a:xfrm>
            <a:off x="1822848" y="3489719"/>
            <a:ext cx="3367837" cy="923330"/>
          </a:xfrm>
          <a:prstGeom prst="rect">
            <a:avLst/>
          </a:prstGeom>
          <a:solidFill>
            <a:srgbClr val="7997E1"/>
          </a:solidFill>
        </p:spPr>
        <p:txBody>
          <a:bodyPr wrap="square" rtlCol="0">
            <a:spAutoFit/>
          </a:bodyPr>
          <a:lstStyle/>
          <a:p>
            <a:pPr algn="ctr"/>
            <a:r>
              <a:rPr lang="en-US" sz="5400" dirty="0"/>
              <a:t>Ft/min</a:t>
            </a:r>
          </a:p>
        </p:txBody>
      </p:sp>
      <p:sp>
        <p:nvSpPr>
          <p:cNvPr id="10" name="TextBox 9"/>
          <p:cNvSpPr txBox="1"/>
          <p:nvPr/>
        </p:nvSpPr>
        <p:spPr>
          <a:xfrm>
            <a:off x="4887605" y="4413051"/>
            <a:ext cx="248234" cy="430887"/>
          </a:xfrm>
          <a:prstGeom prst="rect">
            <a:avLst/>
          </a:prstGeom>
          <a:solidFill>
            <a:srgbClr val="7997E1"/>
          </a:solidFill>
        </p:spPr>
        <p:txBody>
          <a:bodyPr wrap="square" rtlCol="0">
            <a:spAutoFit/>
          </a:bodyPr>
          <a:lstStyle/>
          <a:p>
            <a:r>
              <a:rPr lang="en-US" sz="2200" dirty="0">
                <a:latin typeface="Rockwell" panose="02060603020205020403" pitchFamily="18" charset="0"/>
              </a:rPr>
              <a:t>≥</a:t>
            </a:r>
            <a:endParaRPr lang="en-US" sz="10000" dirty="0"/>
          </a:p>
        </p:txBody>
      </p:sp>
      <p:sp>
        <p:nvSpPr>
          <p:cNvPr id="12" name="TextBox 11"/>
          <p:cNvSpPr txBox="1"/>
          <p:nvPr/>
        </p:nvSpPr>
        <p:spPr>
          <a:xfrm>
            <a:off x="5783288" y="11898560"/>
            <a:ext cx="14185576" cy="523220"/>
          </a:xfrm>
          <a:prstGeom prst="rect">
            <a:avLst/>
          </a:prstGeom>
          <a:noFill/>
        </p:spPr>
        <p:txBody>
          <a:bodyPr wrap="square" rtlCol="0">
            <a:spAutoFit/>
          </a:bodyPr>
          <a:lstStyle/>
          <a:p>
            <a:pPr marL="571500" indent="-571500">
              <a:buFont typeface="Arial" panose="020B0604020202020204" pitchFamily="34" charset="0"/>
              <a:buChar char="•"/>
            </a:pPr>
            <a:r>
              <a:rPr lang="en-US" sz="2800" dirty="0"/>
              <a:t>ACH 25, Supply Temperature: 65 </a:t>
            </a:r>
            <a:r>
              <a:rPr lang="en-US" sz="2800" dirty="0">
                <a:latin typeface="Rockwell" panose="02060603020205020403" pitchFamily="18" charset="0"/>
              </a:rPr>
              <a:t>ºF, Return Temperature: 66 ºF</a:t>
            </a:r>
          </a:p>
        </p:txBody>
      </p:sp>
      <p:sp>
        <p:nvSpPr>
          <p:cNvPr id="11" name="Text Placeholder 1"/>
          <p:cNvSpPr txBox="1">
            <a:spLocks/>
          </p:cNvSpPr>
          <p:nvPr/>
        </p:nvSpPr>
        <p:spPr bwMode="auto">
          <a:xfrm>
            <a:off x="1689100" y="3292074"/>
            <a:ext cx="21005800" cy="9207500"/>
          </a:xfrm>
          <a:prstGeom prst="rect">
            <a:avLst/>
          </a:prstGeom>
          <a:noFill/>
          <a:ln w="12700">
            <a:noFill/>
            <a:miter lim="400000"/>
            <a:headEnd/>
            <a:tailEnd/>
          </a:ln>
        </p:spPr>
        <p:txBody>
          <a:bodyPr vert="horz" wrap="square" lIns="50800" tIns="50800" rIns="50800" bIns="50800" numCol="1" anchor="t" anchorCtr="0" compatLnSpc="1">
            <a:prstTxWarp prst="textNoShape">
              <a:avLst/>
            </a:prstTxWarp>
          </a:bodyPr>
          <a:lstStyle>
            <a:lvl1pPr marL="635000" indent="-635000" algn="l" defTabSz="825500" rtl="0" eaLnBrk="0" fontAlgn="base" hangingPunct="0">
              <a:spcBef>
                <a:spcPts val="5900"/>
              </a:spcBef>
              <a:spcAft>
                <a:spcPct val="0"/>
              </a:spcAft>
              <a:buSzPct val="75000"/>
              <a:buChar char="•"/>
              <a:defRPr sz="4800">
                <a:solidFill>
                  <a:srgbClr val="000000"/>
                </a:solidFill>
                <a:latin typeface="+mn-lt"/>
                <a:ea typeface="Helvetica Light"/>
                <a:cs typeface="Helvetica Light"/>
                <a:sym typeface="Helvetica Light" pitchFamily="127" charset="0"/>
              </a:defRPr>
            </a:lvl1pPr>
            <a:lvl2pPr marL="2468563" indent="-1833563" algn="l" defTabSz="825500" rtl="0" eaLnBrk="0" fontAlgn="base" hangingPunct="0">
              <a:spcBef>
                <a:spcPts val="5900"/>
              </a:spcBef>
              <a:spcAft>
                <a:spcPct val="0"/>
              </a:spcAft>
              <a:buSzPct val="75000"/>
              <a:buChar char="•"/>
              <a:defRPr sz="4800">
                <a:solidFill>
                  <a:srgbClr val="000000"/>
                </a:solidFill>
                <a:latin typeface="+mn-lt"/>
                <a:ea typeface="Helvetica Light"/>
                <a:cs typeface="Helvetica Light"/>
                <a:sym typeface="Helvetica Light" pitchFamily="127" charset="0"/>
              </a:defRPr>
            </a:lvl2pPr>
            <a:lvl3pPr marL="3103563" indent="-1833563" algn="l" defTabSz="825500" rtl="0" eaLnBrk="0" fontAlgn="base" hangingPunct="0">
              <a:spcBef>
                <a:spcPts val="5900"/>
              </a:spcBef>
              <a:spcAft>
                <a:spcPct val="0"/>
              </a:spcAft>
              <a:buSzPct val="75000"/>
              <a:buChar char="•"/>
              <a:defRPr sz="4800">
                <a:solidFill>
                  <a:srgbClr val="000000"/>
                </a:solidFill>
                <a:latin typeface="+mn-lt"/>
                <a:ea typeface="Helvetica Light"/>
                <a:cs typeface="Helvetica Light"/>
                <a:sym typeface="Helvetica Light" pitchFamily="127" charset="0"/>
              </a:defRPr>
            </a:lvl3pPr>
            <a:lvl4pPr marL="3738563" indent="-1833563" algn="l" defTabSz="825500" rtl="0" eaLnBrk="0" fontAlgn="base" hangingPunct="0">
              <a:spcBef>
                <a:spcPts val="5900"/>
              </a:spcBef>
              <a:spcAft>
                <a:spcPct val="0"/>
              </a:spcAft>
              <a:buSzPct val="75000"/>
              <a:buChar char="•"/>
              <a:defRPr sz="4800">
                <a:solidFill>
                  <a:srgbClr val="000000"/>
                </a:solidFill>
                <a:latin typeface="+mn-lt"/>
                <a:ea typeface="Helvetica Light"/>
                <a:cs typeface="Helvetica Light"/>
                <a:sym typeface="Helvetica Light" pitchFamily="127" charset="0"/>
              </a:defRPr>
            </a:lvl4pPr>
            <a:lvl5pPr marL="4373563" indent="-1833563" algn="l" defTabSz="825500" rtl="0" eaLnBrk="0" fontAlgn="base" hangingPunct="0">
              <a:spcBef>
                <a:spcPts val="5900"/>
              </a:spcBef>
              <a:spcAft>
                <a:spcPct val="0"/>
              </a:spcAft>
              <a:buSzPct val="75000"/>
              <a:buChar char="•"/>
              <a:defRPr sz="4800">
                <a:solidFill>
                  <a:srgbClr val="000000"/>
                </a:solidFill>
                <a:latin typeface="+mn-lt"/>
                <a:ea typeface="Helvetica Light"/>
                <a:cs typeface="Helvetica Light"/>
                <a:sym typeface="Helvetica Light" pitchFamily="127" charset="0"/>
              </a:defRPr>
            </a:lvl5pPr>
            <a:lvl6pPr marL="4831644" marR="0" indent="-1834444"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6pPr>
            <a:lvl7pPr marL="5288844" marR="0" indent="-1834444"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7pPr>
            <a:lvl8pPr marL="5746044" marR="0" indent="-1834444"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8pPr>
            <a:lvl9pPr marL="6203244" marR="0" indent="-1834444"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Helvetica Light"/>
                <a:ea typeface="Helvetica Light"/>
                <a:cs typeface="Helvetica Light"/>
                <a:sym typeface="Helvetica Light"/>
              </a:defRPr>
            </a:lvl9pPr>
          </a:lstStyle>
          <a:p>
            <a:endParaRPr lang="en-US" kern="0"/>
          </a:p>
        </p:txBody>
      </p:sp>
    </p:spTree>
    <p:extLst>
      <p:ext uri="{BB962C8B-B14F-4D97-AF65-F5344CB8AC3E}">
        <p14:creationId xmlns:p14="http://schemas.microsoft.com/office/powerpoint/2010/main" val="28113752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294967295"/>
          </p:nvPr>
        </p:nvSpPr>
        <p:spPr>
          <a:xfrm>
            <a:off x="11931650" y="13081000"/>
            <a:ext cx="508000" cy="466725"/>
          </a:xfrm>
        </p:spPr>
        <p:txBody>
          <a:bodyPr/>
          <a:lstStyle/>
          <a:p>
            <a:fld id="{D033FC8D-DC65-174F-9DD5-936F35B86830}" type="slidenum">
              <a:rPr lang="en-US" smtClean="0"/>
              <a:t>17</a:t>
            </a:fld>
            <a:endParaRPr lang="en-US" dirty="0"/>
          </a:p>
        </p:txBody>
      </p:sp>
      <p:graphicFrame>
        <p:nvGraphicFramePr>
          <p:cNvPr id="6" name="Table 5"/>
          <p:cNvGraphicFramePr>
            <a:graphicFrameLocks noGrp="1"/>
          </p:cNvGraphicFramePr>
          <p:nvPr>
            <p:extLst/>
          </p:nvPr>
        </p:nvGraphicFramePr>
        <p:xfrm>
          <a:off x="3623048" y="3238500"/>
          <a:ext cx="16849873" cy="8083995"/>
        </p:xfrm>
        <a:graphic>
          <a:graphicData uri="http://schemas.openxmlformats.org/drawingml/2006/table">
            <a:tbl>
              <a:tblPr firstRow="1" bandRow="1">
                <a:tableStyleId>{5C22544A-7EE6-4342-B048-85BDC9FD1C3A}</a:tableStyleId>
              </a:tblPr>
              <a:tblGrid>
                <a:gridCol w="1859264">
                  <a:extLst>
                    <a:ext uri="{9D8B030D-6E8A-4147-A177-3AD203B41FA5}">
                      <a16:colId xmlns:a16="http://schemas.microsoft.com/office/drawing/2014/main" xmlns="" val="20000"/>
                    </a:ext>
                  </a:extLst>
                </a:gridCol>
                <a:gridCol w="2124943">
                  <a:extLst>
                    <a:ext uri="{9D8B030D-6E8A-4147-A177-3AD203B41FA5}">
                      <a16:colId xmlns:a16="http://schemas.microsoft.com/office/drawing/2014/main" xmlns="" val="20001"/>
                    </a:ext>
                  </a:extLst>
                </a:gridCol>
                <a:gridCol w="2822146">
                  <a:extLst>
                    <a:ext uri="{9D8B030D-6E8A-4147-A177-3AD203B41FA5}">
                      <a16:colId xmlns:a16="http://schemas.microsoft.com/office/drawing/2014/main" xmlns="" val="4212235623"/>
                    </a:ext>
                  </a:extLst>
                </a:gridCol>
                <a:gridCol w="2407125">
                  <a:extLst>
                    <a:ext uri="{9D8B030D-6E8A-4147-A177-3AD203B41FA5}">
                      <a16:colId xmlns:a16="http://schemas.microsoft.com/office/drawing/2014/main" xmlns="" val="20002"/>
                    </a:ext>
                  </a:extLst>
                </a:gridCol>
                <a:gridCol w="2407125">
                  <a:extLst>
                    <a:ext uri="{9D8B030D-6E8A-4147-A177-3AD203B41FA5}">
                      <a16:colId xmlns:a16="http://schemas.microsoft.com/office/drawing/2014/main" xmlns="" val="20003"/>
                    </a:ext>
                  </a:extLst>
                </a:gridCol>
                <a:gridCol w="2941828">
                  <a:extLst>
                    <a:ext uri="{9D8B030D-6E8A-4147-A177-3AD203B41FA5}">
                      <a16:colId xmlns:a16="http://schemas.microsoft.com/office/drawing/2014/main" xmlns="" val="904422806"/>
                    </a:ext>
                  </a:extLst>
                </a:gridCol>
                <a:gridCol w="2287442">
                  <a:extLst>
                    <a:ext uri="{9D8B030D-6E8A-4147-A177-3AD203B41FA5}">
                      <a16:colId xmlns:a16="http://schemas.microsoft.com/office/drawing/2014/main" xmlns="" val="20004"/>
                    </a:ext>
                  </a:extLst>
                </a:gridCol>
              </a:tblGrid>
              <a:tr h="1369975">
                <a:tc>
                  <a:txBody>
                    <a:bodyPr/>
                    <a:lstStyle/>
                    <a:p>
                      <a:pPr algn="ctr"/>
                      <a:endParaRPr lang="en-US" sz="3600" dirty="0">
                        <a:latin typeface="Times New Roman" panose="02020603050405020304" pitchFamily="18" charset="0"/>
                        <a:cs typeface="Times New Roman" panose="02020603050405020304" pitchFamily="18" charset="0"/>
                      </a:endParaRPr>
                    </a:p>
                  </a:txBody>
                  <a:tcPr marL="182880" marR="182880" marT="91440" marB="91440"/>
                </a:tc>
                <a:tc gridSpan="3">
                  <a:txBody>
                    <a:bodyPr/>
                    <a:lstStyle/>
                    <a:p>
                      <a:pPr algn="ctr"/>
                      <a:r>
                        <a:rPr lang="en-US" sz="3600" dirty="0">
                          <a:latin typeface="Times New Roman" panose="02020603050405020304" pitchFamily="18" charset="0"/>
                          <a:cs typeface="Times New Roman" panose="02020603050405020304" pitchFamily="18" charset="0"/>
                        </a:rPr>
                        <a:t>Lower</a:t>
                      </a:r>
                      <a:r>
                        <a:rPr lang="en-US" sz="3600" baseline="0" dirty="0">
                          <a:latin typeface="Times New Roman" panose="02020603050405020304" pitchFamily="18" charset="0"/>
                          <a:cs typeface="Times New Roman" panose="02020603050405020304" pitchFamily="18" charset="0"/>
                        </a:rPr>
                        <a:t> Supply Velocity (</a:t>
                      </a:r>
                      <a:r>
                        <a:rPr lang="en-US" sz="3600" baseline="0" dirty="0" err="1">
                          <a:latin typeface="Times New Roman" panose="02020603050405020304" pitchFamily="18" charset="0"/>
                          <a:cs typeface="Times New Roman" panose="02020603050405020304" pitchFamily="18" charset="0"/>
                        </a:rPr>
                        <a:t>ft</a:t>
                      </a:r>
                      <a:r>
                        <a:rPr lang="en-US" sz="3600" baseline="0" dirty="0">
                          <a:latin typeface="Times New Roman" panose="02020603050405020304" pitchFamily="18" charset="0"/>
                          <a:cs typeface="Times New Roman" panose="02020603050405020304" pitchFamily="18" charset="0"/>
                        </a:rPr>
                        <a:t>/min)</a:t>
                      </a:r>
                      <a:endParaRPr lang="en-US" sz="3600" dirty="0">
                        <a:latin typeface="Times New Roman" panose="02020603050405020304" pitchFamily="18" charset="0"/>
                        <a:cs typeface="Times New Roman" panose="02020603050405020304" pitchFamily="18" charset="0"/>
                      </a:endParaRPr>
                    </a:p>
                  </a:txBody>
                  <a:tcPr marL="182880" marR="182880" marT="91440" marB="91440"/>
                </a:tc>
                <a:tc hMerge="1">
                  <a:txBody>
                    <a:bodyPr/>
                    <a:lstStyle/>
                    <a:p>
                      <a:endParaRPr lang="en-US"/>
                    </a:p>
                  </a:txBody>
                  <a:tcPr/>
                </a:tc>
                <a:tc hMerge="1">
                  <a:txBody>
                    <a:bodyPr/>
                    <a:lstStyle/>
                    <a:p>
                      <a:endParaRPr lang="en-US"/>
                    </a:p>
                  </a:txBody>
                  <a:tcPr/>
                </a:tc>
                <a:tc gridSpan="3">
                  <a:txBody>
                    <a:bodyPr/>
                    <a:lstStyle/>
                    <a:p>
                      <a:pPr algn="ctr"/>
                      <a:r>
                        <a:rPr lang="en-US" sz="3600" dirty="0">
                          <a:latin typeface="Times New Roman" panose="02020603050405020304" pitchFamily="18" charset="0"/>
                          <a:cs typeface="Times New Roman" panose="02020603050405020304" pitchFamily="18" charset="0"/>
                        </a:rPr>
                        <a:t>Back Table Velocity (</a:t>
                      </a:r>
                      <a:r>
                        <a:rPr lang="en-US" sz="3600" dirty="0" err="1">
                          <a:latin typeface="Times New Roman" panose="02020603050405020304" pitchFamily="18" charset="0"/>
                          <a:cs typeface="Times New Roman" panose="02020603050405020304" pitchFamily="18" charset="0"/>
                        </a:rPr>
                        <a:t>ft</a:t>
                      </a:r>
                      <a:r>
                        <a:rPr lang="en-US" sz="3600" dirty="0">
                          <a:latin typeface="Times New Roman" panose="02020603050405020304" pitchFamily="18" charset="0"/>
                          <a:cs typeface="Times New Roman" panose="02020603050405020304" pitchFamily="18" charset="0"/>
                        </a:rPr>
                        <a:t>/min)</a:t>
                      </a:r>
                    </a:p>
                  </a:txBody>
                  <a:tcPr marL="182880" marR="182880" marT="91440" marB="9144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2498189">
                <a:tc>
                  <a:txBody>
                    <a:bodyPr/>
                    <a:lstStyle/>
                    <a:p>
                      <a:pPr algn="ctr"/>
                      <a:endParaRPr lang="en-US" sz="3600" dirty="0">
                        <a:latin typeface="Times New Roman" panose="02020603050405020304" pitchFamily="18" charset="0"/>
                        <a:cs typeface="Times New Roman" panose="02020603050405020304" pitchFamily="18" charset="0"/>
                      </a:endParaRP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CFD Results</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Experiment</a:t>
                      </a:r>
                      <a:r>
                        <a:rPr lang="en-US" sz="3600" baseline="0" dirty="0">
                          <a:latin typeface="Times New Roman" panose="02020603050405020304" pitchFamily="18" charset="0"/>
                          <a:cs typeface="Times New Roman" panose="02020603050405020304" pitchFamily="18" charset="0"/>
                        </a:rPr>
                        <a:t> Results</a:t>
                      </a:r>
                      <a:endParaRPr lang="en-US" sz="3600" dirty="0">
                        <a:latin typeface="Times New Roman" panose="02020603050405020304" pitchFamily="18" charset="0"/>
                        <a:cs typeface="Times New Roman" panose="02020603050405020304" pitchFamily="18" charset="0"/>
                      </a:endParaRP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 % Variance</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CFD Results</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Experiment</a:t>
                      </a:r>
                      <a:r>
                        <a:rPr lang="en-US" sz="3600" baseline="0" dirty="0">
                          <a:latin typeface="Times New Roman" panose="02020603050405020304" pitchFamily="18" charset="0"/>
                          <a:cs typeface="Times New Roman" panose="02020603050405020304" pitchFamily="18" charset="0"/>
                        </a:rPr>
                        <a:t> Results</a:t>
                      </a:r>
                      <a:endParaRPr lang="en-US" sz="3600" dirty="0">
                        <a:latin typeface="Times New Roman" panose="02020603050405020304" pitchFamily="18" charset="0"/>
                        <a:cs typeface="Times New Roman" panose="02020603050405020304" pitchFamily="18" charset="0"/>
                      </a:endParaRP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 % Variance</a:t>
                      </a:r>
                    </a:p>
                  </a:txBody>
                  <a:tcPr marL="182880" marR="182880" marT="91440" marB="91440"/>
                </a:tc>
                <a:extLst>
                  <a:ext uri="{0D108BD9-81ED-4DB2-BD59-A6C34878D82A}">
                    <a16:rowId xmlns:a16="http://schemas.microsoft.com/office/drawing/2014/main" xmlns="" val="10001"/>
                  </a:ext>
                </a:extLst>
              </a:tr>
              <a:tr h="1475881">
                <a:tc>
                  <a:txBody>
                    <a:bodyPr/>
                    <a:lstStyle/>
                    <a:p>
                      <a:pPr algn="ctr"/>
                      <a:r>
                        <a:rPr lang="en-US" sz="3600" dirty="0">
                          <a:latin typeface="Times New Roman" panose="02020603050405020304" pitchFamily="18" charset="0"/>
                          <a:cs typeface="Times New Roman" panose="02020603050405020304" pitchFamily="18" charset="0"/>
                        </a:rPr>
                        <a:t>ACH 15</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11.19</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12.07</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7.9</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8.7</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8.5</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2.3</a:t>
                      </a:r>
                    </a:p>
                  </a:txBody>
                  <a:tcPr marL="182880" marR="182880" marT="91440" marB="91440"/>
                </a:tc>
                <a:extLst>
                  <a:ext uri="{0D108BD9-81ED-4DB2-BD59-A6C34878D82A}">
                    <a16:rowId xmlns:a16="http://schemas.microsoft.com/office/drawing/2014/main" xmlns="" val="10002"/>
                  </a:ext>
                </a:extLst>
              </a:tr>
              <a:tr h="1369975">
                <a:tc>
                  <a:txBody>
                    <a:bodyPr/>
                    <a:lstStyle/>
                    <a:p>
                      <a:pPr algn="ctr"/>
                      <a:r>
                        <a:rPr lang="en-US" sz="3600" dirty="0">
                          <a:latin typeface="Times New Roman" panose="02020603050405020304" pitchFamily="18" charset="0"/>
                          <a:cs typeface="Times New Roman" panose="02020603050405020304" pitchFamily="18" charset="0"/>
                        </a:rPr>
                        <a:t>ACH 20</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8.01</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13.38</a:t>
                      </a:r>
                    </a:p>
                  </a:txBody>
                  <a:tcPr marL="182880" marR="182880" marT="91440" marB="91440"/>
                </a:tc>
                <a:tc>
                  <a:txBody>
                    <a:bodyPr/>
                    <a:lstStyle/>
                    <a:p>
                      <a:pPr algn="ctr"/>
                      <a:r>
                        <a:rPr lang="en-US" sz="3600" dirty="0">
                          <a:solidFill>
                            <a:srgbClr val="FF0000"/>
                          </a:solidFill>
                          <a:latin typeface="Times New Roman" panose="02020603050405020304" pitchFamily="18" charset="0"/>
                          <a:cs typeface="Times New Roman" panose="02020603050405020304" pitchFamily="18" charset="0"/>
                        </a:rPr>
                        <a:t>67</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17.5</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9.42</a:t>
                      </a:r>
                    </a:p>
                  </a:txBody>
                  <a:tcPr marL="182880" marR="182880" marT="91440" marB="91440"/>
                </a:tc>
                <a:tc>
                  <a:txBody>
                    <a:bodyPr/>
                    <a:lstStyle/>
                    <a:p>
                      <a:pPr algn="ctr"/>
                      <a:r>
                        <a:rPr lang="en-US" sz="3600" dirty="0">
                          <a:solidFill>
                            <a:srgbClr val="FF0000"/>
                          </a:solidFill>
                          <a:latin typeface="Times New Roman" panose="02020603050405020304" pitchFamily="18" charset="0"/>
                          <a:cs typeface="Times New Roman" panose="02020603050405020304" pitchFamily="18" charset="0"/>
                        </a:rPr>
                        <a:t>46</a:t>
                      </a:r>
                    </a:p>
                  </a:txBody>
                  <a:tcPr marL="182880" marR="182880" marT="91440" marB="91440"/>
                </a:tc>
                <a:extLst>
                  <a:ext uri="{0D108BD9-81ED-4DB2-BD59-A6C34878D82A}">
                    <a16:rowId xmlns:a16="http://schemas.microsoft.com/office/drawing/2014/main" xmlns="" val="10003"/>
                  </a:ext>
                </a:extLst>
              </a:tr>
              <a:tr h="1369975">
                <a:tc>
                  <a:txBody>
                    <a:bodyPr/>
                    <a:lstStyle/>
                    <a:p>
                      <a:pPr algn="ctr"/>
                      <a:r>
                        <a:rPr lang="en-US" sz="3600" dirty="0">
                          <a:latin typeface="Times New Roman" panose="02020603050405020304" pitchFamily="18" charset="0"/>
                          <a:cs typeface="Times New Roman" panose="02020603050405020304" pitchFamily="18" charset="0"/>
                        </a:rPr>
                        <a:t>ACH 25</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16.42</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16.62</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1.2</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18.67</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16.88</a:t>
                      </a:r>
                    </a:p>
                  </a:txBody>
                  <a:tcPr marL="182880" marR="182880" marT="91440" marB="91440"/>
                </a:tc>
                <a:tc>
                  <a:txBody>
                    <a:bodyPr/>
                    <a:lstStyle/>
                    <a:p>
                      <a:pPr algn="ctr"/>
                      <a:r>
                        <a:rPr lang="en-US" sz="3600" dirty="0">
                          <a:latin typeface="Times New Roman" panose="02020603050405020304" pitchFamily="18" charset="0"/>
                          <a:cs typeface="Times New Roman" panose="02020603050405020304" pitchFamily="18" charset="0"/>
                        </a:rPr>
                        <a:t>9.6</a:t>
                      </a:r>
                    </a:p>
                  </a:txBody>
                  <a:tcPr marL="182880" marR="182880" marT="91440" marB="91440"/>
                </a:tc>
                <a:extLst>
                  <a:ext uri="{0D108BD9-81ED-4DB2-BD59-A6C34878D82A}">
                    <a16:rowId xmlns:a16="http://schemas.microsoft.com/office/drawing/2014/main" xmlns="" val="10004"/>
                  </a:ext>
                </a:extLst>
              </a:tr>
            </a:tbl>
          </a:graphicData>
        </a:graphic>
      </p:graphicFrame>
      <p:sp>
        <p:nvSpPr>
          <p:cNvPr id="11" name="Title 10"/>
          <p:cNvSpPr>
            <a:spLocks noGrp="1"/>
          </p:cNvSpPr>
          <p:nvPr>
            <p:ph type="title"/>
          </p:nvPr>
        </p:nvSpPr>
        <p:spPr>
          <a:xfrm>
            <a:off x="1822450" y="244227"/>
            <a:ext cx="20726400" cy="2940050"/>
          </a:xfrm>
        </p:spPr>
        <p:txBody>
          <a:bodyPr/>
          <a:lstStyle/>
          <a:p>
            <a:r>
              <a:rPr lang="en-US" sz="8800" dirty="0"/>
              <a:t>CFD &amp; Experiment Comparison</a:t>
            </a:r>
            <a:br>
              <a:rPr lang="en-US" sz="8800" dirty="0"/>
            </a:br>
            <a:r>
              <a:rPr lang="en-US" sz="8800" dirty="0"/>
              <a:t>OR C Only</a:t>
            </a:r>
          </a:p>
        </p:txBody>
      </p:sp>
    </p:spTree>
    <p:extLst>
      <p:ext uri="{BB962C8B-B14F-4D97-AF65-F5344CB8AC3E}">
        <p14:creationId xmlns:p14="http://schemas.microsoft.com/office/powerpoint/2010/main" val="13903128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4776" y="1187624"/>
            <a:ext cx="21962440" cy="2286000"/>
          </a:xfrm>
        </p:spPr>
        <p:txBody>
          <a:bodyPr>
            <a:normAutofit fontScale="90000"/>
          </a:bodyPr>
          <a:lstStyle/>
          <a:p>
            <a:r>
              <a:rPr lang="en-US" dirty="0"/>
              <a:t>Cost Factors for 5 OR ACH/Year Reduction</a:t>
            </a:r>
            <a:br>
              <a:rPr lang="en-US" dirty="0"/>
            </a:br>
            <a:r>
              <a:rPr lang="en-US" sz="7200" dirty="0"/>
              <a:t>Sites A, B, and C</a:t>
            </a:r>
          </a:p>
        </p:txBody>
      </p:sp>
      <p:sp>
        <p:nvSpPr>
          <p:cNvPr id="9" name="Content Placeholder 8"/>
          <p:cNvSpPr>
            <a:spLocks noGrp="1"/>
          </p:cNvSpPr>
          <p:nvPr>
            <p:ph type="body" idx="1"/>
          </p:nvPr>
        </p:nvSpPr>
        <p:spPr>
          <a:xfrm>
            <a:off x="1678832" y="3905672"/>
            <a:ext cx="12887548" cy="9207500"/>
          </a:xfrm>
        </p:spPr>
        <p:txBody>
          <a:bodyPr>
            <a:noAutofit/>
          </a:bodyPr>
          <a:lstStyle/>
          <a:p>
            <a:pPr algn="l">
              <a:spcBef>
                <a:spcPts val="1200"/>
              </a:spcBef>
            </a:pPr>
            <a:r>
              <a:rPr lang="en-US" dirty="0"/>
              <a:t>20 ACH ~ 2,000 CFM</a:t>
            </a:r>
          </a:p>
          <a:p>
            <a:pPr algn="l">
              <a:spcBef>
                <a:spcPts val="1200"/>
              </a:spcBef>
            </a:pPr>
            <a:r>
              <a:rPr lang="en-US" dirty="0"/>
              <a:t>Electrical Energy - Fans, Pumps, Cooling</a:t>
            </a:r>
          </a:p>
          <a:p>
            <a:pPr algn="l">
              <a:spcBef>
                <a:spcPts val="1200"/>
              </a:spcBef>
            </a:pPr>
            <a:r>
              <a:rPr lang="en-US" dirty="0"/>
              <a:t>Thermal Energy – Preheat and reheat</a:t>
            </a:r>
          </a:p>
          <a:p>
            <a:pPr algn="l">
              <a:spcBef>
                <a:spcPts val="1200"/>
              </a:spcBef>
            </a:pPr>
            <a:r>
              <a:rPr lang="en-US" dirty="0"/>
              <a:t>Steam - Humidification</a:t>
            </a:r>
          </a:p>
          <a:p>
            <a:pPr algn="l">
              <a:spcBef>
                <a:spcPts val="1200"/>
              </a:spcBef>
            </a:pPr>
            <a:r>
              <a:rPr lang="en-US" dirty="0"/>
              <a:t>Utilization Hours:</a:t>
            </a:r>
          </a:p>
          <a:p>
            <a:pPr lvl="1">
              <a:spcBef>
                <a:spcPts val="1200"/>
              </a:spcBef>
            </a:pPr>
            <a:r>
              <a:rPr lang="en-US" dirty="0"/>
              <a:t>Cooling</a:t>
            </a:r>
          </a:p>
          <a:p>
            <a:pPr lvl="1">
              <a:spcBef>
                <a:spcPts val="1200"/>
              </a:spcBef>
            </a:pPr>
            <a:r>
              <a:rPr lang="en-US" dirty="0"/>
              <a:t>Heating</a:t>
            </a:r>
          </a:p>
          <a:p>
            <a:pPr lvl="1">
              <a:spcBef>
                <a:spcPts val="1200"/>
              </a:spcBef>
            </a:pPr>
            <a:r>
              <a:rPr lang="en-US" dirty="0"/>
              <a:t>Economizer</a:t>
            </a:r>
          </a:p>
          <a:p>
            <a:pPr lvl="1">
              <a:spcBef>
                <a:spcPts val="1200"/>
              </a:spcBef>
            </a:pPr>
            <a:r>
              <a:rPr lang="en-US" dirty="0"/>
              <a:t>Dehumidification/Sub Cooling</a:t>
            </a:r>
          </a:p>
        </p:txBody>
      </p:sp>
      <p:grpSp>
        <p:nvGrpSpPr>
          <p:cNvPr id="7" name="Group 6"/>
          <p:cNvGrpSpPr>
            <a:grpSpLocks noChangeAspect="1"/>
          </p:cNvGrpSpPr>
          <p:nvPr/>
        </p:nvGrpSpPr>
        <p:grpSpPr>
          <a:xfrm>
            <a:off x="12264008" y="4346720"/>
            <a:ext cx="11651796" cy="7767864"/>
            <a:chOff x="-533400" y="1143000"/>
            <a:chExt cx="6096000" cy="4064002"/>
          </a:xfrm>
        </p:grpSpPr>
        <p:graphicFrame>
          <p:nvGraphicFramePr>
            <p:cNvPr id="8" name="Chart 7"/>
            <p:cNvGraphicFramePr/>
            <p:nvPr>
              <p:extLst/>
            </p:nvPr>
          </p:nvGraphicFramePr>
          <p:xfrm>
            <a:off x="-533400" y="1143000"/>
            <a:ext cx="6096000" cy="4064002"/>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2116824" y="1314716"/>
              <a:ext cx="793194" cy="2266647"/>
              <a:chOff x="2116824" y="1238516"/>
              <a:chExt cx="793194" cy="2266647"/>
            </a:xfrm>
          </p:grpSpPr>
          <p:grpSp>
            <p:nvGrpSpPr>
              <p:cNvPr id="12" name="Group 11"/>
              <p:cNvGrpSpPr/>
              <p:nvPr/>
            </p:nvGrpSpPr>
            <p:grpSpPr>
              <a:xfrm>
                <a:off x="2116824" y="2710311"/>
                <a:ext cx="793194" cy="794852"/>
                <a:chOff x="4715040" y="2221991"/>
                <a:chExt cx="518587" cy="519675"/>
              </a:xfrm>
            </p:grpSpPr>
            <p:sp>
              <p:nvSpPr>
                <p:cNvPr id="15" name="Oval 14"/>
                <p:cNvSpPr>
                  <a:spLocks noChangeAspect="1"/>
                </p:cNvSpPr>
                <p:nvPr/>
              </p:nvSpPr>
              <p:spPr>
                <a:xfrm>
                  <a:off x="4715040" y="2221991"/>
                  <a:ext cx="518587" cy="519675"/>
                </a:xfrm>
                <a:prstGeom prst="ellipse">
                  <a:avLst/>
                </a:prstGeom>
                <a:solidFill>
                  <a:schemeClr val="bg1">
                    <a:lumMod val="75000"/>
                  </a:schemeClr>
                </a:solidFill>
                <a:ln w="9525">
                  <a:gradFill flip="none" rotWithShape="1">
                    <a:gsLst>
                      <a:gs pos="54871">
                        <a:schemeClr val="accent2">
                          <a:lumMod val="60000"/>
                          <a:lumOff val="40000"/>
                        </a:schemeClr>
                      </a:gs>
                      <a:gs pos="26500">
                        <a:schemeClr val="accent2">
                          <a:lumMod val="40000"/>
                          <a:lumOff val="60000"/>
                        </a:schemeClr>
                      </a:gs>
                      <a:gs pos="0">
                        <a:schemeClr val="accent2">
                          <a:lumMod val="20000"/>
                          <a:lumOff val="80000"/>
                        </a:schemeClr>
                      </a:gs>
                      <a:gs pos="78000">
                        <a:schemeClr val="accent2">
                          <a:lumMod val="75000"/>
                        </a:schemeClr>
                      </a:gs>
                      <a:gs pos="100000">
                        <a:schemeClr val="bg2">
                          <a:lumMod val="1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4753916" y="2260949"/>
                  <a:ext cx="440837" cy="441760"/>
                </a:xfrm>
                <a:prstGeom prst="ellips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a:gradFill flip="none" rotWithShape="1">
                    <a:gsLst>
                      <a:gs pos="54871">
                        <a:schemeClr val="accent2">
                          <a:lumMod val="60000"/>
                          <a:lumOff val="40000"/>
                        </a:schemeClr>
                      </a:gs>
                      <a:gs pos="26500">
                        <a:schemeClr val="accent2">
                          <a:lumMod val="40000"/>
                          <a:lumOff val="60000"/>
                        </a:schemeClr>
                      </a:gs>
                      <a:gs pos="0">
                        <a:schemeClr val="accent2">
                          <a:lumMod val="20000"/>
                          <a:lumOff val="80000"/>
                        </a:schemeClr>
                      </a:gs>
                      <a:gs pos="78000">
                        <a:schemeClr val="accent2">
                          <a:lumMod val="75000"/>
                        </a:schemeClr>
                      </a:gs>
                      <a:gs pos="100000">
                        <a:schemeClr val="bg2">
                          <a:lumMod val="10000"/>
                        </a:schemeClr>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Isosceles Triangle 12"/>
              <p:cNvSpPr>
                <a:spLocks noChangeAspect="1"/>
              </p:cNvSpPr>
              <p:nvPr/>
            </p:nvSpPr>
            <p:spPr>
              <a:xfrm rot="742850">
                <a:off x="2669048" y="1238516"/>
                <a:ext cx="195174" cy="1643406"/>
              </a:xfrm>
              <a:prstGeom prst="triangle">
                <a:avLst/>
              </a:prstGeom>
              <a:gradFill flip="none" rotWithShape="1">
                <a:gsLst>
                  <a:gs pos="51000">
                    <a:schemeClr val="accent6">
                      <a:lumMod val="50000"/>
                    </a:schemeClr>
                  </a:gs>
                  <a:gs pos="50000">
                    <a:schemeClr val="accent6">
                      <a:lumMod val="75000"/>
                    </a:schemeClr>
                  </a:gs>
                  <a:gs pos="50000">
                    <a:schemeClr val="accent6">
                      <a:lumMod val="60000"/>
                      <a:lumOff val="4000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27554" y="2821295"/>
                <a:ext cx="571654" cy="572844"/>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gradFill flip="none" rotWithShape="1">
                  <a:gsLst>
                    <a:gs pos="0">
                      <a:schemeClr val="accent2">
                        <a:lumMod val="75000"/>
                      </a:schemeClr>
                    </a:gs>
                    <a:gs pos="100000">
                      <a:schemeClr val="accent2">
                        <a:lumMod val="75000"/>
                      </a:schemeClr>
                    </a:gs>
                    <a:gs pos="50000">
                      <a:schemeClr val="bg2">
                        <a:lumMod val="10000"/>
                      </a:schemeClr>
                    </a:gs>
                  </a:gsLst>
                  <a:lin ang="16200000" scaled="1"/>
                  <a:tileRect/>
                </a:gradFill>
              </a:ln>
              <a:effectLst>
                <a:outerShdw blurRad="25400" sx="103000" sy="103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0328142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35253" y="4079855"/>
            <a:ext cx="5458706" cy="5405452"/>
            <a:chOff x="266463" y="924835"/>
            <a:chExt cx="2729353" cy="2702726"/>
          </a:xfrm>
          <a:effectLst>
            <a:outerShdw blurRad="50800" dist="38100" dir="5400000" algn="t" rotWithShape="0">
              <a:prstClr val="black">
                <a:alpha val="40000"/>
              </a:prstClr>
            </a:outerShdw>
          </a:effectLst>
        </p:grpSpPr>
        <p:grpSp>
          <p:nvGrpSpPr>
            <p:cNvPr id="77" name="Group 76"/>
            <p:cNvGrpSpPr/>
            <p:nvPr/>
          </p:nvGrpSpPr>
          <p:grpSpPr>
            <a:xfrm>
              <a:off x="266463" y="924835"/>
              <a:ext cx="2729353" cy="2702726"/>
              <a:chOff x="301053" y="930405"/>
              <a:chExt cx="2729353" cy="2702726"/>
            </a:xfrm>
          </p:grpSpPr>
          <p:sp>
            <p:nvSpPr>
              <p:cNvPr id="83" name="Rectangle 82"/>
              <p:cNvSpPr/>
              <p:nvPr/>
            </p:nvSpPr>
            <p:spPr>
              <a:xfrm>
                <a:off x="301053" y="930405"/>
                <a:ext cx="2729353" cy="2702726"/>
              </a:xfrm>
              <a:prstGeom prst="rect">
                <a:avLst/>
              </a:prstGeom>
              <a:gradFill flip="none" rotWithShape="1">
                <a:gsLst>
                  <a:gs pos="0">
                    <a:schemeClr val="accent1">
                      <a:lumMod val="75000"/>
                    </a:schemeClr>
                  </a:gs>
                  <a:gs pos="100000">
                    <a:schemeClr val="accent1"/>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84" name="Rectangle 83"/>
              <p:cNvSpPr/>
              <p:nvPr/>
            </p:nvSpPr>
            <p:spPr>
              <a:xfrm>
                <a:off x="416158" y="1065408"/>
                <a:ext cx="2499142" cy="247476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sp>
          <p:nvSpPr>
            <p:cNvPr id="78" name="TextBox 77"/>
            <p:cNvSpPr txBox="1"/>
            <p:nvPr/>
          </p:nvSpPr>
          <p:spPr>
            <a:xfrm>
              <a:off x="380947" y="2761039"/>
              <a:ext cx="2499763" cy="784830"/>
            </a:xfrm>
            <a:prstGeom prst="rect">
              <a:avLst/>
            </a:prstGeom>
            <a:noFill/>
          </p:spPr>
          <p:txBody>
            <a:bodyPr wrap="square" rtlCol="0">
              <a:spAutoFit/>
            </a:bodyPr>
            <a:lstStyle/>
            <a:p>
              <a:r>
                <a:rPr lang="en-US" sz="3200" b="1" dirty="0">
                  <a:solidFill>
                    <a:schemeClr val="tx1"/>
                  </a:solidFill>
                  <a:latin typeface="Arial" panose="020B0604020202020204" pitchFamily="34" charset="0"/>
                  <a:cs typeface="Arial" panose="020B0604020202020204" pitchFamily="34" charset="0"/>
                </a:rPr>
                <a:t>OR A </a:t>
              </a:r>
            </a:p>
            <a:p>
              <a:r>
                <a:rPr lang="en-US" sz="3200" b="1" dirty="0">
                  <a:solidFill>
                    <a:schemeClr val="tx1"/>
                  </a:solidFill>
                  <a:latin typeface="Arial" panose="020B0604020202020204" pitchFamily="34" charset="0"/>
                  <a:cs typeface="Arial" panose="020B0604020202020204" pitchFamily="34" charset="0"/>
                </a:rPr>
                <a:t>City Thermal</a:t>
              </a:r>
            </a:p>
            <a:p>
              <a:r>
                <a:rPr lang="en-US" sz="3200" b="1" dirty="0">
                  <a:solidFill>
                    <a:schemeClr val="tx1"/>
                  </a:solidFill>
                  <a:latin typeface="Arial" panose="020B0604020202020204" pitchFamily="34" charset="0"/>
                  <a:cs typeface="Arial" panose="020B0604020202020204" pitchFamily="34" charset="0"/>
                </a:rPr>
                <a:t>Climate Zone 5 </a:t>
              </a:r>
            </a:p>
          </p:txBody>
        </p:sp>
        <p:sp>
          <p:nvSpPr>
            <p:cNvPr id="79" name="TextBox 78"/>
            <p:cNvSpPr txBox="1"/>
            <p:nvPr/>
          </p:nvSpPr>
          <p:spPr>
            <a:xfrm>
              <a:off x="684397" y="1431341"/>
              <a:ext cx="1763354" cy="661720"/>
            </a:xfrm>
            <a:prstGeom prst="rect">
              <a:avLst/>
            </a:prstGeom>
            <a:noFill/>
          </p:spPr>
          <p:txBody>
            <a:bodyPr wrap="square" rtlCol="0">
              <a:spAutoFit/>
            </a:bodyPr>
            <a:lstStyle/>
            <a:p>
              <a:pPr algn="ctr"/>
              <a:r>
                <a:rPr lang="en-US" sz="8000" b="1" dirty="0">
                  <a:latin typeface="AngsanaUPC" panose="02020603050405020304" pitchFamily="18" charset="-34"/>
                  <a:cs typeface="AngsanaUPC" panose="02020603050405020304" pitchFamily="18" charset="-34"/>
                </a:rPr>
                <a:t>10,068</a:t>
              </a:r>
            </a:p>
          </p:txBody>
        </p:sp>
        <p:sp>
          <p:nvSpPr>
            <p:cNvPr id="80" name="TextBox 79"/>
            <p:cNvSpPr txBox="1"/>
            <p:nvPr/>
          </p:nvSpPr>
          <p:spPr>
            <a:xfrm>
              <a:off x="782766" y="2289301"/>
              <a:ext cx="1763354" cy="477054"/>
            </a:xfrm>
            <a:prstGeom prst="rect">
              <a:avLst/>
            </a:prstGeom>
            <a:noFill/>
          </p:spPr>
          <p:txBody>
            <a:bodyPr wrap="square" rtlCol="0">
              <a:spAutoFit/>
            </a:bodyPr>
            <a:lstStyle/>
            <a:p>
              <a:pPr algn="ctr"/>
              <a:r>
                <a:rPr lang="en-US" sz="5600" b="1" dirty="0">
                  <a:solidFill>
                    <a:schemeClr val="bg2">
                      <a:lumMod val="50000"/>
                    </a:schemeClr>
                  </a:solidFill>
                  <a:latin typeface="AngsanaUPC" panose="02020603050405020304" pitchFamily="18" charset="-34"/>
                  <a:cs typeface="AngsanaUPC" panose="02020603050405020304" pitchFamily="18" charset="-34"/>
                </a:rPr>
                <a:t>- 5.0 ACH</a:t>
              </a:r>
            </a:p>
          </p:txBody>
        </p:sp>
        <p:cxnSp>
          <p:nvCxnSpPr>
            <p:cNvPr id="81" name="Straight Connector 80"/>
            <p:cNvCxnSpPr/>
            <p:nvPr/>
          </p:nvCxnSpPr>
          <p:spPr>
            <a:xfrm>
              <a:off x="381568" y="2163664"/>
              <a:ext cx="2499142"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82" name="Down Arrow 81"/>
            <p:cNvSpPr/>
            <p:nvPr/>
          </p:nvSpPr>
          <p:spPr>
            <a:xfrm rot="10800000" flipV="1">
              <a:off x="2487636" y="1635718"/>
              <a:ext cx="212985" cy="352050"/>
            </a:xfrm>
            <a:prstGeom prst="downArrow">
              <a:avLst>
                <a:gd name="adj1" fmla="val 56246"/>
                <a:gd name="adj2" fmla="val 50000"/>
              </a:avLst>
            </a:prstGeom>
            <a:gradFill flip="none" rotWithShape="1">
              <a:gsLst>
                <a:gs pos="0">
                  <a:schemeClr val="accent1"/>
                </a:gs>
                <a:gs pos="100000">
                  <a:schemeClr val="accent1">
                    <a:lumMod val="60000"/>
                    <a:lumOff val="40000"/>
                  </a:schemeClr>
                </a:gs>
              </a:gsLst>
              <a:lin ang="5400000" scaled="1"/>
              <a:tileRect/>
            </a:gradFill>
            <a:ln w="635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85" name="Rectangle 84"/>
            <p:cNvSpPr/>
            <p:nvPr/>
          </p:nvSpPr>
          <p:spPr>
            <a:xfrm>
              <a:off x="468373" y="1443668"/>
              <a:ext cx="341600" cy="661720"/>
            </a:xfrm>
            <a:prstGeom prst="rect">
              <a:avLst/>
            </a:prstGeom>
          </p:spPr>
          <p:txBody>
            <a:bodyPr wrap="none">
              <a:spAutoFit/>
            </a:bodyPr>
            <a:lstStyle/>
            <a:p>
              <a:r>
                <a:rPr lang="en-US" sz="8000" b="1" dirty="0">
                  <a:solidFill>
                    <a:schemeClr val="bg2">
                      <a:lumMod val="75000"/>
                    </a:schemeClr>
                  </a:solidFill>
                  <a:latin typeface="Berlin Sans FB Demi" panose="020E0802020502020306" pitchFamily="34" charset="0"/>
                  <a:cs typeface="AngsanaUPC" panose="02020603050405020304" pitchFamily="18" charset="-34"/>
                </a:rPr>
                <a:t>$</a:t>
              </a:r>
              <a:endParaRPr lang="en-US" sz="8000" dirty="0">
                <a:solidFill>
                  <a:schemeClr val="bg2">
                    <a:lumMod val="75000"/>
                  </a:schemeClr>
                </a:solidFill>
                <a:latin typeface="Berlin Sans FB Demi" panose="020E0802020502020306" pitchFamily="34" charset="0"/>
              </a:endParaRPr>
            </a:p>
          </p:txBody>
        </p:sp>
      </p:grpSp>
      <p:grpSp>
        <p:nvGrpSpPr>
          <p:cNvPr id="86" name="Group 85"/>
          <p:cNvGrpSpPr/>
          <p:nvPr/>
        </p:nvGrpSpPr>
        <p:grpSpPr>
          <a:xfrm>
            <a:off x="9472981" y="4079855"/>
            <a:ext cx="5458706" cy="5405452"/>
            <a:chOff x="266463" y="924835"/>
            <a:chExt cx="2729353" cy="2702726"/>
          </a:xfrm>
          <a:effectLst>
            <a:outerShdw blurRad="50800" dist="38100" dir="5400000" algn="t" rotWithShape="0">
              <a:prstClr val="black">
                <a:alpha val="40000"/>
              </a:prstClr>
            </a:outerShdw>
          </a:effectLst>
        </p:grpSpPr>
        <p:grpSp>
          <p:nvGrpSpPr>
            <p:cNvPr id="87" name="Group 86"/>
            <p:cNvGrpSpPr/>
            <p:nvPr/>
          </p:nvGrpSpPr>
          <p:grpSpPr>
            <a:xfrm>
              <a:off x="266463" y="924835"/>
              <a:ext cx="2729353" cy="2702726"/>
              <a:chOff x="301053" y="930405"/>
              <a:chExt cx="2729353" cy="2702726"/>
            </a:xfrm>
          </p:grpSpPr>
          <p:sp>
            <p:nvSpPr>
              <p:cNvPr id="94" name="Rectangle 93"/>
              <p:cNvSpPr/>
              <p:nvPr/>
            </p:nvSpPr>
            <p:spPr>
              <a:xfrm>
                <a:off x="301053" y="930405"/>
                <a:ext cx="2729353" cy="2702726"/>
              </a:xfrm>
              <a:prstGeom prst="rect">
                <a:avLst/>
              </a:prstGeom>
              <a:gradFill flip="none" rotWithShape="1">
                <a:gsLst>
                  <a:gs pos="0">
                    <a:schemeClr val="tx2">
                      <a:lumMod val="50000"/>
                      <a:lumOff val="50000"/>
                    </a:schemeClr>
                  </a:gs>
                  <a:gs pos="100000">
                    <a:schemeClr val="bg2">
                      <a:lumMod val="75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95" name="Rectangle 94"/>
              <p:cNvSpPr/>
              <p:nvPr/>
            </p:nvSpPr>
            <p:spPr>
              <a:xfrm>
                <a:off x="416158" y="1044388"/>
                <a:ext cx="2499142" cy="2474760"/>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sp>
          <p:nvSpPr>
            <p:cNvPr id="88" name="TextBox 87"/>
            <p:cNvSpPr txBox="1"/>
            <p:nvPr/>
          </p:nvSpPr>
          <p:spPr>
            <a:xfrm>
              <a:off x="380947" y="2761039"/>
              <a:ext cx="2499763" cy="784830"/>
            </a:xfrm>
            <a:prstGeom prst="rect">
              <a:avLst/>
            </a:prstGeom>
            <a:noFill/>
          </p:spPr>
          <p:txBody>
            <a:bodyPr wrap="square" rtlCol="0">
              <a:spAutoFit/>
            </a:bodyPr>
            <a:lstStyle/>
            <a:p>
              <a:r>
                <a:rPr lang="en-US" sz="3200" b="1" dirty="0">
                  <a:solidFill>
                    <a:schemeClr val="tx1"/>
                  </a:solidFill>
                  <a:latin typeface="Arial" panose="020B0604020202020204" pitchFamily="34" charset="0"/>
                  <a:cs typeface="Arial" panose="020B0604020202020204" pitchFamily="34" charset="0"/>
                </a:rPr>
                <a:t>OR B </a:t>
              </a:r>
            </a:p>
            <a:p>
              <a:r>
                <a:rPr lang="en-US" sz="3200" b="1" dirty="0">
                  <a:solidFill>
                    <a:schemeClr val="tx1"/>
                  </a:solidFill>
                  <a:latin typeface="Arial" panose="020B0604020202020204" pitchFamily="34" charset="0"/>
                  <a:cs typeface="Arial" panose="020B0604020202020204" pitchFamily="34" charset="0"/>
                </a:rPr>
                <a:t>Campus Thermal</a:t>
              </a:r>
            </a:p>
            <a:p>
              <a:r>
                <a:rPr lang="en-US" sz="3200" b="1" dirty="0">
                  <a:solidFill>
                    <a:schemeClr val="tx1"/>
                  </a:solidFill>
                  <a:latin typeface="Arial" panose="020B0604020202020204" pitchFamily="34" charset="0"/>
                  <a:cs typeface="Arial" panose="020B0604020202020204" pitchFamily="34" charset="0"/>
                </a:rPr>
                <a:t>Climate Zone 4</a:t>
              </a:r>
            </a:p>
          </p:txBody>
        </p:sp>
        <p:cxnSp>
          <p:nvCxnSpPr>
            <p:cNvPr id="91" name="Straight Connector 90"/>
            <p:cNvCxnSpPr/>
            <p:nvPr/>
          </p:nvCxnSpPr>
          <p:spPr>
            <a:xfrm>
              <a:off x="381568" y="2163664"/>
              <a:ext cx="2499142"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92" name="Down Arrow 91"/>
            <p:cNvSpPr/>
            <p:nvPr/>
          </p:nvSpPr>
          <p:spPr>
            <a:xfrm rot="10800000" flipV="1">
              <a:off x="2422877" y="1635718"/>
              <a:ext cx="212985" cy="352050"/>
            </a:xfrm>
            <a:prstGeom prst="downArrow">
              <a:avLst>
                <a:gd name="adj1" fmla="val 56246"/>
                <a:gd name="adj2" fmla="val 50000"/>
              </a:avLst>
            </a:prstGeom>
            <a:gradFill flip="none" rotWithShape="1">
              <a:gsLst>
                <a:gs pos="0">
                  <a:schemeClr val="bg2">
                    <a:lumMod val="50000"/>
                  </a:schemeClr>
                </a:gs>
                <a:gs pos="100000">
                  <a:schemeClr val="bg2">
                    <a:lumMod val="75000"/>
                  </a:schemeClr>
                </a:gs>
              </a:gsLst>
              <a:lin ang="5400000" scaled="1"/>
              <a:tileRect/>
            </a:gradFill>
            <a:ln w="6350">
              <a:gradFill flip="none" rotWithShape="1">
                <a:gsLst>
                  <a:gs pos="0">
                    <a:schemeClr val="tx2">
                      <a:lumMod val="65000"/>
                      <a:lumOff val="35000"/>
                    </a:schemeClr>
                  </a:gs>
                  <a:gs pos="48000">
                    <a:schemeClr val="bg2">
                      <a:lumMod val="65000"/>
                    </a:schemeClr>
                  </a:gs>
                  <a:gs pos="100000">
                    <a:schemeClr val="bg2">
                      <a:lumMod val="7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93" name="Rectangle 92"/>
            <p:cNvSpPr/>
            <p:nvPr/>
          </p:nvSpPr>
          <p:spPr>
            <a:xfrm>
              <a:off x="586645" y="1443668"/>
              <a:ext cx="341600" cy="661720"/>
            </a:xfrm>
            <a:prstGeom prst="rect">
              <a:avLst/>
            </a:prstGeom>
          </p:spPr>
          <p:txBody>
            <a:bodyPr wrap="none">
              <a:spAutoFit/>
            </a:bodyPr>
            <a:lstStyle/>
            <a:p>
              <a:r>
                <a:rPr lang="en-US" sz="8000" b="1" dirty="0">
                  <a:solidFill>
                    <a:schemeClr val="bg2">
                      <a:lumMod val="75000"/>
                    </a:schemeClr>
                  </a:solidFill>
                  <a:latin typeface="Berlin Sans FB Demi" panose="020E0802020502020306" pitchFamily="34" charset="0"/>
                  <a:cs typeface="AngsanaUPC" panose="02020603050405020304" pitchFamily="18" charset="-34"/>
                </a:rPr>
                <a:t>$</a:t>
              </a:r>
              <a:endParaRPr lang="en-US" sz="8000" dirty="0">
                <a:solidFill>
                  <a:schemeClr val="bg2">
                    <a:lumMod val="75000"/>
                  </a:schemeClr>
                </a:solidFill>
                <a:latin typeface="Berlin Sans FB Demi" panose="020E0802020502020306" pitchFamily="34" charset="0"/>
              </a:endParaRPr>
            </a:p>
          </p:txBody>
        </p:sp>
      </p:grpSp>
      <p:grpSp>
        <p:nvGrpSpPr>
          <p:cNvPr id="96" name="Group 95"/>
          <p:cNvGrpSpPr/>
          <p:nvPr/>
        </p:nvGrpSpPr>
        <p:grpSpPr>
          <a:xfrm>
            <a:off x="15510709" y="4079855"/>
            <a:ext cx="5458706" cy="5405452"/>
            <a:chOff x="266463" y="924835"/>
            <a:chExt cx="2729353" cy="2702726"/>
          </a:xfrm>
          <a:effectLst>
            <a:outerShdw blurRad="50800" dist="38100" dir="5400000" algn="t" rotWithShape="0">
              <a:prstClr val="black">
                <a:alpha val="40000"/>
              </a:prstClr>
            </a:outerShdw>
          </a:effectLst>
        </p:grpSpPr>
        <p:grpSp>
          <p:nvGrpSpPr>
            <p:cNvPr id="97" name="Group 96"/>
            <p:cNvGrpSpPr/>
            <p:nvPr/>
          </p:nvGrpSpPr>
          <p:grpSpPr>
            <a:xfrm>
              <a:off x="266463" y="924835"/>
              <a:ext cx="2729353" cy="2702726"/>
              <a:chOff x="301053" y="930405"/>
              <a:chExt cx="2729353" cy="2702726"/>
            </a:xfrm>
          </p:grpSpPr>
          <p:sp>
            <p:nvSpPr>
              <p:cNvPr id="104" name="Rectangle 103"/>
              <p:cNvSpPr/>
              <p:nvPr/>
            </p:nvSpPr>
            <p:spPr>
              <a:xfrm>
                <a:off x="301053" y="930405"/>
                <a:ext cx="2729353" cy="2702726"/>
              </a:xfrm>
              <a:prstGeom prst="rect">
                <a:avLst/>
              </a:prstGeom>
              <a:gradFill flip="none" rotWithShape="1">
                <a:gsLst>
                  <a:gs pos="0">
                    <a:schemeClr val="accent1">
                      <a:lumMod val="75000"/>
                    </a:schemeClr>
                  </a:gs>
                  <a:gs pos="100000">
                    <a:schemeClr val="accent1"/>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05" name="Rectangle 104"/>
              <p:cNvSpPr/>
              <p:nvPr/>
            </p:nvSpPr>
            <p:spPr>
              <a:xfrm>
                <a:off x="416158" y="1044388"/>
                <a:ext cx="2499142" cy="247476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grpSp>
        <p:sp>
          <p:nvSpPr>
            <p:cNvPr id="98" name="TextBox 97"/>
            <p:cNvSpPr txBox="1"/>
            <p:nvPr/>
          </p:nvSpPr>
          <p:spPr>
            <a:xfrm>
              <a:off x="380947" y="2761039"/>
              <a:ext cx="2392642" cy="784830"/>
            </a:xfrm>
            <a:prstGeom prst="rect">
              <a:avLst/>
            </a:prstGeom>
            <a:noFill/>
          </p:spPr>
          <p:txBody>
            <a:bodyPr wrap="none" rtlCol="0">
              <a:spAutoFit/>
            </a:bodyPr>
            <a:lstStyle/>
            <a:p>
              <a:r>
                <a:rPr lang="en-US" sz="3200" b="1" dirty="0">
                  <a:solidFill>
                    <a:schemeClr val="tx1"/>
                  </a:solidFill>
                  <a:latin typeface="Arial" panose="020B0604020202020204" pitchFamily="34" charset="0"/>
                  <a:cs typeface="Arial" panose="020B0604020202020204" pitchFamily="34" charset="0"/>
                </a:rPr>
                <a:t>OR C</a:t>
              </a:r>
            </a:p>
            <a:p>
              <a:r>
                <a:rPr lang="en-US" sz="3200" b="1" dirty="0">
                  <a:solidFill>
                    <a:schemeClr val="tx1"/>
                  </a:solidFill>
                  <a:latin typeface="Arial" panose="020B0604020202020204" pitchFamily="34" charset="0"/>
                  <a:cs typeface="Arial" panose="020B0604020202020204" pitchFamily="34" charset="0"/>
                </a:rPr>
                <a:t>Self Generated Thermal</a:t>
              </a:r>
            </a:p>
            <a:p>
              <a:r>
                <a:rPr lang="en-US" sz="3200" b="1" dirty="0">
                  <a:solidFill>
                    <a:schemeClr val="tx1"/>
                  </a:solidFill>
                  <a:latin typeface="Arial" panose="020B0604020202020204" pitchFamily="34" charset="0"/>
                  <a:cs typeface="Arial" panose="020B0604020202020204" pitchFamily="34" charset="0"/>
                </a:rPr>
                <a:t>Climate Zone 4</a:t>
              </a:r>
            </a:p>
          </p:txBody>
        </p:sp>
        <p:cxnSp>
          <p:nvCxnSpPr>
            <p:cNvPr id="101" name="Straight Connector 100"/>
            <p:cNvCxnSpPr/>
            <p:nvPr/>
          </p:nvCxnSpPr>
          <p:spPr>
            <a:xfrm>
              <a:off x="381568" y="2163664"/>
              <a:ext cx="2499142" cy="0"/>
            </a:xfrm>
            <a:prstGeom prst="line">
              <a:avLst/>
            </a:prstGeom>
            <a:ln w="19050">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02" name="Down Arrow 101"/>
            <p:cNvSpPr/>
            <p:nvPr/>
          </p:nvSpPr>
          <p:spPr>
            <a:xfrm rot="10800000" flipV="1">
              <a:off x="2422877" y="1635718"/>
              <a:ext cx="212985" cy="352050"/>
            </a:xfrm>
            <a:prstGeom prst="downArrow">
              <a:avLst>
                <a:gd name="adj1" fmla="val 56246"/>
                <a:gd name="adj2" fmla="val 50000"/>
              </a:avLst>
            </a:prstGeom>
            <a:gradFill flip="none" rotWithShape="1">
              <a:gsLst>
                <a:gs pos="0">
                  <a:schemeClr val="accent1"/>
                </a:gs>
                <a:gs pos="100000">
                  <a:schemeClr val="accent1">
                    <a:lumMod val="60000"/>
                    <a:lumOff val="40000"/>
                  </a:schemeClr>
                </a:gs>
              </a:gsLst>
              <a:lin ang="5400000" scaled="1"/>
              <a:tileRect/>
            </a:gradFill>
            <a:ln w="635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p>
          </p:txBody>
        </p:sp>
        <p:sp>
          <p:nvSpPr>
            <p:cNvPr id="103" name="Rectangle 102"/>
            <p:cNvSpPr/>
            <p:nvPr/>
          </p:nvSpPr>
          <p:spPr>
            <a:xfrm>
              <a:off x="586645" y="1443668"/>
              <a:ext cx="341600" cy="661720"/>
            </a:xfrm>
            <a:prstGeom prst="rect">
              <a:avLst/>
            </a:prstGeom>
          </p:spPr>
          <p:txBody>
            <a:bodyPr wrap="none">
              <a:spAutoFit/>
            </a:bodyPr>
            <a:lstStyle/>
            <a:p>
              <a:r>
                <a:rPr lang="en-US" sz="8000" b="1" dirty="0">
                  <a:solidFill>
                    <a:schemeClr val="bg2">
                      <a:lumMod val="75000"/>
                    </a:schemeClr>
                  </a:solidFill>
                  <a:latin typeface="Berlin Sans FB Demi" panose="020E0802020502020306" pitchFamily="34" charset="0"/>
                  <a:cs typeface="AngsanaUPC" panose="02020603050405020304" pitchFamily="18" charset="-34"/>
                </a:rPr>
                <a:t>$</a:t>
              </a:r>
              <a:endParaRPr lang="en-US" sz="8000" dirty="0">
                <a:solidFill>
                  <a:schemeClr val="bg2">
                    <a:lumMod val="75000"/>
                  </a:schemeClr>
                </a:solidFill>
                <a:latin typeface="Berlin Sans FB Demi" panose="020E0802020502020306" pitchFamily="34" charset="0"/>
              </a:endParaRPr>
            </a:p>
          </p:txBody>
        </p:sp>
      </p:grpSp>
      <p:sp>
        <p:nvSpPr>
          <p:cNvPr id="66" name="TextBox 65"/>
          <p:cNvSpPr txBox="1"/>
          <p:nvPr/>
        </p:nvSpPr>
        <p:spPr>
          <a:xfrm>
            <a:off x="10448280" y="5092876"/>
            <a:ext cx="3526708" cy="1323439"/>
          </a:xfrm>
          <a:prstGeom prst="rect">
            <a:avLst/>
          </a:prstGeom>
          <a:noFill/>
        </p:spPr>
        <p:txBody>
          <a:bodyPr wrap="square" rtlCol="0">
            <a:spAutoFit/>
          </a:bodyPr>
          <a:lstStyle/>
          <a:p>
            <a:pPr algn="ctr"/>
            <a:r>
              <a:rPr lang="en-US" sz="8000" b="1" dirty="0">
                <a:latin typeface="AngsanaUPC" panose="02020603050405020304" pitchFamily="18" charset="-34"/>
                <a:cs typeface="AngsanaUPC" panose="02020603050405020304" pitchFamily="18" charset="-34"/>
              </a:rPr>
              <a:t>7,052</a:t>
            </a:r>
          </a:p>
        </p:txBody>
      </p:sp>
      <p:sp>
        <p:nvSpPr>
          <p:cNvPr id="68" name="TextBox 67"/>
          <p:cNvSpPr txBox="1"/>
          <p:nvPr/>
        </p:nvSpPr>
        <p:spPr>
          <a:xfrm>
            <a:off x="16502252" y="5092872"/>
            <a:ext cx="3526708" cy="1323439"/>
          </a:xfrm>
          <a:prstGeom prst="rect">
            <a:avLst/>
          </a:prstGeom>
          <a:noFill/>
        </p:spPr>
        <p:txBody>
          <a:bodyPr wrap="square" rtlCol="0">
            <a:spAutoFit/>
          </a:bodyPr>
          <a:lstStyle/>
          <a:p>
            <a:pPr algn="ctr"/>
            <a:r>
              <a:rPr lang="en-US" sz="8000" b="1" dirty="0">
                <a:latin typeface="AngsanaUPC" panose="02020603050405020304" pitchFamily="18" charset="-34"/>
                <a:cs typeface="AngsanaUPC" panose="02020603050405020304" pitchFamily="18" charset="-34"/>
              </a:rPr>
              <a:t>5,218</a:t>
            </a:r>
          </a:p>
        </p:txBody>
      </p:sp>
      <p:sp>
        <p:nvSpPr>
          <p:cNvPr id="2" name="Title 1"/>
          <p:cNvSpPr>
            <a:spLocks noGrp="1"/>
          </p:cNvSpPr>
          <p:nvPr>
            <p:ph type="title"/>
          </p:nvPr>
        </p:nvSpPr>
        <p:spPr>
          <a:xfrm>
            <a:off x="1689100" y="911503"/>
            <a:ext cx="21005800" cy="2286000"/>
          </a:xfrm>
        </p:spPr>
        <p:txBody>
          <a:bodyPr/>
          <a:lstStyle/>
          <a:p>
            <a:r>
              <a:rPr lang="en-US" dirty="0"/>
              <a:t>Operating Cost Savings Summary</a:t>
            </a:r>
          </a:p>
        </p:txBody>
      </p:sp>
      <p:sp>
        <p:nvSpPr>
          <p:cNvPr id="36" name="TextBox 35"/>
          <p:cNvSpPr txBox="1"/>
          <p:nvPr/>
        </p:nvSpPr>
        <p:spPr>
          <a:xfrm>
            <a:off x="5567264" y="10280119"/>
            <a:ext cx="14461695" cy="2554545"/>
          </a:xfrm>
          <a:prstGeom prst="rect">
            <a:avLst/>
          </a:prstGeom>
          <a:noFill/>
        </p:spPr>
        <p:txBody>
          <a:bodyPr wrap="square" rtlCol="0">
            <a:spAutoFit/>
          </a:bodyPr>
          <a:lstStyle/>
          <a:p>
            <a:r>
              <a:rPr lang="en-US" sz="3200" b="1" dirty="0"/>
              <a:t>Notes:</a:t>
            </a:r>
          </a:p>
          <a:p>
            <a:pPr marL="514350" indent="-514350">
              <a:buAutoNum type="arabicPeriod"/>
            </a:pPr>
            <a:r>
              <a:rPr lang="en-US" sz="3200" b="1" dirty="0"/>
              <a:t>Formulas were validated by third party for custom utility incentive and national healthcare engineering firm</a:t>
            </a:r>
          </a:p>
          <a:p>
            <a:endParaRPr lang="en-US" sz="3200" b="1" dirty="0"/>
          </a:p>
          <a:p>
            <a:r>
              <a:rPr lang="en-US" sz="3200" b="1" dirty="0"/>
              <a:t>2. Does not include water costs for humidification</a:t>
            </a:r>
          </a:p>
        </p:txBody>
      </p:sp>
      <p:sp>
        <p:nvSpPr>
          <p:cNvPr id="34" name="TextBox 33"/>
          <p:cNvSpPr txBox="1"/>
          <p:nvPr/>
        </p:nvSpPr>
        <p:spPr>
          <a:xfrm>
            <a:off x="10391800" y="6816159"/>
            <a:ext cx="3526708" cy="954108"/>
          </a:xfrm>
          <a:prstGeom prst="rect">
            <a:avLst/>
          </a:prstGeom>
          <a:noFill/>
        </p:spPr>
        <p:txBody>
          <a:bodyPr wrap="square" rtlCol="0">
            <a:spAutoFit/>
          </a:bodyPr>
          <a:lstStyle/>
          <a:p>
            <a:pPr algn="ctr"/>
            <a:r>
              <a:rPr lang="en-US" sz="5600" b="1" dirty="0">
                <a:solidFill>
                  <a:schemeClr val="bg2">
                    <a:lumMod val="50000"/>
                  </a:schemeClr>
                </a:solidFill>
                <a:latin typeface="AngsanaUPC" panose="02020603050405020304" pitchFamily="18" charset="-34"/>
                <a:cs typeface="AngsanaUPC" panose="02020603050405020304" pitchFamily="18" charset="-34"/>
              </a:rPr>
              <a:t>- 5.0 ACH</a:t>
            </a:r>
          </a:p>
        </p:txBody>
      </p:sp>
      <p:sp>
        <p:nvSpPr>
          <p:cNvPr id="35" name="TextBox 34"/>
          <p:cNvSpPr txBox="1"/>
          <p:nvPr/>
        </p:nvSpPr>
        <p:spPr>
          <a:xfrm>
            <a:off x="16368464" y="6816159"/>
            <a:ext cx="3526708" cy="954108"/>
          </a:xfrm>
          <a:prstGeom prst="rect">
            <a:avLst/>
          </a:prstGeom>
          <a:noFill/>
        </p:spPr>
        <p:txBody>
          <a:bodyPr wrap="square" rtlCol="0">
            <a:spAutoFit/>
          </a:bodyPr>
          <a:lstStyle/>
          <a:p>
            <a:pPr algn="ctr"/>
            <a:r>
              <a:rPr lang="en-US" sz="5600" b="1" dirty="0">
                <a:solidFill>
                  <a:schemeClr val="bg2">
                    <a:lumMod val="50000"/>
                  </a:schemeClr>
                </a:solidFill>
                <a:latin typeface="AngsanaUPC" panose="02020603050405020304" pitchFamily="18" charset="-34"/>
                <a:cs typeface="AngsanaUPC" panose="02020603050405020304" pitchFamily="18" charset="-34"/>
              </a:rPr>
              <a:t>- 5.0 ACH</a:t>
            </a:r>
          </a:p>
        </p:txBody>
      </p:sp>
    </p:spTree>
    <p:extLst>
      <p:ext uri="{BB962C8B-B14F-4D97-AF65-F5344CB8AC3E}">
        <p14:creationId xmlns:p14="http://schemas.microsoft.com/office/powerpoint/2010/main" val="12415029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a:t>
            </a:r>
          </a:p>
        </p:txBody>
      </p:sp>
      <p:sp>
        <p:nvSpPr>
          <p:cNvPr id="3" name="Text Placeholder 2"/>
          <p:cNvSpPr>
            <a:spLocks noGrp="1"/>
          </p:cNvSpPr>
          <p:nvPr>
            <p:ph type="body" idx="1"/>
          </p:nvPr>
        </p:nvSpPr>
        <p:spPr>
          <a:xfrm>
            <a:off x="670720" y="8604448"/>
            <a:ext cx="23186576" cy="3472866"/>
          </a:xfrm>
        </p:spPr>
        <p:txBody>
          <a:bodyPr/>
          <a:lstStyle/>
          <a:p>
            <a:pPr marL="0" indent="0">
              <a:buNone/>
            </a:pPr>
            <a:r>
              <a:rPr lang="en-US" dirty="0"/>
              <a:t>Dr. Wagner and Damon Greeley are founding members of </a:t>
            </a:r>
            <a:r>
              <a:rPr lang="en-US" dirty="0" err="1"/>
              <a:t>OnSite</a:t>
            </a:r>
            <a:r>
              <a:rPr lang="en-US" dirty="0"/>
              <a:t>-LLC, a company which utilizes Environmental Quality Indicators (EQI) to evaluate and optimize sterile hospital environments.</a:t>
            </a:r>
          </a:p>
        </p:txBody>
      </p:sp>
      <p:sp>
        <p:nvSpPr>
          <p:cNvPr id="4" name="Shape 47"/>
          <p:cNvSpPr>
            <a:spLocks/>
          </p:cNvSpPr>
          <p:nvPr/>
        </p:nvSpPr>
        <p:spPr bwMode="auto">
          <a:xfrm>
            <a:off x="15432360" y="3545632"/>
            <a:ext cx="8424936" cy="2304256"/>
          </a:xfrm>
          <a:prstGeom prst="rect">
            <a:avLst/>
          </a:prstGeom>
          <a:noFill/>
          <a:ln w="12700">
            <a:noFill/>
            <a:miter lim="400000"/>
            <a:headEnd/>
            <a:tailEnd/>
          </a:ln>
        </p:spPr>
        <p:txBody>
          <a:bodyPr lIns="50800" tIns="50800" rIns="50800" bIns="50800">
            <a:prstTxWarp prst="textNoShape">
              <a:avLst/>
            </a:prstTxWarp>
          </a:bodyPr>
          <a:lstStyle/>
          <a:p>
            <a:pPr>
              <a:spcBef>
                <a:spcPts val="600"/>
              </a:spcBef>
            </a:pPr>
            <a:r>
              <a:rPr lang="en-US" sz="3600" dirty="0">
                <a:solidFill>
                  <a:schemeClr val="tx1"/>
                </a:solidFill>
                <a:latin typeface="Arial" pitchFamily="127" charset="0"/>
                <a:ea typeface="Arial" pitchFamily="127" charset="0"/>
                <a:cs typeface="Arial" pitchFamily="127" charset="0"/>
                <a:sym typeface="Arial" pitchFamily="127" charset="0"/>
              </a:rPr>
              <a:t>Damon G. Greeley</a:t>
            </a:r>
          </a:p>
          <a:p>
            <a:pPr>
              <a:spcBef>
                <a:spcPts val="600"/>
              </a:spcBef>
            </a:pPr>
            <a:r>
              <a:rPr lang="en-US" sz="3600" dirty="0">
                <a:solidFill>
                  <a:schemeClr val="tx1"/>
                </a:solidFill>
                <a:latin typeface="Arial" pitchFamily="127" charset="0"/>
                <a:ea typeface="Arial" pitchFamily="127" charset="0"/>
                <a:cs typeface="Arial" pitchFamily="127" charset="0"/>
                <a:sym typeface="Arial" pitchFamily="127" charset="0"/>
              </a:rPr>
              <a:t>PE, CEM, HFDP, CBCP, EDAC, CHFM</a:t>
            </a:r>
          </a:p>
          <a:p>
            <a:pPr>
              <a:spcBef>
                <a:spcPts val="600"/>
              </a:spcBef>
            </a:pPr>
            <a:r>
              <a:rPr lang="en-US" sz="3600" dirty="0">
                <a:solidFill>
                  <a:schemeClr val="tx1"/>
                </a:solidFill>
                <a:latin typeface="Arial" pitchFamily="127" charset="0"/>
                <a:ea typeface="Arial" pitchFamily="127" charset="0"/>
                <a:cs typeface="Arial" pitchFamily="127" charset="0"/>
                <a:sym typeface="Arial" pitchFamily="127" charset="0"/>
              </a:rPr>
              <a:t>Managing Partner, </a:t>
            </a:r>
            <a:r>
              <a:rPr lang="en-US" sz="3600" dirty="0" err="1">
                <a:solidFill>
                  <a:schemeClr val="tx1"/>
                </a:solidFill>
                <a:latin typeface="Arial" pitchFamily="127" charset="0"/>
                <a:ea typeface="Arial" pitchFamily="127" charset="0"/>
                <a:cs typeface="Arial" pitchFamily="127" charset="0"/>
                <a:sym typeface="Arial" pitchFamily="127" charset="0"/>
              </a:rPr>
              <a:t>OnSite</a:t>
            </a:r>
            <a:r>
              <a:rPr lang="en-US" sz="3600" dirty="0">
                <a:solidFill>
                  <a:schemeClr val="tx1"/>
                </a:solidFill>
                <a:latin typeface="Arial" pitchFamily="127" charset="0"/>
                <a:ea typeface="Arial" pitchFamily="127" charset="0"/>
                <a:cs typeface="Arial" pitchFamily="127" charset="0"/>
                <a:sym typeface="Arial" pitchFamily="127" charset="0"/>
              </a:rPr>
              <a:t>-LLC</a:t>
            </a:r>
          </a:p>
          <a:p>
            <a:pPr>
              <a:spcBef>
                <a:spcPts val="4500"/>
              </a:spcBef>
            </a:pPr>
            <a:endParaRPr lang="en-US" sz="4400" dirty="0">
              <a:solidFill>
                <a:srgbClr val="53585F"/>
              </a:solidFill>
              <a:latin typeface="Arial" pitchFamily="127" charset="0"/>
              <a:ea typeface="Arial" pitchFamily="127" charset="0"/>
              <a:cs typeface="Arial" pitchFamily="127" charset="0"/>
              <a:sym typeface="Arial" pitchFamily="127" charset="0"/>
            </a:endParaRPr>
          </a:p>
        </p:txBody>
      </p:sp>
      <p:pic>
        <p:nvPicPr>
          <p:cNvPr id="5" name="Content Placeholder 1"/>
          <p:cNvPicPr>
            <a:picLocks noChangeAspect="1"/>
          </p:cNvPicPr>
          <p:nvPr/>
        </p:nvPicPr>
        <p:blipFill rotWithShape="1">
          <a:blip r:embed="rId2" cstate="print">
            <a:extLst>
              <a:ext uri="{28A0092B-C50C-407E-A947-70E740481C1C}">
                <a14:useLocalDpi xmlns:a14="http://schemas.microsoft.com/office/drawing/2010/main" val="0"/>
              </a:ext>
            </a:extLst>
          </a:blip>
          <a:srcRect l="14920" r="18512"/>
          <a:stretch/>
        </p:blipFill>
        <p:spPr bwMode="auto">
          <a:xfrm>
            <a:off x="12047984" y="3545632"/>
            <a:ext cx="3024336" cy="3725002"/>
          </a:xfrm>
          <a:prstGeom prst="rect">
            <a:avLst/>
          </a:prstGeom>
          <a:noFill/>
          <a:ln w="12700">
            <a:noFill/>
            <a:miter lim="400000"/>
            <a:headEnd/>
            <a:tailEnd/>
          </a:ln>
        </p:spPr>
      </p:pic>
      <p:sp>
        <p:nvSpPr>
          <p:cNvPr id="6" name="Shape 47"/>
          <p:cNvSpPr>
            <a:spLocks/>
          </p:cNvSpPr>
          <p:nvPr/>
        </p:nvSpPr>
        <p:spPr bwMode="auto">
          <a:xfrm>
            <a:off x="3839072" y="3545632"/>
            <a:ext cx="8064896" cy="4176464"/>
          </a:xfrm>
          <a:prstGeom prst="rect">
            <a:avLst/>
          </a:prstGeom>
          <a:noFill/>
          <a:ln w="12700">
            <a:noFill/>
            <a:miter lim="400000"/>
            <a:headEnd/>
            <a:tailEnd/>
          </a:ln>
        </p:spPr>
        <p:txBody>
          <a:bodyPr lIns="50800" tIns="50800" rIns="50800" bIns="50800">
            <a:prstTxWarp prst="textNoShape">
              <a:avLst/>
            </a:prstTxWarp>
          </a:bodyPr>
          <a:lstStyle/>
          <a:p>
            <a:pPr>
              <a:spcBef>
                <a:spcPts val="600"/>
              </a:spcBef>
            </a:pPr>
            <a:r>
              <a:rPr lang="en-US" sz="3600" dirty="0">
                <a:solidFill>
                  <a:schemeClr val="tx1"/>
                </a:solidFill>
                <a:latin typeface="Arial" pitchFamily="127" charset="0"/>
                <a:ea typeface="Arial" pitchFamily="127" charset="0"/>
                <a:cs typeface="Arial" pitchFamily="127" charset="0"/>
                <a:sym typeface="Arial" pitchFamily="127" charset="0"/>
              </a:rPr>
              <a:t>Ph.D., CIC</a:t>
            </a:r>
          </a:p>
          <a:p>
            <a:pPr>
              <a:spcBef>
                <a:spcPts val="600"/>
              </a:spcBef>
            </a:pPr>
            <a:r>
              <a:rPr lang="en-US" sz="3600" dirty="0">
                <a:solidFill>
                  <a:schemeClr val="tx1"/>
                </a:solidFill>
                <a:latin typeface="Arial" pitchFamily="127" charset="0"/>
                <a:ea typeface="Arial" pitchFamily="127" charset="0"/>
                <a:cs typeface="Arial" pitchFamily="127" charset="0"/>
                <a:sym typeface="Arial" pitchFamily="127" charset="0"/>
              </a:rPr>
              <a:t>Microbiologist, Infection </a:t>
            </a:r>
            <a:r>
              <a:rPr lang="en-US" sz="3600" dirty="0" err="1">
                <a:solidFill>
                  <a:schemeClr val="tx1"/>
                </a:solidFill>
                <a:latin typeface="Arial" pitchFamily="127" charset="0"/>
                <a:ea typeface="Arial" pitchFamily="127" charset="0"/>
                <a:cs typeface="Arial" pitchFamily="127" charset="0"/>
                <a:sym typeface="Arial" pitchFamily="127" charset="0"/>
              </a:rPr>
              <a:t>Preventionist</a:t>
            </a:r>
            <a:endParaRPr lang="en-US" sz="3600" dirty="0">
              <a:solidFill>
                <a:schemeClr val="tx1"/>
              </a:solidFill>
              <a:latin typeface="Arial" pitchFamily="127" charset="0"/>
              <a:ea typeface="Arial" pitchFamily="127" charset="0"/>
              <a:cs typeface="Arial" pitchFamily="127" charset="0"/>
              <a:sym typeface="Arial" pitchFamily="127" charset="0"/>
            </a:endParaRPr>
          </a:p>
          <a:p>
            <a:pPr>
              <a:spcBef>
                <a:spcPts val="600"/>
              </a:spcBef>
            </a:pPr>
            <a:r>
              <a:rPr lang="en-US" sz="3600" dirty="0">
                <a:solidFill>
                  <a:schemeClr val="tx1"/>
                </a:solidFill>
                <a:latin typeface="Arial" pitchFamily="127" charset="0"/>
                <a:ea typeface="Arial" pitchFamily="127" charset="0"/>
                <a:cs typeface="Arial" pitchFamily="127" charset="0"/>
                <a:sym typeface="Arial" pitchFamily="127" charset="0"/>
              </a:rPr>
              <a:t>Managing Partner, </a:t>
            </a:r>
            <a:r>
              <a:rPr lang="en-US" sz="3600" dirty="0" err="1">
                <a:solidFill>
                  <a:schemeClr val="tx1"/>
                </a:solidFill>
                <a:latin typeface="Arial" pitchFamily="127" charset="0"/>
                <a:ea typeface="Arial" pitchFamily="127" charset="0"/>
                <a:cs typeface="Arial" pitchFamily="127" charset="0"/>
                <a:sym typeface="Arial" pitchFamily="127" charset="0"/>
              </a:rPr>
              <a:t>OnSite</a:t>
            </a:r>
            <a:r>
              <a:rPr lang="en-US" sz="3600" dirty="0">
                <a:solidFill>
                  <a:schemeClr val="tx1"/>
                </a:solidFill>
                <a:latin typeface="Arial" pitchFamily="127" charset="0"/>
                <a:ea typeface="Arial" pitchFamily="127" charset="0"/>
                <a:cs typeface="Arial" pitchFamily="127" charset="0"/>
                <a:sym typeface="Arial" pitchFamily="127" charset="0"/>
              </a:rPr>
              <a:t>-LLC</a:t>
            </a:r>
          </a:p>
          <a:p>
            <a:pPr>
              <a:spcBef>
                <a:spcPts val="4500"/>
              </a:spcBef>
            </a:pPr>
            <a:endParaRPr lang="en-US" sz="6000" dirty="0">
              <a:solidFill>
                <a:srgbClr val="53585F"/>
              </a:solidFill>
              <a:latin typeface="Arial" pitchFamily="127" charset="0"/>
              <a:ea typeface="Arial" pitchFamily="127" charset="0"/>
              <a:cs typeface="Arial" pitchFamily="127" charset="0"/>
              <a:sym typeface="Arial" pitchFamily="127" charset="0"/>
            </a:endParaRPr>
          </a:p>
        </p:txBody>
      </p:sp>
      <p:pic>
        <p:nvPicPr>
          <p:cNvPr id="7" name="Picture 2" descr="C:\Users\Amy\Desktop\JW photo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20" y="3545632"/>
            <a:ext cx="2970641" cy="371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50935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Text Placeholder 2"/>
          <p:cNvSpPr>
            <a:spLocks noGrp="1"/>
          </p:cNvSpPr>
          <p:nvPr>
            <p:ph type="body" idx="1"/>
          </p:nvPr>
        </p:nvSpPr>
        <p:spPr/>
        <p:txBody>
          <a:bodyPr/>
          <a:lstStyle/>
          <a:p>
            <a:r>
              <a:rPr lang="en-US" b="1" dirty="0">
                <a:solidFill>
                  <a:schemeClr val="tx1"/>
                </a:solidFill>
                <a:sym typeface="Helvetica Neue" pitchFamily="127" charset="0"/>
              </a:rPr>
              <a:t>There were differences between the cleanliness of the environment at the sterile field versus the back table.</a:t>
            </a:r>
          </a:p>
          <a:p>
            <a:r>
              <a:rPr lang="en-US" dirty="0">
                <a:solidFill>
                  <a:schemeClr val="tx1"/>
                </a:solidFill>
                <a:sym typeface="Helvetica Neue" pitchFamily="127" charset="0"/>
              </a:rPr>
              <a:t>Level of cleanliness was dependent upon air filtering and air distribution</a:t>
            </a:r>
          </a:p>
          <a:p>
            <a:r>
              <a:rPr lang="en-US" dirty="0">
                <a:solidFill>
                  <a:schemeClr val="tx1"/>
                </a:solidFill>
                <a:sym typeface="Helvetica Neue" pitchFamily="127" charset="0"/>
              </a:rPr>
              <a:t>USP 797 ISO 14644-1 Classification may not be specific enough to benchmark higher environmental quality indicating (EQI) OR environments</a:t>
            </a:r>
          </a:p>
          <a:p>
            <a:r>
              <a:rPr lang="en-US" b="1" dirty="0">
                <a:solidFill>
                  <a:schemeClr val="tx1"/>
                </a:solidFill>
                <a:sym typeface="Helvetica Neue" pitchFamily="127" charset="0"/>
              </a:rPr>
              <a:t>Data ‘points’ to greater ACH rates did not consistently and significantly produce a cleaner environment (statistically significant less particles), in some cases it was even less clean</a:t>
            </a:r>
          </a:p>
          <a:p>
            <a:endParaRPr lang="en-US" dirty="0"/>
          </a:p>
        </p:txBody>
      </p:sp>
    </p:spTree>
    <p:extLst>
      <p:ext uri="{BB962C8B-B14F-4D97-AF65-F5344CB8AC3E}">
        <p14:creationId xmlns:p14="http://schemas.microsoft.com/office/powerpoint/2010/main" val="286132039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Forward….</a:t>
            </a:r>
          </a:p>
        </p:txBody>
      </p:sp>
      <p:sp>
        <p:nvSpPr>
          <p:cNvPr id="3" name="Text Placeholder 2"/>
          <p:cNvSpPr>
            <a:spLocks noGrp="1"/>
          </p:cNvSpPr>
          <p:nvPr>
            <p:ph type="body" idx="1"/>
          </p:nvPr>
        </p:nvSpPr>
        <p:spPr/>
        <p:txBody>
          <a:bodyPr/>
          <a:lstStyle/>
          <a:p>
            <a:r>
              <a:rPr lang="en-US" b="1" dirty="0"/>
              <a:t>Question:</a:t>
            </a:r>
            <a:r>
              <a:rPr lang="en-US" dirty="0"/>
              <a:t> Through better or different approaches for “air management” in the operating rooms, could cleaner air could be delivered at key points, such as the back table and sterile field, at no more or maybe even less cost.  </a:t>
            </a:r>
          </a:p>
          <a:p>
            <a:r>
              <a:rPr lang="en-US" dirty="0">
                <a:solidFill>
                  <a:schemeClr val="tx1"/>
                </a:solidFill>
                <a:sym typeface="Helvetica Neue" pitchFamily="127" charset="0"/>
              </a:rPr>
              <a:t>Would further testing of the relationship between air distribution at the sterile field and </a:t>
            </a:r>
            <a:r>
              <a:rPr lang="en-US" b="1" dirty="0">
                <a:solidFill>
                  <a:schemeClr val="tx1"/>
                </a:solidFill>
                <a:sym typeface="Helvetica Neue" pitchFamily="127" charset="0"/>
              </a:rPr>
              <a:t>back table </a:t>
            </a:r>
            <a:r>
              <a:rPr lang="en-US" dirty="0">
                <a:solidFill>
                  <a:schemeClr val="tx1"/>
                </a:solidFill>
                <a:sym typeface="Helvetica Neue" pitchFamily="127" charset="0"/>
              </a:rPr>
              <a:t>be beneficial to support an acceptable qualifiable and quantifiable level of cleanliness? </a:t>
            </a:r>
          </a:p>
        </p:txBody>
      </p:sp>
    </p:spTree>
    <p:extLst>
      <p:ext uri="{BB962C8B-B14F-4D97-AF65-F5344CB8AC3E}">
        <p14:creationId xmlns:p14="http://schemas.microsoft.com/office/powerpoint/2010/main" val="76695458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
            <a:ext cx="24384000" cy="13737770"/>
            <a:chOff x="0" y="-10886"/>
            <a:chExt cx="9144000" cy="6868885"/>
          </a:xfrm>
        </p:grpSpPr>
        <p:sp>
          <p:nvSpPr>
            <p:cNvPr id="14" name="Rectangle 3"/>
            <p:cNvSpPr/>
            <p:nvPr/>
          </p:nvSpPr>
          <p:spPr>
            <a:xfrm>
              <a:off x="0" y="-10886"/>
              <a:ext cx="3279346" cy="1422955"/>
            </a:xfrm>
            <a:custGeom>
              <a:avLst/>
              <a:gdLst>
                <a:gd name="connsiteX0" fmla="*/ 0 w 4847771"/>
                <a:gd name="connsiteY0" fmla="*/ 0 h 2235200"/>
                <a:gd name="connsiteX1" fmla="*/ 4847771 w 4847771"/>
                <a:gd name="connsiteY1" fmla="*/ 0 h 2235200"/>
                <a:gd name="connsiteX2" fmla="*/ 4847771 w 4847771"/>
                <a:gd name="connsiteY2" fmla="*/ 2235200 h 2235200"/>
                <a:gd name="connsiteX3" fmla="*/ 0 w 4847771"/>
                <a:gd name="connsiteY3" fmla="*/ 2235200 h 2235200"/>
                <a:gd name="connsiteX4" fmla="*/ 0 w 4847771"/>
                <a:gd name="connsiteY4" fmla="*/ 0 h 2235200"/>
                <a:gd name="connsiteX0" fmla="*/ 0 w 4847771"/>
                <a:gd name="connsiteY0" fmla="*/ 0 h 2235200"/>
                <a:gd name="connsiteX1" fmla="*/ 4847771 w 4847771"/>
                <a:gd name="connsiteY1" fmla="*/ 0 h 2235200"/>
                <a:gd name="connsiteX2" fmla="*/ 0 w 4847771"/>
                <a:gd name="connsiteY2" fmla="*/ 2235200 h 2235200"/>
                <a:gd name="connsiteX3" fmla="*/ 0 w 4847771"/>
                <a:gd name="connsiteY3" fmla="*/ 0 h 2235200"/>
                <a:gd name="connsiteX0" fmla="*/ 0 w 4847771"/>
                <a:gd name="connsiteY0" fmla="*/ 0 h 2235200"/>
                <a:gd name="connsiteX1" fmla="*/ 4847771 w 4847771"/>
                <a:gd name="connsiteY1" fmla="*/ 0 h 2235200"/>
                <a:gd name="connsiteX2" fmla="*/ 0 w 4847771"/>
                <a:gd name="connsiteY2" fmla="*/ 2235200 h 2235200"/>
                <a:gd name="connsiteX3" fmla="*/ 0 w 4847771"/>
                <a:gd name="connsiteY3" fmla="*/ 0 h 2235200"/>
                <a:gd name="connsiteX0" fmla="*/ 0 w 4847771"/>
                <a:gd name="connsiteY0" fmla="*/ 0 h 2235200"/>
                <a:gd name="connsiteX1" fmla="*/ 4847771 w 4847771"/>
                <a:gd name="connsiteY1" fmla="*/ 0 h 2235200"/>
                <a:gd name="connsiteX2" fmla="*/ 0 w 4847771"/>
                <a:gd name="connsiteY2" fmla="*/ 2235200 h 2235200"/>
                <a:gd name="connsiteX3" fmla="*/ 0 w 4847771"/>
                <a:gd name="connsiteY3" fmla="*/ 0 h 2235200"/>
                <a:gd name="connsiteX0" fmla="*/ 0 w 4209143"/>
                <a:gd name="connsiteY0" fmla="*/ 14514 h 2249714"/>
                <a:gd name="connsiteX1" fmla="*/ 4209143 w 4209143"/>
                <a:gd name="connsiteY1" fmla="*/ 0 h 2249714"/>
                <a:gd name="connsiteX2" fmla="*/ 0 w 4209143"/>
                <a:gd name="connsiteY2" fmla="*/ 2249714 h 2249714"/>
                <a:gd name="connsiteX3" fmla="*/ 0 w 4209143"/>
                <a:gd name="connsiteY3" fmla="*/ 14514 h 2249714"/>
              </a:gdLst>
              <a:ahLst/>
              <a:cxnLst>
                <a:cxn ang="0">
                  <a:pos x="connsiteX0" y="connsiteY0"/>
                </a:cxn>
                <a:cxn ang="0">
                  <a:pos x="connsiteX1" y="connsiteY1"/>
                </a:cxn>
                <a:cxn ang="0">
                  <a:pos x="connsiteX2" y="connsiteY2"/>
                </a:cxn>
                <a:cxn ang="0">
                  <a:pos x="connsiteX3" y="connsiteY3"/>
                </a:cxn>
              </a:cxnLst>
              <a:rect l="l" t="t" r="r" b="b"/>
              <a:pathLst>
                <a:path w="4209143" h="2249714">
                  <a:moveTo>
                    <a:pt x="0" y="14514"/>
                  </a:moveTo>
                  <a:lnTo>
                    <a:pt x="4209143" y="0"/>
                  </a:lnTo>
                  <a:cubicBezTo>
                    <a:pt x="2099734" y="251581"/>
                    <a:pt x="919238" y="546704"/>
                    <a:pt x="0" y="2249714"/>
                  </a:cubicBezTo>
                  <a:lnTo>
                    <a:pt x="0" y="14514"/>
                  </a:lnTo>
                  <a:close/>
                </a:path>
              </a:pathLst>
            </a:custGeom>
            <a:solidFill>
              <a:schemeClr val="accent1">
                <a:lumMod val="75000"/>
              </a:schemeClr>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solidFill>
                  <a:prstClr val="white"/>
                </a:solidFill>
              </a:endParaRPr>
            </a:p>
          </p:txBody>
        </p:sp>
        <p:sp>
          <p:nvSpPr>
            <p:cNvPr id="15" name="Rectangle 2"/>
            <p:cNvSpPr/>
            <p:nvPr/>
          </p:nvSpPr>
          <p:spPr>
            <a:xfrm>
              <a:off x="0" y="5694588"/>
              <a:ext cx="9144000" cy="1163411"/>
            </a:xfrm>
            <a:custGeom>
              <a:avLst/>
              <a:gdLst>
                <a:gd name="connsiteX0" fmla="*/ 0 w 9144000"/>
                <a:gd name="connsiteY0" fmla="*/ 0 h 2723882"/>
                <a:gd name="connsiteX1" fmla="*/ 9144000 w 9144000"/>
                <a:gd name="connsiteY1" fmla="*/ 0 h 2723882"/>
                <a:gd name="connsiteX2" fmla="*/ 9144000 w 9144000"/>
                <a:gd name="connsiteY2" fmla="*/ 2723882 h 2723882"/>
                <a:gd name="connsiteX3" fmla="*/ 0 w 9144000"/>
                <a:gd name="connsiteY3" fmla="*/ 2723882 h 2723882"/>
                <a:gd name="connsiteX4" fmla="*/ 0 w 9144000"/>
                <a:gd name="connsiteY4" fmla="*/ 0 h 2723882"/>
                <a:gd name="connsiteX0" fmla="*/ 0 w 9144000"/>
                <a:gd name="connsiteY0" fmla="*/ 0 h 2723882"/>
                <a:gd name="connsiteX1" fmla="*/ 9144000 w 9144000"/>
                <a:gd name="connsiteY1" fmla="*/ 0 h 2723882"/>
                <a:gd name="connsiteX2" fmla="*/ 9144000 w 9144000"/>
                <a:gd name="connsiteY2" fmla="*/ 2723882 h 2723882"/>
                <a:gd name="connsiteX3" fmla="*/ 0 w 9144000"/>
                <a:gd name="connsiteY3" fmla="*/ 2723882 h 2723882"/>
                <a:gd name="connsiteX4" fmla="*/ 0 w 9144000"/>
                <a:gd name="connsiteY4" fmla="*/ 2219057 h 2723882"/>
                <a:gd name="connsiteX5" fmla="*/ 0 w 9144000"/>
                <a:gd name="connsiteY5" fmla="*/ 0 h 2723882"/>
                <a:gd name="connsiteX0" fmla="*/ 0 w 9144000"/>
                <a:gd name="connsiteY0" fmla="*/ 2219057 h 2723882"/>
                <a:gd name="connsiteX1" fmla="*/ 9144000 w 9144000"/>
                <a:gd name="connsiteY1" fmla="*/ 0 h 2723882"/>
                <a:gd name="connsiteX2" fmla="*/ 9144000 w 9144000"/>
                <a:gd name="connsiteY2" fmla="*/ 2723882 h 2723882"/>
                <a:gd name="connsiteX3" fmla="*/ 0 w 9144000"/>
                <a:gd name="connsiteY3" fmla="*/ 2723882 h 2723882"/>
                <a:gd name="connsiteX4" fmla="*/ 0 w 9144000"/>
                <a:gd name="connsiteY4" fmla="*/ 2219057 h 2723882"/>
                <a:gd name="connsiteX0" fmla="*/ 0 w 9144000"/>
                <a:gd name="connsiteY0" fmla="*/ 2219057 h 2723882"/>
                <a:gd name="connsiteX1" fmla="*/ 9144000 w 9144000"/>
                <a:gd name="connsiteY1" fmla="*/ 0 h 2723882"/>
                <a:gd name="connsiteX2" fmla="*/ 9144000 w 9144000"/>
                <a:gd name="connsiteY2" fmla="*/ 2723882 h 2723882"/>
                <a:gd name="connsiteX3" fmla="*/ 0 w 9144000"/>
                <a:gd name="connsiteY3" fmla="*/ 2723882 h 2723882"/>
                <a:gd name="connsiteX4" fmla="*/ 0 w 9144000"/>
                <a:gd name="connsiteY4" fmla="*/ 2219057 h 2723882"/>
                <a:gd name="connsiteX0" fmla="*/ 0 w 9144000"/>
                <a:gd name="connsiteY0" fmla="*/ 2219057 h 2723882"/>
                <a:gd name="connsiteX1" fmla="*/ 9144000 w 9144000"/>
                <a:gd name="connsiteY1" fmla="*/ 0 h 2723882"/>
                <a:gd name="connsiteX2" fmla="*/ 9144000 w 9144000"/>
                <a:gd name="connsiteY2" fmla="*/ 2723882 h 2723882"/>
                <a:gd name="connsiteX3" fmla="*/ 0 w 9144000"/>
                <a:gd name="connsiteY3" fmla="*/ 2723882 h 2723882"/>
                <a:gd name="connsiteX4" fmla="*/ 0 w 9144000"/>
                <a:gd name="connsiteY4" fmla="*/ 2219057 h 2723882"/>
                <a:gd name="connsiteX0" fmla="*/ 0 w 9144000"/>
                <a:gd name="connsiteY0" fmla="*/ 2219057 h 2723882"/>
                <a:gd name="connsiteX1" fmla="*/ 9144000 w 9144000"/>
                <a:gd name="connsiteY1" fmla="*/ 0 h 2723882"/>
                <a:gd name="connsiteX2" fmla="*/ 9144000 w 9144000"/>
                <a:gd name="connsiteY2" fmla="*/ 2723882 h 2723882"/>
                <a:gd name="connsiteX3" fmla="*/ 0 w 9144000"/>
                <a:gd name="connsiteY3" fmla="*/ 2723882 h 2723882"/>
                <a:gd name="connsiteX4" fmla="*/ 0 w 9144000"/>
                <a:gd name="connsiteY4" fmla="*/ 2219057 h 2723882"/>
                <a:gd name="connsiteX0" fmla="*/ 0 w 9144000"/>
                <a:gd name="connsiteY0" fmla="*/ 1950116 h 2454941"/>
                <a:gd name="connsiteX1" fmla="*/ 9144000 w 9144000"/>
                <a:gd name="connsiteY1" fmla="*/ 0 h 2454941"/>
                <a:gd name="connsiteX2" fmla="*/ 9144000 w 9144000"/>
                <a:gd name="connsiteY2" fmla="*/ 2454941 h 2454941"/>
                <a:gd name="connsiteX3" fmla="*/ 0 w 9144000"/>
                <a:gd name="connsiteY3" fmla="*/ 2454941 h 2454941"/>
                <a:gd name="connsiteX4" fmla="*/ 0 w 9144000"/>
                <a:gd name="connsiteY4" fmla="*/ 1950116 h 2454941"/>
                <a:gd name="connsiteX0" fmla="*/ 0 w 9144000"/>
                <a:gd name="connsiteY0" fmla="*/ 1829092 h 2333917"/>
                <a:gd name="connsiteX1" fmla="*/ 9144000 w 9144000"/>
                <a:gd name="connsiteY1" fmla="*/ 0 h 2333917"/>
                <a:gd name="connsiteX2" fmla="*/ 9144000 w 9144000"/>
                <a:gd name="connsiteY2" fmla="*/ 2333917 h 2333917"/>
                <a:gd name="connsiteX3" fmla="*/ 0 w 9144000"/>
                <a:gd name="connsiteY3" fmla="*/ 2333917 h 2333917"/>
                <a:gd name="connsiteX4" fmla="*/ 0 w 9144000"/>
                <a:gd name="connsiteY4" fmla="*/ 1829092 h 2333917"/>
                <a:gd name="connsiteX0" fmla="*/ 0 w 9144000"/>
                <a:gd name="connsiteY0" fmla="*/ 1909774 h 2333917"/>
                <a:gd name="connsiteX1" fmla="*/ 9144000 w 9144000"/>
                <a:gd name="connsiteY1" fmla="*/ 0 h 2333917"/>
                <a:gd name="connsiteX2" fmla="*/ 9144000 w 9144000"/>
                <a:gd name="connsiteY2" fmla="*/ 2333917 h 2333917"/>
                <a:gd name="connsiteX3" fmla="*/ 0 w 9144000"/>
                <a:gd name="connsiteY3" fmla="*/ 2333917 h 2333917"/>
                <a:gd name="connsiteX4" fmla="*/ 0 w 9144000"/>
                <a:gd name="connsiteY4" fmla="*/ 1909774 h 2333917"/>
                <a:gd name="connsiteX0" fmla="*/ 0 w 9144000"/>
                <a:gd name="connsiteY0" fmla="*/ 1694621 h 2118764"/>
                <a:gd name="connsiteX1" fmla="*/ 9144000 w 9144000"/>
                <a:gd name="connsiteY1" fmla="*/ 0 h 2118764"/>
                <a:gd name="connsiteX2" fmla="*/ 9144000 w 9144000"/>
                <a:gd name="connsiteY2" fmla="*/ 2118764 h 2118764"/>
                <a:gd name="connsiteX3" fmla="*/ 0 w 9144000"/>
                <a:gd name="connsiteY3" fmla="*/ 2118764 h 2118764"/>
                <a:gd name="connsiteX4" fmla="*/ 0 w 9144000"/>
                <a:gd name="connsiteY4" fmla="*/ 1694621 h 2118764"/>
                <a:gd name="connsiteX0" fmla="*/ 0 w 9144000"/>
                <a:gd name="connsiteY0" fmla="*/ 1694621 h 2118764"/>
                <a:gd name="connsiteX1" fmla="*/ 9144000 w 9144000"/>
                <a:gd name="connsiteY1" fmla="*/ 0 h 2118764"/>
                <a:gd name="connsiteX2" fmla="*/ 9144000 w 9144000"/>
                <a:gd name="connsiteY2" fmla="*/ 2118764 h 2118764"/>
                <a:gd name="connsiteX3" fmla="*/ 0 w 9144000"/>
                <a:gd name="connsiteY3" fmla="*/ 2118764 h 2118764"/>
                <a:gd name="connsiteX4" fmla="*/ 0 w 9144000"/>
                <a:gd name="connsiteY4" fmla="*/ 1694621 h 2118764"/>
                <a:gd name="connsiteX0" fmla="*/ 0 w 9144000"/>
                <a:gd name="connsiteY0" fmla="*/ 1694621 h 2118764"/>
                <a:gd name="connsiteX1" fmla="*/ 9144000 w 9144000"/>
                <a:gd name="connsiteY1" fmla="*/ 0 h 2118764"/>
                <a:gd name="connsiteX2" fmla="*/ 9144000 w 9144000"/>
                <a:gd name="connsiteY2" fmla="*/ 2118764 h 2118764"/>
                <a:gd name="connsiteX3" fmla="*/ 0 w 9144000"/>
                <a:gd name="connsiteY3" fmla="*/ 2118764 h 2118764"/>
                <a:gd name="connsiteX4" fmla="*/ 0 w 9144000"/>
                <a:gd name="connsiteY4" fmla="*/ 1694621 h 2118764"/>
                <a:gd name="connsiteX0" fmla="*/ 0 w 9144000"/>
                <a:gd name="connsiteY0" fmla="*/ 1398786 h 1822929"/>
                <a:gd name="connsiteX1" fmla="*/ 9117106 w 9144000"/>
                <a:gd name="connsiteY1" fmla="*/ 0 h 1822929"/>
                <a:gd name="connsiteX2" fmla="*/ 9144000 w 9144000"/>
                <a:gd name="connsiteY2" fmla="*/ 1822929 h 1822929"/>
                <a:gd name="connsiteX3" fmla="*/ 0 w 9144000"/>
                <a:gd name="connsiteY3" fmla="*/ 1822929 h 1822929"/>
                <a:gd name="connsiteX4" fmla="*/ 0 w 9144000"/>
                <a:gd name="connsiteY4" fmla="*/ 1398786 h 1822929"/>
                <a:gd name="connsiteX0" fmla="*/ 0 w 9144000"/>
                <a:gd name="connsiteY0" fmla="*/ 1398786 h 1822929"/>
                <a:gd name="connsiteX1" fmla="*/ 9130553 w 9144000"/>
                <a:gd name="connsiteY1" fmla="*/ 0 h 1822929"/>
                <a:gd name="connsiteX2" fmla="*/ 9144000 w 9144000"/>
                <a:gd name="connsiteY2" fmla="*/ 1822929 h 1822929"/>
                <a:gd name="connsiteX3" fmla="*/ 0 w 9144000"/>
                <a:gd name="connsiteY3" fmla="*/ 1822929 h 1822929"/>
                <a:gd name="connsiteX4" fmla="*/ 0 w 9144000"/>
                <a:gd name="connsiteY4" fmla="*/ 1398786 h 1822929"/>
                <a:gd name="connsiteX0" fmla="*/ 0 w 9144000"/>
                <a:gd name="connsiteY0" fmla="*/ 1414154 h 1838297"/>
                <a:gd name="connsiteX1" fmla="*/ 9138237 w 9144000"/>
                <a:gd name="connsiteY1" fmla="*/ 0 h 1838297"/>
                <a:gd name="connsiteX2" fmla="*/ 9144000 w 9144000"/>
                <a:gd name="connsiteY2" fmla="*/ 1838297 h 1838297"/>
                <a:gd name="connsiteX3" fmla="*/ 0 w 9144000"/>
                <a:gd name="connsiteY3" fmla="*/ 1838297 h 1838297"/>
                <a:gd name="connsiteX4" fmla="*/ 0 w 9144000"/>
                <a:gd name="connsiteY4" fmla="*/ 1414154 h 1838297"/>
                <a:gd name="connsiteX0" fmla="*/ 0 w 9144000"/>
                <a:gd name="connsiteY0" fmla="*/ 1535178 h 1838297"/>
                <a:gd name="connsiteX1" fmla="*/ 9138237 w 9144000"/>
                <a:gd name="connsiteY1" fmla="*/ 0 h 1838297"/>
                <a:gd name="connsiteX2" fmla="*/ 9144000 w 9144000"/>
                <a:gd name="connsiteY2" fmla="*/ 1838297 h 1838297"/>
                <a:gd name="connsiteX3" fmla="*/ 0 w 9144000"/>
                <a:gd name="connsiteY3" fmla="*/ 1838297 h 1838297"/>
                <a:gd name="connsiteX4" fmla="*/ 0 w 9144000"/>
                <a:gd name="connsiteY4" fmla="*/ 1535178 h 1838297"/>
                <a:gd name="connsiteX0" fmla="*/ 0 w 9144000"/>
                <a:gd name="connsiteY0" fmla="*/ 1535178 h 1838297"/>
                <a:gd name="connsiteX1" fmla="*/ 9138237 w 9144000"/>
                <a:gd name="connsiteY1" fmla="*/ 0 h 1838297"/>
                <a:gd name="connsiteX2" fmla="*/ 9144000 w 9144000"/>
                <a:gd name="connsiteY2" fmla="*/ 1838297 h 1838297"/>
                <a:gd name="connsiteX3" fmla="*/ 0 w 9144000"/>
                <a:gd name="connsiteY3" fmla="*/ 1838297 h 1838297"/>
                <a:gd name="connsiteX4" fmla="*/ 0 w 9144000"/>
                <a:gd name="connsiteY4" fmla="*/ 1535178 h 1838297"/>
                <a:gd name="connsiteX0" fmla="*/ 0 w 9144000"/>
                <a:gd name="connsiteY0" fmla="*/ 1199002 h 1502121"/>
                <a:gd name="connsiteX1" fmla="*/ 9138237 w 9144000"/>
                <a:gd name="connsiteY1" fmla="*/ 0 h 1502121"/>
                <a:gd name="connsiteX2" fmla="*/ 9144000 w 9144000"/>
                <a:gd name="connsiteY2" fmla="*/ 1502121 h 1502121"/>
                <a:gd name="connsiteX3" fmla="*/ 0 w 9144000"/>
                <a:gd name="connsiteY3" fmla="*/ 1502121 h 1502121"/>
                <a:gd name="connsiteX4" fmla="*/ 0 w 9144000"/>
                <a:gd name="connsiteY4" fmla="*/ 1199002 h 1502121"/>
                <a:gd name="connsiteX0" fmla="*/ 0 w 9144000"/>
                <a:gd name="connsiteY0" fmla="*/ 1199002 h 1502121"/>
                <a:gd name="connsiteX1" fmla="*/ 9138237 w 9144000"/>
                <a:gd name="connsiteY1" fmla="*/ 0 h 1502121"/>
                <a:gd name="connsiteX2" fmla="*/ 9144000 w 9144000"/>
                <a:gd name="connsiteY2" fmla="*/ 1502121 h 1502121"/>
                <a:gd name="connsiteX3" fmla="*/ 0 w 9144000"/>
                <a:gd name="connsiteY3" fmla="*/ 1502121 h 1502121"/>
                <a:gd name="connsiteX4" fmla="*/ 0 w 9144000"/>
                <a:gd name="connsiteY4" fmla="*/ 1199002 h 1502121"/>
                <a:gd name="connsiteX0" fmla="*/ 0 w 9144000"/>
                <a:gd name="connsiteY0" fmla="*/ 1199002 h 1502121"/>
                <a:gd name="connsiteX1" fmla="*/ 9138237 w 9144000"/>
                <a:gd name="connsiteY1" fmla="*/ 0 h 1502121"/>
                <a:gd name="connsiteX2" fmla="*/ 9144000 w 9144000"/>
                <a:gd name="connsiteY2" fmla="*/ 1502121 h 1502121"/>
                <a:gd name="connsiteX3" fmla="*/ 0 w 9144000"/>
                <a:gd name="connsiteY3" fmla="*/ 1502121 h 1502121"/>
                <a:gd name="connsiteX4" fmla="*/ 0 w 9144000"/>
                <a:gd name="connsiteY4" fmla="*/ 1199002 h 1502121"/>
                <a:gd name="connsiteX0" fmla="*/ 0 w 9152457"/>
                <a:gd name="connsiteY0" fmla="*/ 1320025 h 1623144"/>
                <a:gd name="connsiteX1" fmla="*/ 9151684 w 9152457"/>
                <a:gd name="connsiteY1" fmla="*/ 0 h 1623144"/>
                <a:gd name="connsiteX2" fmla="*/ 9144000 w 9152457"/>
                <a:gd name="connsiteY2" fmla="*/ 1623144 h 1623144"/>
                <a:gd name="connsiteX3" fmla="*/ 0 w 9152457"/>
                <a:gd name="connsiteY3" fmla="*/ 1623144 h 1623144"/>
                <a:gd name="connsiteX4" fmla="*/ 0 w 9152457"/>
                <a:gd name="connsiteY4" fmla="*/ 1320025 h 1623144"/>
                <a:gd name="connsiteX0" fmla="*/ 0 w 9152457"/>
                <a:gd name="connsiteY0" fmla="*/ 1320025 h 1623144"/>
                <a:gd name="connsiteX1" fmla="*/ 9151684 w 9152457"/>
                <a:gd name="connsiteY1" fmla="*/ 0 h 1623144"/>
                <a:gd name="connsiteX2" fmla="*/ 9144000 w 9152457"/>
                <a:gd name="connsiteY2" fmla="*/ 1623144 h 1623144"/>
                <a:gd name="connsiteX3" fmla="*/ 0 w 9152457"/>
                <a:gd name="connsiteY3" fmla="*/ 1623144 h 1623144"/>
                <a:gd name="connsiteX4" fmla="*/ 0 w 9152457"/>
                <a:gd name="connsiteY4" fmla="*/ 1320025 h 1623144"/>
                <a:gd name="connsiteX0" fmla="*/ 0 w 9144000"/>
                <a:gd name="connsiteY0" fmla="*/ 1333472 h 1636591"/>
                <a:gd name="connsiteX1" fmla="*/ 9138237 w 9144000"/>
                <a:gd name="connsiteY1" fmla="*/ 0 h 1636591"/>
                <a:gd name="connsiteX2" fmla="*/ 9144000 w 9144000"/>
                <a:gd name="connsiteY2" fmla="*/ 1636591 h 1636591"/>
                <a:gd name="connsiteX3" fmla="*/ 0 w 9144000"/>
                <a:gd name="connsiteY3" fmla="*/ 1636591 h 1636591"/>
                <a:gd name="connsiteX4" fmla="*/ 0 w 9144000"/>
                <a:gd name="connsiteY4" fmla="*/ 1333472 h 1636591"/>
                <a:gd name="connsiteX0" fmla="*/ 0 w 9144000"/>
                <a:gd name="connsiteY0" fmla="*/ 1333472 h 1636591"/>
                <a:gd name="connsiteX1" fmla="*/ 9138237 w 9144000"/>
                <a:gd name="connsiteY1" fmla="*/ 0 h 1636591"/>
                <a:gd name="connsiteX2" fmla="*/ 9144000 w 9144000"/>
                <a:gd name="connsiteY2" fmla="*/ 1636591 h 1636591"/>
                <a:gd name="connsiteX3" fmla="*/ 0 w 9144000"/>
                <a:gd name="connsiteY3" fmla="*/ 1636591 h 1636591"/>
                <a:gd name="connsiteX4" fmla="*/ 0 w 9144000"/>
                <a:gd name="connsiteY4" fmla="*/ 1333472 h 1636591"/>
                <a:gd name="connsiteX0" fmla="*/ 0 w 9144000"/>
                <a:gd name="connsiteY0" fmla="*/ 1333472 h 1636591"/>
                <a:gd name="connsiteX1" fmla="*/ 9140619 w 9144000"/>
                <a:gd name="connsiteY1" fmla="*/ 0 h 1636591"/>
                <a:gd name="connsiteX2" fmla="*/ 9144000 w 9144000"/>
                <a:gd name="connsiteY2" fmla="*/ 1636591 h 1636591"/>
                <a:gd name="connsiteX3" fmla="*/ 0 w 9144000"/>
                <a:gd name="connsiteY3" fmla="*/ 1636591 h 1636591"/>
                <a:gd name="connsiteX4" fmla="*/ 0 w 9144000"/>
                <a:gd name="connsiteY4" fmla="*/ 1333472 h 1636591"/>
                <a:gd name="connsiteX0" fmla="*/ 0 w 9144420"/>
                <a:gd name="connsiteY0" fmla="*/ 1346982 h 1650101"/>
                <a:gd name="connsiteX1" fmla="*/ 9143000 w 9144420"/>
                <a:gd name="connsiteY1" fmla="*/ 0 h 1650101"/>
                <a:gd name="connsiteX2" fmla="*/ 9144000 w 9144420"/>
                <a:gd name="connsiteY2" fmla="*/ 1650101 h 1650101"/>
                <a:gd name="connsiteX3" fmla="*/ 0 w 9144420"/>
                <a:gd name="connsiteY3" fmla="*/ 1650101 h 1650101"/>
                <a:gd name="connsiteX4" fmla="*/ 0 w 9144420"/>
                <a:gd name="connsiteY4" fmla="*/ 1346982 h 1650101"/>
                <a:gd name="connsiteX0" fmla="*/ 0 w 9144000"/>
                <a:gd name="connsiteY0" fmla="*/ 1346982 h 1650101"/>
                <a:gd name="connsiteX1" fmla="*/ 9143000 w 9144000"/>
                <a:gd name="connsiteY1" fmla="*/ 0 h 1650101"/>
                <a:gd name="connsiteX2" fmla="*/ 9144000 w 9144000"/>
                <a:gd name="connsiteY2" fmla="*/ 1650101 h 1650101"/>
                <a:gd name="connsiteX3" fmla="*/ 0 w 9144000"/>
                <a:gd name="connsiteY3" fmla="*/ 1650101 h 1650101"/>
                <a:gd name="connsiteX4" fmla="*/ 0 w 9144000"/>
                <a:gd name="connsiteY4" fmla="*/ 1346982 h 1650101"/>
                <a:gd name="connsiteX0" fmla="*/ 0 w 9144393"/>
                <a:gd name="connsiteY0" fmla="*/ 1346982 h 1650101"/>
                <a:gd name="connsiteX1" fmla="*/ 9143000 w 9144393"/>
                <a:gd name="connsiteY1" fmla="*/ 0 h 1650101"/>
                <a:gd name="connsiteX2" fmla="*/ 9144000 w 9144393"/>
                <a:gd name="connsiteY2" fmla="*/ 1650101 h 1650101"/>
                <a:gd name="connsiteX3" fmla="*/ 0 w 9144393"/>
                <a:gd name="connsiteY3" fmla="*/ 1650101 h 1650101"/>
                <a:gd name="connsiteX4" fmla="*/ 0 w 9144393"/>
                <a:gd name="connsiteY4" fmla="*/ 1346982 h 1650101"/>
                <a:gd name="connsiteX0" fmla="*/ 0 w 9143709"/>
                <a:gd name="connsiteY0" fmla="*/ 1346982 h 1650101"/>
                <a:gd name="connsiteX1" fmla="*/ 9143000 w 9143709"/>
                <a:gd name="connsiteY1" fmla="*/ 0 h 1650101"/>
                <a:gd name="connsiteX2" fmla="*/ 9141619 w 9143709"/>
                <a:gd name="connsiteY2" fmla="*/ 1650101 h 1650101"/>
                <a:gd name="connsiteX3" fmla="*/ 0 w 9143709"/>
                <a:gd name="connsiteY3" fmla="*/ 1650101 h 1650101"/>
                <a:gd name="connsiteX4" fmla="*/ 0 w 9143709"/>
                <a:gd name="connsiteY4" fmla="*/ 1346982 h 165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3709" h="1650101">
                  <a:moveTo>
                    <a:pt x="0" y="1346982"/>
                  </a:moveTo>
                  <a:cubicBezTo>
                    <a:pt x="4507006" y="1713878"/>
                    <a:pt x="8461176" y="1407877"/>
                    <a:pt x="9143000" y="0"/>
                  </a:cubicBezTo>
                  <a:cubicBezTo>
                    <a:pt x="9145100" y="614398"/>
                    <a:pt x="9141899" y="1042459"/>
                    <a:pt x="9141619" y="1650101"/>
                  </a:cubicBezTo>
                  <a:lnTo>
                    <a:pt x="0" y="1650101"/>
                  </a:lnTo>
                  <a:lnTo>
                    <a:pt x="0" y="1346982"/>
                  </a:lnTo>
                  <a:close/>
                </a:path>
              </a:pathLst>
            </a:custGeom>
            <a:solidFill>
              <a:schemeClr val="accent1">
                <a:lumMod val="75000"/>
              </a:schemeClr>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a:solidFill>
                  <a:prstClr val="white"/>
                </a:solidFill>
              </a:endParaRPr>
            </a:p>
          </p:txBody>
        </p:sp>
      </p:grpSp>
      <p:grpSp>
        <p:nvGrpSpPr>
          <p:cNvPr id="8" name="Group 7"/>
          <p:cNvGrpSpPr/>
          <p:nvPr/>
        </p:nvGrpSpPr>
        <p:grpSpPr>
          <a:xfrm>
            <a:off x="1030760" y="6137919"/>
            <a:ext cx="22682519" cy="7144479"/>
            <a:chOff x="-1037657" y="2670308"/>
            <a:chExt cx="11193590" cy="3341518"/>
          </a:xfrm>
        </p:grpSpPr>
        <p:sp>
          <p:nvSpPr>
            <p:cNvPr id="9" name="Rectangle 8"/>
            <p:cNvSpPr/>
            <p:nvPr/>
          </p:nvSpPr>
          <p:spPr>
            <a:xfrm>
              <a:off x="383752" y="2670308"/>
              <a:ext cx="7943295" cy="676560"/>
            </a:xfrm>
            <a:prstGeom prst="rect">
              <a:avLst/>
            </a:prstGeom>
          </p:spPr>
          <p:txBody>
            <a:bodyPr wrap="square">
              <a:spAutoFit/>
            </a:bodyPr>
            <a:lstStyle/>
            <a:p>
              <a:pPr algn="ctr"/>
              <a:r>
                <a:rPr lang="en-US" sz="8800" b="1" dirty="0">
                  <a:solidFill>
                    <a:schemeClr val="tx1"/>
                  </a:solidFill>
                  <a:latin typeface="Calibri Light" panose="020F0302020204030204"/>
                  <a:cs typeface="Arial" panose="020B0604020202020204" pitchFamily="34" charset="0"/>
                </a:rPr>
                <a:t>The </a:t>
              </a:r>
              <a:r>
                <a:rPr lang="en-US" sz="8800" b="1" dirty="0" err="1">
                  <a:solidFill>
                    <a:schemeClr val="tx1"/>
                  </a:solidFill>
                  <a:latin typeface="Calibri Light" panose="020F0302020204030204"/>
                  <a:cs typeface="Arial" panose="020B0604020202020204" pitchFamily="34" charset="0"/>
                </a:rPr>
                <a:t>EQi</a:t>
              </a:r>
              <a:r>
                <a:rPr lang="en-US" sz="8800" b="1" dirty="0">
                  <a:solidFill>
                    <a:schemeClr val="tx1"/>
                  </a:solidFill>
                  <a:latin typeface="Calibri Light" panose="020F0302020204030204"/>
                  <a:cs typeface="Arial" panose="020B0604020202020204" pitchFamily="34" charset="0"/>
                </a:rPr>
                <a:t> Team Thanks You</a:t>
              </a:r>
            </a:p>
          </p:txBody>
        </p:sp>
        <p:sp>
          <p:nvSpPr>
            <p:cNvPr id="10" name="Rectangle 9"/>
            <p:cNvSpPr/>
            <p:nvPr/>
          </p:nvSpPr>
          <p:spPr>
            <a:xfrm flipH="1">
              <a:off x="-1037657" y="3377559"/>
              <a:ext cx="11193590" cy="2634267"/>
            </a:xfrm>
            <a:prstGeom prst="rect">
              <a:avLst/>
            </a:prstGeom>
          </p:spPr>
          <p:txBody>
            <a:bodyPr wrap="square" anchor="t">
              <a:spAutoFit/>
            </a:bodyPr>
            <a:lstStyle/>
            <a:p>
              <a:pPr algn="ctr"/>
              <a:r>
                <a:rPr lang="en-US" sz="4000" dirty="0"/>
                <a:t>EQI stands for environmental quality indicators and our team tests the air environment (particulate and microbial counts) of healthcare spaces based upon certain operating parameters, procedures, methodologies, or products that claim to improve efficacies. All of our testing procedures evaluate the micro biome in which we capture, enumerate, and </a:t>
              </a:r>
              <a:r>
                <a:rPr lang="en-US" sz="4000" dirty="0" err="1"/>
                <a:t>speciate</a:t>
              </a:r>
              <a:r>
                <a:rPr lang="en-US" sz="4000" dirty="0"/>
                <a:t> particles and microbes that could be potentially pathogenic to both healthy and immunocompromised patients that are undergoing some type of treatment or procedure.</a:t>
              </a:r>
            </a:p>
            <a:p>
              <a:pPr algn="ctr"/>
              <a:endParaRPr lang="en-US" sz="4000" dirty="0"/>
            </a:p>
            <a:p>
              <a:pPr algn="ctr"/>
              <a:r>
                <a:rPr lang="en-US" sz="4000" dirty="0"/>
                <a:t>Supported by Global Health Systems Inc.</a:t>
              </a:r>
            </a:p>
            <a:p>
              <a:pPr algn="ctr"/>
              <a:r>
                <a:rPr lang="en-US" sz="4000" dirty="0"/>
                <a:t>www.globalhealthsystemsinc.com  </a:t>
              </a:r>
            </a:p>
          </p:txBody>
        </p:sp>
      </p:gr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5576" y="521296"/>
            <a:ext cx="7488832" cy="541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78122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Shape 35"/>
          <p:cNvSpPr>
            <a:spLocks/>
          </p:cNvSpPr>
          <p:nvPr/>
        </p:nvSpPr>
        <p:spPr bwMode="auto">
          <a:xfrm>
            <a:off x="823913" y="342900"/>
            <a:ext cx="21007387" cy="2286000"/>
          </a:xfrm>
          <a:prstGeom prst="rect">
            <a:avLst/>
          </a:prstGeom>
          <a:noFill/>
          <a:ln w="12700">
            <a:noFill/>
            <a:miter lim="400000"/>
            <a:headEnd/>
            <a:tailEnd/>
          </a:ln>
        </p:spPr>
        <p:txBody>
          <a:bodyPr lIns="50800" tIns="50800" rIns="50800" bIns="50800" anchor="ctr">
            <a:prstTxWarp prst="textNoShape">
              <a:avLst/>
            </a:prstTxWarp>
          </a:bodyPr>
          <a:lstStyle/>
          <a:p>
            <a:pPr algn="ctr"/>
            <a:r>
              <a:rPr lang="en-US" sz="9000" dirty="0">
                <a:solidFill>
                  <a:schemeClr val="tx1"/>
                </a:solidFill>
                <a:latin typeface="Arial" pitchFamily="127" charset="0"/>
                <a:ea typeface="Arial" pitchFamily="127" charset="0"/>
                <a:cs typeface="Arial" pitchFamily="127" charset="0"/>
                <a:sym typeface="Arial" pitchFamily="127" charset="0"/>
              </a:rPr>
              <a:t>Multidisciplinary Research Team</a:t>
            </a:r>
          </a:p>
        </p:txBody>
      </p:sp>
      <p:sp>
        <p:nvSpPr>
          <p:cNvPr id="12295" name="Shape 36"/>
          <p:cNvSpPr>
            <a:spLocks/>
          </p:cNvSpPr>
          <p:nvPr/>
        </p:nvSpPr>
        <p:spPr bwMode="auto">
          <a:xfrm>
            <a:off x="823913" y="2628900"/>
            <a:ext cx="11510516" cy="7004050"/>
          </a:xfrm>
          <a:prstGeom prst="rect">
            <a:avLst/>
          </a:prstGeom>
          <a:noFill/>
          <a:ln w="12700">
            <a:noFill/>
            <a:miter lim="400000"/>
            <a:headEnd/>
            <a:tailEnd/>
          </a:ln>
        </p:spPr>
        <p:txBody>
          <a:bodyPr lIns="50800" tIns="50800" rIns="50800" bIns="50800">
            <a:prstTxWarp prst="textNoShape">
              <a:avLst/>
            </a:prstTxWarp>
          </a:bodyPr>
          <a:lstStyle/>
          <a:p>
            <a:r>
              <a:rPr lang="en-US" sz="4800" b="1" dirty="0"/>
              <a:t>Dr. Troy Markel – </a:t>
            </a:r>
            <a:r>
              <a:rPr lang="en-US" sz="4800" dirty="0"/>
              <a:t>Pediatric surgeon/Associate Professor- Indiana University Health </a:t>
            </a:r>
          </a:p>
          <a:p>
            <a:r>
              <a:rPr lang="en-US" sz="4800" b="1" dirty="0"/>
              <a:t>Dr. Jennifer Wagner</a:t>
            </a:r>
            <a:r>
              <a:rPr lang="en-US" sz="4800" dirty="0"/>
              <a:t>, Ph.D., CIC -</a:t>
            </a:r>
          </a:p>
          <a:p>
            <a:pPr marL="0" indent="0">
              <a:buNone/>
            </a:pPr>
            <a:r>
              <a:rPr lang="en-US" sz="4800" dirty="0"/>
              <a:t> Principal- Prism Environmental/Onsite-LLC</a:t>
            </a:r>
          </a:p>
          <a:p>
            <a:r>
              <a:rPr lang="en-US" sz="4800" b="1" dirty="0"/>
              <a:t>Damon G. Greeley </a:t>
            </a:r>
          </a:p>
          <a:p>
            <a:pPr marL="0" indent="0">
              <a:buNone/>
            </a:pPr>
            <a:r>
              <a:rPr lang="en-US" sz="4800" dirty="0"/>
              <a:t>-PE, CEM, HFDP, CBCP, EDAC, CHFM</a:t>
            </a:r>
          </a:p>
          <a:p>
            <a:pPr marL="0" indent="0">
              <a:buNone/>
            </a:pPr>
            <a:r>
              <a:rPr lang="en-US" sz="4800" dirty="0"/>
              <a:t>-Founder &amp; Managing Partner</a:t>
            </a:r>
          </a:p>
          <a:p>
            <a:pPr marL="0" indent="0">
              <a:buNone/>
            </a:pPr>
            <a:r>
              <a:rPr lang="en-US" sz="4800" dirty="0"/>
              <a:t>-Global Health System  Inc./ Onsite-LLC</a:t>
            </a:r>
            <a:endParaRPr lang="en-US" sz="4800" b="1" dirty="0"/>
          </a:p>
          <a:p>
            <a:r>
              <a:rPr lang="en-US" sz="4800" b="1" dirty="0"/>
              <a:t>John </a:t>
            </a:r>
            <a:r>
              <a:rPr lang="en-US" sz="4800" b="1" dirty="0" err="1"/>
              <a:t>Ostojic</a:t>
            </a:r>
            <a:r>
              <a:rPr lang="en-US" sz="4800" b="1" dirty="0"/>
              <a:t> – </a:t>
            </a:r>
            <a:r>
              <a:rPr lang="en-US" sz="4800" dirty="0"/>
              <a:t>Industrial Hygienist </a:t>
            </a:r>
          </a:p>
          <a:p>
            <a:pPr marL="0" indent="0">
              <a:buNone/>
            </a:pPr>
            <a:r>
              <a:rPr lang="en-US" sz="4800" dirty="0"/>
              <a:t>-</a:t>
            </a:r>
            <a:r>
              <a:rPr lang="en-US" sz="4800" dirty="0" err="1"/>
              <a:t>Artec</a:t>
            </a:r>
            <a:r>
              <a:rPr lang="en-US" sz="4800" dirty="0"/>
              <a:t> Environmental Monitoring</a:t>
            </a:r>
            <a:endParaRPr lang="en-US" sz="4800" b="1" dirty="0"/>
          </a:p>
          <a:p>
            <a:r>
              <a:rPr lang="en-US" sz="4800" b="1" dirty="0"/>
              <a:t>Dr. Tom Gormley, </a:t>
            </a:r>
            <a:r>
              <a:rPr lang="en-US" sz="4800" dirty="0" err="1"/>
              <a:t>Ph.D</a:t>
            </a:r>
            <a:r>
              <a:rPr lang="en-US" sz="4800" dirty="0"/>
              <a:t> -</a:t>
            </a:r>
          </a:p>
          <a:p>
            <a:pPr marL="0" indent="0">
              <a:buNone/>
            </a:pPr>
            <a:r>
              <a:rPr lang="en-US" sz="4800" dirty="0"/>
              <a:t>     Associate Professor -MTSU</a:t>
            </a:r>
            <a:endParaRPr lang="en-US" sz="4800" dirty="0">
              <a:solidFill>
                <a:srgbClr val="53585F"/>
              </a:solidFill>
              <a:latin typeface="Arial" pitchFamily="127" charset="0"/>
              <a:ea typeface="Arial" pitchFamily="127" charset="0"/>
              <a:cs typeface="Arial" pitchFamily="127" charset="0"/>
              <a:sym typeface="Arial" pitchFamily="127" charset="0"/>
            </a:endParaRPr>
          </a:p>
          <a:p>
            <a:pPr>
              <a:spcBef>
                <a:spcPts val="4500"/>
              </a:spcBef>
            </a:pPr>
            <a:endParaRPr lang="en-US" sz="4800" dirty="0">
              <a:solidFill>
                <a:srgbClr val="53585F"/>
              </a:solidFill>
              <a:latin typeface="Arial" pitchFamily="127" charset="0"/>
              <a:ea typeface="Arial" pitchFamily="127" charset="0"/>
              <a:cs typeface="Arial" pitchFamily="127" charset="0"/>
              <a:sym typeface="Arial" pitchFamily="127"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0" y="3227897"/>
            <a:ext cx="10426700" cy="868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4967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72" y="0"/>
            <a:ext cx="23906656" cy="2663280"/>
          </a:xfrm>
        </p:spPr>
        <p:txBody>
          <a:bodyPr/>
          <a:lstStyle/>
          <a:p>
            <a:r>
              <a:rPr lang="en-US" sz="8000" b="1" dirty="0"/>
              <a:t>Hypothesis &amp; Cost Benefit Analysis Basis</a:t>
            </a:r>
          </a:p>
        </p:txBody>
      </p:sp>
      <p:sp>
        <p:nvSpPr>
          <p:cNvPr id="3" name="Content Placeholder 2"/>
          <p:cNvSpPr>
            <a:spLocks noGrp="1"/>
          </p:cNvSpPr>
          <p:nvPr>
            <p:ph type="body" idx="1"/>
          </p:nvPr>
        </p:nvSpPr>
        <p:spPr>
          <a:xfrm>
            <a:off x="1318792" y="5057800"/>
            <a:ext cx="14160500" cy="6768752"/>
          </a:xfrm>
          <a:solidFill>
            <a:schemeClr val="bg1"/>
          </a:solidFill>
        </p:spPr>
        <p:txBody>
          <a:bodyPr>
            <a:normAutofit fontScale="92500" lnSpcReduction="20000"/>
          </a:bodyPr>
          <a:lstStyle/>
          <a:p>
            <a:r>
              <a:rPr lang="en-US" sz="5400" dirty="0"/>
              <a:t>5 ACH – typical setback level to save energy when not in use</a:t>
            </a:r>
          </a:p>
          <a:p>
            <a:r>
              <a:rPr lang="en-US" sz="5400" dirty="0"/>
              <a:t>15 ACH – 2006 Guidelines</a:t>
            </a:r>
          </a:p>
          <a:p>
            <a:r>
              <a:rPr lang="en-US" sz="5400" dirty="0"/>
              <a:t>20 ACH – 2010 Guidelines</a:t>
            </a:r>
          </a:p>
          <a:p>
            <a:r>
              <a:rPr lang="en-US" sz="5400" dirty="0"/>
              <a:t>25 ACH - commonly used in the industry </a:t>
            </a:r>
            <a:r>
              <a:rPr lang="en-US" sz="5400" b="1" dirty="0"/>
              <a:t>and the current set point for all ORs in this study </a:t>
            </a:r>
          </a:p>
        </p:txBody>
      </p:sp>
      <p:sp>
        <p:nvSpPr>
          <p:cNvPr id="4" name="TextBox 3"/>
          <p:cNvSpPr txBox="1"/>
          <p:nvPr/>
        </p:nvSpPr>
        <p:spPr>
          <a:xfrm>
            <a:off x="1318792" y="2321496"/>
            <a:ext cx="21890432"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143000" indent="-1143000" fontAlgn="auto" hangingPunct="0">
              <a:spcBef>
                <a:spcPts val="0"/>
              </a:spcBef>
              <a:spcAft>
                <a:spcPts val="0"/>
              </a:spcAft>
              <a:buAutoNum type="arabicParenR"/>
            </a:pPr>
            <a:r>
              <a:rPr lang="en-US" sz="7200" b="1" dirty="0"/>
              <a:t>20 ACH cleaner than 15 ACH</a:t>
            </a:r>
          </a:p>
          <a:p>
            <a:pPr marL="1143000" indent="-1143000" fontAlgn="auto" hangingPunct="0">
              <a:spcBef>
                <a:spcPts val="0"/>
              </a:spcBef>
              <a:spcAft>
                <a:spcPts val="0"/>
              </a:spcAft>
              <a:buAutoNum type="arabicParenR"/>
            </a:pPr>
            <a:r>
              <a:rPr lang="en-US" sz="7200" b="1" dirty="0"/>
              <a:t>25 ACH cleaner than 20 ACH</a:t>
            </a:r>
            <a:r>
              <a:rPr lang="en-US" sz="7200" b="1" dirty="0">
                <a:latin typeface="Helvetica Light"/>
                <a:ea typeface="Helvetica Light"/>
                <a:cs typeface="Helvetica Light"/>
                <a:sym typeface="Helvetica Light"/>
              </a:rPr>
              <a:t> </a:t>
            </a:r>
            <a:endParaRPr kumimoji="0" lang="en-US" sz="7200" b="1"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6" name="Picture 2" descr="J:\Vandy research videos\Pics OR air test Vandy 11-7-15\staek and air samplers ready for proced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73734" y="2537520"/>
            <a:ext cx="7972242" cy="6733571"/>
          </a:xfrm>
          <a:prstGeom prst="rect">
            <a:avLst/>
          </a:prstGeom>
          <a:noFill/>
          <a:ln w="12700">
            <a:noFill/>
            <a:miter lim="4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673734" y="8669065"/>
            <a:ext cx="7972242" cy="4742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4500"/>
              </a:spcBef>
            </a:pPr>
            <a:r>
              <a:rPr lang="en-US" sz="3600" dirty="0">
                <a:solidFill>
                  <a:schemeClr val="tx1"/>
                </a:solidFill>
                <a:ea typeface="Arial" pitchFamily="127" charset="0"/>
                <a:cs typeface="Arial" pitchFamily="127" charset="0"/>
                <a:sym typeface="Arial" pitchFamily="127" charset="0"/>
              </a:rPr>
              <a:t>EQI is a simulated surgical procedure that follows proper techniques for scrubbing and gowning with each team member movements and placements similar to typical procedures while they are generating and gathering data</a:t>
            </a:r>
          </a:p>
          <a:p>
            <a:pPr marL="0" marR="0" indent="0" algn="ctr" defTabSz="825500" rtl="0" fontAlgn="auto" latinLnBrk="0" hangingPunct="0">
              <a:lnSpc>
                <a:spcPct val="100000"/>
              </a:lnSpc>
              <a:spcBef>
                <a:spcPts val="0"/>
              </a:spcBef>
              <a:spcAft>
                <a:spcPts val="0"/>
              </a:spcAft>
              <a:buClrTx/>
              <a:buSzTx/>
              <a:buFontTx/>
              <a:buNone/>
              <a:tabLst/>
            </a:pPr>
            <a:endParaRPr kumimoji="0" lang="en-US" sz="48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41133858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8712" y="377280"/>
            <a:ext cx="23258584" cy="2286000"/>
          </a:xfrm>
        </p:spPr>
        <p:txBody>
          <a:bodyPr/>
          <a:lstStyle/>
          <a:p>
            <a:r>
              <a:rPr lang="en-US" sz="8000" dirty="0"/>
              <a:t>Background: Wide Range in Code and in Practice</a:t>
            </a:r>
            <a:br>
              <a:rPr lang="en-US" sz="8000" dirty="0"/>
            </a:br>
            <a:r>
              <a:rPr lang="en-US" sz="7200" b="1" i="1" dirty="0"/>
              <a:t>*</a:t>
            </a:r>
            <a:r>
              <a:rPr lang="en-US" sz="6000" b="1" i="1" dirty="0"/>
              <a:t>Could Not Find Any Studies for Operating Room In Activity</a:t>
            </a:r>
            <a:endParaRPr lang="en-US" sz="8000" b="1" i="1" dirty="0"/>
          </a:p>
        </p:txBody>
      </p:sp>
      <p:sp>
        <p:nvSpPr>
          <p:cNvPr id="5" name="Content Placeholder 4"/>
          <p:cNvSpPr>
            <a:spLocks noGrp="1"/>
          </p:cNvSpPr>
          <p:nvPr>
            <p:ph type="body" idx="1"/>
          </p:nvPr>
        </p:nvSpPr>
        <p:spPr>
          <a:xfrm>
            <a:off x="1689100" y="3238500"/>
            <a:ext cx="10862940" cy="9207500"/>
          </a:xfrm>
        </p:spPr>
        <p:txBody>
          <a:bodyPr anchor="t">
            <a:normAutofit/>
          </a:bodyPr>
          <a:lstStyle/>
          <a:p>
            <a:pPr marL="0" indent="0">
              <a:spcBef>
                <a:spcPts val="0"/>
              </a:spcBef>
              <a:buNone/>
            </a:pPr>
            <a:r>
              <a:rPr lang="en-US" sz="4000" b="1" u="sng" dirty="0"/>
              <a:t>Examples of Current States</a:t>
            </a:r>
          </a:p>
          <a:p>
            <a:pPr>
              <a:spcBef>
                <a:spcPts val="0"/>
              </a:spcBef>
            </a:pPr>
            <a:r>
              <a:rPr lang="en-US" sz="4000" dirty="0"/>
              <a:t>12 ACH allowed in Calif. with 100% outside air</a:t>
            </a:r>
          </a:p>
          <a:p>
            <a:pPr>
              <a:spcBef>
                <a:spcPts val="0"/>
              </a:spcBef>
            </a:pPr>
            <a:r>
              <a:rPr lang="en-US" sz="4000" dirty="0"/>
              <a:t>15 ACH prior to 2010 FGI – such as IN, KY</a:t>
            </a:r>
          </a:p>
          <a:p>
            <a:pPr>
              <a:spcBef>
                <a:spcPts val="0"/>
              </a:spcBef>
            </a:pPr>
            <a:r>
              <a:rPr lang="en-US" sz="4000" dirty="0"/>
              <a:t>20 ACH after 2010 FGI/ASHRAE – such as TN</a:t>
            </a:r>
          </a:p>
          <a:p>
            <a:pPr>
              <a:spcBef>
                <a:spcPts val="0"/>
              </a:spcBef>
            </a:pPr>
            <a:r>
              <a:rPr lang="en-US" sz="4000" dirty="0"/>
              <a:t>20 - 25 ACH – common practice</a:t>
            </a:r>
          </a:p>
          <a:p>
            <a:pPr>
              <a:spcBef>
                <a:spcPts val="0"/>
              </a:spcBef>
            </a:pPr>
            <a:r>
              <a:rPr lang="en-US" sz="4000" dirty="0"/>
              <a:t>30 - 40 ACH recommended in certain ORs*</a:t>
            </a:r>
          </a:p>
          <a:p>
            <a:pPr>
              <a:spcBef>
                <a:spcPts val="0"/>
              </a:spcBef>
            </a:pPr>
            <a:endParaRPr lang="en-US" sz="4000" dirty="0"/>
          </a:p>
          <a:p>
            <a:pPr marL="0" indent="0">
              <a:spcBef>
                <a:spcPts val="0"/>
              </a:spcBef>
              <a:buNone/>
            </a:pPr>
            <a:r>
              <a:rPr lang="en-US" sz="4000" b="1" u="sng" dirty="0"/>
              <a:t>ACH Rate in Guidelines Timeline*</a:t>
            </a:r>
          </a:p>
          <a:p>
            <a:pPr>
              <a:spcBef>
                <a:spcPts val="0"/>
              </a:spcBef>
            </a:pPr>
            <a:r>
              <a:rPr lang="en-US" sz="4000" dirty="0"/>
              <a:t>1967 - 12 ACH </a:t>
            </a:r>
          </a:p>
          <a:p>
            <a:pPr>
              <a:spcBef>
                <a:spcPts val="0"/>
              </a:spcBef>
            </a:pPr>
            <a:r>
              <a:rPr lang="en-US" sz="4000" dirty="0"/>
              <a:t>1974 - 25 ACH</a:t>
            </a:r>
          </a:p>
          <a:p>
            <a:pPr>
              <a:spcBef>
                <a:spcPts val="0"/>
              </a:spcBef>
            </a:pPr>
            <a:r>
              <a:rPr lang="en-US" sz="4000" dirty="0"/>
              <a:t>1987 - 15 ACH</a:t>
            </a:r>
          </a:p>
          <a:p>
            <a:pPr>
              <a:spcBef>
                <a:spcPts val="0"/>
              </a:spcBef>
            </a:pPr>
            <a:r>
              <a:rPr lang="en-US" sz="4000" dirty="0"/>
              <a:t>2010/Today – 20 ACH</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8064" y="2969568"/>
            <a:ext cx="11377264" cy="8922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768064" y="12148482"/>
            <a:ext cx="504056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Helvetica Light"/>
                <a:ea typeface="Helvetica Light"/>
                <a:cs typeface="Helvetica Light"/>
                <a:sym typeface="Helvetica Light"/>
              </a:rPr>
              <a:t>Source: ASHE</a:t>
            </a:r>
          </a:p>
        </p:txBody>
      </p:sp>
    </p:spTree>
    <p:extLst>
      <p:ext uri="{BB962C8B-B14F-4D97-AF65-F5344CB8AC3E}">
        <p14:creationId xmlns:p14="http://schemas.microsoft.com/office/powerpoint/2010/main" val="245431032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tgormley\AppData\Local\Microsoft\Windows\Temporary Internet Files\Content.IE5\NAV8OTJL\chart4.jpg"/>
          <p:cNvPicPr>
            <a:picLocks noChangeAspect="1"/>
          </p:cNvPicPr>
          <p:nvPr/>
        </p:nvPicPr>
        <p:blipFill rotWithShape="1">
          <a:blip r:embed="rId3">
            <a:extLst>
              <a:ext uri="{28A0092B-C50C-407E-A947-70E740481C1C}">
                <a14:useLocalDpi xmlns:a14="http://schemas.microsoft.com/office/drawing/2010/main" val="0"/>
              </a:ext>
            </a:extLst>
          </a:blip>
          <a:srcRect l="4017" t="34021" r="4383" b="20183"/>
          <a:stretch/>
        </p:blipFill>
        <p:spPr bwMode="auto">
          <a:xfrm>
            <a:off x="644858" y="4553744"/>
            <a:ext cx="23094283" cy="8077334"/>
          </a:xfrm>
          <a:prstGeom prst="rect">
            <a:avLst/>
          </a:prstGeom>
          <a:noFill/>
          <a:ln>
            <a:noFill/>
          </a:ln>
        </p:spPr>
      </p:pic>
      <p:sp>
        <p:nvSpPr>
          <p:cNvPr id="2" name="Title 1"/>
          <p:cNvSpPr>
            <a:spLocks noGrp="1"/>
          </p:cNvSpPr>
          <p:nvPr>
            <p:ph type="title"/>
          </p:nvPr>
        </p:nvSpPr>
        <p:spPr>
          <a:xfrm>
            <a:off x="1174776" y="377280"/>
            <a:ext cx="14689632" cy="2286000"/>
          </a:xfrm>
        </p:spPr>
        <p:txBody>
          <a:bodyPr>
            <a:normAutofit fontScale="90000"/>
          </a:bodyPr>
          <a:lstStyle/>
          <a:p>
            <a:pPr algn="l"/>
            <a:r>
              <a:rPr lang="en-US" sz="5600" b="1" dirty="0"/>
              <a:t>European Approach uses Air Changes Plus Particle and Microbiological Contamination which have Clean Room/ISO Standards</a:t>
            </a:r>
            <a:r>
              <a:rPr lang="en-US" sz="7200" dirty="0"/>
              <a:t/>
            </a:r>
            <a:br>
              <a:rPr lang="en-US" sz="7200" dirty="0"/>
            </a:br>
            <a:r>
              <a:rPr lang="en-US" sz="3600" dirty="0"/>
              <a:t>NF –French, UNI-Italian, DIN –German and HTM -British</a:t>
            </a:r>
          </a:p>
        </p:txBody>
      </p:sp>
      <p:sp>
        <p:nvSpPr>
          <p:cNvPr id="3" name="Slide Number Placeholder 2"/>
          <p:cNvSpPr>
            <a:spLocks noGrp="1"/>
          </p:cNvSpPr>
          <p:nvPr>
            <p:ph type="sldNum" sz="quarter" idx="4294967295"/>
          </p:nvPr>
        </p:nvSpPr>
        <p:spPr>
          <a:xfrm>
            <a:off x="11931650" y="13081000"/>
            <a:ext cx="508000" cy="466725"/>
          </a:xfrm>
        </p:spPr>
        <p:txBody>
          <a:bodyPr/>
          <a:lstStyle/>
          <a:p>
            <a:fld id="{7D0A3B85-0E4E-45D3-84C1-1282DCD849CA}" type="slidenum">
              <a:rPr lang="en-US" smtClean="0"/>
              <a:t>6</a:t>
            </a:fld>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5010" y="377280"/>
            <a:ext cx="8352927" cy="4176464"/>
          </a:xfrm>
          <a:prstGeom prst="rect">
            <a:avLst/>
          </a:prstGeom>
          <a:noFill/>
          <a:ln w="12700">
            <a:noFill/>
            <a:miter lim="4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8631982" y="6425952"/>
            <a:ext cx="3920058" cy="1296144"/>
          </a:xfrm>
          <a:prstGeom prst="ellipse">
            <a:avLst/>
          </a:prstGeom>
          <a:noFill/>
          <a:ln w="25400" cap="flat">
            <a:solidFill>
              <a:srgbClr val="C00000"/>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30977573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752" y="377280"/>
            <a:ext cx="22826536" cy="2286000"/>
          </a:xfrm>
        </p:spPr>
        <p:txBody>
          <a:bodyPr>
            <a:noAutofit/>
          </a:bodyPr>
          <a:lstStyle/>
          <a:p>
            <a:r>
              <a:rPr lang="en-US" sz="7200" b="1" dirty="0"/>
              <a:t>Environmental Quality Indicators – EQIs</a:t>
            </a:r>
          </a:p>
        </p:txBody>
      </p:sp>
      <p:sp>
        <p:nvSpPr>
          <p:cNvPr id="3" name="Content Placeholder 2"/>
          <p:cNvSpPr>
            <a:spLocks noGrp="1"/>
          </p:cNvSpPr>
          <p:nvPr>
            <p:ph type="body" idx="1"/>
          </p:nvPr>
        </p:nvSpPr>
        <p:spPr>
          <a:xfrm>
            <a:off x="1704171" y="2465512"/>
            <a:ext cx="14314620" cy="10081120"/>
          </a:xfrm>
          <a:solidFill>
            <a:schemeClr val="bg1"/>
          </a:solidFill>
        </p:spPr>
        <p:txBody>
          <a:bodyPr anchor="t">
            <a:noAutofit/>
          </a:bodyPr>
          <a:lstStyle/>
          <a:p>
            <a:pPr>
              <a:spcBef>
                <a:spcPts val="0"/>
              </a:spcBef>
            </a:pPr>
            <a:r>
              <a:rPr lang="en-US" dirty="0"/>
              <a:t>Combines US and European healthcare requirements </a:t>
            </a:r>
          </a:p>
          <a:p>
            <a:pPr>
              <a:spcBef>
                <a:spcPts val="0"/>
              </a:spcBef>
            </a:pPr>
            <a:r>
              <a:rPr lang="en-US" dirty="0"/>
              <a:t>Utilizes Laboratory and Cleanroom standards</a:t>
            </a:r>
          </a:p>
          <a:p>
            <a:pPr marL="2747963" lvl="1" indent="-914400">
              <a:spcBef>
                <a:spcPts val="0"/>
              </a:spcBef>
              <a:buFont typeface="+mj-lt"/>
              <a:buAutoNum type="arabicPeriod"/>
            </a:pPr>
            <a:r>
              <a:rPr lang="en-US" dirty="0"/>
              <a:t>USP 797</a:t>
            </a:r>
          </a:p>
          <a:p>
            <a:pPr marL="2747963" lvl="1" indent="-914400">
              <a:spcBef>
                <a:spcPts val="0"/>
              </a:spcBef>
              <a:buFont typeface="+mj-lt"/>
              <a:buAutoNum type="arabicPeriod"/>
            </a:pPr>
            <a:r>
              <a:rPr lang="en-US" dirty="0"/>
              <a:t>ISO 14644-1</a:t>
            </a:r>
          </a:p>
          <a:p>
            <a:pPr>
              <a:spcBef>
                <a:spcPts val="0"/>
              </a:spcBef>
            </a:pPr>
            <a:r>
              <a:rPr lang="en-US" sz="4800" dirty="0"/>
              <a:t>Continuously </a:t>
            </a:r>
            <a:r>
              <a:rPr lang="en-US" dirty="0"/>
              <a:t>m</a:t>
            </a:r>
            <a:r>
              <a:rPr lang="en-US" sz="4800" dirty="0"/>
              <a:t>easures throughout procedure:</a:t>
            </a:r>
          </a:p>
          <a:p>
            <a:pPr marL="2286000" lvl="1" indent="-914400">
              <a:spcBef>
                <a:spcPts val="0"/>
              </a:spcBef>
              <a:buFont typeface="+mj-lt"/>
              <a:buAutoNum type="arabicPeriod"/>
            </a:pPr>
            <a:r>
              <a:rPr lang="en-US" dirty="0"/>
              <a:t>Temperature</a:t>
            </a:r>
          </a:p>
          <a:p>
            <a:pPr marL="2286000" lvl="1" indent="-914400">
              <a:spcBef>
                <a:spcPts val="0"/>
              </a:spcBef>
              <a:buFont typeface="+mj-lt"/>
              <a:buAutoNum type="arabicPeriod"/>
            </a:pPr>
            <a:r>
              <a:rPr lang="en-US" sz="4800" dirty="0"/>
              <a:t>Relative Humidity</a:t>
            </a:r>
          </a:p>
          <a:p>
            <a:pPr marL="2286000" lvl="1" indent="-914400">
              <a:spcBef>
                <a:spcPts val="0"/>
              </a:spcBef>
              <a:buFont typeface="+mj-lt"/>
              <a:buAutoNum type="arabicPeriod"/>
            </a:pPr>
            <a:r>
              <a:rPr lang="en-US" sz="4800" dirty="0"/>
              <a:t>Air velocity at key points</a:t>
            </a:r>
          </a:p>
          <a:p>
            <a:pPr marL="2286000" lvl="1" indent="-914400">
              <a:spcBef>
                <a:spcPts val="0"/>
              </a:spcBef>
              <a:buFont typeface="+mj-lt"/>
              <a:buAutoNum type="arabicPeriod"/>
            </a:pPr>
            <a:r>
              <a:rPr lang="en-US" sz="4800" dirty="0"/>
              <a:t>Particle counts (0.3, 0.5, 1.0, 5.0 µm)</a:t>
            </a:r>
          </a:p>
          <a:p>
            <a:pPr marL="2286000" lvl="1" indent="-914400">
              <a:spcBef>
                <a:spcPts val="0"/>
              </a:spcBef>
              <a:buFont typeface="+mj-lt"/>
              <a:buAutoNum type="arabicPeriod"/>
            </a:pPr>
            <a:r>
              <a:rPr lang="en-US" sz="4800" dirty="0"/>
              <a:t>Microbial contamination (</a:t>
            </a:r>
            <a:r>
              <a:rPr lang="en-US" sz="4800" dirty="0" err="1"/>
              <a:t>speciated</a:t>
            </a:r>
            <a:r>
              <a:rPr lang="en-US" sz="4800" dirty="0"/>
              <a:t> CFUs)</a:t>
            </a:r>
          </a:p>
          <a:p>
            <a:pPr marL="2286000" lvl="1" indent="-914400">
              <a:spcBef>
                <a:spcPts val="0"/>
              </a:spcBef>
              <a:buFont typeface="+mj-lt"/>
              <a:buAutoNum type="arabicPeriod"/>
            </a:pPr>
            <a:r>
              <a:rPr lang="en-US" sz="4800" dirty="0"/>
              <a:t>Air change or ventilation rates</a:t>
            </a:r>
          </a:p>
          <a:p>
            <a:pPr marL="2286000" lvl="1" indent="-914400">
              <a:spcBef>
                <a:spcPts val="0"/>
              </a:spcBef>
              <a:buFont typeface="+mj-lt"/>
              <a:buAutoNum type="arabicPeriod"/>
            </a:pPr>
            <a:r>
              <a:rPr lang="en-US" sz="4800" dirty="0"/>
              <a:t>Pressure relationships</a:t>
            </a:r>
          </a:p>
          <a:p>
            <a:endParaRPr lang="en-US" sz="4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8791" y="2663280"/>
            <a:ext cx="7565544" cy="6702506"/>
          </a:xfrm>
          <a:prstGeom prst="rect">
            <a:avLst/>
          </a:prstGeom>
          <a:noFill/>
          <a:ln w="12700">
            <a:noFill/>
            <a:miter lim="4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08890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744" y="377280"/>
            <a:ext cx="22610512" cy="2286000"/>
          </a:xfrm>
        </p:spPr>
        <p:txBody>
          <a:bodyPr>
            <a:noAutofit/>
          </a:bodyPr>
          <a:lstStyle/>
          <a:p>
            <a:r>
              <a:rPr lang="en-US" sz="7200" b="1" dirty="0"/>
              <a:t>Factors Relating to HAI During Procedure per NIH</a:t>
            </a:r>
            <a:br>
              <a:rPr lang="en-US" sz="7200" b="1" dirty="0"/>
            </a:br>
            <a:r>
              <a:rPr lang="en-US" sz="6000" b="1" dirty="0" err="1">
                <a:solidFill>
                  <a:srgbClr val="FF0000"/>
                </a:solidFill>
              </a:rPr>
              <a:t>EQi</a:t>
            </a:r>
            <a:r>
              <a:rPr lang="en-US" sz="6000" b="1" dirty="0">
                <a:solidFill>
                  <a:srgbClr val="FF0000"/>
                </a:solidFill>
              </a:rPr>
              <a:t> Qualifies &amp; Quantifies Epiphenomenon</a:t>
            </a:r>
            <a:endParaRPr lang="en-US" sz="7200" b="1" dirty="0">
              <a:solidFill>
                <a:srgbClr val="FF0000"/>
              </a:solidFill>
            </a:endParaRPr>
          </a:p>
        </p:txBody>
      </p:sp>
      <p:sp>
        <p:nvSpPr>
          <p:cNvPr id="4" name="Content Placeholder 3"/>
          <p:cNvSpPr>
            <a:spLocks noGrp="1"/>
          </p:cNvSpPr>
          <p:nvPr>
            <p:ph type="body" idx="1"/>
          </p:nvPr>
        </p:nvSpPr>
        <p:spPr>
          <a:xfrm>
            <a:off x="1030760" y="3238500"/>
            <a:ext cx="8064896" cy="9884196"/>
          </a:xfrm>
          <a:solidFill>
            <a:schemeClr val="bg1"/>
          </a:solidFill>
        </p:spPr>
        <p:txBody>
          <a:bodyPr anchor="t">
            <a:noAutofit/>
          </a:bodyPr>
          <a:lstStyle/>
          <a:p>
            <a:pPr lvl="0">
              <a:spcBef>
                <a:spcPts val="1800"/>
              </a:spcBef>
              <a:buFont typeface="+mj-lt"/>
              <a:buAutoNum type="arabicPeriod"/>
            </a:pPr>
            <a:r>
              <a:rPr lang="en-US" sz="3200" b="1" u="sng" dirty="0">
                <a:solidFill>
                  <a:srgbClr val="FF0000"/>
                </a:solidFill>
              </a:rPr>
              <a:t>Aerosol and droplet transmission dynamics</a:t>
            </a:r>
          </a:p>
          <a:p>
            <a:pPr lvl="0">
              <a:spcBef>
                <a:spcPts val="1800"/>
              </a:spcBef>
              <a:buFont typeface="+mj-lt"/>
              <a:buAutoNum type="arabicPeriod"/>
            </a:pPr>
            <a:r>
              <a:rPr lang="en-US" sz="3200" b="1" u="sng" dirty="0">
                <a:solidFill>
                  <a:srgbClr val="FF0000"/>
                </a:solidFill>
              </a:rPr>
              <a:t>The nature of the dust levels</a:t>
            </a:r>
          </a:p>
          <a:p>
            <a:pPr lvl="0">
              <a:spcBef>
                <a:spcPts val="1800"/>
              </a:spcBef>
              <a:buFont typeface="+mj-lt"/>
              <a:buAutoNum type="arabicPeriod"/>
            </a:pPr>
            <a:r>
              <a:rPr lang="en-US" sz="3200" dirty="0"/>
              <a:t>The health and condition of individuals naso-pharyngeal  mucosal linings</a:t>
            </a:r>
          </a:p>
          <a:p>
            <a:pPr lvl="0">
              <a:spcBef>
                <a:spcPts val="1800"/>
              </a:spcBef>
              <a:buFont typeface="+mj-lt"/>
              <a:buAutoNum type="arabicPeriod"/>
            </a:pPr>
            <a:r>
              <a:rPr lang="en-US" sz="3200" b="1" u="sng" dirty="0">
                <a:solidFill>
                  <a:srgbClr val="FF0000"/>
                </a:solidFill>
              </a:rPr>
              <a:t>Population density</a:t>
            </a:r>
          </a:p>
          <a:p>
            <a:pPr lvl="0">
              <a:spcBef>
                <a:spcPts val="1800"/>
              </a:spcBef>
              <a:buFont typeface="+mj-lt"/>
              <a:buAutoNum type="arabicPeriod"/>
            </a:pPr>
            <a:r>
              <a:rPr lang="en-US" sz="3200" b="1" u="sng" dirty="0">
                <a:solidFill>
                  <a:srgbClr val="FF0000"/>
                </a:solidFill>
              </a:rPr>
              <a:t>Ventilation rate</a:t>
            </a:r>
          </a:p>
          <a:p>
            <a:pPr lvl="0">
              <a:spcBef>
                <a:spcPts val="1800"/>
              </a:spcBef>
              <a:buFont typeface="+mj-lt"/>
              <a:buAutoNum type="arabicPeriod"/>
            </a:pPr>
            <a:r>
              <a:rPr lang="en-US" sz="3200" b="1" u="sng" dirty="0">
                <a:solidFill>
                  <a:srgbClr val="FF0000"/>
                </a:solidFill>
              </a:rPr>
              <a:t>Air distribution pattern</a:t>
            </a:r>
          </a:p>
          <a:p>
            <a:pPr lvl="0">
              <a:spcBef>
                <a:spcPts val="1800"/>
              </a:spcBef>
              <a:buFont typeface="+mj-lt"/>
              <a:buAutoNum type="arabicPeriod"/>
            </a:pPr>
            <a:r>
              <a:rPr lang="en-US" sz="3200" b="1" u="sng" dirty="0">
                <a:solidFill>
                  <a:srgbClr val="FF0000"/>
                </a:solidFill>
              </a:rPr>
              <a:t>Humidity and temperature</a:t>
            </a:r>
          </a:p>
          <a:p>
            <a:pPr lvl="0">
              <a:spcBef>
                <a:spcPts val="1800"/>
              </a:spcBef>
              <a:buFont typeface="+mj-lt"/>
              <a:buAutoNum type="arabicPeriod"/>
            </a:pPr>
            <a:r>
              <a:rPr lang="en-US" sz="3200" b="1" u="sng" dirty="0">
                <a:solidFill>
                  <a:srgbClr val="FF0000"/>
                </a:solidFill>
              </a:rPr>
              <a:t>Number of susceptibles</a:t>
            </a:r>
          </a:p>
          <a:p>
            <a:pPr lvl="0">
              <a:spcBef>
                <a:spcPts val="1800"/>
              </a:spcBef>
              <a:buFont typeface="+mj-lt"/>
              <a:buAutoNum type="arabicPeriod"/>
            </a:pPr>
            <a:r>
              <a:rPr lang="en-US" sz="3200" dirty="0"/>
              <a:t>Length of exposure</a:t>
            </a:r>
          </a:p>
          <a:p>
            <a:pPr lvl="0">
              <a:spcBef>
                <a:spcPts val="1800"/>
              </a:spcBef>
              <a:buFont typeface="+mj-lt"/>
              <a:buAutoNum type="arabicPeriod"/>
            </a:pPr>
            <a:r>
              <a:rPr lang="en-US" sz="3200" dirty="0"/>
              <a:t>Number of infected people producing contaminated aerosols</a:t>
            </a:r>
          </a:p>
          <a:p>
            <a:pPr lvl="0">
              <a:spcBef>
                <a:spcPts val="1800"/>
              </a:spcBef>
              <a:buFont typeface="+mj-lt"/>
              <a:buAutoNum type="arabicPeriod"/>
            </a:pPr>
            <a:r>
              <a:rPr lang="en-US" sz="3200" b="1" u="sng" dirty="0">
                <a:solidFill>
                  <a:srgbClr val="FF0000"/>
                </a:solidFill>
              </a:rPr>
              <a:t>Infectious particle settling rate</a:t>
            </a:r>
          </a:p>
        </p:txBody>
      </p:sp>
      <p:sp>
        <p:nvSpPr>
          <p:cNvPr id="5" name="Content Placeholder 3"/>
          <p:cNvSpPr txBox="1">
            <a:spLocks/>
          </p:cNvSpPr>
          <p:nvPr/>
        </p:nvSpPr>
        <p:spPr bwMode="auto">
          <a:xfrm>
            <a:off x="9714656" y="3238500"/>
            <a:ext cx="8382000" cy="135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noAutofit/>
          </a:bodyPr>
          <a:lstStyle>
            <a:lvl1pPr marL="342900" indent="-342900" algn="l" rtl="0" eaLnBrk="0" fontAlgn="base" hangingPunct="0">
              <a:lnSpc>
                <a:spcPct val="95000"/>
              </a:lnSpc>
              <a:spcBef>
                <a:spcPct val="40000"/>
              </a:spcBef>
              <a:spcAft>
                <a:spcPct val="0"/>
              </a:spcAft>
              <a:buClr>
                <a:schemeClr val="tx2"/>
              </a:buClr>
              <a:buChar char="•"/>
              <a:defRPr sz="2800">
                <a:solidFill>
                  <a:schemeClr val="tx1"/>
                </a:solidFill>
                <a:latin typeface="+mn-lt"/>
                <a:ea typeface="ＭＳ Ｐゴシック" charset="0"/>
                <a:cs typeface="ＭＳ Ｐゴシック" charset="0"/>
              </a:defRPr>
            </a:lvl1pPr>
            <a:lvl2pPr marL="742950" indent="-285750" algn="l" rtl="0" eaLnBrk="0" fontAlgn="base" hangingPunct="0">
              <a:lnSpc>
                <a:spcPct val="95000"/>
              </a:lnSpc>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lnSpc>
                <a:spcPct val="95000"/>
              </a:lnSpc>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lnSpc>
                <a:spcPct val="95000"/>
              </a:lnSpc>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lnSpc>
                <a:spcPct val="95000"/>
              </a:lnSpc>
              <a:spcBef>
                <a:spcPct val="20000"/>
              </a:spcBef>
              <a:spcAft>
                <a:spcPct val="0"/>
              </a:spcAft>
              <a:buChar char="»"/>
              <a:defRPr sz="1800">
                <a:solidFill>
                  <a:schemeClr val="tx1"/>
                </a:solidFill>
                <a:latin typeface="+mn-lt"/>
                <a:ea typeface="ＭＳ Ｐゴシック" charset="0"/>
              </a:defRPr>
            </a:lvl5pPr>
            <a:lvl6pPr marL="2514600" indent="-228600" algn="l" rtl="0" fontAlgn="base">
              <a:lnSpc>
                <a:spcPct val="95000"/>
              </a:lnSpc>
              <a:spcBef>
                <a:spcPct val="20000"/>
              </a:spcBef>
              <a:spcAft>
                <a:spcPct val="0"/>
              </a:spcAft>
              <a:buChar char="»"/>
              <a:defRPr sz="1800">
                <a:solidFill>
                  <a:schemeClr val="tx1"/>
                </a:solidFill>
                <a:latin typeface="+mn-lt"/>
              </a:defRPr>
            </a:lvl6pPr>
            <a:lvl7pPr marL="2971800" indent="-228600" algn="l" rtl="0" fontAlgn="base">
              <a:lnSpc>
                <a:spcPct val="95000"/>
              </a:lnSpc>
              <a:spcBef>
                <a:spcPct val="20000"/>
              </a:spcBef>
              <a:spcAft>
                <a:spcPct val="0"/>
              </a:spcAft>
              <a:buChar char="»"/>
              <a:defRPr sz="1800">
                <a:solidFill>
                  <a:schemeClr val="tx1"/>
                </a:solidFill>
                <a:latin typeface="+mn-lt"/>
              </a:defRPr>
            </a:lvl7pPr>
            <a:lvl8pPr marL="3429000" indent="-228600" algn="l" rtl="0" fontAlgn="base">
              <a:lnSpc>
                <a:spcPct val="95000"/>
              </a:lnSpc>
              <a:spcBef>
                <a:spcPct val="20000"/>
              </a:spcBef>
              <a:spcAft>
                <a:spcPct val="0"/>
              </a:spcAft>
              <a:buChar char="»"/>
              <a:defRPr sz="1800">
                <a:solidFill>
                  <a:schemeClr val="tx1"/>
                </a:solidFill>
                <a:latin typeface="+mn-lt"/>
              </a:defRPr>
            </a:lvl8pPr>
            <a:lvl9pPr marL="3886200" indent="-228600" algn="l" rtl="0" fontAlgn="base">
              <a:lnSpc>
                <a:spcPct val="95000"/>
              </a:lnSpc>
              <a:spcBef>
                <a:spcPct val="20000"/>
              </a:spcBef>
              <a:spcAft>
                <a:spcPct val="0"/>
              </a:spcAft>
              <a:buChar char="»"/>
              <a:defRPr sz="1800">
                <a:solidFill>
                  <a:schemeClr val="tx1"/>
                </a:solidFill>
                <a:latin typeface="+mn-lt"/>
              </a:defRPr>
            </a:lvl9pPr>
          </a:lstStyle>
          <a:p>
            <a:pPr marL="514350" indent="-514350">
              <a:spcBef>
                <a:spcPts val="1800"/>
              </a:spcBef>
              <a:buClrTx/>
              <a:buSzPct val="80000"/>
              <a:buFont typeface="+mj-lt"/>
              <a:buAutoNum type="arabicPeriod" startAt="12"/>
            </a:pPr>
            <a:r>
              <a:rPr lang="en-US" sz="3200" kern="0" dirty="0"/>
              <a:t>Lipid or non-lipid viral envelope or microorganism cell wall</a:t>
            </a:r>
          </a:p>
          <a:p>
            <a:pPr marL="514350" indent="-514350">
              <a:spcBef>
                <a:spcPts val="1800"/>
              </a:spcBef>
              <a:buClrTx/>
              <a:buSzPct val="80000"/>
              <a:buFont typeface="+mj-lt"/>
              <a:buAutoNum type="arabicPeriod" startAt="12"/>
            </a:pPr>
            <a:r>
              <a:rPr lang="en-US" sz="3200" kern="0" dirty="0"/>
              <a:t>Surrounding organic material</a:t>
            </a:r>
          </a:p>
          <a:p>
            <a:pPr marL="514350" indent="-514350">
              <a:spcBef>
                <a:spcPts val="1800"/>
              </a:spcBef>
              <a:buClrTx/>
              <a:buSzPct val="80000"/>
              <a:buFont typeface="+mj-lt"/>
              <a:buAutoNum type="arabicPeriod" startAt="12"/>
            </a:pPr>
            <a:r>
              <a:rPr lang="en-US" sz="3200" b="1" u="sng" kern="0" dirty="0">
                <a:solidFill>
                  <a:srgbClr val="FF0000"/>
                </a:solidFill>
              </a:rPr>
              <a:t>UV light or antiviral chemical exposure</a:t>
            </a:r>
          </a:p>
          <a:p>
            <a:pPr marL="514350" indent="-514350">
              <a:spcBef>
                <a:spcPts val="1800"/>
              </a:spcBef>
              <a:buClrTx/>
              <a:buSzPct val="80000"/>
              <a:buFont typeface="+mj-lt"/>
              <a:buAutoNum type="arabicPeriod" startAt="12"/>
            </a:pPr>
            <a:r>
              <a:rPr lang="en-US" sz="3200" kern="0" dirty="0"/>
              <a:t>Vitamin A &amp; D levels</a:t>
            </a:r>
          </a:p>
          <a:p>
            <a:pPr marL="514350" indent="-514350">
              <a:spcBef>
                <a:spcPts val="1800"/>
              </a:spcBef>
              <a:buClrTx/>
              <a:buSzPct val="80000"/>
              <a:buFont typeface="+mj-lt"/>
              <a:buAutoNum type="arabicPeriod" startAt="12"/>
            </a:pPr>
            <a:r>
              <a:rPr lang="en-US" sz="3200" kern="0" dirty="0"/>
              <a:t>Microorganism resistance to antibiotic or antiviral therapy</a:t>
            </a:r>
          </a:p>
          <a:p>
            <a:pPr marL="514350" indent="-514350">
              <a:spcBef>
                <a:spcPts val="1800"/>
              </a:spcBef>
              <a:buClrTx/>
              <a:buSzPct val="80000"/>
              <a:buFont typeface="+mj-lt"/>
              <a:buAutoNum type="arabicPeriod" startAt="12"/>
            </a:pPr>
            <a:r>
              <a:rPr lang="en-US" sz="3200" b="1" u="sng" kern="0" dirty="0">
                <a:solidFill>
                  <a:srgbClr val="FF0000"/>
                </a:solidFill>
              </a:rPr>
              <a:t>Type and degree of invasive procedure</a:t>
            </a:r>
          </a:p>
          <a:p>
            <a:pPr marL="514350" indent="-514350">
              <a:spcBef>
                <a:spcPts val="1800"/>
              </a:spcBef>
              <a:buClrTx/>
              <a:buSzPct val="80000"/>
              <a:buFont typeface="+mj-lt"/>
              <a:buAutoNum type="arabicPeriod" startAt="12"/>
            </a:pPr>
            <a:r>
              <a:rPr lang="en-US" sz="3200" kern="0" dirty="0"/>
              <a:t>Spatial considerations</a:t>
            </a:r>
          </a:p>
          <a:p>
            <a:pPr marL="514350" indent="-514350">
              <a:spcBef>
                <a:spcPts val="1800"/>
              </a:spcBef>
              <a:buClrTx/>
              <a:buSzPct val="80000"/>
              <a:buFont typeface="+mj-lt"/>
              <a:buAutoNum type="arabicPeriod" startAt="12"/>
            </a:pPr>
            <a:r>
              <a:rPr lang="en-US" sz="3200" kern="0" dirty="0"/>
              <a:t>Contact with a carrier</a:t>
            </a:r>
          </a:p>
          <a:p>
            <a:pPr marL="514350" indent="-514350">
              <a:spcBef>
                <a:spcPts val="1800"/>
              </a:spcBef>
              <a:buClrTx/>
              <a:buSzPct val="80000"/>
              <a:buFont typeface="+mj-lt"/>
              <a:buAutoNum type="arabicPeriod" startAt="12"/>
            </a:pPr>
            <a:r>
              <a:rPr lang="en-US" sz="3200" kern="0" dirty="0"/>
              <a:t>Persistence of pathogens within hosts</a:t>
            </a:r>
          </a:p>
          <a:p>
            <a:pPr marL="514350" indent="-514350">
              <a:spcBef>
                <a:spcPts val="1800"/>
              </a:spcBef>
              <a:buClrTx/>
              <a:buSzPct val="80000"/>
              <a:buFont typeface="+mj-lt"/>
              <a:buAutoNum type="arabicPeriod" startAt="12"/>
            </a:pPr>
            <a:r>
              <a:rPr lang="en-US" sz="3200" kern="0" dirty="0"/>
              <a:t>Immuno-epidemiology</a:t>
            </a:r>
          </a:p>
          <a:p>
            <a:pPr marL="514350" indent="-514350">
              <a:spcBef>
                <a:spcPts val="1800"/>
              </a:spcBef>
              <a:buClrTx/>
              <a:buSzPct val="80000"/>
              <a:buFont typeface="+mj-lt"/>
              <a:buAutoNum type="arabicPeriod" startAt="12"/>
            </a:pPr>
            <a:r>
              <a:rPr lang="en-US" sz="3200" kern="0" dirty="0"/>
              <a:t>Transmission resistance and role of host genetic factors</a:t>
            </a:r>
          </a:p>
          <a:p>
            <a:pPr>
              <a:buClrTx/>
            </a:pPr>
            <a:endParaRPr lang="en-US" sz="3200" kern="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0792" y="3238500"/>
            <a:ext cx="4374753" cy="4374753"/>
          </a:xfrm>
          <a:prstGeom prst="rect">
            <a:avLst/>
          </a:prstGeom>
        </p:spPr>
      </p:pic>
      <p:sp>
        <p:nvSpPr>
          <p:cNvPr id="3" name="TextBox 2"/>
          <p:cNvSpPr txBox="1"/>
          <p:nvPr/>
        </p:nvSpPr>
        <p:spPr>
          <a:xfrm>
            <a:off x="19320792" y="7578080"/>
            <a:ext cx="437475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fontAlgn="auto" hangingPunct="0">
              <a:spcBef>
                <a:spcPts val="0"/>
              </a:spcBef>
              <a:spcAft>
                <a:spcPts val="0"/>
              </a:spcAft>
            </a:pPr>
            <a:r>
              <a:rPr lang="en-US" sz="3600" dirty="0"/>
              <a:t>Dr. </a:t>
            </a:r>
            <a:r>
              <a:rPr lang="en-US" sz="3600" dirty="0" err="1"/>
              <a:t>Farhad</a:t>
            </a:r>
            <a:r>
              <a:rPr lang="en-US" sz="3600" dirty="0"/>
              <a:t> </a:t>
            </a:r>
            <a:r>
              <a:rPr lang="en-US" sz="3600" dirty="0" err="1"/>
              <a:t>Memarazadeh</a:t>
            </a:r>
            <a:endParaRPr kumimoji="0" lang="en-US" sz="36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403533657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r>
              <a:rPr lang="en-US" b="1" dirty="0"/>
              <a:t>Cost Factors of HAIs</a:t>
            </a:r>
          </a:p>
        </p:txBody>
      </p:sp>
      <p:sp>
        <p:nvSpPr>
          <p:cNvPr id="3" name="Content Placeholder 2"/>
          <p:cNvSpPr>
            <a:spLocks noGrp="1"/>
          </p:cNvSpPr>
          <p:nvPr>
            <p:ph type="body" idx="1"/>
          </p:nvPr>
        </p:nvSpPr>
        <p:spPr>
          <a:xfrm>
            <a:off x="1689100" y="3238500"/>
            <a:ext cx="13095188" cy="9207500"/>
          </a:xfrm>
        </p:spPr>
        <p:txBody>
          <a:bodyPr>
            <a:normAutofit fontScale="85000" lnSpcReduction="20000"/>
          </a:bodyPr>
          <a:lstStyle/>
          <a:p>
            <a:r>
              <a:rPr lang="en-US" dirty="0"/>
              <a:t>Over 200,000 SSI per year in the US – NIH </a:t>
            </a:r>
          </a:p>
          <a:p>
            <a:r>
              <a:rPr lang="en-US" dirty="0"/>
              <a:t>SSI 30+% of all HAI – Duke Study</a:t>
            </a:r>
          </a:p>
          <a:p>
            <a:r>
              <a:rPr lang="en-US" dirty="0"/>
              <a:t>JAMA - Johns Hopkins Study  2013  for patients with an SSI compared to patients without</a:t>
            </a:r>
          </a:p>
          <a:p>
            <a:pPr lvl="1"/>
            <a:r>
              <a:rPr lang="en-US" dirty="0"/>
              <a:t>Daily total charges $7493 vs $7924, </a:t>
            </a:r>
          </a:p>
          <a:p>
            <a:pPr lvl="1"/>
            <a:r>
              <a:rPr lang="en-US" dirty="0"/>
              <a:t>Mean LOS 10.56 days vs 5.64 days</a:t>
            </a:r>
          </a:p>
          <a:p>
            <a:pPr lvl="1"/>
            <a:r>
              <a:rPr lang="en-US" dirty="0"/>
              <a:t>30-day readmission rate 51.94 vs 8.19 readmissions per 100 procedures </a:t>
            </a:r>
          </a:p>
          <a:p>
            <a:pPr marL="635000" lvl="1" indent="0">
              <a:buNone/>
            </a:pPr>
            <a:r>
              <a:rPr lang="en-US" sz="5600" b="1" dirty="0"/>
              <a:t>Totals over $500,000,000</a:t>
            </a:r>
          </a:p>
        </p:txBody>
      </p:sp>
      <p:pic>
        <p:nvPicPr>
          <p:cNvPr id="5" name="Picture 2"/>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15144328" y="3212038"/>
            <a:ext cx="8735616" cy="890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058987"/>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3223</TotalTime>
  <Words>1383</Words>
  <Application>Microsoft Office PowerPoint</Application>
  <PresentationFormat>Custom</PresentationFormat>
  <Paragraphs>227</Paragraphs>
  <Slides>22</Slides>
  <Notes>12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7" baseType="lpstr">
      <vt:lpstr>ＭＳ Ｐゴシック</vt:lpstr>
      <vt:lpstr>AngsanaUPC</vt:lpstr>
      <vt:lpstr>Arial</vt:lpstr>
      <vt:lpstr>Berlin Sans FB Demi</vt:lpstr>
      <vt:lpstr>Calibri Light</vt:lpstr>
      <vt:lpstr>Gill Sans</vt:lpstr>
      <vt:lpstr>Helvetica</vt:lpstr>
      <vt:lpstr>Helvetica Light</vt:lpstr>
      <vt:lpstr>Helvetica Neue</vt:lpstr>
      <vt:lpstr>Rockwell</vt:lpstr>
      <vt:lpstr>TheSerif 4-SemiLight</vt:lpstr>
      <vt:lpstr>Times New Roman</vt:lpstr>
      <vt:lpstr>White</vt:lpstr>
      <vt:lpstr>Photoshop.Image.7</vt:lpstr>
      <vt:lpstr>Worksheet</vt:lpstr>
      <vt:lpstr>PowerPoint Presentation</vt:lpstr>
      <vt:lpstr>Disclosure</vt:lpstr>
      <vt:lpstr>PowerPoint Presentation</vt:lpstr>
      <vt:lpstr>Hypothesis &amp; Cost Benefit Analysis Basis</vt:lpstr>
      <vt:lpstr>Background: Wide Range in Code and in Practice *Could Not Find Any Studies for Operating Room In Activity</vt:lpstr>
      <vt:lpstr>European Approach uses Air Changes Plus Particle and Microbiological Contamination which have Clean Room/ISO Standards NF –French, UNI-Italian, DIN –German and HTM -British</vt:lpstr>
      <vt:lpstr>Environmental Quality Indicators – EQIs</vt:lpstr>
      <vt:lpstr>Factors Relating to HAI During Procedure per NIH EQi Qualifies &amp; Quantifies Epiphenomenon</vt:lpstr>
      <vt:lpstr> Cost Factors of HAIs</vt:lpstr>
      <vt:lpstr>PowerPoint Presentation</vt:lpstr>
      <vt:lpstr>2 min clip from OR procedure</vt:lpstr>
      <vt:lpstr>Site OR’s Ventilation Systems Overview</vt:lpstr>
      <vt:lpstr>OR Controls &amp; HVAC Configuration – Site A</vt:lpstr>
      <vt:lpstr>Particulate and Microbial Testing USP 797 &amp; ISO Standard 14644-1</vt:lpstr>
      <vt:lpstr>Choosing Statistical Procedures  for Numerical Benchmarking</vt:lpstr>
      <vt:lpstr>Velocity Contour at Along the Surgery Table OR C</vt:lpstr>
      <vt:lpstr>CFD &amp; Experiment Comparison OR C Only</vt:lpstr>
      <vt:lpstr>Cost Factors for 5 OR ACH/Year Reduction Sites A, B, and C</vt:lpstr>
      <vt:lpstr>Operating Cost Savings Summary</vt:lpstr>
      <vt:lpstr>Conclusions</vt:lpstr>
      <vt:lpstr>Moving Forward….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Binotti Heim, Melissa</dc:creator>
  <cp:lastModifiedBy>Cassidy Naomi</cp:lastModifiedBy>
  <cp:revision>292</cp:revision>
  <dcterms:modified xsi:type="dcterms:W3CDTF">2017-06-09T11:19:45Z</dcterms:modified>
</cp:coreProperties>
</file>