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1.xml" ContentType="application/vnd.openxmlformats-officedocument.drawingml.diagramData+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Override3.xml" ContentType="application/vnd.openxmlformats-officedocument.themeOverride+xml"/>
  <Override PartName="/ppt/theme/themeOverride1.xml" ContentType="application/vnd.openxmlformats-officedocument.themeOverride+xml"/>
  <Override PartName="/ppt/theme/themeOverride2.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revisionInfo.xml" ContentType="application/vnd.ms-powerpoint.revisioninfo+xml"/>
  <Override PartName="/ppt/tags/tag14.xml" ContentType="application/vnd.openxmlformats-officedocument.presentationml.tags+xml"/>
  <Override PartName="/ppt/tags/tag12.xml" ContentType="application/vnd.openxmlformats-officedocument.presentationml.tags+xml"/>
  <Override PartName="/ppt/tags/tag15.xml" ContentType="application/vnd.openxmlformats-officedocument.presentationml.tags+xml"/>
  <Override PartName="/ppt/tags/tag11.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customXml/itemProps7.xml" ContentType="application/vnd.openxmlformats-officedocument.customXmlProperties+xml"/>
  <Override PartName="/customXml/itemProps6.xml" ContentType="application/vnd.openxmlformats-officedocument.customXml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ppt/tags/tag13.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ppt/tags/tag7.xml" ContentType="application/vnd.openxmlformats-officedocument.presentationml.tags+xml"/>
  <Override PartName="/customXml/itemProps1.xml" ContentType="application/vnd.openxmlformats-officedocument.customXmlProperties+xml"/>
  <Override PartName="/ppt/tags/tag6.xml" ContentType="application/vnd.openxmlformats-officedocument.presentationml.tags+xml"/>
  <Override PartName="/docProps/core.xml" ContentType="application/vnd.openxmlformats-package.core-properties+xml"/>
  <Override PartName="/customXml/itemProps8.xml" ContentType="application/vnd.openxmlformats-officedocument.customXmlProperties+xml"/>
  <Override PartName="/customXml/itemProps9.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34"/>
  </p:notesMasterIdLst>
  <p:handoutMasterIdLst>
    <p:handoutMasterId r:id="rId35"/>
  </p:handoutMasterIdLst>
  <p:sldIdLst>
    <p:sldId id="411" r:id="rId9"/>
    <p:sldId id="260" r:id="rId10"/>
    <p:sldId id="453" r:id="rId11"/>
    <p:sldId id="5022" r:id="rId12"/>
    <p:sldId id="5012" r:id="rId13"/>
    <p:sldId id="462" r:id="rId14"/>
    <p:sldId id="461" r:id="rId15"/>
    <p:sldId id="5013" r:id="rId16"/>
    <p:sldId id="460" r:id="rId17"/>
    <p:sldId id="5014" r:id="rId18"/>
    <p:sldId id="5010" r:id="rId19"/>
    <p:sldId id="493" r:id="rId20"/>
    <p:sldId id="5021" r:id="rId21"/>
    <p:sldId id="5017" r:id="rId22"/>
    <p:sldId id="457" r:id="rId23"/>
    <p:sldId id="5015" r:id="rId24"/>
    <p:sldId id="5018" r:id="rId25"/>
    <p:sldId id="5019" r:id="rId26"/>
    <p:sldId id="5023" r:id="rId27"/>
    <p:sldId id="5016" r:id="rId28"/>
    <p:sldId id="552" r:id="rId29"/>
    <p:sldId id="5006" r:id="rId30"/>
    <p:sldId id="5009" r:id="rId31"/>
    <p:sldId id="334" r:id="rId32"/>
    <p:sldId id="459" r:id="rId33"/>
  </p:sldIdLst>
  <p:sldSz cx="12192000" cy="6858000"/>
  <p:notesSz cx="6797675" cy="9872663"/>
  <p:custDataLst>
    <p:custData r:id="rId3"/>
    <p:custData r:id="rId2"/>
    <p:custData r:id="rId7"/>
    <p:custData r:id="rId6"/>
    <p:custData r:id="rId5"/>
    <p:custData r:id="rId4"/>
    <p:custData r:id="rId1"/>
    <p:tags r:id="rId36"/>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0F4"/>
    <a:srgbClr val="B4C7E7"/>
    <a:srgbClr val="CC2263"/>
    <a:srgbClr val="0069B3"/>
    <a:srgbClr val="006AB3"/>
    <a:srgbClr val="CFE1F2"/>
    <a:srgbClr val="ABD052"/>
    <a:srgbClr val="00FF00"/>
    <a:srgbClr val="00B05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9B062-756D-4D8E-972D-67038858E6A2}" v="34" dt="2024-05-14T14:05:42.005"/>
  </p1510:revLst>
</p1510:revInfo>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851" autoAdjust="0"/>
  </p:normalViewPr>
  <p:slideViewPr>
    <p:cSldViewPr snapToGrid="0">
      <p:cViewPr varScale="1">
        <p:scale>
          <a:sx n="90" d="100"/>
          <a:sy n="90" d="100"/>
        </p:scale>
        <p:origin x="398" y="72"/>
      </p:cViewPr>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customXml" Target="../customXml/item8.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openxmlformats.org/officeDocument/2006/relationships/customXml" Target="../customXml/item9.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truong\Desktop\DMG%20Design%20Conference\Energy%20Costs%20Comparis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v>Annual Cost</c:v>
          </c:tx>
          <c:invertIfNegative val="0"/>
          <c:dPt>
            <c:idx val="0"/>
            <c:invertIfNegative val="0"/>
            <c:bubble3D val="0"/>
            <c:spPr>
              <a:solidFill>
                <a:schemeClr val="accent2"/>
              </a:solidFill>
            </c:spPr>
            <c:extLst>
              <c:ext xmlns:c16="http://schemas.microsoft.com/office/drawing/2014/chart" uri="{C3380CC4-5D6E-409C-BE32-E72D297353CC}">
                <c16:uniqueId val="{00000001-2D73-4788-B59D-D35B59C12C42}"/>
              </c:ext>
            </c:extLst>
          </c:dPt>
          <c:dPt>
            <c:idx val="1"/>
            <c:invertIfNegative val="0"/>
            <c:bubble3D val="0"/>
            <c:spPr>
              <a:solidFill>
                <a:srgbClr val="FFC000"/>
              </a:solidFill>
            </c:spPr>
            <c:extLst>
              <c:ext xmlns:c16="http://schemas.microsoft.com/office/drawing/2014/chart" uri="{C3380CC4-5D6E-409C-BE32-E72D297353CC}">
                <c16:uniqueId val="{00000003-2D73-4788-B59D-D35B59C12C42}"/>
              </c:ext>
            </c:extLst>
          </c:dPt>
          <c:dPt>
            <c:idx val="2"/>
            <c:invertIfNegative val="0"/>
            <c:bubble3D val="0"/>
            <c:spPr>
              <a:solidFill>
                <a:srgbClr val="FFC000"/>
              </a:solidFill>
            </c:spPr>
            <c:extLst>
              <c:ext xmlns:c16="http://schemas.microsoft.com/office/drawing/2014/chart" uri="{C3380CC4-5D6E-409C-BE32-E72D297353CC}">
                <c16:uniqueId val="{00000005-2D73-4788-B59D-D35B59C12C42}"/>
              </c:ext>
            </c:extLst>
          </c:dPt>
          <c:dPt>
            <c:idx val="3"/>
            <c:invertIfNegative val="0"/>
            <c:bubble3D val="0"/>
            <c:spPr>
              <a:solidFill>
                <a:srgbClr val="00B0F0"/>
              </a:solidFill>
            </c:spPr>
            <c:extLst>
              <c:ext xmlns:c16="http://schemas.microsoft.com/office/drawing/2014/chart" uri="{C3380CC4-5D6E-409C-BE32-E72D297353CC}">
                <c16:uniqueId val="{00000007-2D73-4788-B59D-D35B59C12C42}"/>
              </c:ext>
            </c:extLst>
          </c:dPt>
          <c:dPt>
            <c:idx val="4"/>
            <c:invertIfNegative val="0"/>
            <c:bubble3D val="0"/>
            <c:spPr>
              <a:solidFill>
                <a:srgbClr val="00B0F0"/>
              </a:solidFill>
            </c:spPr>
            <c:extLst>
              <c:ext xmlns:c16="http://schemas.microsoft.com/office/drawing/2014/chart" uri="{C3380CC4-5D6E-409C-BE32-E72D297353CC}">
                <c16:uniqueId val="{00000009-2D73-4788-B59D-D35B59C12C42}"/>
              </c:ext>
            </c:extLst>
          </c:dPt>
          <c:dPt>
            <c:idx val="5"/>
            <c:invertIfNegative val="0"/>
            <c:bubble3D val="0"/>
            <c:spPr>
              <a:solidFill>
                <a:srgbClr val="92D050"/>
              </a:solidFill>
            </c:spPr>
            <c:extLst>
              <c:ext xmlns:c16="http://schemas.microsoft.com/office/drawing/2014/chart" uri="{C3380CC4-5D6E-409C-BE32-E72D297353CC}">
                <c16:uniqueId val="{0000000B-2D73-4788-B59D-D35B59C12C42}"/>
              </c:ext>
            </c:extLst>
          </c:dPt>
          <c:dPt>
            <c:idx val="6"/>
            <c:invertIfNegative val="0"/>
            <c:bubble3D val="0"/>
            <c:spPr>
              <a:solidFill>
                <a:srgbClr val="92D050"/>
              </a:solidFill>
            </c:spPr>
            <c:extLst>
              <c:ext xmlns:c16="http://schemas.microsoft.com/office/drawing/2014/chart" uri="{C3380CC4-5D6E-409C-BE32-E72D297353CC}">
                <c16:uniqueId val="{0000000D-2D73-4788-B59D-D35B59C12C42}"/>
              </c:ext>
            </c:extLst>
          </c:dPt>
          <c:dPt>
            <c:idx val="7"/>
            <c:invertIfNegative val="0"/>
            <c:bubble3D val="0"/>
            <c:spPr>
              <a:solidFill>
                <a:srgbClr val="92D050"/>
              </a:solidFill>
            </c:spPr>
            <c:extLst>
              <c:ext xmlns:c16="http://schemas.microsoft.com/office/drawing/2014/chart" uri="{C3380CC4-5D6E-409C-BE32-E72D297353CC}">
                <c16:uniqueId val="{0000000F-2D73-4788-B59D-D35B59C12C42}"/>
              </c:ext>
            </c:extLst>
          </c:dPt>
          <c:cat>
            <c:strRef>
              <c:f>Sheet1!$A$8:$A$15</c:f>
              <c:strCache>
                <c:ptCount val="8"/>
                <c:pt idx="0">
                  <c:v>Electric Steam </c:v>
                </c:pt>
                <c:pt idx="1">
                  <c:v>Gas Steam </c:v>
                </c:pt>
                <c:pt idx="2">
                  <c:v>Steam to Steam</c:v>
                </c:pt>
                <c:pt idx="3">
                  <c:v>Compressed Air </c:v>
                </c:pt>
                <c:pt idx="4">
                  <c:v>Ultrasonic </c:v>
                </c:pt>
                <c:pt idx="5">
                  <c:v>High Pressure</c:v>
                </c:pt>
                <c:pt idx="6">
                  <c:v>DL Hybrid</c:v>
                </c:pt>
                <c:pt idx="7">
                  <c:v>Evaporative Media </c:v>
                </c:pt>
              </c:strCache>
            </c:strRef>
          </c:cat>
          <c:val>
            <c:numRef>
              <c:f>Sheet1!$B$8:$B$15</c:f>
              <c:numCache>
                <c:formatCode>_("$"* #,##0.00_);_("$"* \(#,##0.00\);_("$"* "-"??_);_(@_)</c:formatCode>
                <c:ptCount val="8"/>
                <c:pt idx="0">
                  <c:v>130900</c:v>
                </c:pt>
                <c:pt idx="1">
                  <c:v>49061.538461538461</c:v>
                </c:pt>
                <c:pt idx="2">
                  <c:v>41246.835443037977</c:v>
                </c:pt>
                <c:pt idx="3">
                  <c:v>8737.4700000000012</c:v>
                </c:pt>
                <c:pt idx="4">
                  <c:v>8050.0000000000009</c:v>
                </c:pt>
                <c:pt idx="5">
                  <c:v>420</c:v>
                </c:pt>
                <c:pt idx="6">
                  <c:v>122.49999999999999</c:v>
                </c:pt>
                <c:pt idx="7">
                  <c:v>105</c:v>
                </c:pt>
              </c:numCache>
            </c:numRef>
          </c:val>
          <c:extLst>
            <c:ext xmlns:c16="http://schemas.microsoft.com/office/drawing/2014/chart" uri="{C3380CC4-5D6E-409C-BE32-E72D297353CC}">
              <c16:uniqueId val="{00000010-2D73-4788-B59D-D35B59C12C42}"/>
            </c:ext>
          </c:extLst>
        </c:ser>
        <c:dLbls>
          <c:showLegendKey val="0"/>
          <c:showVal val="0"/>
          <c:showCatName val="0"/>
          <c:showSerName val="0"/>
          <c:showPercent val="0"/>
          <c:showBubbleSize val="0"/>
        </c:dLbls>
        <c:gapWidth val="150"/>
        <c:shape val="box"/>
        <c:axId val="434589736"/>
        <c:axId val="434590128"/>
        <c:axId val="0"/>
      </c:bar3DChart>
      <c:catAx>
        <c:axId val="434589736"/>
        <c:scaling>
          <c:orientation val="minMax"/>
        </c:scaling>
        <c:delete val="0"/>
        <c:axPos val="b"/>
        <c:title>
          <c:tx>
            <c:rich>
              <a:bodyPr/>
              <a:lstStyle/>
              <a:p>
                <a:pPr>
                  <a:defRPr/>
                </a:pPr>
                <a:r>
                  <a:rPr lang="en-US" dirty="0">
                    <a:solidFill>
                      <a:srgbClr val="0070C0"/>
                    </a:solidFill>
                  </a:rPr>
                  <a:t>Technology</a:t>
                </a:r>
              </a:p>
            </c:rich>
          </c:tx>
          <c:overlay val="0"/>
        </c:title>
        <c:numFmt formatCode="General" sourceLinked="0"/>
        <c:majorTickMark val="none"/>
        <c:minorTickMark val="none"/>
        <c:tickLblPos val="nextTo"/>
        <c:crossAx val="434590128"/>
        <c:crosses val="autoZero"/>
        <c:auto val="1"/>
        <c:lblAlgn val="ctr"/>
        <c:lblOffset val="100"/>
        <c:noMultiLvlLbl val="0"/>
      </c:catAx>
      <c:valAx>
        <c:axId val="434590128"/>
        <c:scaling>
          <c:orientation val="minMax"/>
        </c:scaling>
        <c:delete val="0"/>
        <c:axPos val="l"/>
        <c:majorGridlines/>
        <c:title>
          <c:tx>
            <c:rich>
              <a:bodyPr/>
              <a:lstStyle/>
              <a:p>
                <a:pPr>
                  <a:defRPr/>
                </a:pPr>
                <a:r>
                  <a:rPr lang="en-US" dirty="0">
                    <a:solidFill>
                      <a:srgbClr val="0070C0"/>
                    </a:solidFill>
                  </a:rPr>
                  <a:t>Annual Cost </a:t>
                </a:r>
              </a:p>
            </c:rich>
          </c:tx>
          <c:overlay val="0"/>
        </c:title>
        <c:numFmt formatCode="_(&quot;$&quot;* #,##0.00_);_(&quot;$&quot;* \(#,##0.00\);_(&quot;$&quot;* &quot;-&quot;??_);_(@_)" sourceLinked="1"/>
        <c:majorTickMark val="none"/>
        <c:minorTickMark val="none"/>
        <c:tickLblPos val="nextTo"/>
        <c:crossAx val="434589736"/>
        <c:crosses val="autoZero"/>
        <c:crossBetween val="between"/>
      </c:valAx>
      <c:dTable>
        <c:showHorzBorder val="1"/>
        <c:showVertBorder val="1"/>
        <c:showOutline val="1"/>
        <c:showKeys val="0"/>
      </c:dTable>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33083-17DE-457D-B7E4-2987FB8223B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920BE5B-58E1-4EA7-907B-74E0F941E69A}">
      <dgm:prSet/>
      <dgm:spPr/>
      <dgm:t>
        <a:bodyPr/>
        <a:lstStyle/>
        <a:p>
          <a:r>
            <a:rPr lang="en-US"/>
            <a:t>ASHRAE 170 and it’s effect on healthcare</a:t>
          </a:r>
        </a:p>
      </dgm:t>
    </dgm:pt>
    <dgm:pt modelId="{EB3968D5-23AC-4158-A289-46CAF672703D}" type="parTrans" cxnId="{02D492D6-FE24-4CC9-895B-0148CD3AD837}">
      <dgm:prSet/>
      <dgm:spPr/>
      <dgm:t>
        <a:bodyPr/>
        <a:lstStyle/>
        <a:p>
          <a:endParaRPr lang="en-US"/>
        </a:p>
      </dgm:t>
    </dgm:pt>
    <dgm:pt modelId="{9D155CEA-8945-49C4-BDB0-22F357F80A94}" type="sibTrans" cxnId="{02D492D6-FE24-4CC9-895B-0148CD3AD837}">
      <dgm:prSet/>
      <dgm:spPr/>
      <dgm:t>
        <a:bodyPr/>
        <a:lstStyle/>
        <a:p>
          <a:endParaRPr lang="en-US"/>
        </a:p>
      </dgm:t>
    </dgm:pt>
    <dgm:pt modelId="{D6D0B896-C733-4F2E-8894-0316044B8092}">
      <dgm:prSet/>
      <dgm:spPr/>
      <dgm:t>
        <a:bodyPr/>
        <a:lstStyle/>
        <a:p>
          <a:r>
            <a:rPr lang="en-US"/>
            <a:t>Trends in the Market</a:t>
          </a:r>
        </a:p>
      </dgm:t>
    </dgm:pt>
    <dgm:pt modelId="{4398CD08-6CC8-45A8-9F86-BBC412382E0A}" type="parTrans" cxnId="{CEF61E11-5E54-4F8D-97DA-CEE2AD6068CF}">
      <dgm:prSet/>
      <dgm:spPr/>
      <dgm:t>
        <a:bodyPr/>
        <a:lstStyle/>
        <a:p>
          <a:endParaRPr lang="en-US"/>
        </a:p>
      </dgm:t>
    </dgm:pt>
    <dgm:pt modelId="{0D274BA3-3B2E-41C2-B367-2A6D4578E7EE}" type="sibTrans" cxnId="{CEF61E11-5E54-4F8D-97DA-CEE2AD6068CF}">
      <dgm:prSet/>
      <dgm:spPr/>
      <dgm:t>
        <a:bodyPr/>
        <a:lstStyle/>
        <a:p>
          <a:endParaRPr lang="en-US"/>
        </a:p>
      </dgm:t>
    </dgm:pt>
    <dgm:pt modelId="{A2C4C625-6338-4923-9607-859D7ADC6266}">
      <dgm:prSet/>
      <dgm:spPr/>
      <dgm:t>
        <a:bodyPr/>
        <a:lstStyle/>
        <a:p>
          <a:r>
            <a:rPr lang="en-US"/>
            <a:t>Humidity Control as a competitive advantage</a:t>
          </a:r>
        </a:p>
      </dgm:t>
    </dgm:pt>
    <dgm:pt modelId="{11B5B228-B2BF-471C-B585-1BBE1923EFB0}" type="parTrans" cxnId="{105E2A12-5962-4C65-9036-CEE8CDA8C19C}">
      <dgm:prSet/>
      <dgm:spPr/>
      <dgm:t>
        <a:bodyPr/>
        <a:lstStyle/>
        <a:p>
          <a:endParaRPr lang="en-US"/>
        </a:p>
      </dgm:t>
    </dgm:pt>
    <dgm:pt modelId="{39F7702D-E228-4D0E-9163-5AD7C8C6702A}" type="sibTrans" cxnId="{105E2A12-5962-4C65-9036-CEE8CDA8C19C}">
      <dgm:prSet/>
      <dgm:spPr/>
      <dgm:t>
        <a:bodyPr/>
        <a:lstStyle/>
        <a:p>
          <a:endParaRPr lang="en-US"/>
        </a:p>
      </dgm:t>
    </dgm:pt>
    <dgm:pt modelId="{289D1761-EDEF-49BC-BB74-21D4BDEF58A0}">
      <dgm:prSet/>
      <dgm:spPr/>
      <dgm:t>
        <a:bodyPr/>
        <a:lstStyle/>
        <a:p>
          <a:r>
            <a:rPr lang="en-US"/>
            <a:t>How Condair can help to meet those goals</a:t>
          </a:r>
        </a:p>
      </dgm:t>
    </dgm:pt>
    <dgm:pt modelId="{15843431-9E84-4FEB-8765-FAB2B091FC66}" type="parTrans" cxnId="{9D67F3F4-54BE-4961-9791-F6EB58AE11C3}">
      <dgm:prSet/>
      <dgm:spPr/>
      <dgm:t>
        <a:bodyPr/>
        <a:lstStyle/>
        <a:p>
          <a:endParaRPr lang="en-US"/>
        </a:p>
      </dgm:t>
    </dgm:pt>
    <dgm:pt modelId="{0E74F62C-EF55-40EA-9158-ED0076763195}" type="sibTrans" cxnId="{9D67F3F4-54BE-4961-9791-F6EB58AE11C3}">
      <dgm:prSet/>
      <dgm:spPr/>
      <dgm:t>
        <a:bodyPr/>
        <a:lstStyle/>
        <a:p>
          <a:endParaRPr lang="en-US"/>
        </a:p>
      </dgm:t>
    </dgm:pt>
    <dgm:pt modelId="{B75944E6-A47E-46FF-ADFC-E9B791D01143}" type="pres">
      <dgm:prSet presAssocID="{2B833083-17DE-457D-B7E4-2987FB8223B4}" presName="root" presStyleCnt="0">
        <dgm:presLayoutVars>
          <dgm:dir/>
          <dgm:resizeHandles val="exact"/>
        </dgm:presLayoutVars>
      </dgm:prSet>
      <dgm:spPr/>
    </dgm:pt>
    <dgm:pt modelId="{EF528B87-A043-4007-AD9A-677F77FDD2DE}" type="pres">
      <dgm:prSet presAssocID="{6920BE5B-58E1-4EA7-907B-74E0F941E69A}" presName="compNode" presStyleCnt="0"/>
      <dgm:spPr/>
    </dgm:pt>
    <dgm:pt modelId="{7BDD0B1C-D2A8-4671-A335-3C92382B3600}" type="pres">
      <dgm:prSet presAssocID="{6920BE5B-58E1-4EA7-907B-74E0F941E69A}" presName="bgRect" presStyleLbl="bgShp" presStyleIdx="0" presStyleCnt="4"/>
      <dgm:spPr/>
    </dgm:pt>
    <dgm:pt modelId="{1FD230DF-5D47-46F7-A6D5-E4ADF5749FAA}" type="pres">
      <dgm:prSet presAssocID="{6920BE5B-58E1-4EA7-907B-74E0F941E69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C838DD5E-A028-4398-827C-808E64032447}" type="pres">
      <dgm:prSet presAssocID="{6920BE5B-58E1-4EA7-907B-74E0F941E69A}" presName="spaceRect" presStyleCnt="0"/>
      <dgm:spPr/>
    </dgm:pt>
    <dgm:pt modelId="{90B061EF-6C60-45EE-9CED-C30318A25519}" type="pres">
      <dgm:prSet presAssocID="{6920BE5B-58E1-4EA7-907B-74E0F941E69A}" presName="parTx" presStyleLbl="revTx" presStyleIdx="0" presStyleCnt="4">
        <dgm:presLayoutVars>
          <dgm:chMax val="0"/>
          <dgm:chPref val="0"/>
        </dgm:presLayoutVars>
      </dgm:prSet>
      <dgm:spPr/>
    </dgm:pt>
    <dgm:pt modelId="{5E1C4FCA-2B59-4DD7-8D97-4FC79169CAE5}" type="pres">
      <dgm:prSet presAssocID="{9D155CEA-8945-49C4-BDB0-22F357F80A94}" presName="sibTrans" presStyleCnt="0"/>
      <dgm:spPr/>
    </dgm:pt>
    <dgm:pt modelId="{0AD04E12-A263-4CF0-B8DF-D1FE6D505B36}" type="pres">
      <dgm:prSet presAssocID="{D6D0B896-C733-4F2E-8894-0316044B8092}" presName="compNode" presStyleCnt="0"/>
      <dgm:spPr/>
    </dgm:pt>
    <dgm:pt modelId="{0CEB4E0B-12E0-4F36-902D-ED5272B7C4E5}" type="pres">
      <dgm:prSet presAssocID="{D6D0B896-C733-4F2E-8894-0316044B8092}" presName="bgRect" presStyleLbl="bgShp" presStyleIdx="1" presStyleCnt="4"/>
      <dgm:spPr/>
    </dgm:pt>
    <dgm:pt modelId="{70F0F105-DB73-41FB-86BD-20CBA6ACA0BB}" type="pres">
      <dgm:prSet presAssocID="{D6D0B896-C733-4F2E-8894-0316044B809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011BB5FE-37D0-4075-96FA-A6C6FAB07CA7}" type="pres">
      <dgm:prSet presAssocID="{D6D0B896-C733-4F2E-8894-0316044B8092}" presName="spaceRect" presStyleCnt="0"/>
      <dgm:spPr/>
    </dgm:pt>
    <dgm:pt modelId="{D307B997-8AD0-422E-92FF-3FF561D95EF0}" type="pres">
      <dgm:prSet presAssocID="{D6D0B896-C733-4F2E-8894-0316044B8092}" presName="parTx" presStyleLbl="revTx" presStyleIdx="1" presStyleCnt="4">
        <dgm:presLayoutVars>
          <dgm:chMax val="0"/>
          <dgm:chPref val="0"/>
        </dgm:presLayoutVars>
      </dgm:prSet>
      <dgm:spPr/>
    </dgm:pt>
    <dgm:pt modelId="{5A1A4AC6-19F5-4C54-9FAE-4749B236BC18}" type="pres">
      <dgm:prSet presAssocID="{0D274BA3-3B2E-41C2-B367-2A6D4578E7EE}" presName="sibTrans" presStyleCnt="0"/>
      <dgm:spPr/>
    </dgm:pt>
    <dgm:pt modelId="{FCE61C44-E08B-404E-ADCC-16B2F05FCBE2}" type="pres">
      <dgm:prSet presAssocID="{A2C4C625-6338-4923-9607-859D7ADC6266}" presName="compNode" presStyleCnt="0"/>
      <dgm:spPr/>
    </dgm:pt>
    <dgm:pt modelId="{8E485FD9-A9F7-4D57-9F29-C6605DC692F5}" type="pres">
      <dgm:prSet presAssocID="{A2C4C625-6338-4923-9607-859D7ADC6266}" presName="bgRect" presStyleLbl="bgShp" presStyleIdx="2" presStyleCnt="4"/>
      <dgm:spPr/>
    </dgm:pt>
    <dgm:pt modelId="{6949BD06-0200-46E0-9FC6-709B6A5DA760}" type="pres">
      <dgm:prSet presAssocID="{A2C4C625-6338-4923-9607-859D7ADC626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uge"/>
        </a:ext>
      </dgm:extLst>
    </dgm:pt>
    <dgm:pt modelId="{613F0635-AD8B-475E-BD22-FEDF00F4E2DC}" type="pres">
      <dgm:prSet presAssocID="{A2C4C625-6338-4923-9607-859D7ADC6266}" presName="spaceRect" presStyleCnt="0"/>
      <dgm:spPr/>
    </dgm:pt>
    <dgm:pt modelId="{14532985-B22C-427A-A357-FBD8FA62B1D1}" type="pres">
      <dgm:prSet presAssocID="{A2C4C625-6338-4923-9607-859D7ADC6266}" presName="parTx" presStyleLbl="revTx" presStyleIdx="2" presStyleCnt="4">
        <dgm:presLayoutVars>
          <dgm:chMax val="0"/>
          <dgm:chPref val="0"/>
        </dgm:presLayoutVars>
      </dgm:prSet>
      <dgm:spPr/>
    </dgm:pt>
    <dgm:pt modelId="{A1DE31F5-3329-4087-97CD-8DE257C9967A}" type="pres">
      <dgm:prSet presAssocID="{39F7702D-E228-4D0E-9163-5AD7C8C6702A}" presName="sibTrans" presStyleCnt="0"/>
      <dgm:spPr/>
    </dgm:pt>
    <dgm:pt modelId="{F9C55FD7-BBF1-4AE8-8ACF-632B46A1CD37}" type="pres">
      <dgm:prSet presAssocID="{289D1761-EDEF-49BC-BB74-21D4BDEF58A0}" presName="compNode" presStyleCnt="0"/>
      <dgm:spPr/>
    </dgm:pt>
    <dgm:pt modelId="{1BCA636A-D578-4EA8-A5EF-5A379AC4AC5F}" type="pres">
      <dgm:prSet presAssocID="{289D1761-EDEF-49BC-BB74-21D4BDEF58A0}" presName="bgRect" presStyleLbl="bgShp" presStyleIdx="3" presStyleCnt="4"/>
      <dgm:spPr/>
    </dgm:pt>
    <dgm:pt modelId="{454D085F-40B5-4FBC-937A-EC46B60A39EC}" type="pres">
      <dgm:prSet presAssocID="{289D1761-EDEF-49BC-BB74-21D4BDEF58A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7D0607C4-C312-43E9-92A1-DF96F59E3D86}" type="pres">
      <dgm:prSet presAssocID="{289D1761-EDEF-49BC-BB74-21D4BDEF58A0}" presName="spaceRect" presStyleCnt="0"/>
      <dgm:spPr/>
    </dgm:pt>
    <dgm:pt modelId="{E767E9EA-781B-4BFE-88D3-2B89F0267A88}" type="pres">
      <dgm:prSet presAssocID="{289D1761-EDEF-49BC-BB74-21D4BDEF58A0}" presName="parTx" presStyleLbl="revTx" presStyleIdx="3" presStyleCnt="4">
        <dgm:presLayoutVars>
          <dgm:chMax val="0"/>
          <dgm:chPref val="0"/>
        </dgm:presLayoutVars>
      </dgm:prSet>
      <dgm:spPr/>
    </dgm:pt>
  </dgm:ptLst>
  <dgm:cxnLst>
    <dgm:cxn modelId="{CEF61E11-5E54-4F8D-97DA-CEE2AD6068CF}" srcId="{2B833083-17DE-457D-B7E4-2987FB8223B4}" destId="{D6D0B896-C733-4F2E-8894-0316044B8092}" srcOrd="1" destOrd="0" parTransId="{4398CD08-6CC8-45A8-9F86-BBC412382E0A}" sibTransId="{0D274BA3-3B2E-41C2-B367-2A6D4578E7EE}"/>
    <dgm:cxn modelId="{105E2A12-5962-4C65-9036-CEE8CDA8C19C}" srcId="{2B833083-17DE-457D-B7E4-2987FB8223B4}" destId="{A2C4C625-6338-4923-9607-859D7ADC6266}" srcOrd="2" destOrd="0" parTransId="{11B5B228-B2BF-471C-B585-1BBE1923EFB0}" sibTransId="{39F7702D-E228-4D0E-9163-5AD7C8C6702A}"/>
    <dgm:cxn modelId="{1E7532AA-33B8-4622-8786-188B8F8F4A1E}" type="presOf" srcId="{2B833083-17DE-457D-B7E4-2987FB8223B4}" destId="{B75944E6-A47E-46FF-ADFC-E9B791D01143}" srcOrd="0" destOrd="0" presId="urn:microsoft.com/office/officeart/2018/2/layout/IconVerticalSolidList"/>
    <dgm:cxn modelId="{A0952BB7-6451-4C1A-B565-9F8EFDCA368C}" type="presOf" srcId="{6920BE5B-58E1-4EA7-907B-74E0F941E69A}" destId="{90B061EF-6C60-45EE-9CED-C30318A25519}" srcOrd="0" destOrd="0" presId="urn:microsoft.com/office/officeart/2018/2/layout/IconVerticalSolidList"/>
    <dgm:cxn modelId="{A3E16ABD-CB95-4DC8-9596-DF4F133AFE9C}" type="presOf" srcId="{D6D0B896-C733-4F2E-8894-0316044B8092}" destId="{D307B997-8AD0-422E-92FF-3FF561D95EF0}" srcOrd="0" destOrd="0" presId="urn:microsoft.com/office/officeart/2018/2/layout/IconVerticalSolidList"/>
    <dgm:cxn modelId="{F9EFEBD3-29B7-4536-A3A8-659D9094BB0F}" type="presOf" srcId="{289D1761-EDEF-49BC-BB74-21D4BDEF58A0}" destId="{E767E9EA-781B-4BFE-88D3-2B89F0267A88}" srcOrd="0" destOrd="0" presId="urn:microsoft.com/office/officeart/2018/2/layout/IconVerticalSolidList"/>
    <dgm:cxn modelId="{02D492D6-FE24-4CC9-895B-0148CD3AD837}" srcId="{2B833083-17DE-457D-B7E4-2987FB8223B4}" destId="{6920BE5B-58E1-4EA7-907B-74E0F941E69A}" srcOrd="0" destOrd="0" parTransId="{EB3968D5-23AC-4158-A289-46CAF672703D}" sibTransId="{9D155CEA-8945-49C4-BDB0-22F357F80A94}"/>
    <dgm:cxn modelId="{8CE5A0DA-9C3F-4451-B4B2-81F0B6083AAD}" type="presOf" srcId="{A2C4C625-6338-4923-9607-859D7ADC6266}" destId="{14532985-B22C-427A-A357-FBD8FA62B1D1}" srcOrd="0" destOrd="0" presId="urn:microsoft.com/office/officeart/2018/2/layout/IconVerticalSolidList"/>
    <dgm:cxn modelId="{9D67F3F4-54BE-4961-9791-F6EB58AE11C3}" srcId="{2B833083-17DE-457D-B7E4-2987FB8223B4}" destId="{289D1761-EDEF-49BC-BB74-21D4BDEF58A0}" srcOrd="3" destOrd="0" parTransId="{15843431-9E84-4FEB-8765-FAB2B091FC66}" sibTransId="{0E74F62C-EF55-40EA-9158-ED0076763195}"/>
    <dgm:cxn modelId="{6B7E9AFF-3160-4A73-86FF-11E26D7AD320}" type="presParOf" srcId="{B75944E6-A47E-46FF-ADFC-E9B791D01143}" destId="{EF528B87-A043-4007-AD9A-677F77FDD2DE}" srcOrd="0" destOrd="0" presId="urn:microsoft.com/office/officeart/2018/2/layout/IconVerticalSolidList"/>
    <dgm:cxn modelId="{3CBD0B95-B02C-4F9A-A628-3FEA78E4E813}" type="presParOf" srcId="{EF528B87-A043-4007-AD9A-677F77FDD2DE}" destId="{7BDD0B1C-D2A8-4671-A335-3C92382B3600}" srcOrd="0" destOrd="0" presId="urn:microsoft.com/office/officeart/2018/2/layout/IconVerticalSolidList"/>
    <dgm:cxn modelId="{AC6E10B0-8193-4A80-B38F-5DEB07B8A035}" type="presParOf" srcId="{EF528B87-A043-4007-AD9A-677F77FDD2DE}" destId="{1FD230DF-5D47-46F7-A6D5-E4ADF5749FAA}" srcOrd="1" destOrd="0" presId="urn:microsoft.com/office/officeart/2018/2/layout/IconVerticalSolidList"/>
    <dgm:cxn modelId="{1A430E36-2D38-48C3-85D2-72DD6E1AE356}" type="presParOf" srcId="{EF528B87-A043-4007-AD9A-677F77FDD2DE}" destId="{C838DD5E-A028-4398-827C-808E64032447}" srcOrd="2" destOrd="0" presId="urn:microsoft.com/office/officeart/2018/2/layout/IconVerticalSolidList"/>
    <dgm:cxn modelId="{A0FCE208-6967-4854-8345-8DB7BD657FA7}" type="presParOf" srcId="{EF528B87-A043-4007-AD9A-677F77FDD2DE}" destId="{90B061EF-6C60-45EE-9CED-C30318A25519}" srcOrd="3" destOrd="0" presId="urn:microsoft.com/office/officeart/2018/2/layout/IconVerticalSolidList"/>
    <dgm:cxn modelId="{7C961ADC-2CCB-403F-A15B-1C36C4B341CD}" type="presParOf" srcId="{B75944E6-A47E-46FF-ADFC-E9B791D01143}" destId="{5E1C4FCA-2B59-4DD7-8D97-4FC79169CAE5}" srcOrd="1" destOrd="0" presId="urn:microsoft.com/office/officeart/2018/2/layout/IconVerticalSolidList"/>
    <dgm:cxn modelId="{78EBC7CF-E5EF-4F6B-8C51-AFF5BAB91128}" type="presParOf" srcId="{B75944E6-A47E-46FF-ADFC-E9B791D01143}" destId="{0AD04E12-A263-4CF0-B8DF-D1FE6D505B36}" srcOrd="2" destOrd="0" presId="urn:microsoft.com/office/officeart/2018/2/layout/IconVerticalSolidList"/>
    <dgm:cxn modelId="{E9F86EBC-13D4-47AD-9527-5D9E29D1385C}" type="presParOf" srcId="{0AD04E12-A263-4CF0-B8DF-D1FE6D505B36}" destId="{0CEB4E0B-12E0-4F36-902D-ED5272B7C4E5}" srcOrd="0" destOrd="0" presId="urn:microsoft.com/office/officeart/2018/2/layout/IconVerticalSolidList"/>
    <dgm:cxn modelId="{F596268D-20BD-462F-A846-C8B65F5C2B9A}" type="presParOf" srcId="{0AD04E12-A263-4CF0-B8DF-D1FE6D505B36}" destId="{70F0F105-DB73-41FB-86BD-20CBA6ACA0BB}" srcOrd="1" destOrd="0" presId="urn:microsoft.com/office/officeart/2018/2/layout/IconVerticalSolidList"/>
    <dgm:cxn modelId="{A2A0C19D-6EC2-47F8-A4C4-0E180945FB9E}" type="presParOf" srcId="{0AD04E12-A263-4CF0-B8DF-D1FE6D505B36}" destId="{011BB5FE-37D0-4075-96FA-A6C6FAB07CA7}" srcOrd="2" destOrd="0" presId="urn:microsoft.com/office/officeart/2018/2/layout/IconVerticalSolidList"/>
    <dgm:cxn modelId="{5CB199FD-994B-4081-8684-22DE23E168BB}" type="presParOf" srcId="{0AD04E12-A263-4CF0-B8DF-D1FE6D505B36}" destId="{D307B997-8AD0-422E-92FF-3FF561D95EF0}" srcOrd="3" destOrd="0" presId="urn:microsoft.com/office/officeart/2018/2/layout/IconVerticalSolidList"/>
    <dgm:cxn modelId="{F7481E55-E311-4071-8AF3-B28E28CB6D25}" type="presParOf" srcId="{B75944E6-A47E-46FF-ADFC-E9B791D01143}" destId="{5A1A4AC6-19F5-4C54-9FAE-4749B236BC18}" srcOrd="3" destOrd="0" presId="urn:microsoft.com/office/officeart/2018/2/layout/IconVerticalSolidList"/>
    <dgm:cxn modelId="{9A481758-F55A-474E-B50D-AC33847E7EC3}" type="presParOf" srcId="{B75944E6-A47E-46FF-ADFC-E9B791D01143}" destId="{FCE61C44-E08B-404E-ADCC-16B2F05FCBE2}" srcOrd="4" destOrd="0" presId="urn:microsoft.com/office/officeart/2018/2/layout/IconVerticalSolidList"/>
    <dgm:cxn modelId="{A44E7E1A-29CA-4CF1-BD00-46B052C448AF}" type="presParOf" srcId="{FCE61C44-E08B-404E-ADCC-16B2F05FCBE2}" destId="{8E485FD9-A9F7-4D57-9F29-C6605DC692F5}" srcOrd="0" destOrd="0" presId="urn:microsoft.com/office/officeart/2018/2/layout/IconVerticalSolidList"/>
    <dgm:cxn modelId="{C858C701-7058-430B-B212-742885363B56}" type="presParOf" srcId="{FCE61C44-E08B-404E-ADCC-16B2F05FCBE2}" destId="{6949BD06-0200-46E0-9FC6-709B6A5DA760}" srcOrd="1" destOrd="0" presId="urn:microsoft.com/office/officeart/2018/2/layout/IconVerticalSolidList"/>
    <dgm:cxn modelId="{22E31FFB-C7F3-41AB-95E8-71F35530BD3E}" type="presParOf" srcId="{FCE61C44-E08B-404E-ADCC-16B2F05FCBE2}" destId="{613F0635-AD8B-475E-BD22-FEDF00F4E2DC}" srcOrd="2" destOrd="0" presId="urn:microsoft.com/office/officeart/2018/2/layout/IconVerticalSolidList"/>
    <dgm:cxn modelId="{37E5D555-B28E-4153-AFA5-56822C47929A}" type="presParOf" srcId="{FCE61C44-E08B-404E-ADCC-16B2F05FCBE2}" destId="{14532985-B22C-427A-A357-FBD8FA62B1D1}" srcOrd="3" destOrd="0" presId="urn:microsoft.com/office/officeart/2018/2/layout/IconVerticalSolidList"/>
    <dgm:cxn modelId="{E5BE0D9C-A120-4426-858E-080BFD72F99D}" type="presParOf" srcId="{B75944E6-A47E-46FF-ADFC-E9B791D01143}" destId="{A1DE31F5-3329-4087-97CD-8DE257C9967A}" srcOrd="5" destOrd="0" presId="urn:microsoft.com/office/officeart/2018/2/layout/IconVerticalSolidList"/>
    <dgm:cxn modelId="{22CA8BB4-7815-4E62-8105-96A3540D1003}" type="presParOf" srcId="{B75944E6-A47E-46FF-ADFC-E9B791D01143}" destId="{F9C55FD7-BBF1-4AE8-8ACF-632B46A1CD37}" srcOrd="6" destOrd="0" presId="urn:microsoft.com/office/officeart/2018/2/layout/IconVerticalSolidList"/>
    <dgm:cxn modelId="{0D95A0B7-3977-4881-89F2-623E1E4F88F5}" type="presParOf" srcId="{F9C55FD7-BBF1-4AE8-8ACF-632B46A1CD37}" destId="{1BCA636A-D578-4EA8-A5EF-5A379AC4AC5F}" srcOrd="0" destOrd="0" presId="urn:microsoft.com/office/officeart/2018/2/layout/IconVerticalSolidList"/>
    <dgm:cxn modelId="{1C0DF04F-1218-41E5-8C28-5EE1C636BDBE}" type="presParOf" srcId="{F9C55FD7-BBF1-4AE8-8ACF-632B46A1CD37}" destId="{454D085F-40B5-4FBC-937A-EC46B60A39EC}" srcOrd="1" destOrd="0" presId="urn:microsoft.com/office/officeart/2018/2/layout/IconVerticalSolidList"/>
    <dgm:cxn modelId="{D54F60A8-CC84-4F59-8D84-1A8FE91D2818}" type="presParOf" srcId="{F9C55FD7-BBF1-4AE8-8ACF-632B46A1CD37}" destId="{7D0607C4-C312-43E9-92A1-DF96F59E3D86}" srcOrd="2" destOrd="0" presId="urn:microsoft.com/office/officeart/2018/2/layout/IconVerticalSolidList"/>
    <dgm:cxn modelId="{0625D886-6F78-4E01-985A-143FC6E8C7C3}" type="presParOf" srcId="{F9C55FD7-BBF1-4AE8-8ACF-632B46A1CD37}" destId="{E767E9EA-781B-4BFE-88D3-2B89F0267A8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0B1C-D2A8-4671-A335-3C92382B3600}">
      <dsp:nvSpPr>
        <dsp:cNvPr id="0" name=""/>
        <dsp:cNvSpPr/>
      </dsp:nvSpPr>
      <dsp:spPr>
        <a:xfrm>
          <a:off x="0" y="1792"/>
          <a:ext cx="10944225" cy="9086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D230DF-5D47-46F7-A6D5-E4ADF5749FAA}">
      <dsp:nvSpPr>
        <dsp:cNvPr id="0" name=""/>
        <dsp:cNvSpPr/>
      </dsp:nvSpPr>
      <dsp:spPr>
        <a:xfrm>
          <a:off x="274861" y="206234"/>
          <a:ext cx="499747" cy="499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B061EF-6C60-45EE-9CED-C30318A25519}">
      <dsp:nvSpPr>
        <dsp:cNvPr id="0" name=""/>
        <dsp:cNvSpPr/>
      </dsp:nvSpPr>
      <dsp:spPr>
        <a:xfrm>
          <a:off x="1049469" y="1792"/>
          <a:ext cx="9894755" cy="908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977900">
            <a:lnSpc>
              <a:spcPct val="90000"/>
            </a:lnSpc>
            <a:spcBef>
              <a:spcPct val="0"/>
            </a:spcBef>
            <a:spcAft>
              <a:spcPct val="35000"/>
            </a:spcAft>
            <a:buNone/>
          </a:pPr>
          <a:r>
            <a:rPr lang="en-US" sz="2200" kern="1200"/>
            <a:t>ASHRAE 170 and it’s effect on healthcare</a:t>
          </a:r>
        </a:p>
      </dsp:txBody>
      <dsp:txXfrm>
        <a:off x="1049469" y="1792"/>
        <a:ext cx="9894755" cy="908631"/>
      </dsp:txXfrm>
    </dsp:sp>
    <dsp:sp modelId="{0CEB4E0B-12E0-4F36-902D-ED5272B7C4E5}">
      <dsp:nvSpPr>
        <dsp:cNvPr id="0" name=""/>
        <dsp:cNvSpPr/>
      </dsp:nvSpPr>
      <dsp:spPr>
        <a:xfrm>
          <a:off x="0" y="1137582"/>
          <a:ext cx="10944225" cy="9086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0F105-DB73-41FB-86BD-20CBA6ACA0BB}">
      <dsp:nvSpPr>
        <dsp:cNvPr id="0" name=""/>
        <dsp:cNvSpPr/>
      </dsp:nvSpPr>
      <dsp:spPr>
        <a:xfrm>
          <a:off x="274861" y="1342024"/>
          <a:ext cx="499747" cy="499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07B997-8AD0-422E-92FF-3FF561D95EF0}">
      <dsp:nvSpPr>
        <dsp:cNvPr id="0" name=""/>
        <dsp:cNvSpPr/>
      </dsp:nvSpPr>
      <dsp:spPr>
        <a:xfrm>
          <a:off x="1049469" y="1137582"/>
          <a:ext cx="9894755" cy="908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977900">
            <a:lnSpc>
              <a:spcPct val="90000"/>
            </a:lnSpc>
            <a:spcBef>
              <a:spcPct val="0"/>
            </a:spcBef>
            <a:spcAft>
              <a:spcPct val="35000"/>
            </a:spcAft>
            <a:buNone/>
          </a:pPr>
          <a:r>
            <a:rPr lang="en-US" sz="2200" kern="1200"/>
            <a:t>Trends in the Market</a:t>
          </a:r>
        </a:p>
      </dsp:txBody>
      <dsp:txXfrm>
        <a:off x="1049469" y="1137582"/>
        <a:ext cx="9894755" cy="908631"/>
      </dsp:txXfrm>
    </dsp:sp>
    <dsp:sp modelId="{8E485FD9-A9F7-4D57-9F29-C6605DC692F5}">
      <dsp:nvSpPr>
        <dsp:cNvPr id="0" name=""/>
        <dsp:cNvSpPr/>
      </dsp:nvSpPr>
      <dsp:spPr>
        <a:xfrm>
          <a:off x="0" y="2273372"/>
          <a:ext cx="10944225" cy="9086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9BD06-0200-46E0-9FC6-709B6A5DA760}">
      <dsp:nvSpPr>
        <dsp:cNvPr id="0" name=""/>
        <dsp:cNvSpPr/>
      </dsp:nvSpPr>
      <dsp:spPr>
        <a:xfrm>
          <a:off x="274861" y="2477814"/>
          <a:ext cx="499747" cy="499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32985-B22C-427A-A357-FBD8FA62B1D1}">
      <dsp:nvSpPr>
        <dsp:cNvPr id="0" name=""/>
        <dsp:cNvSpPr/>
      </dsp:nvSpPr>
      <dsp:spPr>
        <a:xfrm>
          <a:off x="1049469" y="2273372"/>
          <a:ext cx="9894755" cy="908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977900">
            <a:lnSpc>
              <a:spcPct val="90000"/>
            </a:lnSpc>
            <a:spcBef>
              <a:spcPct val="0"/>
            </a:spcBef>
            <a:spcAft>
              <a:spcPct val="35000"/>
            </a:spcAft>
            <a:buNone/>
          </a:pPr>
          <a:r>
            <a:rPr lang="en-US" sz="2200" kern="1200"/>
            <a:t>Humidity Control as a competitive advantage</a:t>
          </a:r>
        </a:p>
      </dsp:txBody>
      <dsp:txXfrm>
        <a:off x="1049469" y="2273372"/>
        <a:ext cx="9894755" cy="908631"/>
      </dsp:txXfrm>
    </dsp:sp>
    <dsp:sp modelId="{1BCA636A-D578-4EA8-A5EF-5A379AC4AC5F}">
      <dsp:nvSpPr>
        <dsp:cNvPr id="0" name=""/>
        <dsp:cNvSpPr/>
      </dsp:nvSpPr>
      <dsp:spPr>
        <a:xfrm>
          <a:off x="0" y="3409162"/>
          <a:ext cx="10944225" cy="9086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D085F-40B5-4FBC-937A-EC46B60A39EC}">
      <dsp:nvSpPr>
        <dsp:cNvPr id="0" name=""/>
        <dsp:cNvSpPr/>
      </dsp:nvSpPr>
      <dsp:spPr>
        <a:xfrm>
          <a:off x="274861" y="3613604"/>
          <a:ext cx="499747" cy="4997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67E9EA-781B-4BFE-88D3-2B89F0267A88}">
      <dsp:nvSpPr>
        <dsp:cNvPr id="0" name=""/>
        <dsp:cNvSpPr/>
      </dsp:nvSpPr>
      <dsp:spPr>
        <a:xfrm>
          <a:off x="1049469" y="3409162"/>
          <a:ext cx="9894755" cy="908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977900">
            <a:lnSpc>
              <a:spcPct val="90000"/>
            </a:lnSpc>
            <a:spcBef>
              <a:spcPct val="0"/>
            </a:spcBef>
            <a:spcAft>
              <a:spcPct val="35000"/>
            </a:spcAft>
            <a:buNone/>
          </a:pPr>
          <a:r>
            <a:rPr lang="en-US" sz="2200" kern="1200"/>
            <a:t>How Condair can help to meet those goals</a:t>
          </a:r>
        </a:p>
      </dsp:txBody>
      <dsp:txXfrm>
        <a:off x="1049469" y="3409162"/>
        <a:ext cx="9894755" cy="9086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15/05/2024</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15/05/2024</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2.6 kW = all the lights turned on in your house</a:t>
            </a:r>
          </a:p>
          <a:p>
            <a:r>
              <a:rPr lang="en-US" sz="1200" i="0" dirty="0"/>
              <a:t>780 = heavy machinery operating 24/7</a:t>
            </a:r>
            <a:endParaRPr lang="en-US" dirty="0"/>
          </a:p>
          <a:p>
            <a:endParaRPr lang="en-US" dirty="0"/>
          </a:p>
          <a:p>
            <a:r>
              <a:rPr lang="en-US" dirty="0"/>
              <a:t>Considering reheat for when free cooling is not wanted </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11</a:t>
            </a:fld>
            <a:endParaRPr lang="en-GB" dirty="0"/>
          </a:p>
        </p:txBody>
      </p:sp>
    </p:spTree>
    <p:extLst>
      <p:ext uri="{BB962C8B-B14F-4D97-AF65-F5344CB8AC3E}">
        <p14:creationId xmlns:p14="http://schemas.microsoft.com/office/powerpoint/2010/main" val="44218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to </a:t>
            </a:r>
            <a:r>
              <a:rPr lang="en-US" dirty="0" err="1"/>
              <a:t>Condair’s</a:t>
            </a:r>
            <a:r>
              <a:rPr lang="en-US" dirty="0"/>
              <a:t> strategy is having the “right tool for the job”.  To this end, we offer a comprehensive portfolio of steam humidifiers; including offerings powered by electricity, gas, and steam.  A complete line up of adiabatic products for applications both large small. For industrial applications we offer dehumidification solutions based on desiccant technologies. And finally our portfolio of complimentary water treatment products provides the optimal water for our humidification products.  </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22</a:t>
            </a:fld>
            <a:endParaRPr lang="en-GB" dirty="0"/>
          </a:p>
        </p:txBody>
      </p:sp>
    </p:spTree>
    <p:extLst>
      <p:ext uri="{BB962C8B-B14F-4D97-AF65-F5344CB8AC3E}">
        <p14:creationId xmlns:p14="http://schemas.microsoft.com/office/powerpoint/2010/main" val="86734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to </a:t>
            </a:r>
            <a:r>
              <a:rPr lang="en-US" dirty="0" err="1"/>
              <a:t>Condair’s</a:t>
            </a:r>
            <a:r>
              <a:rPr lang="en-US" dirty="0"/>
              <a:t> strategy is having the “right tool for the job”.  To this end, we offer a comprehensive portfolio of steam humidifiers; including offerings powered by electricity, gas, and steam.  A complete line up of adiabatic products for applications both large small. For industrial applications we offer dehumidification solutions based on desiccant technologies. And finally our portfolio of complimentary water treatment products provides the optimal water for our humidification products.  </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23</a:t>
            </a:fld>
            <a:endParaRPr lang="en-GB" dirty="0"/>
          </a:p>
        </p:txBody>
      </p:sp>
    </p:spTree>
    <p:extLst>
      <p:ext uri="{BB962C8B-B14F-4D97-AF65-F5344CB8AC3E}">
        <p14:creationId xmlns:p14="http://schemas.microsoft.com/office/powerpoint/2010/main" val="328706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811EF9-9492-4F0D-AC6B-38E6D5B53515}" type="slidenum">
              <a:rPr lang="de-CH" smtClean="0"/>
              <a:pPr/>
              <a:t>24</a:t>
            </a:fld>
            <a:endParaRPr lang="de-CH"/>
          </a:p>
        </p:txBody>
      </p:sp>
    </p:spTree>
    <p:extLst>
      <p:ext uri="{BB962C8B-B14F-4D97-AF65-F5344CB8AC3E}">
        <p14:creationId xmlns:p14="http://schemas.microsoft.com/office/powerpoint/2010/main" val="4134801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6" name="Picture 5">
            <a:extLst>
              <a:ext uri="{FF2B5EF4-FFF2-40B4-BE49-F238E27FC236}">
                <a16:creationId xmlns:a16="http://schemas.microsoft.com/office/drawing/2014/main" id="{30F873F1-B9BB-5006-72B7-5674F741F248}"/>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24D51099-C25A-4063-953B-B039CBE8C49B}"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E5E8793F-CF96-4F17-B867-7636349C64D2}"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23C3053F-DFE4-4134-8B7C-362642EDE22D}"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068F6FF4-6C50-427A-A694-F7BF2BD5B913}"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415026"/>
      </p:ext>
    </p:extLst>
  </p:cSld>
  <p:clrMapOvr>
    <a:masterClrMapping/>
  </p:clrMapOvr>
  <p:hf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69562093-5FFB-45A8-94DB-8208676F4BBF}"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037881"/>
      </p:ext>
    </p:extLst>
  </p:cSld>
  <p:clrMapOvr>
    <a:masterClrMapping/>
  </p:clrMapOvr>
  <p:hf hd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a:t>13.05.2024</a:t>
            </a:r>
            <a:endParaRPr lang="en-US" dirty="0"/>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ECA4A258-154D-48AF-9C8D-74BC37331A61}"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13.05.2024</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56F6C53E-EFA2-4BAB-B2D3-E03217D61D86}"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a:ln>
                  <a:noFill/>
                </a:ln>
                <a:solidFill>
                  <a:srgbClr val="006AB3"/>
                </a:solidFill>
              </a:rPr>
              <a:t>Humidity for a better life</a:t>
            </a:r>
            <a:endParaRPr lang="en-US" sz="2200" i="1" noProof="0" dirty="0">
              <a:ln>
                <a:noFill/>
              </a:ln>
              <a:solidFill>
                <a:srgbClr val="006AB3"/>
              </a:solidFill>
            </a:endParaRP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78C662E1-87B0-4688-8008-3518F3D30928}"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7" name="Picture 6">
            <a:extLst>
              <a:ext uri="{FF2B5EF4-FFF2-40B4-BE49-F238E27FC236}">
                <a16:creationId xmlns:a16="http://schemas.microsoft.com/office/drawing/2014/main" id="{0CF33E39-8B8C-0123-564C-7529DCBCC5B8}"/>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a:ln>
                  <a:noFill/>
                </a:ln>
                <a:solidFill>
                  <a:schemeClr val="bg1"/>
                </a:solidFill>
              </a:rPr>
              <a:t>Humidity for a better life</a:t>
            </a:r>
            <a:endParaRPr lang="en-US" sz="2200" i="1" noProof="0" dirty="0">
              <a:ln>
                <a:noFill/>
              </a:ln>
              <a:solidFill>
                <a:schemeClr val="bg1"/>
              </a:solidFill>
            </a:endParaRP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80B3D6F2-7942-4315-B7EE-4ADD4DC3CFD5}"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5" name="Picture 4">
            <a:extLst>
              <a:ext uri="{FF2B5EF4-FFF2-40B4-BE49-F238E27FC236}">
                <a16:creationId xmlns:a16="http://schemas.microsoft.com/office/drawing/2014/main" id="{065C7FB1-5CDD-CBAA-EACF-3A123C23854D}"/>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5" name="Picture 4">
            <a:extLst>
              <a:ext uri="{FF2B5EF4-FFF2-40B4-BE49-F238E27FC236}">
                <a16:creationId xmlns:a16="http://schemas.microsoft.com/office/drawing/2014/main" id="{41E4DB73-4738-0741-2BD2-85D177BEF1E3}"/>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13.05.2024</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EF081BDA-4A7C-4D4A-9404-075F13F60510}" type="slidenum">
              <a:rPr lang="en-US" smtClean="0"/>
              <a:pPr/>
              <a:t>‹#›</a:t>
            </a:fld>
            <a:endParaRPr lang="en-US" dirty="0"/>
          </a:p>
        </p:txBody>
      </p:sp>
      <p:pic>
        <p:nvPicPr>
          <p:cNvPr id="5" name="Picture 4">
            <a:extLst>
              <a:ext uri="{FF2B5EF4-FFF2-40B4-BE49-F238E27FC236}">
                <a16:creationId xmlns:a16="http://schemas.microsoft.com/office/drawing/2014/main" id="{1971067F-DB64-0440-8044-2862FBC2D4E1}"/>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13.05.2024</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F839957F-D548-452B-9892-246A0A14DE3A}" type="slidenum">
              <a:rPr lang="en-US" smtClean="0"/>
              <a:pPr/>
              <a:t>‹#›</a:t>
            </a:fld>
            <a:endParaRPr lang="en-US" dirty="0"/>
          </a:p>
        </p:txBody>
      </p:sp>
      <p:pic>
        <p:nvPicPr>
          <p:cNvPr id="5" name="Picture 4">
            <a:extLst>
              <a:ext uri="{FF2B5EF4-FFF2-40B4-BE49-F238E27FC236}">
                <a16:creationId xmlns:a16="http://schemas.microsoft.com/office/drawing/2014/main" id="{149A75A3-4D37-6AFC-AF61-8951909A58AD}"/>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a:t>Click to enter agenda title</a:t>
            </a:r>
            <a:endParaRPr lang="en-US" dirty="0"/>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a:t>13.05.2024</a:t>
            </a:r>
            <a:endParaRPr lang="en-US" dirty="0"/>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9AFDF600-D886-48BD-BE8B-0C8C3F136F9C}"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14C01D55-B092-4FA1-8948-8ADED9569655}"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80E264FE-1C0E-465D-A506-50F0A496E3EE}"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0234C707-00B2-4EC5-935D-542A855B20F7}"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a:t>13.05.2024</a:t>
            </a:r>
            <a:endParaRPr lang="en-US" dirty="0"/>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BC008662-3790-4632-B8F2-1EC633025F8B}"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US" dirty="0"/>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a:t>13.05.2024</a:t>
            </a:r>
            <a:endParaRPr lang="en-US" dirty="0"/>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FD4E2052-113C-4ABB-850D-ACB3A0F78278}" type="slidenum">
              <a:rPr lang="en-US" smtClean="0"/>
              <a:pPr/>
              <a:t>‹#›</a:t>
            </a:fld>
            <a:endParaRPr lang="en-US" dirty="0"/>
          </a:p>
        </p:txBody>
      </p:sp>
      <p:pic>
        <p:nvPicPr>
          <p:cNvPr id="8" name="Picture 7">
            <a:extLst>
              <a:ext uri="{FF2B5EF4-FFF2-40B4-BE49-F238E27FC236}">
                <a16:creationId xmlns:a16="http://schemas.microsoft.com/office/drawing/2014/main" id="{B05C694C-ED4B-EEB5-0E28-51C3E79C971B}"/>
              </a:ext>
            </a:extLst>
          </p:cNvPr>
          <p:cNvPicPr>
            <a:picLocks noChangeAspect="1"/>
          </p:cNvPicPr>
          <p:nvPr userDrawn="1">
            <p:custDataLst>
              <p:tags r:id="rId20"/>
            </p:custDataLst>
          </p:nvPr>
        </p:nvPicPr>
        <p:blipFill>
          <a:blip r:embed="rId23">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Lst>
  <p:hf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jpeg"/><Relationship Id="rId18" Type="http://schemas.microsoft.com/office/2007/relationships/hdphoto" Target="../media/hdphoto6.wdp"/><Relationship Id="rId3" Type="http://schemas.openxmlformats.org/officeDocument/2006/relationships/image" Target="../media/image55.jpeg"/><Relationship Id="rId21" Type="http://schemas.openxmlformats.org/officeDocument/2006/relationships/image" Target="../media/image69.png"/><Relationship Id="rId7" Type="http://schemas.openxmlformats.org/officeDocument/2006/relationships/image" Target="../media/image59.png"/><Relationship Id="rId12" Type="http://schemas.openxmlformats.org/officeDocument/2006/relationships/image" Target="../media/image62.jpeg"/><Relationship Id="rId17" Type="http://schemas.openxmlformats.org/officeDocument/2006/relationships/image" Target="../media/image66.png"/><Relationship Id="rId2" Type="http://schemas.openxmlformats.org/officeDocument/2006/relationships/notesSlide" Target="../notesSlides/notesSlide2.xml"/><Relationship Id="rId16" Type="http://schemas.openxmlformats.org/officeDocument/2006/relationships/image" Target="../media/image65.jpeg"/><Relationship Id="rId20" Type="http://schemas.openxmlformats.org/officeDocument/2006/relationships/image" Target="../media/image68.jpg"/><Relationship Id="rId1" Type="http://schemas.openxmlformats.org/officeDocument/2006/relationships/slideLayout" Target="../slideLayouts/slideLayout5.xml"/><Relationship Id="rId6" Type="http://schemas.openxmlformats.org/officeDocument/2006/relationships/image" Target="../media/image58.png"/><Relationship Id="rId11" Type="http://schemas.microsoft.com/office/2007/relationships/hdphoto" Target="../media/hdphoto4.wdp"/><Relationship Id="rId24" Type="http://schemas.openxmlformats.org/officeDocument/2006/relationships/image" Target="../media/image72.png"/><Relationship Id="rId5" Type="http://schemas.openxmlformats.org/officeDocument/2006/relationships/image" Target="../media/image57.jpeg"/><Relationship Id="rId15" Type="http://schemas.microsoft.com/office/2007/relationships/hdphoto" Target="../media/hdphoto5.wdp"/><Relationship Id="rId23" Type="http://schemas.openxmlformats.org/officeDocument/2006/relationships/image" Target="../media/image71.png"/><Relationship Id="rId10" Type="http://schemas.openxmlformats.org/officeDocument/2006/relationships/image" Target="../media/image61.png"/><Relationship Id="rId19" Type="http://schemas.openxmlformats.org/officeDocument/2006/relationships/image" Target="../media/image67.png"/><Relationship Id="rId4" Type="http://schemas.openxmlformats.org/officeDocument/2006/relationships/image" Target="../media/image56.png"/><Relationship Id="rId9" Type="http://schemas.microsoft.com/office/2007/relationships/hdphoto" Target="../media/hdphoto3.wdp"/><Relationship Id="rId14" Type="http://schemas.openxmlformats.org/officeDocument/2006/relationships/image" Target="../media/image64.png"/><Relationship Id="rId22"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67124F0-AB54-42DE-AEEB-2A1AA7A14B29}"/>
              </a:ext>
            </a:extLst>
          </p:cNvPr>
          <p:cNvSpPr>
            <a:spLocks noGrp="1"/>
          </p:cNvSpPr>
          <p:nvPr>
            <p:ph type="body" sz="quarter" idx="11"/>
          </p:nvPr>
        </p:nvSpPr>
        <p:spPr/>
        <p:txBody>
          <a:bodyPr/>
          <a:lstStyle/>
          <a:p>
            <a:r>
              <a:rPr lang="en-US" dirty="0"/>
              <a:t>Thomas Klein</a:t>
            </a:r>
          </a:p>
        </p:txBody>
      </p:sp>
      <p:sp>
        <p:nvSpPr>
          <p:cNvPr id="13" name="Text Placeholder 12">
            <a:extLst>
              <a:ext uri="{FF2B5EF4-FFF2-40B4-BE49-F238E27FC236}">
                <a16:creationId xmlns:a16="http://schemas.microsoft.com/office/drawing/2014/main" id="{0CA91E94-B88A-4E5B-BCAF-63BBBD877282}"/>
              </a:ext>
            </a:extLst>
          </p:cNvPr>
          <p:cNvSpPr>
            <a:spLocks noGrp="1"/>
          </p:cNvSpPr>
          <p:nvPr>
            <p:ph type="body" sz="quarter" idx="14"/>
          </p:nvPr>
        </p:nvSpPr>
        <p:spPr/>
        <p:txBody>
          <a:bodyPr/>
          <a:lstStyle/>
          <a:p>
            <a:r>
              <a:rPr lang="en-US" dirty="0"/>
              <a:t>Condair Country Manager, USA</a:t>
            </a:r>
          </a:p>
          <a:p>
            <a:r>
              <a:rPr lang="en-US" dirty="0"/>
              <a:t>thomas.klein@condair.com</a:t>
            </a:r>
          </a:p>
        </p:txBody>
      </p:sp>
      <p:sp>
        <p:nvSpPr>
          <p:cNvPr id="5" name="Title 4">
            <a:extLst>
              <a:ext uri="{FF2B5EF4-FFF2-40B4-BE49-F238E27FC236}">
                <a16:creationId xmlns:a16="http://schemas.microsoft.com/office/drawing/2014/main" id="{4C7F897F-2EFF-43ED-8F66-B221B83A9157}"/>
              </a:ext>
            </a:extLst>
          </p:cNvPr>
          <p:cNvSpPr>
            <a:spLocks noGrp="1"/>
          </p:cNvSpPr>
          <p:nvPr>
            <p:ph type="title"/>
          </p:nvPr>
        </p:nvSpPr>
        <p:spPr/>
        <p:txBody>
          <a:bodyPr vert="horz"/>
          <a:lstStyle/>
          <a:p>
            <a:r>
              <a:rPr lang="en-US"/>
              <a:t>Humidity control in Healthcare</a:t>
            </a:r>
            <a:endParaRPr lang="en-US" dirty="0"/>
          </a:p>
        </p:txBody>
      </p:sp>
      <p:pic>
        <p:nvPicPr>
          <p:cNvPr id="12" name="Picture Placeholder 11">
            <a:extLst>
              <a:ext uri="{FF2B5EF4-FFF2-40B4-BE49-F238E27FC236}">
                <a16:creationId xmlns:a16="http://schemas.microsoft.com/office/drawing/2014/main" id="{9540C635-7AB1-4DA4-9404-DA4E568E83FA}"/>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xfrm>
            <a:off x="0" y="2286000"/>
            <a:ext cx="12192000" cy="4572000"/>
          </a:xfrm>
        </p:spPr>
      </p:pic>
    </p:spTree>
    <p:extLst>
      <p:ext uri="{BB962C8B-B14F-4D97-AF65-F5344CB8AC3E}">
        <p14:creationId xmlns:p14="http://schemas.microsoft.com/office/powerpoint/2010/main" val="3944535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a:xfrm>
            <a:off x="623887" y="787751"/>
            <a:ext cx="8964613" cy="405683"/>
          </a:xfrm>
        </p:spPr>
        <p:txBody>
          <a:bodyPr>
            <a:normAutofit/>
          </a:bodyPr>
          <a:lstStyle/>
          <a:p>
            <a:r>
              <a:rPr lang="en-US" dirty="0"/>
              <a:t>We’re going to build a new building anyway….</a:t>
            </a:r>
          </a:p>
        </p:txBody>
      </p:sp>
      <p:sp>
        <p:nvSpPr>
          <p:cNvPr id="7175" name="Content Placeholder 2">
            <a:extLst>
              <a:ext uri="{FF2B5EF4-FFF2-40B4-BE49-F238E27FC236}">
                <a16:creationId xmlns:a16="http://schemas.microsoft.com/office/drawing/2014/main" id="{B70793DA-12E0-4C46-FE31-8D18C600221F}"/>
              </a:ext>
            </a:extLst>
          </p:cNvPr>
          <p:cNvSpPr>
            <a:spLocks noGrp="1"/>
          </p:cNvSpPr>
          <p:nvPr>
            <p:ph sz="quarter" idx="26"/>
          </p:nvPr>
        </p:nvSpPr>
        <p:spPr>
          <a:xfrm>
            <a:off x="623887" y="1665289"/>
            <a:ext cx="5299200" cy="4319586"/>
          </a:xfrm>
        </p:spPr>
        <p:txBody>
          <a:bodyPr/>
          <a:lstStyle/>
          <a:p>
            <a:r>
              <a:rPr lang="en-US" sz="2000" dirty="0"/>
              <a:t>Some municipalities are requiring reductions as a condition of a new building</a:t>
            </a:r>
          </a:p>
          <a:p>
            <a:r>
              <a:rPr lang="en-US" sz="2000" dirty="0"/>
              <a:t>Cost of Energy!</a:t>
            </a:r>
          </a:p>
          <a:p>
            <a:r>
              <a:rPr lang="en-US" sz="2000" dirty="0"/>
              <a:t>Allows for a new approach to the building as a whole</a:t>
            </a:r>
          </a:p>
          <a:p>
            <a:r>
              <a:rPr lang="en-US" sz="2000" dirty="0"/>
              <a:t>Need for a comprehensive view of the HVAC system specifically</a:t>
            </a:r>
          </a:p>
          <a:p>
            <a:r>
              <a:rPr lang="en-US" sz="2000" dirty="0"/>
              <a:t>Provides opportunities for retrofit as well!</a:t>
            </a:r>
          </a:p>
          <a:p>
            <a:r>
              <a:rPr lang="en-US" sz="2000" dirty="0"/>
              <a:t>Any place we see loads of 200 </a:t>
            </a:r>
            <a:r>
              <a:rPr lang="en-US" sz="2000" dirty="0" err="1"/>
              <a:t>lbs</a:t>
            </a:r>
            <a:r>
              <a:rPr lang="en-US" sz="2000" dirty="0"/>
              <a:t> of humidity or greater is a great place to access alternative methods (Move to Adiabatic is a trend)</a:t>
            </a:r>
          </a:p>
          <a:p>
            <a:endParaRPr lang="en-US" dirty="0"/>
          </a:p>
        </p:txBody>
      </p:sp>
      <p:pic>
        <p:nvPicPr>
          <p:cNvPr id="7170" name="Picture 2" descr="5 Energy Saving Products You Need for the Office | NuEnergy">
            <a:extLst>
              <a:ext uri="{FF2B5EF4-FFF2-40B4-BE49-F238E27FC236}">
                <a16:creationId xmlns:a16="http://schemas.microsoft.com/office/drawing/2014/main" id="{C69CDBD4-6B22-9FAA-7E31-65E09E6DE6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9" r="3844" b="-1"/>
          <a:stretch/>
        </p:blipFill>
        <p:spPr bwMode="auto">
          <a:xfrm>
            <a:off x="6255052" y="1665288"/>
            <a:ext cx="5299049" cy="4319586"/>
          </a:xfrm>
          <a:prstGeom prst="rect">
            <a:avLst/>
          </a:prstGeom>
          <a:solidFill>
            <a:srgbClr val="FFFFFF"/>
          </a:solidFill>
        </p:spPr>
      </p:pic>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a:xfrm>
            <a:off x="623888" y="350069"/>
            <a:ext cx="8964613" cy="467239"/>
          </a:xfrm>
        </p:spPr>
        <p:txBody>
          <a:bodyPr anchor="t">
            <a:normAutofit/>
          </a:bodyPr>
          <a:lstStyle/>
          <a:p>
            <a:r>
              <a:rPr lang="en-US" dirty="0"/>
              <a:t>Energy Savings</a:t>
            </a:r>
          </a:p>
        </p:txBody>
      </p:sp>
      <p:sp>
        <p:nvSpPr>
          <p:cNvPr id="8" name="Footer Placeholder 7">
            <a:extLst>
              <a:ext uri="{FF2B5EF4-FFF2-40B4-BE49-F238E27FC236}">
                <a16:creationId xmlns:a16="http://schemas.microsoft.com/office/drawing/2014/main" id="{B9BD6347-9F7E-7B3C-62CE-6EBC622453B9}"/>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13.05.2024</a:t>
            </a:r>
          </a:p>
        </p:txBody>
      </p:sp>
      <p:sp>
        <p:nvSpPr>
          <p:cNvPr id="3" name="Slide Number Placeholder 2">
            <a:extLst>
              <a:ext uri="{FF2B5EF4-FFF2-40B4-BE49-F238E27FC236}">
                <a16:creationId xmlns:a16="http://schemas.microsoft.com/office/drawing/2014/main" id="{65479CF7-E76C-B5CC-7713-BA172E06B713}"/>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28536AAF-2DF2-42B3-8396-E40C15B35DCC}" type="slidenum">
              <a:rPr lang="en-US" smtClean="0"/>
              <a:pPr>
                <a:spcAft>
                  <a:spcPts val="600"/>
                </a:spcAft>
              </a:pPr>
              <a:t>10</a:t>
            </a:fld>
            <a:endParaRPr lang="en-US"/>
          </a:p>
        </p:txBody>
      </p:sp>
    </p:spTree>
    <p:extLst>
      <p:ext uri="{BB962C8B-B14F-4D97-AF65-F5344CB8AC3E}">
        <p14:creationId xmlns:p14="http://schemas.microsoft.com/office/powerpoint/2010/main" val="40942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E31BDEB-E4A0-490A-9E98-2D02C866CDF6}"/>
              </a:ext>
            </a:extLst>
          </p:cNvPr>
          <p:cNvSpPr>
            <a:spLocks noGrp="1"/>
          </p:cNvSpPr>
          <p:nvPr>
            <p:ph type="subTitle" idx="15"/>
          </p:nvPr>
        </p:nvSpPr>
        <p:spPr>
          <a:xfrm>
            <a:off x="623887" y="736951"/>
            <a:ext cx="8964613" cy="405683"/>
          </a:xfrm>
        </p:spPr>
        <p:txBody>
          <a:bodyPr/>
          <a:lstStyle/>
          <a:p>
            <a:r>
              <a:rPr lang="en-US" dirty="0"/>
              <a:t>Trend: Electrification</a:t>
            </a:r>
          </a:p>
          <a:p>
            <a:endParaRPr lang="en-US" dirty="0"/>
          </a:p>
        </p:txBody>
      </p:sp>
      <p:sp>
        <p:nvSpPr>
          <p:cNvPr id="5" name="Title 4">
            <a:extLst>
              <a:ext uri="{FF2B5EF4-FFF2-40B4-BE49-F238E27FC236}">
                <a16:creationId xmlns:a16="http://schemas.microsoft.com/office/drawing/2014/main" id="{29AA8F16-0DFA-4AA9-94EC-1871FAD8FB9A}"/>
              </a:ext>
            </a:extLst>
          </p:cNvPr>
          <p:cNvSpPr>
            <a:spLocks noGrp="1"/>
          </p:cNvSpPr>
          <p:nvPr>
            <p:ph type="title"/>
          </p:nvPr>
        </p:nvSpPr>
        <p:spPr/>
        <p:txBody>
          <a:bodyPr/>
          <a:lstStyle/>
          <a:p>
            <a:r>
              <a:rPr lang="en-US" dirty="0"/>
              <a:t>Energy Savings</a:t>
            </a:r>
          </a:p>
        </p:txBody>
      </p:sp>
      <p:sp>
        <p:nvSpPr>
          <p:cNvPr id="2" name="Footer Placeholder 1">
            <a:extLst>
              <a:ext uri="{FF2B5EF4-FFF2-40B4-BE49-F238E27FC236}">
                <a16:creationId xmlns:a16="http://schemas.microsoft.com/office/drawing/2014/main" id="{067F808E-00A4-29BC-ACF9-4717A061B016}"/>
              </a:ext>
            </a:extLst>
          </p:cNvPr>
          <p:cNvSpPr>
            <a:spLocks noGrp="1"/>
          </p:cNvSpPr>
          <p:nvPr>
            <p:ph type="ftr" sz="quarter" idx="44"/>
          </p:nvPr>
        </p:nvSpPr>
        <p:spPr/>
        <p:txBody>
          <a:bodyPr/>
          <a:lstStyle/>
          <a:p>
            <a:r>
              <a:rPr lang="en-US" dirty="0"/>
              <a:t>03.03.2022</a:t>
            </a:r>
          </a:p>
        </p:txBody>
      </p:sp>
      <p:sp>
        <p:nvSpPr>
          <p:cNvPr id="3" name="Slide Number Placeholder 2">
            <a:extLst>
              <a:ext uri="{FF2B5EF4-FFF2-40B4-BE49-F238E27FC236}">
                <a16:creationId xmlns:a16="http://schemas.microsoft.com/office/drawing/2014/main" id="{618B7C13-78D2-653C-5C93-B8349B15684D}"/>
              </a:ext>
            </a:extLst>
          </p:cNvPr>
          <p:cNvSpPr>
            <a:spLocks noGrp="1"/>
          </p:cNvSpPr>
          <p:nvPr>
            <p:ph type="sldNum" sz="quarter" idx="45"/>
          </p:nvPr>
        </p:nvSpPr>
        <p:spPr/>
        <p:txBody>
          <a:bodyPr/>
          <a:lstStyle/>
          <a:p>
            <a:fld id="{6EC22274-ADC9-4BE7-B854-26784C115A0D}" type="slidenum">
              <a:rPr lang="en-US" smtClean="0"/>
              <a:pPr/>
              <a:t>11</a:t>
            </a:fld>
            <a:endParaRPr lang="en-US" dirty="0"/>
          </a:p>
        </p:txBody>
      </p:sp>
      <p:graphicFrame>
        <p:nvGraphicFramePr>
          <p:cNvPr id="31" name="Table 3">
            <a:extLst>
              <a:ext uri="{FF2B5EF4-FFF2-40B4-BE49-F238E27FC236}">
                <a16:creationId xmlns:a16="http://schemas.microsoft.com/office/drawing/2014/main" id="{CEA40723-C551-77B6-24A9-51529B070A9B}"/>
              </a:ext>
            </a:extLst>
          </p:cNvPr>
          <p:cNvGraphicFramePr>
            <a:graphicFrameLocks noGrp="1"/>
          </p:cNvGraphicFramePr>
          <p:nvPr/>
        </p:nvGraphicFramePr>
        <p:xfrm>
          <a:off x="472127" y="1373027"/>
          <a:ext cx="11247746" cy="4463052"/>
        </p:xfrm>
        <a:graphic>
          <a:graphicData uri="http://schemas.openxmlformats.org/drawingml/2006/table">
            <a:tbl>
              <a:tblPr firstRow="1" bandRow="1">
                <a:tableStyleId>{5C22544A-1AA1-4342-B048-85BDC9FD1C3A}</a:tableStyleId>
              </a:tblPr>
              <a:tblGrid>
                <a:gridCol w="7385920">
                  <a:extLst>
                    <a:ext uri="{9D8B030D-6E8A-4147-A177-3AD203B41FA5}">
                      <a16:colId xmlns:a16="http://schemas.microsoft.com/office/drawing/2014/main" val="112180009"/>
                    </a:ext>
                  </a:extLst>
                </a:gridCol>
                <a:gridCol w="2026356">
                  <a:extLst>
                    <a:ext uri="{9D8B030D-6E8A-4147-A177-3AD203B41FA5}">
                      <a16:colId xmlns:a16="http://schemas.microsoft.com/office/drawing/2014/main" val="894809849"/>
                    </a:ext>
                  </a:extLst>
                </a:gridCol>
                <a:gridCol w="1835470">
                  <a:extLst>
                    <a:ext uri="{9D8B030D-6E8A-4147-A177-3AD203B41FA5}">
                      <a16:colId xmlns:a16="http://schemas.microsoft.com/office/drawing/2014/main" val="3872786665"/>
                    </a:ext>
                  </a:extLst>
                </a:gridCol>
              </a:tblGrid>
              <a:tr h="546628">
                <a:tc>
                  <a:txBody>
                    <a:bodyPr/>
                    <a:lstStyle/>
                    <a:p>
                      <a:endParaRPr lang="en-US" dirty="0">
                        <a:solidFill>
                          <a:srgbClr val="000000"/>
                        </a:solidFill>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000000"/>
                          </a:solidFill>
                          <a:latin typeface="+mn-lt"/>
                          <a:cs typeface="72 Black" panose="020B0A04030603020204" pitchFamily="34" charset="0"/>
                        </a:rPr>
                        <a:t>Power Consumption (kW</a:t>
                      </a:r>
                      <a:r>
                        <a:rPr lang="en-US" sz="1600" dirty="0">
                          <a:solidFill>
                            <a:srgbClr val="000000"/>
                          </a:solidFill>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rPr>
                        <a:t>2000 hours @ $0.08/kW</a:t>
                      </a:r>
                    </a:p>
                  </a:txBody>
                  <a:tcPr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346408"/>
                  </a:ext>
                </a:extLst>
              </a:tr>
              <a:tr h="1294644">
                <a:tc>
                  <a:txBody>
                    <a:bodyPr/>
                    <a:lstStyle/>
                    <a:p>
                      <a:pPr algn="l"/>
                      <a:r>
                        <a:rPr lang="en-US" sz="2400" dirty="0"/>
                        <a:t>DL Series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351434528"/>
                  </a:ext>
                </a:extLst>
              </a:tr>
              <a:tr h="1294644">
                <a:tc>
                  <a:txBody>
                    <a:bodyPr/>
                    <a:lstStyle/>
                    <a:p>
                      <a:pPr algn="l"/>
                      <a:r>
                        <a:rPr lang="en-US" sz="2400" dirty="0"/>
                        <a:t>RS Series</a:t>
                      </a:r>
                    </a:p>
                  </a:txBody>
                  <a:tcPr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158859"/>
                  </a:ext>
                </a:extLst>
              </a:tr>
              <a:tr h="1294644">
                <a:tc>
                  <a:txBody>
                    <a:bodyPr/>
                    <a:lstStyle/>
                    <a:p>
                      <a:pPr algn="l"/>
                      <a:r>
                        <a:rPr lang="en-US" sz="2400" dirty="0"/>
                        <a:t>EL Series</a:t>
                      </a:r>
                    </a:p>
                  </a:txBody>
                  <a:tcPr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1571210723"/>
                  </a:ext>
                </a:extLst>
              </a:tr>
            </a:tbl>
          </a:graphicData>
        </a:graphic>
      </p:graphicFrame>
      <p:pic>
        <p:nvPicPr>
          <p:cNvPr id="32" name="Picture 4">
            <a:extLst>
              <a:ext uri="{FF2B5EF4-FFF2-40B4-BE49-F238E27FC236}">
                <a16:creationId xmlns:a16="http://schemas.microsoft.com/office/drawing/2014/main" id="{9A8B7671-8894-AE07-CF8F-47B6F8C27B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1843086"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F38BBFC-A993-2E45-4C49-407BA4E9782E}"/>
              </a:ext>
            </a:extLst>
          </p:cNvPr>
          <p:cNvSpPr txBox="1"/>
          <p:nvPr/>
        </p:nvSpPr>
        <p:spPr>
          <a:xfrm>
            <a:off x="9379320" y="5955266"/>
            <a:ext cx="3130826" cy="276999"/>
          </a:xfrm>
          <a:prstGeom prst="rect">
            <a:avLst/>
          </a:prstGeom>
          <a:noFill/>
        </p:spPr>
        <p:txBody>
          <a:bodyPr wrap="square">
            <a:spAutoFit/>
          </a:bodyPr>
          <a:lstStyle/>
          <a:p>
            <a:r>
              <a:rPr lang="en-US" sz="1200" i="1" dirty="0"/>
              <a:t>*With beneficial evaporative cooling</a:t>
            </a:r>
          </a:p>
        </p:txBody>
      </p:sp>
      <p:pic>
        <p:nvPicPr>
          <p:cNvPr id="34" name="Picture 4">
            <a:extLst>
              <a:ext uri="{FF2B5EF4-FFF2-40B4-BE49-F238E27FC236}">
                <a16:creationId xmlns:a16="http://schemas.microsoft.com/office/drawing/2014/main" id="{276AB257-FB1F-AAA8-57AE-90D217E54B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321884"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5DB71E84-0EF8-8B86-5DAD-18C1C71E46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800682"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5D5CC7DD-F202-E6B7-CA9D-EF10AD084F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688262"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154EC9A7-16C0-E054-9C72-73563ABAF7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167060"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A66632F5-A492-9F2E-8D97-5998D3ACC5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645858"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B17ED592-8A93-AE84-4BC5-2A4045B6E9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276482"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811C7C38-AE47-DFF3-9A55-5D8F91CCF2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747116"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BF932F5F-9931-C1F8-9E4D-47F329E780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217750"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85A66122-AB2D-E307-B90D-A89B321F3F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121658"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7272B804-8E80-4980-E4E9-A8F6016681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600456"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6D2702E5-7FAF-5A6B-49DC-B2D515C0B8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7079254"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FDE454E9-B7A7-C52E-EE7D-B9259A499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912" y="4816715"/>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70E26570-66E9-93F8-A537-97632B82A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054"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B5F2C193-9D4B-F9BB-840D-877151AC4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546"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A241B32D-C468-516F-24ED-C80768071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356"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9F75D2B5-D086-1025-9D3C-52FDF7A40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81" y="4818453"/>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24C3A83E-ECE6-C47D-ABE9-021A7DAED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459"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36E62ACC-DDE0-2190-BA27-BABB9E91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115" y="4818452"/>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FE4EAA94-41E2-6EDF-57D1-899820A00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597"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00A1B969-0330-A75C-1DA2-E23468F67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35" y="4816715"/>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CB575514-1F77-CFE7-C669-02EE9E025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85"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BE1CB54-38FD-633D-2289-2B88D1611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869"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Title 4">
            <a:extLst>
              <a:ext uri="{FF2B5EF4-FFF2-40B4-BE49-F238E27FC236}">
                <a16:creationId xmlns:a16="http://schemas.microsoft.com/office/drawing/2014/main" id="{BFCCCAC9-4906-B738-2D24-5F4260433859}"/>
              </a:ext>
            </a:extLst>
          </p:cNvPr>
          <p:cNvSpPr txBox="1">
            <a:spLocks/>
          </p:cNvSpPr>
          <p:nvPr/>
        </p:nvSpPr>
        <p:spPr>
          <a:xfrm>
            <a:off x="1668740" y="1273455"/>
            <a:ext cx="3584067" cy="437149"/>
          </a:xfrm>
          <a:prstGeom prst="rect">
            <a:avLst/>
          </a:prstGeom>
        </p:spPr>
        <p:txBody>
          <a:bodyPr vert="horz" lIns="0" tIns="0" rIns="0" bIns="36000" rtlCol="0" anchor="t">
            <a:noAutofit/>
          </a:bodyPr>
          <a:lst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a:lstStyle>
          <a:p>
            <a:pPr>
              <a:spcBef>
                <a:spcPts val="0"/>
              </a:spcBef>
              <a:spcAft>
                <a:spcPts val="0"/>
              </a:spcAft>
            </a:pPr>
            <a:r>
              <a:rPr lang="en-US" sz="1800" dirty="0"/>
              <a:t>Application: Hospital</a:t>
            </a:r>
          </a:p>
          <a:p>
            <a:pPr>
              <a:spcBef>
                <a:spcPts val="0"/>
              </a:spcBef>
              <a:spcAft>
                <a:spcPts val="0"/>
              </a:spcAft>
            </a:pPr>
            <a:r>
              <a:rPr lang="en-US" sz="1800" dirty="0"/>
              <a:t>Load: 2200 </a:t>
            </a:r>
            <a:r>
              <a:rPr lang="en-US" sz="1800" dirty="0" err="1"/>
              <a:t>lbs</a:t>
            </a:r>
            <a:r>
              <a:rPr lang="en-US" sz="1800" dirty="0"/>
              <a:t>/</a:t>
            </a:r>
            <a:r>
              <a:rPr lang="en-US" sz="1800" dirty="0" err="1"/>
              <a:t>hr</a:t>
            </a:r>
            <a:endParaRPr lang="en-US" sz="1800" dirty="0"/>
          </a:p>
        </p:txBody>
      </p:sp>
      <p:pic>
        <p:nvPicPr>
          <p:cNvPr id="57" name="Graphic 56" descr="Hospital outline">
            <a:extLst>
              <a:ext uri="{FF2B5EF4-FFF2-40B4-BE49-F238E27FC236}">
                <a16:creationId xmlns:a16="http://schemas.microsoft.com/office/drawing/2014/main" id="{02C5721C-B52F-2FCE-4F05-B4B80A3FF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626" y="902882"/>
            <a:ext cx="1079982" cy="1079982"/>
          </a:xfrm>
          <a:prstGeom prst="rect">
            <a:avLst/>
          </a:prstGeom>
        </p:spPr>
      </p:pic>
      <p:pic>
        <p:nvPicPr>
          <p:cNvPr id="58" name="Picture 57">
            <a:extLst>
              <a:ext uri="{FF2B5EF4-FFF2-40B4-BE49-F238E27FC236}">
                <a16:creationId xmlns:a16="http://schemas.microsoft.com/office/drawing/2014/main" id="{2F3AB267-55DB-7616-AAE2-A006AE020C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90" b="89794" l="9397" r="93039">
                        <a14:foregroundMark x1="16209" y1="23096" x2="11601" y2="60550"/>
                        <a14:foregroundMark x1="16581" y1="20069" x2="16293" y2="22410"/>
                        <a14:foregroundMark x1="15081" y1="64679" x2="17285" y2="67890"/>
                        <a14:foregroundMark x1="12413" y1="52294" x2="11979" y2="42775"/>
                        <a14:foregroundMark x1="10371" y1="37109" x2="11601" y2="27638"/>
                        <a14:foregroundMark x1="9397" y1="44610" x2="9635" y2="42775"/>
                        <a14:foregroundMark x1="14941" y1="23165" x2="15313" y2="29243"/>
                        <a14:foregroundMark x1="14828" y1="21321" x2="14941" y2="23165"/>
                        <a14:foregroundMark x1="14153" y1="10321" x2="14262" y2="12107"/>
                        <a14:foregroundMark x1="26405" y1="10052" x2="50812" y2="5390"/>
                        <a14:foregroundMark x1="16589" y1="11927" x2="22265" y2="10843"/>
                        <a14:foregroundMark x1="30394" y1="14450" x2="53596" y2="17546"/>
                        <a14:foregroundMark x1="37819" y1="25115" x2="29466" y2="62500"/>
                        <a14:foregroundMark x1="25986" y1="18578" x2="32831" y2="52179"/>
                        <a14:foregroundMark x1="32831" y1="22477" x2="48144" y2="65138"/>
                        <a14:foregroundMark x1="48376" y1="25344" x2="38051" y2="56078"/>
                        <a14:foregroundMark x1="41763" y1="62959" x2="46636" y2="57569"/>
                        <a14:foregroundMark x1="20534" y1="15138" x2="24478" y2="41514"/>
                        <a14:foregroundMark x1="22506" y1="20528" x2="23202" y2="20528"/>
                        <a14:foregroundMark x1="23156" y1="9717" x2="24014" y2="9518"/>
                        <a14:foregroundMark x1="16589" y1="11239" x2="21774" y2="10037"/>
                        <a14:foregroundMark x1="90371" y1="18807" x2="85615" y2="50803"/>
                        <a14:foregroundMark x1="92111" y1="14450" x2="92111" y2="14450"/>
                        <a14:foregroundMark x1="92575" y1="13991" x2="92575" y2="13991"/>
                        <a14:foregroundMark x1="93039" y1="17890" x2="93039" y2="24197"/>
                        <a14:foregroundMark x1="36079" y1="19037" x2="47216" y2="26835"/>
                        <a14:foregroundMark x1="43271" y1="20298" x2="40255" y2="23739"/>
                        <a14:backgroundMark x1="11833" y1="19725" x2="11833" y2="19725"/>
                        <a14:backgroundMark x1="13109" y1="20986" x2="12413" y2="13876"/>
                        <a14:backgroundMark x1="12181" y1="20528" x2="11369" y2="9748"/>
                        <a14:backgroundMark x1="15313" y1="14679" x2="15313" y2="16858"/>
                        <a14:backgroundMark x1="11833" y1="20757" x2="9629" y2="20986"/>
                        <a14:backgroundMark x1="11369" y1="22248" x2="13805" y2="22477"/>
                        <a14:backgroundMark x1="11833" y1="18578" x2="10209" y2="11468"/>
                        <a14:backgroundMark x1="11137" y1="21216" x2="10905" y2="7798"/>
                        <a14:backgroundMark x1="12645" y1="14908" x2="12645" y2="9060"/>
                        <a14:backgroundMark x1="12877" y1="15367" x2="13573" y2="7339"/>
                        <a14:backgroundMark x1="12413" y1="7798" x2="10905" y2="18349"/>
                        <a14:backgroundMark x1="10093" y1="41284" x2="10093" y2="41284"/>
                        <a14:backgroundMark x1="10209" y1="40023" x2="10905" y2="41514"/>
                        <a14:backgroundMark x1="10441" y1="39564" x2="10441" y2="42775"/>
                        <a14:backgroundMark x1="10209" y1="38532" x2="10209" y2="42661"/>
                        <a14:backgroundMark x1="10093" y1="38761" x2="10093" y2="42202"/>
                        <a14:backgroundMark x1="10093" y1="38761" x2="9397" y2="42775"/>
                        <a14:backgroundMark x1="14153" y1="23165" x2="14153" y2="23165"/>
                        <a14:backgroundMark x1="10905" y1="18807" x2="9397" y2="14679"/>
                        <a14:backgroundMark x1="9629" y1="16170" x2="11369" y2="19266"/>
                        <a14:backgroundMark x1="15893" y1="14450" x2="15893" y2="20069"/>
                        <a14:backgroundMark x1="38515" y1="13188" x2="48840" y2="11009"/>
                        <a14:backgroundMark x1="29466" y1="11697" x2="33875" y2="11697"/>
                        <a14:backgroundMark x1="29930" y1="11697" x2="25986" y2="11697"/>
                        <a14:backgroundMark x1="27610" y1="11697" x2="22506" y2="11239"/>
                        <a14:backgroundMark x1="60209" y1="7110" x2="60209" y2="6422"/>
                        <a14:backgroundMark x1="11369" y1="42202" x2="12065" y2="38073"/>
                        <a14:backgroundMark x1="9397" y1="38303" x2="10673" y2="38303"/>
                        <a14:backgroundMark x1="8237" y1="42661" x2="10905" y2="42431"/>
                        <a14:backgroundMark x1="10441" y1="38532" x2="8933" y2="37844"/>
                        <a14:backgroundMark x1="10905" y1="37844" x2="9629" y2="38073"/>
                        <a14:backgroundMark x1="15777" y1="21789" x2="15545" y2="18807"/>
                        <a14:backgroundMark x1="14037" y1="22248" x2="15777" y2="18807"/>
                        <a14:backgroundMark x1="15081" y1="22018" x2="15081" y2="18807"/>
                        <a14:backgroundMark x1="14849" y1="21674" x2="14617" y2="16170"/>
                        <a14:backgroundMark x1="14617" y1="14220" x2="13805" y2="11697"/>
                        <a14:backgroundMark x1="12413" y1="13417" x2="16125" y2="14679"/>
                      </a14:backgroundRemoval>
                    </a14:imgEffect>
                  </a14:imgLayer>
                </a14:imgProps>
              </a:ext>
            </a:extLst>
          </a:blip>
          <a:stretch>
            <a:fillRect/>
          </a:stretch>
        </p:blipFill>
        <p:spPr>
          <a:xfrm>
            <a:off x="4413123" y="2014057"/>
            <a:ext cx="1352282" cy="1367971"/>
          </a:xfrm>
          <a:prstGeom prst="rect">
            <a:avLst/>
          </a:prstGeom>
          <a:effectLst>
            <a:outerShdw blurRad="50800" dist="38100" dir="2700000" algn="tl" rotWithShape="0">
              <a:prstClr val="black">
                <a:alpha val="40000"/>
              </a:prstClr>
            </a:outerShdw>
          </a:effectLst>
        </p:spPr>
      </p:pic>
      <p:sp>
        <p:nvSpPr>
          <p:cNvPr id="59" name="TextBox 58">
            <a:extLst>
              <a:ext uri="{FF2B5EF4-FFF2-40B4-BE49-F238E27FC236}">
                <a16:creationId xmlns:a16="http://schemas.microsoft.com/office/drawing/2014/main" id="{F32B3DA7-FA4E-8B1A-0434-3F4AC8AB5470}"/>
              </a:ext>
            </a:extLst>
          </p:cNvPr>
          <p:cNvSpPr txBox="1"/>
          <p:nvPr/>
        </p:nvSpPr>
        <p:spPr>
          <a:xfrm>
            <a:off x="8589004" y="2280355"/>
            <a:ext cx="1125889" cy="461665"/>
          </a:xfrm>
          <a:prstGeom prst="rect">
            <a:avLst/>
          </a:prstGeom>
          <a:noFill/>
        </p:spPr>
        <p:txBody>
          <a:bodyPr wrap="square" rtlCol="0">
            <a:spAutoFit/>
          </a:bodyPr>
          <a:lstStyle/>
          <a:p>
            <a:r>
              <a:rPr lang="en-US" sz="2400" dirty="0"/>
              <a:t>2.6</a:t>
            </a:r>
          </a:p>
        </p:txBody>
      </p:sp>
      <p:sp>
        <p:nvSpPr>
          <p:cNvPr id="60" name="TextBox 59">
            <a:extLst>
              <a:ext uri="{FF2B5EF4-FFF2-40B4-BE49-F238E27FC236}">
                <a16:creationId xmlns:a16="http://schemas.microsoft.com/office/drawing/2014/main" id="{BDF78F4C-15CC-B8CB-80FF-0E2214EEE881}"/>
              </a:ext>
            </a:extLst>
          </p:cNvPr>
          <p:cNvSpPr txBox="1"/>
          <p:nvPr/>
        </p:nvSpPr>
        <p:spPr>
          <a:xfrm>
            <a:off x="8550903" y="3653009"/>
            <a:ext cx="1125889" cy="461665"/>
          </a:xfrm>
          <a:prstGeom prst="rect">
            <a:avLst/>
          </a:prstGeom>
          <a:noFill/>
        </p:spPr>
        <p:txBody>
          <a:bodyPr wrap="square" rtlCol="0">
            <a:spAutoFit/>
          </a:bodyPr>
          <a:lstStyle/>
          <a:p>
            <a:r>
              <a:rPr lang="en-US" sz="2400" dirty="0"/>
              <a:t>780</a:t>
            </a:r>
          </a:p>
        </p:txBody>
      </p:sp>
      <p:sp>
        <p:nvSpPr>
          <p:cNvPr id="61" name="TextBox 60">
            <a:extLst>
              <a:ext uri="{FF2B5EF4-FFF2-40B4-BE49-F238E27FC236}">
                <a16:creationId xmlns:a16="http://schemas.microsoft.com/office/drawing/2014/main" id="{1D88F3ED-D9F5-3AC1-9164-92C90B49C71C}"/>
              </a:ext>
            </a:extLst>
          </p:cNvPr>
          <p:cNvSpPr txBox="1"/>
          <p:nvPr/>
        </p:nvSpPr>
        <p:spPr>
          <a:xfrm>
            <a:off x="8550902" y="5023308"/>
            <a:ext cx="1125889" cy="461665"/>
          </a:xfrm>
          <a:prstGeom prst="rect">
            <a:avLst/>
          </a:prstGeom>
          <a:noFill/>
        </p:spPr>
        <p:txBody>
          <a:bodyPr wrap="square" rtlCol="0">
            <a:spAutoFit/>
          </a:bodyPr>
          <a:lstStyle/>
          <a:p>
            <a:r>
              <a:rPr lang="en-US" sz="2400" dirty="0"/>
              <a:t>737</a:t>
            </a:r>
          </a:p>
        </p:txBody>
      </p:sp>
      <p:sp>
        <p:nvSpPr>
          <p:cNvPr id="62" name="TextBox 61">
            <a:extLst>
              <a:ext uri="{FF2B5EF4-FFF2-40B4-BE49-F238E27FC236}">
                <a16:creationId xmlns:a16="http://schemas.microsoft.com/office/drawing/2014/main" id="{1912E002-CE00-CD4A-199F-6DCAAA4894D1}"/>
              </a:ext>
            </a:extLst>
          </p:cNvPr>
          <p:cNvSpPr txBox="1"/>
          <p:nvPr/>
        </p:nvSpPr>
        <p:spPr>
          <a:xfrm>
            <a:off x="10330943" y="2286868"/>
            <a:ext cx="1125889" cy="461665"/>
          </a:xfrm>
          <a:prstGeom prst="rect">
            <a:avLst/>
          </a:prstGeom>
          <a:noFill/>
        </p:spPr>
        <p:txBody>
          <a:bodyPr wrap="square" rtlCol="0">
            <a:spAutoFit/>
          </a:bodyPr>
          <a:lstStyle/>
          <a:p>
            <a:r>
              <a:rPr lang="en-US" sz="2400" dirty="0"/>
              <a:t>$416*</a:t>
            </a:r>
          </a:p>
        </p:txBody>
      </p:sp>
      <p:sp>
        <p:nvSpPr>
          <p:cNvPr id="63" name="TextBox 62">
            <a:extLst>
              <a:ext uri="{FF2B5EF4-FFF2-40B4-BE49-F238E27FC236}">
                <a16:creationId xmlns:a16="http://schemas.microsoft.com/office/drawing/2014/main" id="{C24034BB-A677-2328-1428-5EFBA89F6A73}"/>
              </a:ext>
            </a:extLst>
          </p:cNvPr>
          <p:cNvSpPr txBox="1"/>
          <p:nvPr/>
        </p:nvSpPr>
        <p:spPr>
          <a:xfrm>
            <a:off x="10132463" y="3653008"/>
            <a:ext cx="1624540" cy="461665"/>
          </a:xfrm>
          <a:prstGeom prst="rect">
            <a:avLst/>
          </a:prstGeom>
          <a:noFill/>
        </p:spPr>
        <p:txBody>
          <a:bodyPr wrap="square" rtlCol="0">
            <a:spAutoFit/>
          </a:bodyPr>
          <a:lstStyle/>
          <a:p>
            <a:r>
              <a:rPr lang="en-US" sz="2400" dirty="0"/>
              <a:t>$124,800</a:t>
            </a:r>
          </a:p>
        </p:txBody>
      </p:sp>
      <p:sp>
        <p:nvSpPr>
          <p:cNvPr id="64" name="TextBox 63">
            <a:extLst>
              <a:ext uri="{FF2B5EF4-FFF2-40B4-BE49-F238E27FC236}">
                <a16:creationId xmlns:a16="http://schemas.microsoft.com/office/drawing/2014/main" id="{08E3EB5A-5E75-BD18-6356-764AE51175C2}"/>
              </a:ext>
            </a:extLst>
          </p:cNvPr>
          <p:cNvSpPr txBox="1"/>
          <p:nvPr/>
        </p:nvSpPr>
        <p:spPr>
          <a:xfrm>
            <a:off x="10140534" y="5030024"/>
            <a:ext cx="1624540" cy="461665"/>
          </a:xfrm>
          <a:prstGeom prst="rect">
            <a:avLst/>
          </a:prstGeom>
          <a:noFill/>
        </p:spPr>
        <p:txBody>
          <a:bodyPr wrap="square" rtlCol="0">
            <a:spAutoFit/>
          </a:bodyPr>
          <a:lstStyle/>
          <a:p>
            <a:r>
              <a:rPr lang="en-US" sz="2400" dirty="0"/>
              <a:t>$117,920</a:t>
            </a:r>
          </a:p>
        </p:txBody>
      </p:sp>
    </p:spTree>
    <p:extLst>
      <p:ext uri="{BB962C8B-B14F-4D97-AF65-F5344CB8AC3E}">
        <p14:creationId xmlns:p14="http://schemas.microsoft.com/office/powerpoint/2010/main" val="349173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angle 3"/>
          <p:cNvSpPr txBox="1">
            <a:spLocks noChangeArrowheads="1"/>
          </p:cNvSpPr>
          <p:nvPr/>
        </p:nvSpPr>
        <p:spPr bwMode="auto">
          <a:xfrm>
            <a:off x="1917713" y="908720"/>
            <a:ext cx="6959017" cy="3385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eaLnBrk="0" hangingPunct="0">
              <a:lnSpc>
                <a:spcPct val="90000"/>
              </a:lnSpc>
              <a:spcBef>
                <a:spcPct val="50000"/>
              </a:spcBef>
              <a:defRPr/>
            </a:pPr>
            <a:r>
              <a:rPr lang="en-US" sz="2000" b="1" dirty="0">
                <a:solidFill>
                  <a:srgbClr val="FFFFFF"/>
                </a:solidFill>
                <a:latin typeface="TheSansB HT5 Plain" pitchFamily="34" charset="0"/>
                <a:ea typeface="TheSansB HT5 Plain" pitchFamily="34" charset="0"/>
                <a:cs typeface="TheSansB HT5 Plain" pitchFamily="34" charset="0"/>
              </a:rPr>
              <a:t>Title		</a:t>
            </a:r>
            <a:r>
              <a:rPr lang="en-US" sz="2000" b="1" dirty="0">
                <a:solidFill>
                  <a:srgbClr val="000000"/>
                </a:solidFill>
                <a:latin typeface="TheSansB HT5 Plain" pitchFamily="34" charset="0"/>
                <a:ea typeface="TheSansB HT5 Plain" pitchFamily="34" charset="0"/>
                <a:cs typeface="TheSansB HT5 Plain" pitchFamily="34" charset="0"/>
              </a:rPr>
              <a:t>                                                                                 </a:t>
            </a:r>
            <a:r>
              <a:rPr lang="en-US" dirty="0">
                <a:solidFill>
                  <a:srgbClr val="FFFFFF"/>
                </a:solidFill>
                <a:latin typeface="Arial" pitchFamily="34" charset="0"/>
                <a:ea typeface="ＭＳ Ｐゴシック" charset="0"/>
                <a:cs typeface="Arial" pitchFamily="34" charset="0"/>
              </a:rPr>
              <a:t>-subtitle</a:t>
            </a:r>
          </a:p>
        </p:txBody>
      </p:sp>
      <p:graphicFrame>
        <p:nvGraphicFramePr>
          <p:cNvPr id="3" name="Chart 2"/>
          <p:cNvGraphicFramePr>
            <a:graphicFrameLocks/>
          </p:cNvGraphicFramePr>
          <p:nvPr/>
        </p:nvGraphicFramePr>
        <p:xfrm>
          <a:off x="1600200" y="980729"/>
          <a:ext cx="8528248" cy="506356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600200" y="5949280"/>
            <a:ext cx="3824454" cy="430887"/>
          </a:xfrm>
          <a:prstGeom prst="rect">
            <a:avLst/>
          </a:prstGeom>
        </p:spPr>
        <p:txBody>
          <a:bodyPr wrap="square">
            <a:spAutoFit/>
          </a:bodyPr>
          <a:lstStyle/>
          <a:p>
            <a:r>
              <a:rPr lang="en-US" sz="1100" dirty="0">
                <a:solidFill>
                  <a:prstClr val="black"/>
                </a:solidFill>
              </a:rPr>
              <a:t>Assuming 1000 </a:t>
            </a:r>
            <a:r>
              <a:rPr lang="en-US" sz="1100" dirty="0" err="1">
                <a:solidFill>
                  <a:prstClr val="black"/>
                </a:solidFill>
              </a:rPr>
              <a:t>lbs</a:t>
            </a:r>
            <a:r>
              <a:rPr lang="en-US" sz="1100" dirty="0">
                <a:solidFill>
                  <a:prstClr val="black"/>
                </a:solidFill>
              </a:rPr>
              <a:t>/</a:t>
            </a:r>
            <a:r>
              <a:rPr lang="en-US" sz="1100" dirty="0" err="1">
                <a:solidFill>
                  <a:prstClr val="black"/>
                </a:solidFill>
              </a:rPr>
              <a:t>hr</a:t>
            </a:r>
            <a:r>
              <a:rPr lang="en-US" sz="1100" dirty="0">
                <a:solidFill>
                  <a:prstClr val="black"/>
                </a:solidFill>
              </a:rPr>
              <a:t> (~300kW cooling), 3500 </a:t>
            </a:r>
            <a:r>
              <a:rPr lang="en-US" sz="1100" dirty="0" err="1">
                <a:solidFill>
                  <a:prstClr val="black"/>
                </a:solidFill>
              </a:rPr>
              <a:t>hr</a:t>
            </a:r>
            <a:r>
              <a:rPr lang="en-US" sz="1100" dirty="0">
                <a:solidFill>
                  <a:prstClr val="black"/>
                </a:solidFill>
              </a:rPr>
              <a:t>/</a:t>
            </a:r>
            <a:r>
              <a:rPr lang="en-US" sz="1100" dirty="0" err="1">
                <a:solidFill>
                  <a:prstClr val="black"/>
                </a:solidFill>
              </a:rPr>
              <a:t>yr</a:t>
            </a:r>
            <a:r>
              <a:rPr lang="en-US" sz="1100" dirty="0">
                <a:solidFill>
                  <a:prstClr val="black"/>
                </a:solidFill>
              </a:rPr>
              <a:t> </a:t>
            </a:r>
          </a:p>
          <a:p>
            <a:r>
              <a:rPr lang="en-US" sz="1100" dirty="0">
                <a:solidFill>
                  <a:prstClr val="black"/>
                </a:solidFill>
              </a:rPr>
              <a:t>Does not include water treatment or pre-heat/reheat costs</a:t>
            </a:r>
            <a:endParaRPr lang="en-US" sz="1100" dirty="0"/>
          </a:p>
        </p:txBody>
      </p:sp>
      <p:sp>
        <p:nvSpPr>
          <p:cNvPr id="2" name="Title 1">
            <a:extLst>
              <a:ext uri="{FF2B5EF4-FFF2-40B4-BE49-F238E27FC236}">
                <a16:creationId xmlns:a16="http://schemas.microsoft.com/office/drawing/2014/main" id="{5C8A8799-975E-2D43-9E6C-4A65B5A79FBE}"/>
              </a:ext>
            </a:extLst>
          </p:cNvPr>
          <p:cNvSpPr>
            <a:spLocks noGrp="1"/>
          </p:cNvSpPr>
          <p:nvPr>
            <p:ph type="title"/>
          </p:nvPr>
        </p:nvSpPr>
        <p:spPr>
          <a:xfrm>
            <a:off x="606524" y="150922"/>
            <a:ext cx="10515600" cy="1325563"/>
          </a:xfrm>
        </p:spPr>
        <p:txBody>
          <a:bodyPr>
            <a:normAutofit/>
          </a:bodyPr>
          <a:lstStyle/>
          <a:p>
            <a:r>
              <a:rPr lang="en-US" sz="3600" dirty="0"/>
              <a:t>Average Annual Operating Costs by Technology</a:t>
            </a:r>
          </a:p>
        </p:txBody>
      </p:sp>
    </p:spTree>
    <p:extLst>
      <p:ext uri="{BB962C8B-B14F-4D97-AF65-F5344CB8AC3E}">
        <p14:creationId xmlns:p14="http://schemas.microsoft.com/office/powerpoint/2010/main" val="21595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B9A14FF-02E9-0486-7490-BB902CDAFA03}"/>
              </a:ext>
            </a:extLst>
          </p:cNvPr>
          <p:cNvSpPr>
            <a:spLocks noGrp="1"/>
          </p:cNvSpPr>
          <p:nvPr>
            <p:ph type="subTitle" idx="15"/>
          </p:nvPr>
        </p:nvSpPr>
        <p:spPr>
          <a:xfrm>
            <a:off x="623887" y="787751"/>
            <a:ext cx="8964613" cy="405683"/>
          </a:xfrm>
        </p:spPr>
        <p:txBody>
          <a:bodyPr>
            <a:normAutofit/>
          </a:bodyPr>
          <a:lstStyle/>
          <a:p>
            <a:r>
              <a:rPr lang="en-US" dirty="0"/>
              <a:t>Closer monitoring… on both ends of the spectrum</a:t>
            </a:r>
          </a:p>
        </p:txBody>
      </p:sp>
      <p:pic>
        <p:nvPicPr>
          <p:cNvPr id="11268" name="Picture 4" descr="Johns Hopkins Hospital regains No. 1 ranking | Hub">
            <a:extLst>
              <a:ext uri="{FF2B5EF4-FFF2-40B4-BE49-F238E27FC236}">
                <a16:creationId xmlns:a16="http://schemas.microsoft.com/office/drawing/2014/main" id="{32B8C404-5865-E704-7582-64741D878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9" r="14372" b="-1"/>
          <a:stretch/>
        </p:blipFill>
        <p:spPr bwMode="auto">
          <a:xfrm>
            <a:off x="623887" y="1665289"/>
            <a:ext cx="5299200" cy="4319586"/>
          </a:xfrm>
          <a:prstGeom prst="rect">
            <a:avLst/>
          </a:prstGeom>
          <a:solidFill>
            <a:srgbClr val="FFFFFF"/>
          </a:solidFill>
        </p:spPr>
      </p:pic>
      <p:pic>
        <p:nvPicPr>
          <p:cNvPr id="11266" name="Picture 2" descr="What is a Compounding Pharmacy? | Orange County | Los Angeles | Long ...">
            <a:extLst>
              <a:ext uri="{FF2B5EF4-FFF2-40B4-BE49-F238E27FC236}">
                <a16:creationId xmlns:a16="http://schemas.microsoft.com/office/drawing/2014/main" id="{CB08691E-74CA-FDAB-B007-6DFF03E0D367}"/>
              </a:ext>
            </a:extLst>
          </p:cNvPr>
          <p:cNvPicPr>
            <a:picLocks noGrp="1" noChangeAspect="1" noChangeArrowheads="1"/>
          </p:cNvPicPr>
          <p:nvPr>
            <p:ph sz="quarter" idx="27"/>
          </p:nvPr>
        </p:nvPicPr>
        <p:blipFill rotWithShape="1">
          <a:blip r:embed="rId3">
            <a:extLst>
              <a:ext uri="{28A0092B-C50C-407E-A947-70E740481C1C}">
                <a14:useLocalDpi xmlns:a14="http://schemas.microsoft.com/office/drawing/2010/main" val="0"/>
              </a:ext>
            </a:extLst>
          </a:blip>
          <a:srcRect l="3323" r="14791" b="-1"/>
          <a:stretch/>
        </p:blipFill>
        <p:spPr bwMode="auto">
          <a:xfrm>
            <a:off x="6255052" y="1665288"/>
            <a:ext cx="5299049" cy="4319586"/>
          </a:xfrm>
          <a:prstGeom prst="rect">
            <a:avLst/>
          </a:prstGeom>
          <a:solidFill>
            <a:srgbClr val="FFFFFF"/>
          </a:solidFill>
        </p:spPr>
      </p:pic>
      <p:sp>
        <p:nvSpPr>
          <p:cNvPr id="5" name="Title 4">
            <a:extLst>
              <a:ext uri="{FF2B5EF4-FFF2-40B4-BE49-F238E27FC236}">
                <a16:creationId xmlns:a16="http://schemas.microsoft.com/office/drawing/2014/main" id="{05B91CF7-FAC8-BF18-222D-0C69C2D1A70A}"/>
              </a:ext>
            </a:extLst>
          </p:cNvPr>
          <p:cNvSpPr>
            <a:spLocks noGrp="1"/>
          </p:cNvSpPr>
          <p:nvPr>
            <p:ph type="title"/>
          </p:nvPr>
        </p:nvSpPr>
        <p:spPr>
          <a:xfrm>
            <a:off x="623888" y="350069"/>
            <a:ext cx="8964613" cy="467239"/>
          </a:xfrm>
        </p:spPr>
        <p:txBody>
          <a:bodyPr anchor="t">
            <a:normAutofit/>
          </a:bodyPr>
          <a:lstStyle/>
          <a:p>
            <a:r>
              <a:rPr lang="en-US" dirty="0"/>
              <a:t>The Joint Commission (and others)</a:t>
            </a:r>
          </a:p>
        </p:txBody>
      </p:sp>
      <p:sp>
        <p:nvSpPr>
          <p:cNvPr id="6" name="Footer Placeholder 5">
            <a:extLst>
              <a:ext uri="{FF2B5EF4-FFF2-40B4-BE49-F238E27FC236}">
                <a16:creationId xmlns:a16="http://schemas.microsoft.com/office/drawing/2014/main" id="{E3EEAD1A-A5A5-2195-8399-EDFF41473792}"/>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13.05.2024</a:t>
            </a:r>
          </a:p>
        </p:txBody>
      </p:sp>
      <p:sp>
        <p:nvSpPr>
          <p:cNvPr id="7" name="Slide Number Placeholder 6">
            <a:extLst>
              <a:ext uri="{FF2B5EF4-FFF2-40B4-BE49-F238E27FC236}">
                <a16:creationId xmlns:a16="http://schemas.microsoft.com/office/drawing/2014/main" id="{D09C936C-03DF-7015-25B4-25521BD73926}"/>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24D51099-C25A-4063-953B-B039CBE8C49B}" type="slidenum">
              <a:rPr lang="en-US" smtClean="0"/>
              <a:pPr>
                <a:spcAft>
                  <a:spcPts val="600"/>
                </a:spcAft>
              </a:pPr>
              <a:t>13</a:t>
            </a:fld>
            <a:endParaRPr lang="en-US"/>
          </a:p>
        </p:txBody>
      </p:sp>
    </p:spTree>
    <p:extLst>
      <p:ext uri="{BB962C8B-B14F-4D97-AF65-F5344CB8AC3E}">
        <p14:creationId xmlns:p14="http://schemas.microsoft.com/office/powerpoint/2010/main" val="136821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Complete Guide to Strategic Management For Competitive Advantage ...">
            <a:extLst>
              <a:ext uri="{FF2B5EF4-FFF2-40B4-BE49-F238E27FC236}">
                <a16:creationId xmlns:a16="http://schemas.microsoft.com/office/drawing/2014/main" id="{A891D275-F9F9-FC62-1CBD-A2CA29553C76}"/>
              </a:ext>
            </a:extLst>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11675" r="16824" b="-1"/>
          <a:stretch/>
        </p:blipFill>
        <p:spPr bwMode="auto">
          <a:xfrm>
            <a:off x="5087938" y="0"/>
            <a:ext cx="7104062" cy="6458174"/>
          </a:xfrm>
          <a:prstGeom prst="rect">
            <a:avLst/>
          </a:prstGeom>
          <a:solidFill>
            <a:srgbClr val="FFFFFF"/>
          </a:solidFill>
        </p:spPr>
      </p:pic>
      <p:sp>
        <p:nvSpPr>
          <p:cNvPr id="5" name="Title 4">
            <a:extLst>
              <a:ext uri="{FF2B5EF4-FFF2-40B4-BE49-F238E27FC236}">
                <a16:creationId xmlns:a16="http://schemas.microsoft.com/office/drawing/2014/main" id="{5037B448-6E8B-C56E-6E29-499AFEF81E76}"/>
              </a:ext>
            </a:extLst>
          </p:cNvPr>
          <p:cNvSpPr>
            <a:spLocks noGrp="1"/>
          </p:cNvSpPr>
          <p:nvPr>
            <p:ph type="title"/>
          </p:nvPr>
        </p:nvSpPr>
        <p:spPr>
          <a:xfrm>
            <a:off x="623888" y="2403567"/>
            <a:ext cx="4231141" cy="1128774"/>
          </a:xfrm>
        </p:spPr>
        <p:txBody>
          <a:bodyPr anchor="b">
            <a:normAutofit/>
          </a:bodyPr>
          <a:lstStyle/>
          <a:p>
            <a:r>
              <a:rPr lang="en-US" sz="3500"/>
              <a:t>Humidification as a competitive advantage</a:t>
            </a:r>
          </a:p>
        </p:txBody>
      </p:sp>
      <p:sp>
        <p:nvSpPr>
          <p:cNvPr id="6" name="Footer Placeholder 5">
            <a:extLst>
              <a:ext uri="{FF2B5EF4-FFF2-40B4-BE49-F238E27FC236}">
                <a16:creationId xmlns:a16="http://schemas.microsoft.com/office/drawing/2014/main" id="{E709CB6A-3152-D1B5-B692-5C6CF6F3422C}"/>
              </a:ext>
            </a:extLst>
          </p:cNvPr>
          <p:cNvSpPr>
            <a:spLocks noGrp="1"/>
          </p:cNvSpPr>
          <p:nvPr>
            <p:ph type="ftr" sz="quarter" idx="14"/>
          </p:nvPr>
        </p:nvSpPr>
        <p:spPr>
          <a:xfrm>
            <a:off x="5355771" y="6576681"/>
            <a:ext cx="5690848" cy="137325"/>
          </a:xfrm>
        </p:spPr>
        <p:txBody>
          <a:bodyPr anchor="t">
            <a:normAutofit/>
          </a:bodyPr>
          <a:lstStyle/>
          <a:p>
            <a:pPr>
              <a:spcAft>
                <a:spcPts val="600"/>
              </a:spcAft>
            </a:pPr>
            <a:r>
              <a:rPr lang="en-US"/>
              <a:t>13.05.2024</a:t>
            </a:r>
          </a:p>
        </p:txBody>
      </p:sp>
      <p:sp>
        <p:nvSpPr>
          <p:cNvPr id="7" name="Slide Number Placeholder 6">
            <a:extLst>
              <a:ext uri="{FF2B5EF4-FFF2-40B4-BE49-F238E27FC236}">
                <a16:creationId xmlns:a16="http://schemas.microsoft.com/office/drawing/2014/main" id="{9E70300D-1551-2853-3D84-C198D8A6C88D}"/>
              </a:ext>
            </a:extLst>
          </p:cNvPr>
          <p:cNvSpPr>
            <a:spLocks noGrp="1"/>
          </p:cNvSpPr>
          <p:nvPr>
            <p:ph type="sldNum" sz="quarter" idx="15"/>
          </p:nvPr>
        </p:nvSpPr>
        <p:spPr>
          <a:xfrm>
            <a:off x="11208544" y="6576681"/>
            <a:ext cx="359569" cy="137325"/>
          </a:xfrm>
        </p:spPr>
        <p:txBody>
          <a:bodyPr anchor="t">
            <a:normAutofit/>
          </a:bodyPr>
          <a:lstStyle/>
          <a:p>
            <a:pPr>
              <a:spcAft>
                <a:spcPts val="600"/>
              </a:spcAft>
            </a:pPr>
            <a:fld id="{24D51099-C25A-4063-953B-B039CBE8C49B}"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D02699B1-ACCD-6D5B-EEFE-8749EBC6A24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11" name="Picture 10">
            <a:extLst>
              <a:ext uri="{FF2B5EF4-FFF2-40B4-BE49-F238E27FC236}">
                <a16:creationId xmlns:a16="http://schemas.microsoft.com/office/drawing/2014/main" id="{CA7A1A55-0B6A-E0A4-BFDE-1E35EBC6F2B3}"/>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27161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E31BDEB-E4A0-490A-9E98-2D02C866CDF6}"/>
              </a:ext>
            </a:extLst>
          </p:cNvPr>
          <p:cNvSpPr>
            <a:spLocks noGrp="1"/>
          </p:cNvSpPr>
          <p:nvPr>
            <p:ph type="subTitle" idx="15"/>
          </p:nvPr>
        </p:nvSpPr>
        <p:spPr/>
        <p:txBody>
          <a:bodyPr/>
          <a:lstStyle/>
          <a:p>
            <a:r>
              <a:rPr lang="en-US" dirty="0"/>
              <a:t>Give yourself a competitive advantage!</a:t>
            </a:r>
          </a:p>
        </p:txBody>
      </p:sp>
      <p:sp>
        <p:nvSpPr>
          <p:cNvPr id="7" name="Text Placeholder 6">
            <a:extLst>
              <a:ext uri="{FF2B5EF4-FFF2-40B4-BE49-F238E27FC236}">
                <a16:creationId xmlns:a16="http://schemas.microsoft.com/office/drawing/2014/main" id="{3F63833A-213D-426B-AB90-3E0A27E6E21B}"/>
              </a:ext>
            </a:extLst>
          </p:cNvPr>
          <p:cNvSpPr>
            <a:spLocks noGrp="1"/>
          </p:cNvSpPr>
          <p:nvPr>
            <p:ph type="body" sz="quarter" idx="37"/>
          </p:nvPr>
        </p:nvSpPr>
        <p:spPr/>
        <p:txBody>
          <a:bodyPr/>
          <a:lstStyle/>
          <a:p>
            <a:r>
              <a:rPr lang="en-US" dirty="0"/>
              <a:t>For Process</a:t>
            </a:r>
          </a:p>
        </p:txBody>
      </p:sp>
      <p:sp>
        <p:nvSpPr>
          <p:cNvPr id="8" name="Text Placeholder 7">
            <a:extLst>
              <a:ext uri="{FF2B5EF4-FFF2-40B4-BE49-F238E27FC236}">
                <a16:creationId xmlns:a16="http://schemas.microsoft.com/office/drawing/2014/main" id="{3DA9F0BE-5F59-4149-A2BA-E14F7F3214BB}"/>
              </a:ext>
            </a:extLst>
          </p:cNvPr>
          <p:cNvSpPr>
            <a:spLocks noGrp="1"/>
          </p:cNvSpPr>
          <p:nvPr>
            <p:ph type="body" sz="quarter" idx="38"/>
          </p:nvPr>
        </p:nvSpPr>
        <p:spPr/>
        <p:txBody>
          <a:bodyPr/>
          <a:lstStyle/>
          <a:p>
            <a:r>
              <a:rPr lang="en-US" dirty="0"/>
              <a:t>For People</a:t>
            </a:r>
          </a:p>
        </p:txBody>
      </p:sp>
      <p:sp>
        <p:nvSpPr>
          <p:cNvPr id="9" name="Text Placeholder 8">
            <a:extLst>
              <a:ext uri="{FF2B5EF4-FFF2-40B4-BE49-F238E27FC236}">
                <a16:creationId xmlns:a16="http://schemas.microsoft.com/office/drawing/2014/main" id="{DB3C021A-F1F5-4B2A-8448-3CBDD6BBA29D}"/>
              </a:ext>
            </a:extLst>
          </p:cNvPr>
          <p:cNvSpPr>
            <a:spLocks noGrp="1"/>
          </p:cNvSpPr>
          <p:nvPr>
            <p:ph type="body" sz="quarter" idx="40"/>
          </p:nvPr>
        </p:nvSpPr>
        <p:spPr/>
        <p:txBody>
          <a:bodyPr/>
          <a:lstStyle/>
          <a:p>
            <a:r>
              <a:rPr lang="en-US" dirty="0"/>
              <a:t>For Profit / Cost Savings</a:t>
            </a:r>
          </a:p>
        </p:txBody>
      </p:sp>
      <p:sp>
        <p:nvSpPr>
          <p:cNvPr id="10" name="Content Placeholder 9">
            <a:extLst>
              <a:ext uri="{FF2B5EF4-FFF2-40B4-BE49-F238E27FC236}">
                <a16:creationId xmlns:a16="http://schemas.microsoft.com/office/drawing/2014/main" id="{DF5422A6-5F20-40C7-85B0-C652D4049E74}"/>
              </a:ext>
            </a:extLst>
          </p:cNvPr>
          <p:cNvSpPr>
            <a:spLocks noGrp="1"/>
          </p:cNvSpPr>
          <p:nvPr>
            <p:ph sz="quarter" idx="41"/>
          </p:nvPr>
        </p:nvSpPr>
        <p:spPr/>
        <p:txBody>
          <a:bodyPr/>
          <a:lstStyle/>
          <a:p>
            <a:r>
              <a:rPr lang="en-US" dirty="0"/>
              <a:t>Manufacturing</a:t>
            </a:r>
          </a:p>
          <a:p>
            <a:r>
              <a:rPr lang="en-US" dirty="0"/>
              <a:t>High-Tech</a:t>
            </a:r>
          </a:p>
          <a:p>
            <a:r>
              <a:rPr lang="en-US" dirty="0"/>
              <a:t>Laboratories</a:t>
            </a:r>
          </a:p>
          <a:p>
            <a:r>
              <a:rPr lang="en-US" dirty="0"/>
              <a:t>Data Centers</a:t>
            </a:r>
          </a:p>
          <a:p>
            <a:r>
              <a:rPr lang="en-US" dirty="0"/>
              <a:t>‘Green’ Buildings</a:t>
            </a:r>
          </a:p>
          <a:p>
            <a:r>
              <a:rPr lang="en-US" dirty="0"/>
              <a:t>Healthcare</a:t>
            </a:r>
          </a:p>
          <a:p>
            <a:r>
              <a:rPr lang="en-US" dirty="0"/>
              <a:t>Aerospace</a:t>
            </a:r>
          </a:p>
          <a:p>
            <a:r>
              <a:rPr lang="en-US" dirty="0"/>
              <a:t>Defense</a:t>
            </a:r>
          </a:p>
        </p:txBody>
      </p:sp>
      <p:sp>
        <p:nvSpPr>
          <p:cNvPr id="11" name="Content Placeholder 10">
            <a:extLst>
              <a:ext uri="{FF2B5EF4-FFF2-40B4-BE49-F238E27FC236}">
                <a16:creationId xmlns:a16="http://schemas.microsoft.com/office/drawing/2014/main" id="{4B63538E-C40D-450E-A84C-A04F200C03C6}"/>
              </a:ext>
            </a:extLst>
          </p:cNvPr>
          <p:cNvSpPr>
            <a:spLocks noGrp="1"/>
          </p:cNvSpPr>
          <p:nvPr>
            <p:ph sz="quarter" idx="42"/>
          </p:nvPr>
        </p:nvSpPr>
        <p:spPr/>
        <p:txBody>
          <a:bodyPr/>
          <a:lstStyle/>
          <a:p>
            <a:r>
              <a:rPr lang="en-US" dirty="0"/>
              <a:t>Lower Flu/Cold Transmission</a:t>
            </a:r>
          </a:p>
          <a:p>
            <a:r>
              <a:rPr lang="en-US" dirty="0"/>
              <a:t>Higher Productivity</a:t>
            </a:r>
          </a:p>
          <a:p>
            <a:r>
              <a:rPr lang="en-US" dirty="0"/>
              <a:t>Dry Indoor air correlated with Patient HAI’s!</a:t>
            </a:r>
          </a:p>
        </p:txBody>
      </p:sp>
      <p:sp>
        <p:nvSpPr>
          <p:cNvPr id="12" name="Content Placeholder 11">
            <a:extLst>
              <a:ext uri="{FF2B5EF4-FFF2-40B4-BE49-F238E27FC236}">
                <a16:creationId xmlns:a16="http://schemas.microsoft.com/office/drawing/2014/main" id="{5C99DC66-C770-453E-B810-12AC0C14A678}"/>
              </a:ext>
            </a:extLst>
          </p:cNvPr>
          <p:cNvSpPr>
            <a:spLocks noGrp="1"/>
          </p:cNvSpPr>
          <p:nvPr>
            <p:ph sz="quarter" idx="43"/>
          </p:nvPr>
        </p:nvSpPr>
        <p:spPr>
          <a:xfrm>
            <a:off x="8112126" y="2475662"/>
            <a:ext cx="3455988" cy="3499684"/>
          </a:xfrm>
        </p:spPr>
        <p:txBody>
          <a:bodyPr/>
          <a:lstStyle/>
          <a:p>
            <a:r>
              <a:rPr lang="en-US" dirty="0"/>
              <a:t>National Institute of Health animal facility: $22k to replace a primate</a:t>
            </a:r>
          </a:p>
          <a:p>
            <a:r>
              <a:rPr lang="en-US" dirty="0"/>
              <a:t>NASA spacecraft: Cost to train an astronaut: $50 mil (2006)</a:t>
            </a:r>
          </a:p>
          <a:p>
            <a:r>
              <a:rPr lang="en-US" dirty="0"/>
              <a:t>The Louvre: Mona Lisa value: 780 mil</a:t>
            </a:r>
          </a:p>
          <a:p>
            <a:endParaRPr lang="en-US" dirty="0"/>
          </a:p>
        </p:txBody>
      </p:sp>
      <p:sp>
        <p:nvSpPr>
          <p:cNvPr id="5" name="Title 4">
            <a:extLst>
              <a:ext uri="{FF2B5EF4-FFF2-40B4-BE49-F238E27FC236}">
                <a16:creationId xmlns:a16="http://schemas.microsoft.com/office/drawing/2014/main" id="{29AA8F16-0DFA-4AA9-94EC-1871FAD8FB9A}"/>
              </a:ext>
            </a:extLst>
          </p:cNvPr>
          <p:cNvSpPr>
            <a:spLocks noGrp="1"/>
          </p:cNvSpPr>
          <p:nvPr>
            <p:ph type="title"/>
          </p:nvPr>
        </p:nvSpPr>
        <p:spPr/>
        <p:txBody>
          <a:bodyPr/>
          <a:lstStyle/>
          <a:p>
            <a:r>
              <a:rPr lang="en-US" dirty="0"/>
              <a:t>As competition heats up…. </a:t>
            </a:r>
          </a:p>
        </p:txBody>
      </p:sp>
      <p:sp>
        <p:nvSpPr>
          <p:cNvPr id="2" name="Footer Placeholder 1">
            <a:extLst>
              <a:ext uri="{FF2B5EF4-FFF2-40B4-BE49-F238E27FC236}">
                <a16:creationId xmlns:a16="http://schemas.microsoft.com/office/drawing/2014/main" id="{067F808E-00A4-29BC-ACF9-4717A061B016}"/>
              </a:ext>
            </a:extLst>
          </p:cNvPr>
          <p:cNvSpPr>
            <a:spLocks noGrp="1"/>
          </p:cNvSpPr>
          <p:nvPr>
            <p:ph type="ftr" sz="quarter" idx="44"/>
          </p:nvPr>
        </p:nvSpPr>
        <p:spPr/>
        <p:txBody>
          <a:bodyPr/>
          <a:lstStyle/>
          <a:p>
            <a:r>
              <a:rPr lang="en-US" dirty="0"/>
              <a:t>03.03.2022</a:t>
            </a:r>
          </a:p>
        </p:txBody>
      </p:sp>
      <p:sp>
        <p:nvSpPr>
          <p:cNvPr id="3" name="Slide Number Placeholder 2">
            <a:extLst>
              <a:ext uri="{FF2B5EF4-FFF2-40B4-BE49-F238E27FC236}">
                <a16:creationId xmlns:a16="http://schemas.microsoft.com/office/drawing/2014/main" id="{618B7C13-78D2-653C-5C93-B8349B15684D}"/>
              </a:ext>
            </a:extLst>
          </p:cNvPr>
          <p:cNvSpPr>
            <a:spLocks noGrp="1"/>
          </p:cNvSpPr>
          <p:nvPr>
            <p:ph type="sldNum" sz="quarter" idx="45"/>
          </p:nvPr>
        </p:nvSpPr>
        <p:spPr/>
        <p:txBody>
          <a:bodyPr/>
          <a:lstStyle/>
          <a:p>
            <a:fld id="{6EC22274-ADC9-4BE7-B854-26784C115A0D}" type="slidenum">
              <a:rPr lang="en-US" smtClean="0"/>
              <a:pPr/>
              <a:t>15</a:t>
            </a:fld>
            <a:endParaRPr lang="en-US" dirty="0"/>
          </a:p>
        </p:txBody>
      </p:sp>
      <p:pic>
        <p:nvPicPr>
          <p:cNvPr id="13" name="Picture 2" descr="C:\Documents and Settings\nlea\Desktop\SBBphoto2.jpg">
            <a:extLst>
              <a:ext uri="{FF2B5EF4-FFF2-40B4-BE49-F238E27FC236}">
                <a16:creationId xmlns:a16="http://schemas.microsoft.com/office/drawing/2014/main" id="{DF459F45-2672-6952-042B-8B270DC37CA9}"/>
              </a:ext>
            </a:extLst>
          </p:cNvPr>
          <p:cNvPicPr>
            <a:picLocks noChangeAspect="1" noChangeArrowheads="1"/>
          </p:cNvPicPr>
          <p:nvPr/>
        </p:nvPicPr>
        <p:blipFill>
          <a:blip r:embed="rId2" cstate="print"/>
          <a:srcRect b="10242"/>
          <a:stretch>
            <a:fillRect/>
          </a:stretch>
        </p:blipFill>
        <p:spPr bwMode="auto">
          <a:xfrm>
            <a:off x="2351880" y="2485189"/>
            <a:ext cx="1370253" cy="802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C:\Documents and Settings\nlea\Desktop\Images\Manufacturing.jpg">
            <a:extLst>
              <a:ext uri="{FF2B5EF4-FFF2-40B4-BE49-F238E27FC236}">
                <a16:creationId xmlns:a16="http://schemas.microsoft.com/office/drawing/2014/main" id="{1258D79B-A295-8770-40D4-A91A970C04B9}"/>
              </a:ext>
            </a:extLst>
          </p:cNvPr>
          <p:cNvPicPr>
            <a:picLocks noChangeAspect="1" noChangeArrowheads="1"/>
          </p:cNvPicPr>
          <p:nvPr/>
        </p:nvPicPr>
        <p:blipFill>
          <a:blip r:embed="rId3" cstate="print"/>
          <a:srcRect t="10557" r="765" b="12021"/>
          <a:stretch>
            <a:fillRect/>
          </a:stretch>
        </p:blipFill>
        <p:spPr bwMode="auto">
          <a:xfrm>
            <a:off x="2351880" y="3601516"/>
            <a:ext cx="1371401" cy="810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descr="C:\Documents and Settings\nlea\Desktop\Images\Green Buildings.jpg">
            <a:extLst>
              <a:ext uri="{FF2B5EF4-FFF2-40B4-BE49-F238E27FC236}">
                <a16:creationId xmlns:a16="http://schemas.microsoft.com/office/drawing/2014/main" id="{6EC17B65-291C-0913-8760-B3068C2CA627}"/>
              </a:ext>
            </a:extLst>
          </p:cNvPr>
          <p:cNvPicPr>
            <a:picLocks noChangeAspect="1" noChangeArrowheads="1"/>
          </p:cNvPicPr>
          <p:nvPr/>
        </p:nvPicPr>
        <p:blipFill>
          <a:blip r:embed="rId4" cstate="print"/>
          <a:srcRect t="18245"/>
          <a:stretch>
            <a:fillRect/>
          </a:stretch>
        </p:blipFill>
        <p:spPr bwMode="auto">
          <a:xfrm>
            <a:off x="2351880" y="4787705"/>
            <a:ext cx="1370253" cy="810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074DF6B-C61D-0C3B-B22E-EB2E3C329F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3231" y="3788193"/>
            <a:ext cx="3645538" cy="2196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Content Placeholder 3" descr="Content Placeholder 3">
            <a:extLst>
              <a:ext uri="{FF2B5EF4-FFF2-40B4-BE49-F238E27FC236}">
                <a16:creationId xmlns:a16="http://schemas.microsoft.com/office/drawing/2014/main" id="{7181AAD4-C531-B5F8-AB51-DDC6FC8F5365}"/>
              </a:ext>
            </a:extLst>
          </p:cNvPr>
          <p:cNvPicPr>
            <a:picLocks noChangeAspect="1"/>
          </p:cNvPicPr>
          <p:nvPr/>
        </p:nvPicPr>
        <p:blipFill>
          <a:blip r:embed="rId6"/>
          <a:stretch>
            <a:fillRect/>
          </a:stretch>
        </p:blipFill>
        <p:spPr>
          <a:xfrm>
            <a:off x="8391368" y="3966806"/>
            <a:ext cx="1197132" cy="889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Content Placeholder 3" descr="Content Placeholder 3">
            <a:extLst>
              <a:ext uri="{FF2B5EF4-FFF2-40B4-BE49-F238E27FC236}">
                <a16:creationId xmlns:a16="http://schemas.microsoft.com/office/drawing/2014/main" id="{21143B8D-B8DD-286F-0E92-599BBC26F98F}"/>
              </a:ext>
            </a:extLst>
          </p:cNvPr>
          <p:cNvPicPr>
            <a:picLocks noChangeAspect="1"/>
          </p:cNvPicPr>
          <p:nvPr/>
        </p:nvPicPr>
        <p:blipFill>
          <a:blip r:embed="rId7"/>
          <a:stretch>
            <a:fillRect/>
          </a:stretch>
        </p:blipFill>
        <p:spPr>
          <a:xfrm>
            <a:off x="9328348" y="4423526"/>
            <a:ext cx="1197131" cy="888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1" descr="Picture 11">
            <a:extLst>
              <a:ext uri="{FF2B5EF4-FFF2-40B4-BE49-F238E27FC236}">
                <a16:creationId xmlns:a16="http://schemas.microsoft.com/office/drawing/2014/main" id="{831238CA-2802-E168-3275-4A6EF90CA564}"/>
              </a:ext>
            </a:extLst>
          </p:cNvPr>
          <p:cNvPicPr>
            <a:picLocks noChangeAspect="1"/>
          </p:cNvPicPr>
          <p:nvPr/>
        </p:nvPicPr>
        <p:blipFill>
          <a:blip r:embed="rId8"/>
          <a:stretch>
            <a:fillRect/>
          </a:stretch>
        </p:blipFill>
        <p:spPr>
          <a:xfrm>
            <a:off x="10296912" y="4901252"/>
            <a:ext cx="1165547" cy="894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43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BC93BB-077C-C577-B2A5-22878333BCDA}"/>
              </a:ext>
            </a:extLst>
          </p:cNvPr>
          <p:cNvSpPr>
            <a:spLocks noGrp="1"/>
          </p:cNvSpPr>
          <p:nvPr>
            <p:ph type="subTitle" idx="15"/>
          </p:nvPr>
        </p:nvSpPr>
        <p:spPr>
          <a:xfrm>
            <a:off x="623887" y="787751"/>
            <a:ext cx="8964613" cy="405683"/>
          </a:xfrm>
        </p:spPr>
        <p:txBody>
          <a:bodyPr>
            <a:normAutofit/>
          </a:bodyPr>
          <a:lstStyle/>
          <a:p>
            <a:r>
              <a:rPr lang="en-US" dirty="0"/>
              <a:t>Send patients home sooner with less complications!</a:t>
            </a:r>
          </a:p>
        </p:txBody>
      </p:sp>
      <p:pic>
        <p:nvPicPr>
          <p:cNvPr id="8196" name="Picture 4" descr="Coronavirus: Scientists urge WHO action on indoor air quality">
            <a:extLst>
              <a:ext uri="{FF2B5EF4-FFF2-40B4-BE49-F238E27FC236}">
                <a16:creationId xmlns:a16="http://schemas.microsoft.com/office/drawing/2014/main" id="{29666EDC-ECB8-72D1-1BE1-3AAA41C439A3}"/>
              </a:ext>
            </a:extLst>
          </p:cNvPr>
          <p:cNvPicPr>
            <a:picLocks noGrp="1" noChangeAspect="1" noChangeArrowheads="1"/>
          </p:cNvPicPr>
          <p:nvPr>
            <p:ph sz="quarter" idx="20"/>
          </p:nvPr>
        </p:nvPicPr>
        <p:blipFill>
          <a:blip r:embed="rId2">
            <a:extLst>
              <a:ext uri="{28A0092B-C50C-407E-A947-70E740481C1C}">
                <a14:useLocalDpi xmlns:a14="http://schemas.microsoft.com/office/drawing/2010/main" val="0"/>
              </a:ext>
            </a:extLst>
          </a:blip>
          <a:stretch>
            <a:fillRect/>
          </a:stretch>
        </p:blipFill>
        <p:spPr bwMode="auto">
          <a:xfrm>
            <a:off x="623887" y="1434728"/>
            <a:ext cx="5376862" cy="2634662"/>
          </a:xfrm>
          <a:prstGeom prst="rect">
            <a:avLst/>
          </a:prstGeom>
          <a:solidFill>
            <a:srgbClr val="FFFFFF"/>
          </a:solidFill>
        </p:spPr>
      </p:pic>
      <p:sp>
        <p:nvSpPr>
          <p:cNvPr id="5" name="Title 4">
            <a:extLst>
              <a:ext uri="{FF2B5EF4-FFF2-40B4-BE49-F238E27FC236}">
                <a16:creationId xmlns:a16="http://schemas.microsoft.com/office/drawing/2014/main" id="{39053D65-8EE9-0076-D4EA-D3DAA249E5CE}"/>
              </a:ext>
            </a:extLst>
          </p:cNvPr>
          <p:cNvSpPr>
            <a:spLocks noGrp="1"/>
          </p:cNvSpPr>
          <p:nvPr>
            <p:ph type="title"/>
          </p:nvPr>
        </p:nvSpPr>
        <p:spPr>
          <a:xfrm>
            <a:off x="623888" y="350069"/>
            <a:ext cx="8964613" cy="467239"/>
          </a:xfrm>
        </p:spPr>
        <p:txBody>
          <a:bodyPr anchor="ctr">
            <a:normAutofit/>
          </a:bodyPr>
          <a:lstStyle/>
          <a:p>
            <a:r>
              <a:rPr lang="en-US" dirty="0"/>
              <a:t>Proper humidity levels is good business</a:t>
            </a:r>
          </a:p>
        </p:txBody>
      </p:sp>
      <p:sp>
        <p:nvSpPr>
          <p:cNvPr id="6" name="Footer Placeholder 5">
            <a:extLst>
              <a:ext uri="{FF2B5EF4-FFF2-40B4-BE49-F238E27FC236}">
                <a16:creationId xmlns:a16="http://schemas.microsoft.com/office/drawing/2014/main" id="{FF6E5669-286D-6621-7EBC-26452BC6024E}"/>
              </a:ext>
            </a:extLst>
          </p:cNvPr>
          <p:cNvSpPr>
            <a:spLocks noGrp="1"/>
          </p:cNvSpPr>
          <p:nvPr>
            <p:ph type="ftr" sz="quarter" idx="21"/>
          </p:nvPr>
        </p:nvSpPr>
        <p:spPr>
          <a:xfrm>
            <a:off x="5355771" y="6576681"/>
            <a:ext cx="5690848" cy="137325"/>
          </a:xfrm>
        </p:spPr>
        <p:txBody>
          <a:bodyPr anchor="t">
            <a:normAutofit/>
          </a:bodyPr>
          <a:lstStyle/>
          <a:p>
            <a:pPr>
              <a:spcAft>
                <a:spcPts val="600"/>
              </a:spcAft>
            </a:pPr>
            <a:r>
              <a:rPr lang="en-US"/>
              <a:t>13.05.2024</a:t>
            </a:r>
          </a:p>
        </p:txBody>
      </p:sp>
      <p:sp>
        <p:nvSpPr>
          <p:cNvPr id="7" name="Slide Number Placeholder 6">
            <a:extLst>
              <a:ext uri="{FF2B5EF4-FFF2-40B4-BE49-F238E27FC236}">
                <a16:creationId xmlns:a16="http://schemas.microsoft.com/office/drawing/2014/main" id="{71B9B792-E76B-D52A-88B4-A9F0738FF32C}"/>
              </a:ext>
            </a:extLst>
          </p:cNvPr>
          <p:cNvSpPr>
            <a:spLocks noGrp="1"/>
          </p:cNvSpPr>
          <p:nvPr>
            <p:ph type="sldNum" sz="quarter" idx="22"/>
          </p:nvPr>
        </p:nvSpPr>
        <p:spPr>
          <a:xfrm>
            <a:off x="11208544" y="6576681"/>
            <a:ext cx="359569" cy="137325"/>
          </a:xfrm>
        </p:spPr>
        <p:txBody>
          <a:bodyPr anchor="t">
            <a:normAutofit/>
          </a:bodyPr>
          <a:lstStyle/>
          <a:p>
            <a:pPr>
              <a:spcAft>
                <a:spcPts val="600"/>
              </a:spcAft>
            </a:pPr>
            <a:fld id="{24D51099-C25A-4063-953B-B039CBE8C49B}" type="slidenum">
              <a:rPr lang="en-US" smtClean="0"/>
              <a:pPr>
                <a:spcAft>
                  <a:spcPts val="600"/>
                </a:spcAft>
              </a:pPr>
              <a:t>16</a:t>
            </a:fld>
            <a:endParaRPr lang="en-US"/>
          </a:p>
        </p:txBody>
      </p:sp>
      <p:pic>
        <p:nvPicPr>
          <p:cNvPr id="8194" name="Picture 2" descr="Health risks of adverse relative humidity - Humidity Devices">
            <a:extLst>
              <a:ext uri="{FF2B5EF4-FFF2-40B4-BE49-F238E27FC236}">
                <a16:creationId xmlns:a16="http://schemas.microsoft.com/office/drawing/2014/main" id="{345AE340-B2FF-A5CC-9311-462C45A52517}"/>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6256569" y="1768441"/>
            <a:ext cx="5935431" cy="4199316"/>
          </a:xfrm>
          <a:prstGeom prst="rect">
            <a:avLst/>
          </a:prstGeom>
          <a:solidFill>
            <a:srgbClr val="FFFFFF"/>
          </a:solidFill>
        </p:spPr>
      </p:pic>
      <p:pic>
        <p:nvPicPr>
          <p:cNvPr id="8" name="Picture 7">
            <a:extLst>
              <a:ext uri="{FF2B5EF4-FFF2-40B4-BE49-F238E27FC236}">
                <a16:creationId xmlns:a16="http://schemas.microsoft.com/office/drawing/2014/main" id="{D2CA1295-661F-1F72-F227-CC4F5C8539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92" y="4224695"/>
            <a:ext cx="5373057" cy="2196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824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Energy Recovery Ventilation Units - ClimateCraft, Inc - Home Page">
            <a:extLst>
              <a:ext uri="{FF2B5EF4-FFF2-40B4-BE49-F238E27FC236}">
                <a16:creationId xmlns:a16="http://schemas.microsoft.com/office/drawing/2014/main" id="{498E81F5-9B87-6B6C-E3DC-843F87CB72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685"/>
          <a:stretch/>
        </p:blipFill>
        <p:spPr bwMode="auto">
          <a:xfrm>
            <a:off x="6096000" y="2879101"/>
            <a:ext cx="2038129" cy="201191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a:extLst>
              <a:ext uri="{FF2B5EF4-FFF2-40B4-BE49-F238E27FC236}">
                <a16:creationId xmlns:a16="http://schemas.microsoft.com/office/drawing/2014/main" id="{8747B280-E473-EA97-9F52-D02FD95D61D0}"/>
              </a:ext>
            </a:extLst>
          </p:cNvPr>
          <p:cNvSpPr>
            <a:spLocks noGrp="1"/>
          </p:cNvSpPr>
          <p:nvPr>
            <p:ph type="subTitle" idx="15"/>
          </p:nvPr>
        </p:nvSpPr>
        <p:spPr/>
        <p:txBody>
          <a:bodyPr/>
          <a:lstStyle/>
          <a:p>
            <a:r>
              <a:rPr lang="en-US" dirty="0"/>
              <a:t>You can have your cake and eat it too…</a:t>
            </a:r>
          </a:p>
        </p:txBody>
      </p:sp>
      <p:sp>
        <p:nvSpPr>
          <p:cNvPr id="5" name="Title 4">
            <a:extLst>
              <a:ext uri="{FF2B5EF4-FFF2-40B4-BE49-F238E27FC236}">
                <a16:creationId xmlns:a16="http://schemas.microsoft.com/office/drawing/2014/main" id="{CDFD5004-0C9F-F1E1-7645-3FA2D92B5B4E}"/>
              </a:ext>
            </a:extLst>
          </p:cNvPr>
          <p:cNvSpPr>
            <a:spLocks noGrp="1"/>
          </p:cNvSpPr>
          <p:nvPr>
            <p:ph type="title"/>
          </p:nvPr>
        </p:nvSpPr>
        <p:spPr/>
        <p:txBody>
          <a:bodyPr/>
          <a:lstStyle/>
          <a:p>
            <a:r>
              <a:rPr lang="en-US" dirty="0"/>
              <a:t>Energy Savings as a competitive advantage</a:t>
            </a:r>
          </a:p>
        </p:txBody>
      </p:sp>
      <p:sp>
        <p:nvSpPr>
          <p:cNvPr id="6" name="Footer Placeholder 5">
            <a:extLst>
              <a:ext uri="{FF2B5EF4-FFF2-40B4-BE49-F238E27FC236}">
                <a16:creationId xmlns:a16="http://schemas.microsoft.com/office/drawing/2014/main" id="{B0F9963C-32E9-235F-74A6-A7C6F5619718}"/>
              </a:ext>
            </a:extLst>
          </p:cNvPr>
          <p:cNvSpPr>
            <a:spLocks noGrp="1"/>
          </p:cNvSpPr>
          <p:nvPr>
            <p:ph type="ftr" sz="quarter" idx="28"/>
          </p:nvPr>
        </p:nvSpPr>
        <p:spPr/>
        <p:txBody>
          <a:bodyPr/>
          <a:lstStyle/>
          <a:p>
            <a:r>
              <a:rPr lang="en-US"/>
              <a:t>13.05.2024</a:t>
            </a:r>
            <a:endParaRPr lang="en-US" dirty="0"/>
          </a:p>
        </p:txBody>
      </p:sp>
      <p:sp>
        <p:nvSpPr>
          <p:cNvPr id="7" name="Slide Number Placeholder 6">
            <a:extLst>
              <a:ext uri="{FF2B5EF4-FFF2-40B4-BE49-F238E27FC236}">
                <a16:creationId xmlns:a16="http://schemas.microsoft.com/office/drawing/2014/main" id="{B540FE34-F57D-1F69-B4C6-2C5C943C9651}"/>
              </a:ext>
            </a:extLst>
          </p:cNvPr>
          <p:cNvSpPr>
            <a:spLocks noGrp="1"/>
          </p:cNvSpPr>
          <p:nvPr>
            <p:ph type="sldNum" sz="quarter" idx="29"/>
          </p:nvPr>
        </p:nvSpPr>
        <p:spPr/>
        <p:txBody>
          <a:bodyPr/>
          <a:lstStyle/>
          <a:p>
            <a:fld id="{24D51099-C25A-4063-953B-B039CBE8C49B}" type="slidenum">
              <a:rPr lang="en-US" smtClean="0"/>
              <a:pPr/>
              <a:t>17</a:t>
            </a:fld>
            <a:endParaRPr lang="en-US" dirty="0"/>
          </a:p>
        </p:txBody>
      </p:sp>
      <p:pic>
        <p:nvPicPr>
          <p:cNvPr id="10242" name="Picture 2" descr="DZL series coal-fired steam boiler - ZOZEN Boiler">
            <a:extLst>
              <a:ext uri="{FF2B5EF4-FFF2-40B4-BE49-F238E27FC236}">
                <a16:creationId xmlns:a16="http://schemas.microsoft.com/office/drawing/2014/main" id="{0CCD181D-1364-D073-E310-9849590C289B}"/>
              </a:ext>
            </a:extLst>
          </p:cNvPr>
          <p:cNvPicPr>
            <a:picLocks noGrp="1" noChangeAspect="1" noChangeArrowheads="1"/>
          </p:cNvPicPr>
          <p:nvPr>
            <p:ph sz="quarter" idx="26"/>
          </p:nvPr>
        </p:nvPicPr>
        <p:blipFill rotWithShape="1">
          <a:blip r:embed="rId3">
            <a:extLst>
              <a:ext uri="{28A0092B-C50C-407E-A947-70E740481C1C}">
                <a14:useLocalDpi xmlns:a14="http://schemas.microsoft.com/office/drawing/2010/main" val="0"/>
              </a:ext>
            </a:extLst>
          </a:blip>
          <a:srcRect l="13004" r="10825"/>
          <a:stretch/>
        </p:blipFill>
        <p:spPr bwMode="auto">
          <a:xfrm>
            <a:off x="0" y="2163352"/>
            <a:ext cx="3902519" cy="296015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ondair DL hybrid spray &amp; evaporative humidifier | Hybrid Humidifiers">
            <a:extLst>
              <a:ext uri="{FF2B5EF4-FFF2-40B4-BE49-F238E27FC236}">
                <a16:creationId xmlns:a16="http://schemas.microsoft.com/office/drawing/2014/main" id="{FA7BC2ED-63F6-25A2-F070-65F2D2594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936" y="3439875"/>
            <a:ext cx="3181477" cy="2295496"/>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20B48A6E-4ADB-DC7A-C3FF-CC4093FC4D67}"/>
              </a:ext>
            </a:extLst>
          </p:cNvPr>
          <p:cNvSpPr/>
          <p:nvPr/>
        </p:nvSpPr>
        <p:spPr>
          <a:xfrm>
            <a:off x="3825551" y="3227971"/>
            <a:ext cx="1820551" cy="131417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0" name="Picture 10" descr="Overview of Commercial Heat Pumps - News">
            <a:extLst>
              <a:ext uri="{FF2B5EF4-FFF2-40B4-BE49-F238E27FC236}">
                <a16:creationId xmlns:a16="http://schemas.microsoft.com/office/drawing/2014/main" id="{D3434BC2-0EDF-82D8-9AC4-2D2C23F74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0793" y="1254990"/>
            <a:ext cx="3237320" cy="18167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0CB100-B387-220C-422B-5641B5375ADC}"/>
              </a:ext>
            </a:extLst>
          </p:cNvPr>
          <p:cNvSpPr txBox="1"/>
          <p:nvPr/>
        </p:nvSpPr>
        <p:spPr>
          <a:xfrm>
            <a:off x="800640" y="5168064"/>
            <a:ext cx="7870371" cy="954107"/>
          </a:xfrm>
          <a:prstGeom prst="rect">
            <a:avLst/>
          </a:prstGeom>
          <a:noFill/>
        </p:spPr>
        <p:txBody>
          <a:bodyPr wrap="square">
            <a:spAutoFit/>
          </a:bodyPr>
          <a:lstStyle/>
          <a:p>
            <a:r>
              <a:rPr lang="en-US" sz="2800" dirty="0"/>
              <a:t>“Bridging the gap between ASHRAE 90.1 and 62.1”</a:t>
            </a:r>
          </a:p>
          <a:p>
            <a:r>
              <a:rPr lang="en-US" sz="2800" dirty="0"/>
              <a:t>We have an energy calculator to show savings</a:t>
            </a:r>
          </a:p>
        </p:txBody>
      </p:sp>
    </p:spTree>
    <p:extLst>
      <p:ext uri="{BB962C8B-B14F-4D97-AF65-F5344CB8AC3E}">
        <p14:creationId xmlns:p14="http://schemas.microsoft.com/office/powerpoint/2010/main" val="80283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3128FD-51DB-C53C-F45E-E8BBAB227DBE}"/>
              </a:ext>
            </a:extLst>
          </p:cNvPr>
          <p:cNvSpPr>
            <a:spLocks noGrp="1"/>
          </p:cNvSpPr>
          <p:nvPr>
            <p:ph type="subTitle" idx="15"/>
          </p:nvPr>
        </p:nvSpPr>
        <p:spPr/>
        <p:txBody>
          <a:bodyPr/>
          <a:lstStyle/>
          <a:p>
            <a:r>
              <a:rPr lang="en-US" dirty="0"/>
              <a:t>Humidity is the missing leg in healthcare</a:t>
            </a:r>
          </a:p>
        </p:txBody>
      </p:sp>
      <p:sp>
        <p:nvSpPr>
          <p:cNvPr id="3" name="Content Placeholder 2">
            <a:extLst>
              <a:ext uri="{FF2B5EF4-FFF2-40B4-BE49-F238E27FC236}">
                <a16:creationId xmlns:a16="http://schemas.microsoft.com/office/drawing/2014/main" id="{45DC12C7-4D59-299A-D82D-22E545E4EE0B}"/>
              </a:ext>
            </a:extLst>
          </p:cNvPr>
          <p:cNvSpPr>
            <a:spLocks noGrp="1"/>
          </p:cNvSpPr>
          <p:nvPr>
            <p:ph sz="quarter" idx="26"/>
          </p:nvPr>
        </p:nvSpPr>
        <p:spPr/>
        <p:txBody>
          <a:bodyPr/>
          <a:lstStyle/>
          <a:p>
            <a:r>
              <a:rPr lang="en-US" sz="2800" dirty="0"/>
              <a:t>Ventilation</a:t>
            </a:r>
          </a:p>
          <a:p>
            <a:r>
              <a:rPr lang="en-US" sz="2800" dirty="0"/>
              <a:t>Filtration</a:t>
            </a:r>
          </a:p>
          <a:p>
            <a:r>
              <a:rPr lang="en-US" sz="2800" dirty="0"/>
              <a:t>Air Cleaning</a:t>
            </a:r>
          </a:p>
          <a:p>
            <a:endParaRPr lang="en-US" sz="2800" dirty="0"/>
          </a:p>
          <a:p>
            <a:r>
              <a:rPr lang="en-US" sz="2800" dirty="0"/>
              <a:t>Humidity (when building envelope allows) </a:t>
            </a:r>
          </a:p>
        </p:txBody>
      </p:sp>
      <p:sp>
        <p:nvSpPr>
          <p:cNvPr id="5" name="Title 4">
            <a:extLst>
              <a:ext uri="{FF2B5EF4-FFF2-40B4-BE49-F238E27FC236}">
                <a16:creationId xmlns:a16="http://schemas.microsoft.com/office/drawing/2014/main" id="{719A6B23-ABE6-87B8-4467-C16D2A90873A}"/>
              </a:ext>
            </a:extLst>
          </p:cNvPr>
          <p:cNvSpPr>
            <a:spLocks noGrp="1"/>
          </p:cNvSpPr>
          <p:nvPr>
            <p:ph type="title"/>
          </p:nvPr>
        </p:nvSpPr>
        <p:spPr/>
        <p:txBody>
          <a:bodyPr/>
          <a:lstStyle/>
          <a:p>
            <a:r>
              <a:rPr lang="en-US" dirty="0"/>
              <a:t>ASHRAE Epidemic task force</a:t>
            </a:r>
          </a:p>
        </p:txBody>
      </p:sp>
      <p:sp>
        <p:nvSpPr>
          <p:cNvPr id="6" name="Footer Placeholder 5">
            <a:extLst>
              <a:ext uri="{FF2B5EF4-FFF2-40B4-BE49-F238E27FC236}">
                <a16:creationId xmlns:a16="http://schemas.microsoft.com/office/drawing/2014/main" id="{8A157F02-9986-9A0D-0504-C58DE6B6D031}"/>
              </a:ext>
            </a:extLst>
          </p:cNvPr>
          <p:cNvSpPr>
            <a:spLocks noGrp="1"/>
          </p:cNvSpPr>
          <p:nvPr>
            <p:ph type="ftr" sz="quarter" idx="28"/>
          </p:nvPr>
        </p:nvSpPr>
        <p:spPr/>
        <p:txBody>
          <a:bodyPr/>
          <a:lstStyle/>
          <a:p>
            <a:r>
              <a:rPr lang="en-US"/>
              <a:t>13.05.2024</a:t>
            </a:r>
            <a:endParaRPr lang="en-US" dirty="0"/>
          </a:p>
        </p:txBody>
      </p:sp>
      <p:sp>
        <p:nvSpPr>
          <p:cNvPr id="7" name="Slide Number Placeholder 6">
            <a:extLst>
              <a:ext uri="{FF2B5EF4-FFF2-40B4-BE49-F238E27FC236}">
                <a16:creationId xmlns:a16="http://schemas.microsoft.com/office/drawing/2014/main" id="{2CA6B9A4-83A5-98DE-2B5E-2EE547CC935C}"/>
              </a:ext>
            </a:extLst>
          </p:cNvPr>
          <p:cNvSpPr>
            <a:spLocks noGrp="1"/>
          </p:cNvSpPr>
          <p:nvPr>
            <p:ph type="sldNum" sz="quarter" idx="29"/>
          </p:nvPr>
        </p:nvSpPr>
        <p:spPr/>
        <p:txBody>
          <a:bodyPr/>
          <a:lstStyle/>
          <a:p>
            <a:fld id="{24D51099-C25A-4063-953B-B039CBE8C49B}" type="slidenum">
              <a:rPr lang="en-US" smtClean="0"/>
              <a:pPr/>
              <a:t>18</a:t>
            </a:fld>
            <a:endParaRPr lang="en-US" dirty="0"/>
          </a:p>
        </p:txBody>
      </p:sp>
      <p:pic>
        <p:nvPicPr>
          <p:cNvPr id="1026" name="Picture 2" descr="The Chair Leg Thesis for Success in Creative Endeavours - Story Factory UK">
            <a:extLst>
              <a:ext uri="{FF2B5EF4-FFF2-40B4-BE49-F238E27FC236}">
                <a16:creationId xmlns:a16="http://schemas.microsoft.com/office/drawing/2014/main" id="{F98C1AD8-5CFE-BFD6-5F85-F996B5CEB6CB}"/>
              </a:ext>
            </a:extLst>
          </p:cNvPr>
          <p:cNvPicPr>
            <a:picLocks noGrp="1" noChangeAspect="1" noChangeArrowheads="1"/>
          </p:cNvPicPr>
          <p:nvPr>
            <p:ph sz="quarter" idx="27"/>
          </p:nvPr>
        </p:nvPicPr>
        <p:blipFill>
          <a:blip r:embed="rId2">
            <a:extLst>
              <a:ext uri="{28A0092B-C50C-407E-A947-70E740481C1C}">
                <a14:useLocalDpi xmlns:a14="http://schemas.microsoft.com/office/drawing/2010/main" val="0"/>
              </a:ext>
            </a:extLst>
          </a:blip>
          <a:srcRect/>
          <a:stretch>
            <a:fillRect/>
          </a:stretch>
        </p:blipFill>
        <p:spPr bwMode="auto">
          <a:xfrm>
            <a:off x="6096000" y="1785240"/>
            <a:ext cx="5846102" cy="344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5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278C5A-B8F2-4B34-8BBF-D6FB275C72DB}"/>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19" b="19"/>
          <a:stretch/>
        </p:blipFill>
        <p:spPr/>
      </p:pic>
      <p:sp>
        <p:nvSpPr>
          <p:cNvPr id="13" name="Title 12">
            <a:extLst>
              <a:ext uri="{FF2B5EF4-FFF2-40B4-BE49-F238E27FC236}">
                <a16:creationId xmlns:a16="http://schemas.microsoft.com/office/drawing/2014/main" id="{3735C05F-9142-4452-B2F5-70644FC3E656}"/>
              </a:ext>
            </a:extLst>
          </p:cNvPr>
          <p:cNvSpPr>
            <a:spLocks noGrp="1"/>
          </p:cNvSpPr>
          <p:nvPr>
            <p:ph type="title"/>
          </p:nvPr>
        </p:nvSpPr>
        <p:spPr/>
        <p:txBody>
          <a:bodyPr vert="horz"/>
          <a:lstStyle/>
          <a:p>
            <a:r>
              <a:rPr lang="en-US" dirty="0"/>
              <a:t>Condair</a:t>
            </a:r>
          </a:p>
        </p:txBody>
      </p:sp>
      <p:sp>
        <p:nvSpPr>
          <p:cNvPr id="2" name="Footer Placeholder 1">
            <a:extLst>
              <a:ext uri="{FF2B5EF4-FFF2-40B4-BE49-F238E27FC236}">
                <a16:creationId xmlns:a16="http://schemas.microsoft.com/office/drawing/2014/main" id="{DD9EAA33-9FB4-075A-5245-F3594342171F}"/>
              </a:ext>
            </a:extLst>
          </p:cNvPr>
          <p:cNvSpPr>
            <a:spLocks noGrp="1"/>
          </p:cNvSpPr>
          <p:nvPr>
            <p:ph type="ftr" sz="quarter" idx="14"/>
          </p:nvPr>
        </p:nvSpPr>
        <p:spPr/>
        <p:txBody>
          <a:bodyPr/>
          <a:lstStyle/>
          <a:p>
            <a:r>
              <a:rPr lang="en-US" dirty="0"/>
              <a:t>03.03.2022</a:t>
            </a:r>
          </a:p>
        </p:txBody>
      </p:sp>
      <p:sp>
        <p:nvSpPr>
          <p:cNvPr id="3" name="Slide Number Placeholder 2">
            <a:extLst>
              <a:ext uri="{FF2B5EF4-FFF2-40B4-BE49-F238E27FC236}">
                <a16:creationId xmlns:a16="http://schemas.microsoft.com/office/drawing/2014/main" id="{84268252-D50B-4C47-FC50-A3AA14B9C2AD}"/>
              </a:ext>
            </a:extLst>
          </p:cNvPr>
          <p:cNvSpPr>
            <a:spLocks noGrp="1"/>
          </p:cNvSpPr>
          <p:nvPr>
            <p:ph type="sldNum" sz="quarter" idx="15"/>
          </p:nvPr>
        </p:nvSpPr>
        <p:spPr/>
        <p:txBody>
          <a:bodyPr/>
          <a:lstStyle/>
          <a:p>
            <a:fld id="{1CFA62A6-8A81-42C7-A481-B854AF03AFDC}" type="slidenum">
              <a:rPr lang="en-US" smtClean="0"/>
              <a:pPr/>
              <a:t>19</a:t>
            </a:fld>
            <a:endParaRPr lang="en-US" dirty="0"/>
          </a:p>
        </p:txBody>
      </p:sp>
      <p:pic>
        <p:nvPicPr>
          <p:cNvPr id="5" name="Picture 4">
            <a:extLst>
              <a:ext uri="{FF2B5EF4-FFF2-40B4-BE49-F238E27FC236}">
                <a16:creationId xmlns:a16="http://schemas.microsoft.com/office/drawing/2014/main" id="{34BF2138-0C22-F5A1-0C00-3E163E789F0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7" name="Picture 6">
            <a:extLst>
              <a:ext uri="{FF2B5EF4-FFF2-40B4-BE49-F238E27FC236}">
                <a16:creationId xmlns:a16="http://schemas.microsoft.com/office/drawing/2014/main" id="{10E85CCB-3BF5-6434-3748-1F99E415AADD}"/>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759939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nchor="t">
            <a:normAutofit/>
          </a:bodyPr>
          <a:lstStyle/>
          <a:p>
            <a:r>
              <a:rPr lang="en-US" dirty="0"/>
              <a:t>Agenda</a:t>
            </a:r>
          </a:p>
        </p:txBody>
      </p:sp>
      <p:sp>
        <p:nvSpPr>
          <p:cNvPr id="5" name="Footer Placeholder 4">
            <a:extLst>
              <a:ext uri="{FF2B5EF4-FFF2-40B4-BE49-F238E27FC236}">
                <a16:creationId xmlns:a16="http://schemas.microsoft.com/office/drawing/2014/main" id="{BCB52C0E-45AE-8825-D4C2-F9CE4E7230FE}"/>
              </a:ext>
            </a:extLst>
          </p:cNvPr>
          <p:cNvSpPr>
            <a:spLocks noGrp="1"/>
          </p:cNvSpPr>
          <p:nvPr>
            <p:ph type="ftr" sz="quarter" idx="21"/>
          </p:nvPr>
        </p:nvSpPr>
        <p:spPr>
          <a:xfrm>
            <a:off x="5355771" y="6576681"/>
            <a:ext cx="5690848" cy="137325"/>
          </a:xfrm>
        </p:spPr>
        <p:txBody>
          <a:bodyPr anchor="t">
            <a:normAutofit/>
          </a:bodyPr>
          <a:lstStyle/>
          <a:p>
            <a:pPr>
              <a:spcAft>
                <a:spcPts val="600"/>
              </a:spcAft>
            </a:pPr>
            <a:r>
              <a:rPr lang="en-US"/>
              <a:t>13.05.2024</a:t>
            </a:r>
          </a:p>
        </p:txBody>
      </p:sp>
      <p:sp>
        <p:nvSpPr>
          <p:cNvPr id="4" name="Slide Number Placeholder 3">
            <a:extLst>
              <a:ext uri="{FF2B5EF4-FFF2-40B4-BE49-F238E27FC236}">
                <a16:creationId xmlns:a16="http://schemas.microsoft.com/office/drawing/2014/main" id="{C2545FE7-6F1E-C2F4-B9E3-2BEEEA9DF427}"/>
              </a:ext>
            </a:extLst>
          </p:cNvPr>
          <p:cNvSpPr>
            <a:spLocks noGrp="1"/>
          </p:cNvSpPr>
          <p:nvPr>
            <p:ph type="sldNum" sz="quarter" idx="22"/>
          </p:nvPr>
        </p:nvSpPr>
        <p:spPr>
          <a:xfrm>
            <a:off x="11208544" y="6576681"/>
            <a:ext cx="359569" cy="137325"/>
          </a:xfrm>
        </p:spPr>
        <p:txBody>
          <a:bodyPr anchor="t">
            <a:normAutofit/>
          </a:bodyPr>
          <a:lstStyle/>
          <a:p>
            <a:pPr>
              <a:spcAft>
                <a:spcPts val="600"/>
              </a:spcAft>
            </a:pPr>
            <a:fld id="{FCD98086-B70A-42A6-86CE-CE00753A2ACD}" type="slidenum">
              <a:rPr lang="en-US" smtClean="0"/>
              <a:pPr>
                <a:spcAft>
                  <a:spcPts val="600"/>
                </a:spcAft>
              </a:pPr>
              <a:t>2</a:t>
            </a:fld>
            <a:endParaRPr lang="en-US"/>
          </a:p>
        </p:txBody>
      </p:sp>
      <p:graphicFrame>
        <p:nvGraphicFramePr>
          <p:cNvPr id="20" name="Text Placeholder 17">
            <a:extLst>
              <a:ext uri="{FF2B5EF4-FFF2-40B4-BE49-F238E27FC236}">
                <a16:creationId xmlns:a16="http://schemas.microsoft.com/office/drawing/2014/main" id="{2105F13A-465C-BCDF-A650-31D86233F75B}"/>
              </a:ext>
            </a:extLst>
          </p:cNvPr>
          <p:cNvGraphicFramePr/>
          <p:nvPr>
            <p:extLst>
              <p:ext uri="{D42A27DB-BD31-4B8C-83A1-F6EECF244321}">
                <p14:modId xmlns:p14="http://schemas.microsoft.com/office/powerpoint/2010/main" val="2840381025"/>
              </p:ext>
            </p:extLst>
          </p:nvPr>
        </p:nvGraphicFramePr>
        <p:xfrm>
          <a:off x="623888" y="1665287"/>
          <a:ext cx="10944225"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82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6DD62B-5FAB-47EC-8A04-A7E098C5EA72}"/>
              </a:ext>
            </a:extLst>
          </p:cNvPr>
          <p:cNvSpPr>
            <a:spLocks noGrp="1"/>
          </p:cNvSpPr>
          <p:nvPr>
            <p:ph type="subTitle" idx="15"/>
          </p:nvPr>
        </p:nvSpPr>
        <p:spPr>
          <a:xfrm>
            <a:off x="623887" y="787751"/>
            <a:ext cx="8964613" cy="398463"/>
          </a:xfrm>
        </p:spPr>
        <p:txBody>
          <a:bodyPr>
            <a:normAutofit/>
          </a:bodyPr>
          <a:lstStyle/>
          <a:p>
            <a:pPr>
              <a:lnSpc>
                <a:spcPct val="90000"/>
              </a:lnSpc>
            </a:pPr>
            <a:r>
              <a:rPr lang="en-US" dirty="0"/>
              <a:t>The Worlds Leader in Humidification Control</a:t>
            </a:r>
            <a:endParaRPr lang="en-US"/>
          </a:p>
        </p:txBody>
      </p:sp>
      <p:sp>
        <p:nvSpPr>
          <p:cNvPr id="3" name="Content Placeholder 2">
            <a:extLst>
              <a:ext uri="{FF2B5EF4-FFF2-40B4-BE49-F238E27FC236}">
                <a16:creationId xmlns:a16="http://schemas.microsoft.com/office/drawing/2014/main" id="{CD2FA273-5AF4-A198-FA41-8FFAC5C81109}"/>
              </a:ext>
            </a:extLst>
          </p:cNvPr>
          <p:cNvSpPr>
            <a:spLocks noGrp="1"/>
          </p:cNvSpPr>
          <p:nvPr>
            <p:ph sz="quarter" idx="26"/>
          </p:nvPr>
        </p:nvSpPr>
        <p:spPr>
          <a:xfrm>
            <a:off x="623887" y="1610971"/>
            <a:ext cx="5299200" cy="4319586"/>
          </a:xfrm>
        </p:spPr>
        <p:txBody>
          <a:bodyPr>
            <a:normAutofit lnSpcReduction="10000"/>
          </a:bodyPr>
          <a:lstStyle/>
          <a:p>
            <a:r>
              <a:rPr lang="en-US" b="1" dirty="0"/>
              <a:t>Over 75 years of success as a humidity control company</a:t>
            </a:r>
          </a:p>
          <a:p>
            <a:endParaRPr lang="en-US" b="1" dirty="0"/>
          </a:p>
          <a:p>
            <a:r>
              <a:rPr lang="en-US" b="1" dirty="0"/>
              <a:t>It’s in our DNA to make everyone's life better through proper humidity levels</a:t>
            </a:r>
          </a:p>
          <a:p>
            <a:endParaRPr lang="en-US" b="1" dirty="0"/>
          </a:p>
          <a:p>
            <a:r>
              <a:rPr lang="en-US" b="1" dirty="0"/>
              <a:t>Global HQ in Switzerland with production and sales offices globally placed</a:t>
            </a:r>
          </a:p>
          <a:p>
            <a:endParaRPr lang="en-US" b="1" dirty="0"/>
          </a:p>
          <a:p>
            <a:r>
              <a:rPr lang="en-US" b="1" dirty="0"/>
              <a:t>We offer </a:t>
            </a:r>
            <a:r>
              <a:rPr lang="en-US" sz="2400" b="1" dirty="0"/>
              <a:t>SOLUTIONS</a:t>
            </a:r>
            <a:r>
              <a:rPr lang="en-US" b="1" dirty="0"/>
              <a:t> not products!</a:t>
            </a:r>
          </a:p>
          <a:p>
            <a:endParaRPr lang="en-US" b="1" dirty="0"/>
          </a:p>
          <a:p>
            <a:r>
              <a:rPr lang="en-US" b="1" dirty="0"/>
              <a:t>Our local service team is available for post sales PM</a:t>
            </a:r>
          </a:p>
          <a:p>
            <a:endParaRPr lang="en-US" b="1" dirty="0"/>
          </a:p>
          <a:p>
            <a:r>
              <a:rPr lang="en-US" b="1" dirty="0"/>
              <a:t>Our North American sales and support team stands ready to address any project big or small!</a:t>
            </a:r>
          </a:p>
        </p:txBody>
      </p:sp>
      <p:pic>
        <p:nvPicPr>
          <p:cNvPr id="12292" name="Picture 4" descr="Condair locations">
            <a:extLst>
              <a:ext uri="{FF2B5EF4-FFF2-40B4-BE49-F238E27FC236}">
                <a16:creationId xmlns:a16="http://schemas.microsoft.com/office/drawing/2014/main" id="{491B94F0-7131-B480-36BE-4386F20DD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09" r="9980" b="-1"/>
          <a:stretch/>
        </p:blipFill>
        <p:spPr bwMode="auto">
          <a:xfrm>
            <a:off x="6255052" y="1665288"/>
            <a:ext cx="5313061" cy="1996280"/>
          </a:xfrm>
          <a:prstGeom prst="rect">
            <a:avLst/>
          </a:prstGeom>
          <a:solidFill>
            <a:srgbClr val="FFFFFF"/>
          </a:solidFill>
        </p:spPr>
      </p:pic>
      <p:sp>
        <p:nvSpPr>
          <p:cNvPr id="5" name="Title 4">
            <a:extLst>
              <a:ext uri="{FF2B5EF4-FFF2-40B4-BE49-F238E27FC236}">
                <a16:creationId xmlns:a16="http://schemas.microsoft.com/office/drawing/2014/main" id="{CF3C8712-9833-649C-218D-BEE65C94FACE}"/>
              </a:ext>
            </a:extLst>
          </p:cNvPr>
          <p:cNvSpPr>
            <a:spLocks noGrp="1"/>
          </p:cNvSpPr>
          <p:nvPr>
            <p:ph type="title"/>
          </p:nvPr>
        </p:nvSpPr>
        <p:spPr>
          <a:xfrm>
            <a:off x="623888" y="350069"/>
            <a:ext cx="8964613" cy="467239"/>
          </a:xfrm>
        </p:spPr>
        <p:txBody>
          <a:bodyPr anchor="t">
            <a:normAutofit/>
          </a:bodyPr>
          <a:lstStyle/>
          <a:p>
            <a:r>
              <a:rPr lang="en-US" dirty="0"/>
              <a:t>How Condair can help you meet those goals</a:t>
            </a:r>
          </a:p>
        </p:txBody>
      </p:sp>
      <p:sp>
        <p:nvSpPr>
          <p:cNvPr id="6" name="Footer Placeholder 5">
            <a:extLst>
              <a:ext uri="{FF2B5EF4-FFF2-40B4-BE49-F238E27FC236}">
                <a16:creationId xmlns:a16="http://schemas.microsoft.com/office/drawing/2014/main" id="{91E452A9-EC75-54D6-5E19-A8D3A994FC69}"/>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13.05.2024</a:t>
            </a:r>
          </a:p>
        </p:txBody>
      </p:sp>
      <p:sp>
        <p:nvSpPr>
          <p:cNvPr id="7" name="Slide Number Placeholder 6">
            <a:extLst>
              <a:ext uri="{FF2B5EF4-FFF2-40B4-BE49-F238E27FC236}">
                <a16:creationId xmlns:a16="http://schemas.microsoft.com/office/drawing/2014/main" id="{A5716DAC-D1D7-6104-9731-F5BC46465103}"/>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24D51099-C25A-4063-953B-B039CBE8C49B}" type="slidenum">
              <a:rPr lang="en-US" smtClean="0"/>
              <a:pPr>
                <a:spcAft>
                  <a:spcPts val="600"/>
                </a:spcAft>
              </a:pPr>
              <a:t>20</a:t>
            </a:fld>
            <a:endParaRPr lang="en-US"/>
          </a:p>
        </p:txBody>
      </p:sp>
      <p:pic>
        <p:nvPicPr>
          <p:cNvPr id="12290" name="Picture 2" descr="Condair centralises European manufacturing - ACR Journal">
            <a:extLst>
              <a:ext uri="{FF2B5EF4-FFF2-40B4-BE49-F238E27FC236}">
                <a16:creationId xmlns:a16="http://schemas.microsoft.com/office/drawing/2014/main" id="{0FE95E37-09BF-429A-C0E3-0E897D08F651}"/>
              </a:ext>
            </a:extLst>
          </p:cNvPr>
          <p:cNvPicPr>
            <a:picLocks noGrp="1" noChangeAspect="1" noChangeArrowheads="1"/>
          </p:cNvPicPr>
          <p:nvPr>
            <p:ph sz="quarter" idx="31"/>
          </p:nvPr>
        </p:nvPicPr>
        <p:blipFill rotWithShape="1">
          <a:blip r:embed="rId3">
            <a:extLst>
              <a:ext uri="{28A0092B-C50C-407E-A947-70E740481C1C}">
                <a14:useLocalDpi xmlns:a14="http://schemas.microsoft.com/office/drawing/2010/main" val="0"/>
              </a:ext>
            </a:extLst>
          </a:blip>
          <a:srcRect t="25413" r="3" b="22039"/>
          <a:stretch/>
        </p:blipFill>
        <p:spPr bwMode="auto">
          <a:xfrm>
            <a:off x="6255052" y="3988594"/>
            <a:ext cx="5313061" cy="1996281"/>
          </a:xfrm>
          <a:prstGeom prst="rect">
            <a:avLst/>
          </a:prstGeom>
          <a:solidFill>
            <a:srgbClr val="FFFFFF"/>
          </a:solidFill>
        </p:spPr>
      </p:pic>
    </p:spTree>
    <p:extLst>
      <p:ext uri="{BB962C8B-B14F-4D97-AF65-F5344CB8AC3E}">
        <p14:creationId xmlns:p14="http://schemas.microsoft.com/office/powerpoint/2010/main" val="16686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ondair Operations Germany">
            <a:extLst>
              <a:ext uri="{FF2B5EF4-FFF2-40B4-BE49-F238E27FC236}">
                <a16:creationId xmlns:a16="http://schemas.microsoft.com/office/drawing/2014/main" id="{CB0D29C1-F09B-DA52-2337-1B4E45EB629B}"/>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3178" r="23178"/>
          <a:stretch>
            <a:fillRect/>
          </a:stretch>
        </p:blipFill>
        <p:spPr bwMode="auto">
          <a:xfrm>
            <a:off x="5087938" y="0"/>
            <a:ext cx="7104062" cy="643681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3735C05F-9142-4452-B2F5-70644FC3E656}"/>
              </a:ext>
            </a:extLst>
          </p:cNvPr>
          <p:cNvSpPr>
            <a:spLocks noGrp="1"/>
          </p:cNvSpPr>
          <p:nvPr>
            <p:ph type="title"/>
          </p:nvPr>
        </p:nvSpPr>
        <p:spPr/>
        <p:txBody>
          <a:bodyPr vert="horz"/>
          <a:lstStyle/>
          <a:p>
            <a:r>
              <a:rPr lang="en-US" dirty="0"/>
              <a:t>Condair Portfolio</a:t>
            </a:r>
          </a:p>
        </p:txBody>
      </p:sp>
      <p:sp>
        <p:nvSpPr>
          <p:cNvPr id="2" name="Footer Placeholder 1">
            <a:extLst>
              <a:ext uri="{FF2B5EF4-FFF2-40B4-BE49-F238E27FC236}">
                <a16:creationId xmlns:a16="http://schemas.microsoft.com/office/drawing/2014/main" id="{DD9EAA33-9FB4-075A-5245-F3594342171F}"/>
              </a:ext>
            </a:extLst>
          </p:cNvPr>
          <p:cNvSpPr>
            <a:spLocks noGrp="1"/>
          </p:cNvSpPr>
          <p:nvPr>
            <p:ph type="ftr" sz="quarter" idx="14"/>
          </p:nvPr>
        </p:nvSpPr>
        <p:spPr/>
        <p:txBody>
          <a:bodyPr/>
          <a:lstStyle/>
          <a:p>
            <a:r>
              <a:rPr lang="en-US" dirty="0"/>
              <a:t>03.03.2022</a:t>
            </a:r>
          </a:p>
        </p:txBody>
      </p:sp>
      <p:sp>
        <p:nvSpPr>
          <p:cNvPr id="3" name="Slide Number Placeholder 2">
            <a:extLst>
              <a:ext uri="{FF2B5EF4-FFF2-40B4-BE49-F238E27FC236}">
                <a16:creationId xmlns:a16="http://schemas.microsoft.com/office/drawing/2014/main" id="{84268252-D50B-4C47-FC50-A3AA14B9C2AD}"/>
              </a:ext>
            </a:extLst>
          </p:cNvPr>
          <p:cNvSpPr>
            <a:spLocks noGrp="1"/>
          </p:cNvSpPr>
          <p:nvPr>
            <p:ph type="sldNum" sz="quarter" idx="15"/>
          </p:nvPr>
        </p:nvSpPr>
        <p:spPr/>
        <p:txBody>
          <a:bodyPr/>
          <a:lstStyle/>
          <a:p>
            <a:fld id="{1CFA62A6-8A81-42C7-A481-B854AF03AFDC}" type="slidenum">
              <a:rPr lang="en-US" smtClean="0"/>
              <a:pPr/>
              <a:t>21</a:t>
            </a:fld>
            <a:endParaRPr lang="en-US" dirty="0"/>
          </a:p>
        </p:txBody>
      </p:sp>
      <p:pic>
        <p:nvPicPr>
          <p:cNvPr id="56" name="Picture 55">
            <a:extLst>
              <a:ext uri="{FF2B5EF4-FFF2-40B4-BE49-F238E27FC236}">
                <a16:creationId xmlns:a16="http://schemas.microsoft.com/office/drawing/2014/main" id="{CDA33A5B-329F-2607-8A53-EDF243F2D22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58" name="Picture 57">
            <a:extLst>
              <a:ext uri="{FF2B5EF4-FFF2-40B4-BE49-F238E27FC236}">
                <a16:creationId xmlns:a16="http://schemas.microsoft.com/office/drawing/2014/main" id="{B4E7B91B-984E-A8CE-AE21-BD9061FCC829}"/>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651263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Condair Portfolio</a:t>
            </a:r>
          </a:p>
        </p:txBody>
      </p:sp>
      <p:sp>
        <p:nvSpPr>
          <p:cNvPr id="2" name="Footer Placeholder 1">
            <a:extLst>
              <a:ext uri="{FF2B5EF4-FFF2-40B4-BE49-F238E27FC236}">
                <a16:creationId xmlns:a16="http://schemas.microsoft.com/office/drawing/2014/main" id="{23205485-5FF1-46DF-AF67-E29250AF50C0}"/>
              </a:ext>
            </a:extLst>
          </p:cNvPr>
          <p:cNvSpPr>
            <a:spLocks noGrp="1"/>
          </p:cNvSpPr>
          <p:nvPr>
            <p:ph type="ftr" sz="quarter" idx="21"/>
          </p:nvPr>
        </p:nvSpPr>
        <p:spPr/>
        <p:txBody>
          <a:bodyPr/>
          <a:lstStyle/>
          <a:p>
            <a:r>
              <a:rPr lang="en-US" dirty="0"/>
              <a:t>06.2022</a:t>
            </a:r>
          </a:p>
        </p:txBody>
      </p:sp>
      <p:sp>
        <p:nvSpPr>
          <p:cNvPr id="4" name="Slide Number Placeholder 3">
            <a:extLst>
              <a:ext uri="{FF2B5EF4-FFF2-40B4-BE49-F238E27FC236}">
                <a16:creationId xmlns:a16="http://schemas.microsoft.com/office/drawing/2014/main" id="{BB1438AA-B4C7-4BA2-A660-9645F3BF7212}"/>
              </a:ext>
            </a:extLst>
          </p:cNvPr>
          <p:cNvSpPr>
            <a:spLocks noGrp="1"/>
          </p:cNvSpPr>
          <p:nvPr>
            <p:ph type="sldNum" sz="quarter" idx="22"/>
          </p:nvPr>
        </p:nvSpPr>
        <p:spPr/>
        <p:txBody>
          <a:bodyPr/>
          <a:lstStyle/>
          <a:p>
            <a:fld id="{E4133612-739D-40FE-919B-BB53B61D53E5}" type="slidenum">
              <a:rPr lang="en-US" smtClean="0"/>
              <a:pPr/>
              <a:t>22</a:t>
            </a:fld>
            <a:endParaRPr lang="en-US" dirty="0"/>
          </a:p>
        </p:txBody>
      </p:sp>
      <p:sp>
        <p:nvSpPr>
          <p:cNvPr id="16" name="Rechteck 12">
            <a:extLst>
              <a:ext uri="{FF2B5EF4-FFF2-40B4-BE49-F238E27FC236}">
                <a16:creationId xmlns:a16="http://schemas.microsoft.com/office/drawing/2014/main" id="{9D755C3B-5A21-2ABC-6A41-2500F5BAA3F0}"/>
              </a:ext>
            </a:extLst>
          </p:cNvPr>
          <p:cNvSpPr>
            <a:spLocks noChangeArrowheads="1"/>
          </p:cNvSpPr>
          <p:nvPr/>
        </p:nvSpPr>
        <p:spPr bwMode="auto">
          <a:xfrm>
            <a:off x="276729" y="1041947"/>
            <a:ext cx="11638542" cy="394746"/>
          </a:xfrm>
          <a:prstGeom prst="rect">
            <a:avLst/>
          </a:prstGeom>
          <a:solidFill>
            <a:srgbClr val="006AB3"/>
          </a:solidFill>
          <a:ln w="9525" algn="ctr">
            <a:solidFill>
              <a:srgbClr val="006AB3"/>
            </a:solidFill>
            <a:round/>
            <a:headEnd/>
            <a:tailEnd/>
          </a:ln>
        </p:spPr>
        <p:txBody>
          <a:bodyPr anchor="ctr"/>
          <a:lstStyle/>
          <a:p>
            <a:pPr algn="ctr"/>
            <a:r>
              <a:rPr lang="en-US" sz="2000" dirty="0">
                <a:solidFill>
                  <a:prstClr val="white"/>
                </a:solidFill>
                <a:latin typeface="TheSansB HT5 Plain" pitchFamily="34" charset="0"/>
              </a:rPr>
              <a:t>Condair Products Portfolio</a:t>
            </a:r>
          </a:p>
        </p:txBody>
      </p:sp>
      <p:sp>
        <p:nvSpPr>
          <p:cNvPr id="33" name="Rechteck 18">
            <a:extLst>
              <a:ext uri="{FF2B5EF4-FFF2-40B4-BE49-F238E27FC236}">
                <a16:creationId xmlns:a16="http://schemas.microsoft.com/office/drawing/2014/main" id="{210D3324-FB7F-B18A-2FC0-73E195A439F0}"/>
              </a:ext>
            </a:extLst>
          </p:cNvPr>
          <p:cNvSpPr>
            <a:spLocks noChangeArrowheads="1"/>
          </p:cNvSpPr>
          <p:nvPr/>
        </p:nvSpPr>
        <p:spPr bwMode="auto">
          <a:xfrm>
            <a:off x="6823256" y="1883800"/>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4" name="Rechteck 18">
            <a:extLst>
              <a:ext uri="{FF2B5EF4-FFF2-40B4-BE49-F238E27FC236}">
                <a16:creationId xmlns:a16="http://schemas.microsoft.com/office/drawing/2014/main" id="{572E57BC-4CD1-0728-998E-34B38FF2D9CF}"/>
              </a:ext>
            </a:extLst>
          </p:cNvPr>
          <p:cNvSpPr>
            <a:spLocks noChangeArrowheads="1"/>
          </p:cNvSpPr>
          <p:nvPr/>
        </p:nvSpPr>
        <p:spPr bwMode="auto">
          <a:xfrm>
            <a:off x="7849620" y="1871344"/>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5" name="Rechteck 18">
            <a:extLst>
              <a:ext uri="{FF2B5EF4-FFF2-40B4-BE49-F238E27FC236}">
                <a16:creationId xmlns:a16="http://schemas.microsoft.com/office/drawing/2014/main" id="{64594A4C-BE4B-E009-FEA1-4BB1BD07B528}"/>
              </a:ext>
            </a:extLst>
          </p:cNvPr>
          <p:cNvSpPr>
            <a:spLocks noChangeArrowheads="1"/>
          </p:cNvSpPr>
          <p:nvPr/>
        </p:nvSpPr>
        <p:spPr bwMode="auto">
          <a:xfrm>
            <a:off x="8875982" y="1871343"/>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6" name="Rechteck 18">
            <a:extLst>
              <a:ext uri="{FF2B5EF4-FFF2-40B4-BE49-F238E27FC236}">
                <a16:creationId xmlns:a16="http://schemas.microsoft.com/office/drawing/2014/main" id="{382FEF2F-F2C4-574D-0003-754BADD11352}"/>
              </a:ext>
            </a:extLst>
          </p:cNvPr>
          <p:cNvSpPr>
            <a:spLocks noChangeArrowheads="1"/>
          </p:cNvSpPr>
          <p:nvPr/>
        </p:nvSpPr>
        <p:spPr bwMode="auto">
          <a:xfrm>
            <a:off x="9902344" y="1875270"/>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7" name="Rechteck 18">
            <a:extLst>
              <a:ext uri="{FF2B5EF4-FFF2-40B4-BE49-F238E27FC236}">
                <a16:creationId xmlns:a16="http://schemas.microsoft.com/office/drawing/2014/main" id="{385E95E4-3EE6-13DC-D7A6-B7F935202C9E}"/>
              </a:ext>
            </a:extLst>
          </p:cNvPr>
          <p:cNvSpPr>
            <a:spLocks noChangeArrowheads="1"/>
          </p:cNvSpPr>
          <p:nvPr/>
        </p:nvSpPr>
        <p:spPr bwMode="auto">
          <a:xfrm>
            <a:off x="10937139" y="1870858"/>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8" name="Rechteck 12">
            <a:extLst>
              <a:ext uri="{FF2B5EF4-FFF2-40B4-BE49-F238E27FC236}">
                <a16:creationId xmlns:a16="http://schemas.microsoft.com/office/drawing/2014/main" id="{836D4D27-5634-39C1-2991-46BFABCB8B70}"/>
              </a:ext>
            </a:extLst>
          </p:cNvPr>
          <p:cNvSpPr>
            <a:spLocks noChangeArrowheads="1"/>
          </p:cNvSpPr>
          <p:nvPr/>
        </p:nvSpPr>
        <p:spPr bwMode="auto">
          <a:xfrm>
            <a:off x="6823255" y="1497553"/>
            <a:ext cx="5097353" cy="312931"/>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Adiabatic</a:t>
            </a:r>
          </a:p>
        </p:txBody>
      </p:sp>
      <p:sp>
        <p:nvSpPr>
          <p:cNvPr id="40" name="Rechteck 12">
            <a:extLst>
              <a:ext uri="{FF2B5EF4-FFF2-40B4-BE49-F238E27FC236}">
                <a16:creationId xmlns:a16="http://schemas.microsoft.com/office/drawing/2014/main" id="{A034566E-95AB-9A80-CE70-8501192419FE}"/>
              </a:ext>
            </a:extLst>
          </p:cNvPr>
          <p:cNvSpPr>
            <a:spLocks noChangeArrowheads="1"/>
          </p:cNvSpPr>
          <p:nvPr/>
        </p:nvSpPr>
        <p:spPr bwMode="auto">
          <a:xfrm>
            <a:off x="7858051" y="1875751"/>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US</a:t>
            </a:r>
          </a:p>
        </p:txBody>
      </p:sp>
      <p:sp>
        <p:nvSpPr>
          <p:cNvPr id="41" name="Rechteck 12">
            <a:extLst>
              <a:ext uri="{FF2B5EF4-FFF2-40B4-BE49-F238E27FC236}">
                <a16:creationId xmlns:a16="http://schemas.microsoft.com/office/drawing/2014/main" id="{426A7F7C-1E65-1188-0070-9BF088C52390}"/>
              </a:ext>
            </a:extLst>
          </p:cNvPr>
          <p:cNvSpPr>
            <a:spLocks noChangeArrowheads="1"/>
          </p:cNvSpPr>
          <p:nvPr/>
        </p:nvSpPr>
        <p:spPr bwMode="auto">
          <a:xfrm>
            <a:off x="8881885" y="1875509"/>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DL</a:t>
            </a:r>
          </a:p>
        </p:txBody>
      </p:sp>
      <p:sp>
        <p:nvSpPr>
          <p:cNvPr id="42" name="Rechteck 12">
            <a:extLst>
              <a:ext uri="{FF2B5EF4-FFF2-40B4-BE49-F238E27FC236}">
                <a16:creationId xmlns:a16="http://schemas.microsoft.com/office/drawing/2014/main" id="{D04EC9A7-6055-EEB2-9375-C9C241A99F55}"/>
              </a:ext>
            </a:extLst>
          </p:cNvPr>
          <p:cNvSpPr>
            <a:spLocks noChangeArrowheads="1"/>
          </p:cNvSpPr>
          <p:nvPr/>
        </p:nvSpPr>
        <p:spPr bwMode="auto">
          <a:xfrm>
            <a:off x="6828428" y="1884781"/>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ME/ MC</a:t>
            </a:r>
          </a:p>
        </p:txBody>
      </p:sp>
      <p:sp>
        <p:nvSpPr>
          <p:cNvPr id="43" name="Rechteck 12">
            <a:extLst>
              <a:ext uri="{FF2B5EF4-FFF2-40B4-BE49-F238E27FC236}">
                <a16:creationId xmlns:a16="http://schemas.microsoft.com/office/drawing/2014/main" id="{8CB8C3B8-DD59-7A3D-5B81-093A7DE265C0}"/>
              </a:ext>
            </a:extLst>
          </p:cNvPr>
          <p:cNvSpPr>
            <a:spLocks noChangeArrowheads="1"/>
          </p:cNvSpPr>
          <p:nvPr/>
        </p:nvSpPr>
        <p:spPr bwMode="auto">
          <a:xfrm>
            <a:off x="9907827" y="1882488"/>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HP</a:t>
            </a:r>
          </a:p>
        </p:txBody>
      </p:sp>
      <p:sp>
        <p:nvSpPr>
          <p:cNvPr id="44" name="Rechteck 12">
            <a:extLst>
              <a:ext uri="{FF2B5EF4-FFF2-40B4-BE49-F238E27FC236}">
                <a16:creationId xmlns:a16="http://schemas.microsoft.com/office/drawing/2014/main" id="{3DF1C744-CD5F-6254-689E-0599D9C92409}"/>
              </a:ext>
            </a:extLst>
          </p:cNvPr>
          <p:cNvSpPr>
            <a:spLocks noChangeArrowheads="1"/>
          </p:cNvSpPr>
          <p:nvPr/>
        </p:nvSpPr>
        <p:spPr bwMode="auto">
          <a:xfrm>
            <a:off x="10941565" y="1875419"/>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DRS</a:t>
            </a:r>
          </a:p>
        </p:txBody>
      </p:sp>
      <p:pic>
        <p:nvPicPr>
          <p:cNvPr id="45" name="Picture 1" descr="L:\Photos\Photos - Humidifiers\Condair ME\Condair ME.jpg">
            <a:extLst>
              <a:ext uri="{FF2B5EF4-FFF2-40B4-BE49-F238E27FC236}">
                <a16:creationId xmlns:a16="http://schemas.microsoft.com/office/drawing/2014/main" id="{ECF3E291-FAF6-31AF-19FB-984996319A67}"/>
              </a:ext>
            </a:extLst>
          </p:cNvPr>
          <p:cNvPicPr>
            <a:picLocks noChangeAspect="1" noChangeArrowheads="1"/>
          </p:cNvPicPr>
          <p:nvPr/>
        </p:nvPicPr>
        <p:blipFill>
          <a:blip r:embed="rId3" cstate="print"/>
          <a:srcRect l="14156" t="18344" r="13315" b="18716"/>
          <a:stretch>
            <a:fillRect/>
          </a:stretch>
        </p:blipFill>
        <p:spPr bwMode="auto">
          <a:xfrm>
            <a:off x="6833022" y="2469452"/>
            <a:ext cx="973706" cy="844966"/>
          </a:xfrm>
          <a:prstGeom prst="rect">
            <a:avLst/>
          </a:prstGeom>
          <a:noFill/>
        </p:spPr>
      </p:pic>
      <p:pic>
        <p:nvPicPr>
          <p:cNvPr id="46" name="Picture 45">
            <a:extLst>
              <a:ext uri="{FF2B5EF4-FFF2-40B4-BE49-F238E27FC236}">
                <a16:creationId xmlns:a16="http://schemas.microsoft.com/office/drawing/2014/main" id="{A7B5D46A-AD0E-D8EF-C3F0-DE4826228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8139" y="2166624"/>
            <a:ext cx="860073" cy="1400558"/>
          </a:xfrm>
          <a:prstGeom prst="rect">
            <a:avLst/>
          </a:prstGeom>
        </p:spPr>
      </p:pic>
      <p:pic>
        <p:nvPicPr>
          <p:cNvPr id="47" name="Picture 46">
            <a:extLst>
              <a:ext uri="{FF2B5EF4-FFF2-40B4-BE49-F238E27FC236}">
                <a16:creationId xmlns:a16="http://schemas.microsoft.com/office/drawing/2014/main" id="{0EB88AA6-9BAF-A902-C822-540186A2AE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4499" y="2529602"/>
            <a:ext cx="899762" cy="746984"/>
          </a:xfrm>
          <a:prstGeom prst="rect">
            <a:avLst/>
          </a:prstGeom>
        </p:spPr>
      </p:pic>
      <p:pic>
        <p:nvPicPr>
          <p:cNvPr id="48" name="Picture 47">
            <a:extLst>
              <a:ext uri="{FF2B5EF4-FFF2-40B4-BE49-F238E27FC236}">
                <a16:creationId xmlns:a16="http://schemas.microsoft.com/office/drawing/2014/main" id="{F101CF87-34F9-AC3F-0F0D-7C4791695616}"/>
              </a:ext>
            </a:extLst>
          </p:cNvPr>
          <p:cNvPicPr>
            <a:picLocks noChangeAspect="1"/>
          </p:cNvPicPr>
          <p:nvPr/>
        </p:nvPicPr>
        <p:blipFill>
          <a:blip r:embed="rId6"/>
          <a:stretch>
            <a:fillRect/>
          </a:stretch>
        </p:blipFill>
        <p:spPr>
          <a:xfrm>
            <a:off x="9939367" y="2575308"/>
            <a:ext cx="909426" cy="764562"/>
          </a:xfrm>
          <a:prstGeom prst="rect">
            <a:avLst/>
          </a:prstGeom>
        </p:spPr>
      </p:pic>
      <p:pic>
        <p:nvPicPr>
          <p:cNvPr id="49" name="Picture 48">
            <a:extLst>
              <a:ext uri="{FF2B5EF4-FFF2-40B4-BE49-F238E27FC236}">
                <a16:creationId xmlns:a16="http://schemas.microsoft.com/office/drawing/2014/main" id="{DF73C248-159B-B700-A384-7529C71398FF}"/>
              </a:ext>
            </a:extLst>
          </p:cNvPr>
          <p:cNvPicPr>
            <a:picLocks noChangeAspect="1"/>
          </p:cNvPicPr>
          <p:nvPr/>
        </p:nvPicPr>
        <p:blipFill>
          <a:blip r:embed="rId7"/>
          <a:stretch>
            <a:fillRect/>
          </a:stretch>
        </p:blipFill>
        <p:spPr>
          <a:xfrm>
            <a:off x="11026788" y="2281844"/>
            <a:ext cx="830641" cy="1183379"/>
          </a:xfrm>
          <a:prstGeom prst="rect">
            <a:avLst/>
          </a:prstGeom>
        </p:spPr>
      </p:pic>
      <p:sp>
        <p:nvSpPr>
          <p:cNvPr id="52" name="Rechteck 18">
            <a:extLst>
              <a:ext uri="{FF2B5EF4-FFF2-40B4-BE49-F238E27FC236}">
                <a16:creationId xmlns:a16="http://schemas.microsoft.com/office/drawing/2014/main" id="{A1E3FCB5-F4EB-EAB1-2B61-578CCE757BEE}"/>
              </a:ext>
            </a:extLst>
          </p:cNvPr>
          <p:cNvSpPr>
            <a:spLocks noChangeArrowheads="1"/>
          </p:cNvSpPr>
          <p:nvPr/>
        </p:nvSpPr>
        <p:spPr bwMode="auto">
          <a:xfrm>
            <a:off x="8864200" y="3671562"/>
            <a:ext cx="983472" cy="1737360"/>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54" name="Rechteck 12">
            <a:extLst>
              <a:ext uri="{FF2B5EF4-FFF2-40B4-BE49-F238E27FC236}">
                <a16:creationId xmlns:a16="http://schemas.microsoft.com/office/drawing/2014/main" id="{66EDE7F5-ADB3-15A1-7EC3-76E3027804FE}"/>
              </a:ext>
            </a:extLst>
          </p:cNvPr>
          <p:cNvSpPr>
            <a:spLocks noChangeArrowheads="1"/>
          </p:cNvSpPr>
          <p:nvPr/>
        </p:nvSpPr>
        <p:spPr bwMode="auto">
          <a:xfrm>
            <a:off x="8868626" y="3676123"/>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Portable</a:t>
            </a:r>
          </a:p>
        </p:txBody>
      </p:sp>
      <p:pic>
        <p:nvPicPr>
          <p:cNvPr id="58" name="Picture 2">
            <a:extLst>
              <a:ext uri="{FF2B5EF4-FFF2-40B4-BE49-F238E27FC236}">
                <a16:creationId xmlns:a16="http://schemas.microsoft.com/office/drawing/2014/main" id="{A6B96B8B-6204-D5CC-A310-3A54F6DC0B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3773" y1="77654" x2="23773" y2="77654"/>
                        <a14:foregroundMark x1="32506" y1="88099" x2="33333" y2="89555"/>
                        <a14:foregroundMark x1="72803" y1="74872" x2="74886" y2="76798"/>
                      </a14:backgroundRemoval>
                    </a14:imgEffect>
                  </a14:imgLayer>
                </a14:imgProps>
              </a:ext>
              <a:ext uri="{28A0092B-C50C-407E-A947-70E740481C1C}">
                <a14:useLocalDpi xmlns:a14="http://schemas.microsoft.com/office/drawing/2010/main" val="0"/>
              </a:ext>
            </a:extLst>
          </a:blip>
          <a:srcRect/>
          <a:stretch>
            <a:fillRect/>
          </a:stretch>
        </p:blipFill>
        <p:spPr bwMode="auto">
          <a:xfrm>
            <a:off x="8808594" y="4294912"/>
            <a:ext cx="1053501" cy="70233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CFCAB514-AC13-F9D4-40D6-ABD7E7A23BC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14722" y1="24808" x2="25139" y2="16923"/>
                        <a14:foregroundMark x1="28472" y1="14231" x2="57083" y2="13269"/>
                        <a14:foregroundMark x1="50556" y1="25192" x2="53750" y2="20192"/>
                        <a14:foregroundMark x1="41389" y1="27500" x2="45417" y2="21731"/>
                        <a14:foregroundMark x1="69583" y1="15962" x2="83853" y2="15612"/>
                        <a14:foregroundMark x1="85556" y1="18846" x2="84444" y2="16346"/>
                        <a14:backgroundMark x1="86389" y1="16731" x2="85139" y2="15000"/>
                        <a14:backgroundMark x1="85000" y1="14615" x2="84722" y2="14423"/>
                        <a14:backgroundMark x1="85000" y1="15577" x2="85278" y2="17115"/>
                        <a14:backgroundMark x1="84722" y1="15192" x2="85278" y2="17308"/>
                      </a14:backgroundRemoval>
                    </a14:imgEffect>
                  </a14:imgLayer>
                </a14:imgProps>
              </a:ext>
              <a:ext uri="{28A0092B-C50C-407E-A947-70E740481C1C}">
                <a14:useLocalDpi xmlns:a14="http://schemas.microsoft.com/office/drawing/2010/main" val="0"/>
              </a:ext>
            </a:extLst>
          </a:blip>
          <a:srcRect/>
          <a:stretch>
            <a:fillRect/>
          </a:stretch>
        </p:blipFill>
        <p:spPr bwMode="auto">
          <a:xfrm>
            <a:off x="9923349" y="4294912"/>
            <a:ext cx="932551" cy="6735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Rechteck 18">
            <a:extLst>
              <a:ext uri="{FF2B5EF4-FFF2-40B4-BE49-F238E27FC236}">
                <a16:creationId xmlns:a16="http://schemas.microsoft.com/office/drawing/2014/main" id="{F5E2D2D2-037C-E115-C5FD-D23542739ACA}"/>
              </a:ext>
            </a:extLst>
          </p:cNvPr>
          <p:cNvSpPr>
            <a:spLocks noChangeArrowheads="1"/>
          </p:cNvSpPr>
          <p:nvPr/>
        </p:nvSpPr>
        <p:spPr bwMode="auto">
          <a:xfrm>
            <a:off x="9890562" y="3678632"/>
            <a:ext cx="983472" cy="1737360"/>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1" name="Rechteck 12">
            <a:extLst>
              <a:ext uri="{FF2B5EF4-FFF2-40B4-BE49-F238E27FC236}">
                <a16:creationId xmlns:a16="http://schemas.microsoft.com/office/drawing/2014/main" id="{56FFB8E3-6A0E-6778-D144-E920FE8E37FE}"/>
              </a:ext>
            </a:extLst>
          </p:cNvPr>
          <p:cNvSpPr>
            <a:spLocks noChangeArrowheads="1"/>
          </p:cNvSpPr>
          <p:nvPr/>
        </p:nvSpPr>
        <p:spPr bwMode="auto">
          <a:xfrm>
            <a:off x="9894988" y="3683192"/>
            <a:ext cx="973706" cy="270898"/>
          </a:xfrm>
          <a:prstGeom prst="rect">
            <a:avLst/>
          </a:prstGeom>
          <a:solidFill>
            <a:schemeClr val="accent4"/>
          </a:solidFill>
          <a:ln w="9525" algn="ctr">
            <a:solidFill>
              <a:schemeClr val="accent4"/>
            </a:solidFill>
            <a:round/>
            <a:headEnd/>
            <a:tailEnd/>
          </a:ln>
        </p:spPr>
        <p:txBody>
          <a:bodyPr anchor="ctr"/>
          <a:lstStyle/>
          <a:p>
            <a:pPr algn="ctr"/>
            <a:r>
              <a:rPr lang="en-US" sz="900" dirty="0">
                <a:solidFill>
                  <a:prstClr val="white"/>
                </a:solidFill>
                <a:latin typeface="TheSansB HT5 Plain" pitchFamily="34" charset="0"/>
              </a:rPr>
              <a:t>AirFog</a:t>
            </a:r>
          </a:p>
        </p:txBody>
      </p:sp>
      <p:sp>
        <p:nvSpPr>
          <p:cNvPr id="63" name="Rechteck 18">
            <a:extLst>
              <a:ext uri="{FF2B5EF4-FFF2-40B4-BE49-F238E27FC236}">
                <a16:creationId xmlns:a16="http://schemas.microsoft.com/office/drawing/2014/main" id="{4BF064D5-86AC-3FAF-9C3D-D84E1931F772}"/>
              </a:ext>
            </a:extLst>
          </p:cNvPr>
          <p:cNvSpPr>
            <a:spLocks noChangeArrowheads="1"/>
          </p:cNvSpPr>
          <p:nvPr/>
        </p:nvSpPr>
        <p:spPr bwMode="auto">
          <a:xfrm>
            <a:off x="1374347" y="1888504"/>
            <a:ext cx="1033396" cy="1740040"/>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4" name="Rechteck 18">
            <a:extLst>
              <a:ext uri="{FF2B5EF4-FFF2-40B4-BE49-F238E27FC236}">
                <a16:creationId xmlns:a16="http://schemas.microsoft.com/office/drawing/2014/main" id="{648C3FA1-FFCE-A638-1583-BA2902B8C32E}"/>
              </a:ext>
            </a:extLst>
          </p:cNvPr>
          <p:cNvSpPr>
            <a:spLocks noChangeArrowheads="1"/>
          </p:cNvSpPr>
          <p:nvPr/>
        </p:nvSpPr>
        <p:spPr bwMode="auto">
          <a:xfrm>
            <a:off x="2473795" y="1884150"/>
            <a:ext cx="1028227" cy="1744393"/>
          </a:xfrm>
          <a:prstGeom prst="rect">
            <a:avLst/>
          </a:prstGeom>
          <a:noFill/>
          <a:ln w="3175" algn="ctr">
            <a:solidFill>
              <a:schemeClr val="accent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5" name="Rechteck 18">
            <a:extLst>
              <a:ext uri="{FF2B5EF4-FFF2-40B4-BE49-F238E27FC236}">
                <a16:creationId xmlns:a16="http://schemas.microsoft.com/office/drawing/2014/main" id="{513E9D31-2181-8933-FA8E-C54F3B57235D}"/>
              </a:ext>
            </a:extLst>
          </p:cNvPr>
          <p:cNvSpPr>
            <a:spLocks noChangeArrowheads="1"/>
          </p:cNvSpPr>
          <p:nvPr/>
        </p:nvSpPr>
        <p:spPr bwMode="auto">
          <a:xfrm>
            <a:off x="5681932" y="2277784"/>
            <a:ext cx="1087909" cy="1337466"/>
          </a:xfrm>
          <a:prstGeom prst="rect">
            <a:avLst/>
          </a:prstGeom>
          <a:noFill/>
          <a:ln w="3175" algn="ctr">
            <a:solidFill>
              <a:srgbClr val="CD256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6" name="Rechteck 12">
            <a:extLst>
              <a:ext uri="{FF2B5EF4-FFF2-40B4-BE49-F238E27FC236}">
                <a16:creationId xmlns:a16="http://schemas.microsoft.com/office/drawing/2014/main" id="{6BE01740-A68A-7A53-8DF2-10A163BB0E11}"/>
              </a:ext>
            </a:extLst>
          </p:cNvPr>
          <p:cNvSpPr>
            <a:spLocks noChangeArrowheads="1"/>
          </p:cNvSpPr>
          <p:nvPr/>
        </p:nvSpPr>
        <p:spPr bwMode="auto">
          <a:xfrm>
            <a:off x="1380860" y="1888505"/>
            <a:ext cx="1028217" cy="276743"/>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RS</a:t>
            </a:r>
          </a:p>
        </p:txBody>
      </p:sp>
      <p:sp>
        <p:nvSpPr>
          <p:cNvPr id="67" name="Rechteck 12">
            <a:extLst>
              <a:ext uri="{FF2B5EF4-FFF2-40B4-BE49-F238E27FC236}">
                <a16:creationId xmlns:a16="http://schemas.microsoft.com/office/drawing/2014/main" id="{1759521A-0172-50C2-4A39-B20D688EC7E1}"/>
              </a:ext>
            </a:extLst>
          </p:cNvPr>
          <p:cNvSpPr>
            <a:spLocks noChangeArrowheads="1"/>
          </p:cNvSpPr>
          <p:nvPr/>
        </p:nvSpPr>
        <p:spPr bwMode="auto">
          <a:xfrm>
            <a:off x="2473595" y="1888505"/>
            <a:ext cx="1028427" cy="267491"/>
          </a:xfrm>
          <a:prstGeom prst="rect">
            <a:avLst/>
          </a:prstGeom>
          <a:solidFill>
            <a:schemeClr val="accent5"/>
          </a:solidFill>
          <a:ln w="9525" algn="ctr">
            <a:solidFill>
              <a:schemeClr val="accent5"/>
            </a:solidFill>
            <a:round/>
            <a:headEnd/>
            <a:tailEnd/>
          </a:ln>
        </p:spPr>
        <p:txBody>
          <a:bodyPr anchor="ctr"/>
          <a:lstStyle/>
          <a:p>
            <a:pPr algn="ctr"/>
            <a:r>
              <a:rPr lang="en-US" sz="1200" dirty="0">
                <a:solidFill>
                  <a:prstClr val="white"/>
                </a:solidFill>
                <a:latin typeface="TheSansB HT5 Plain" pitchFamily="34" charset="0"/>
              </a:rPr>
              <a:t>GAS</a:t>
            </a:r>
          </a:p>
        </p:txBody>
      </p:sp>
      <p:sp>
        <p:nvSpPr>
          <p:cNvPr id="68" name="Rechteck 18">
            <a:extLst>
              <a:ext uri="{FF2B5EF4-FFF2-40B4-BE49-F238E27FC236}">
                <a16:creationId xmlns:a16="http://schemas.microsoft.com/office/drawing/2014/main" id="{27AB91C7-C93D-4332-FD78-F0F65CB96366}"/>
              </a:ext>
            </a:extLst>
          </p:cNvPr>
          <p:cNvSpPr>
            <a:spLocks noChangeArrowheads="1"/>
          </p:cNvSpPr>
          <p:nvPr/>
        </p:nvSpPr>
        <p:spPr bwMode="auto">
          <a:xfrm>
            <a:off x="4652908" y="2277325"/>
            <a:ext cx="983472" cy="1337925"/>
          </a:xfrm>
          <a:prstGeom prst="rect">
            <a:avLst/>
          </a:prstGeom>
          <a:noFill/>
          <a:ln w="3175" algn="ctr">
            <a:solidFill>
              <a:srgbClr val="CD256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9" name="Rechteck 12">
            <a:extLst>
              <a:ext uri="{FF2B5EF4-FFF2-40B4-BE49-F238E27FC236}">
                <a16:creationId xmlns:a16="http://schemas.microsoft.com/office/drawing/2014/main" id="{0987844D-56AC-4DEF-0818-7FC3BFA9F5BF}"/>
              </a:ext>
            </a:extLst>
          </p:cNvPr>
          <p:cNvSpPr>
            <a:spLocks noChangeArrowheads="1"/>
          </p:cNvSpPr>
          <p:nvPr/>
        </p:nvSpPr>
        <p:spPr bwMode="auto">
          <a:xfrm>
            <a:off x="4652908" y="2282520"/>
            <a:ext cx="983472" cy="270616"/>
          </a:xfrm>
          <a:prstGeom prst="rect">
            <a:avLst/>
          </a:prstGeom>
          <a:solidFill>
            <a:srgbClr val="CD2564"/>
          </a:solidFill>
          <a:ln w="9525" algn="ctr">
            <a:solidFill>
              <a:srgbClr val="CD2564"/>
            </a:solidFill>
            <a:round/>
            <a:headEnd/>
            <a:tailEnd/>
          </a:ln>
        </p:spPr>
        <p:txBody>
          <a:bodyPr anchor="ctr"/>
          <a:lstStyle/>
          <a:p>
            <a:pPr algn="ctr"/>
            <a:r>
              <a:rPr lang="en-US" sz="1200" dirty="0">
                <a:solidFill>
                  <a:prstClr val="white"/>
                </a:solidFill>
                <a:latin typeface="TheSansB HT5 Plain" pitchFamily="34" charset="0"/>
              </a:rPr>
              <a:t>Live Steam</a:t>
            </a:r>
          </a:p>
        </p:txBody>
      </p:sp>
      <p:pic>
        <p:nvPicPr>
          <p:cNvPr id="70" name="Picture 4" descr="http://www.humidity.com/upload/pim/normal_img_1_20091224144732.jpg">
            <a:extLst>
              <a:ext uri="{FF2B5EF4-FFF2-40B4-BE49-F238E27FC236}">
                <a16:creationId xmlns:a16="http://schemas.microsoft.com/office/drawing/2014/main" id="{9E7F9359-9474-97ED-E873-A7A25972A11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08783" y="2875066"/>
            <a:ext cx="912250" cy="460514"/>
          </a:xfrm>
          <a:prstGeom prst="rect">
            <a:avLst/>
          </a:prstGeom>
          <a:noFill/>
        </p:spPr>
      </p:pic>
      <p:sp>
        <p:nvSpPr>
          <p:cNvPr id="71" name="Rechteck 12">
            <a:extLst>
              <a:ext uri="{FF2B5EF4-FFF2-40B4-BE49-F238E27FC236}">
                <a16:creationId xmlns:a16="http://schemas.microsoft.com/office/drawing/2014/main" id="{48132590-364D-6A61-8291-CFE452E0500B}"/>
              </a:ext>
            </a:extLst>
          </p:cNvPr>
          <p:cNvSpPr>
            <a:spLocks noChangeArrowheads="1"/>
          </p:cNvSpPr>
          <p:nvPr/>
        </p:nvSpPr>
        <p:spPr bwMode="auto">
          <a:xfrm>
            <a:off x="4656637" y="1904740"/>
            <a:ext cx="2113204" cy="312931"/>
          </a:xfrm>
          <a:prstGeom prst="rect">
            <a:avLst/>
          </a:prstGeom>
          <a:solidFill>
            <a:srgbClr val="CD2564"/>
          </a:solidFill>
          <a:ln w="9525" algn="ctr">
            <a:solidFill>
              <a:srgbClr val="CD2564"/>
            </a:solidFill>
            <a:round/>
            <a:headEnd/>
            <a:tailEnd/>
          </a:ln>
        </p:spPr>
        <p:txBody>
          <a:bodyPr anchor="ctr"/>
          <a:lstStyle/>
          <a:p>
            <a:pPr algn="ctr"/>
            <a:r>
              <a:rPr lang="en-US" sz="1200" dirty="0">
                <a:solidFill>
                  <a:prstClr val="white"/>
                </a:solidFill>
                <a:latin typeface="TheSansB HT5 Plain" pitchFamily="34" charset="0"/>
              </a:rPr>
              <a:t>Central steam</a:t>
            </a:r>
          </a:p>
        </p:txBody>
      </p:sp>
      <p:sp>
        <p:nvSpPr>
          <p:cNvPr id="72" name="Rechteck 12">
            <a:extLst>
              <a:ext uri="{FF2B5EF4-FFF2-40B4-BE49-F238E27FC236}">
                <a16:creationId xmlns:a16="http://schemas.microsoft.com/office/drawing/2014/main" id="{276D0B85-E63E-CA38-E8AE-2D05642DCC3C}"/>
              </a:ext>
            </a:extLst>
          </p:cNvPr>
          <p:cNvSpPr>
            <a:spLocks noChangeArrowheads="1"/>
          </p:cNvSpPr>
          <p:nvPr/>
        </p:nvSpPr>
        <p:spPr bwMode="auto">
          <a:xfrm>
            <a:off x="5681933" y="2277784"/>
            <a:ext cx="1087909" cy="274513"/>
          </a:xfrm>
          <a:prstGeom prst="rect">
            <a:avLst/>
          </a:prstGeom>
          <a:solidFill>
            <a:srgbClr val="CD2564"/>
          </a:solidFill>
          <a:ln w="9525" algn="ctr">
            <a:solidFill>
              <a:srgbClr val="CD2564"/>
            </a:solidFill>
            <a:round/>
            <a:headEnd/>
            <a:tailEnd/>
          </a:ln>
        </p:spPr>
        <p:txBody>
          <a:bodyPr anchor="ctr"/>
          <a:lstStyle/>
          <a:p>
            <a:pPr algn="ctr"/>
            <a:r>
              <a:rPr lang="en-US" sz="1000" dirty="0">
                <a:solidFill>
                  <a:prstClr val="white"/>
                </a:solidFill>
                <a:latin typeface="TheSansB HT5 Plain" pitchFamily="34" charset="0"/>
              </a:rPr>
              <a:t>Steam-to-steam</a:t>
            </a:r>
          </a:p>
        </p:txBody>
      </p:sp>
      <p:pic>
        <p:nvPicPr>
          <p:cNvPr id="73" name="Picture 2" descr="U:\1_Dokumentation\1.6_Bilderpool\1.6.09_Produkte\RS\Condair 06.jpg">
            <a:extLst>
              <a:ext uri="{FF2B5EF4-FFF2-40B4-BE49-F238E27FC236}">
                <a16:creationId xmlns:a16="http://schemas.microsoft.com/office/drawing/2014/main" id="{A898396E-99CE-6EA0-6607-637B5623E8E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13267" y="2217671"/>
            <a:ext cx="934233" cy="13584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30AE82DC-79B5-3D3A-F431-0155ED0927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42481" y1="4702" x2="16353" y2="7225"/>
                        <a14:foregroundMark x1="40226" y1="4358" x2="89662" y2="5046"/>
                        <a14:foregroundMark x1="10150" y1="7683" x2="39474" y2="3784"/>
                        <a14:foregroundMark x1="34962" y1="2294" x2="39474" y2="2179"/>
                      </a14:backgroundRemoval>
                    </a14:imgEffect>
                    <a14:imgEffect>
                      <a14:brightnessContrast bright="15000"/>
                    </a14:imgEffect>
                  </a14:imgLayer>
                </a14:imgProps>
              </a:ext>
            </a:extLst>
          </a:blip>
          <a:stretch>
            <a:fillRect/>
          </a:stretch>
        </p:blipFill>
        <p:spPr>
          <a:xfrm rot="60000">
            <a:off x="2580329" y="2297357"/>
            <a:ext cx="764263" cy="1252702"/>
          </a:xfrm>
          <a:prstGeom prst="rect">
            <a:avLst/>
          </a:prstGeom>
        </p:spPr>
      </p:pic>
      <p:sp>
        <p:nvSpPr>
          <p:cNvPr id="75" name="Rechteck 18">
            <a:extLst>
              <a:ext uri="{FF2B5EF4-FFF2-40B4-BE49-F238E27FC236}">
                <a16:creationId xmlns:a16="http://schemas.microsoft.com/office/drawing/2014/main" id="{ED824D00-44D9-6EF7-EC30-6930BD237748}"/>
              </a:ext>
            </a:extLst>
          </p:cNvPr>
          <p:cNvSpPr>
            <a:spLocks noChangeArrowheads="1"/>
          </p:cNvSpPr>
          <p:nvPr/>
        </p:nvSpPr>
        <p:spPr bwMode="auto">
          <a:xfrm>
            <a:off x="284716" y="1888504"/>
            <a:ext cx="1033396" cy="1740039"/>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76" name="Rechteck 12">
            <a:extLst>
              <a:ext uri="{FF2B5EF4-FFF2-40B4-BE49-F238E27FC236}">
                <a16:creationId xmlns:a16="http://schemas.microsoft.com/office/drawing/2014/main" id="{C10C23B5-0070-C0B1-4976-A3844FE5926D}"/>
              </a:ext>
            </a:extLst>
          </p:cNvPr>
          <p:cNvSpPr>
            <a:spLocks noChangeArrowheads="1"/>
          </p:cNvSpPr>
          <p:nvPr/>
        </p:nvSpPr>
        <p:spPr bwMode="auto">
          <a:xfrm>
            <a:off x="291229" y="1888505"/>
            <a:ext cx="1028217" cy="277680"/>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EL</a:t>
            </a:r>
          </a:p>
        </p:txBody>
      </p:sp>
      <p:pic>
        <p:nvPicPr>
          <p:cNvPr id="77" name="Picture 2" descr="U:\1_Dokumentation\1.6_Bilderpool\1.6.09_Produkte\EL\Condair 00.jpg">
            <a:extLst>
              <a:ext uri="{FF2B5EF4-FFF2-40B4-BE49-F238E27FC236}">
                <a16:creationId xmlns:a16="http://schemas.microsoft.com/office/drawing/2014/main" id="{703ED6CE-72F5-FCCC-49D4-832FD5D66B6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07935" y="2290783"/>
            <a:ext cx="989704" cy="1213163"/>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18">
            <a:extLst>
              <a:ext uri="{FF2B5EF4-FFF2-40B4-BE49-F238E27FC236}">
                <a16:creationId xmlns:a16="http://schemas.microsoft.com/office/drawing/2014/main" id="{FF726D9C-04A8-67CA-8AC5-9EDB01DC57E7}"/>
              </a:ext>
            </a:extLst>
          </p:cNvPr>
          <p:cNvSpPr>
            <a:spLocks noChangeArrowheads="1"/>
          </p:cNvSpPr>
          <p:nvPr/>
        </p:nvSpPr>
        <p:spPr bwMode="auto">
          <a:xfrm>
            <a:off x="3564387" y="2282521"/>
            <a:ext cx="1028227" cy="1345672"/>
          </a:xfrm>
          <a:prstGeom prst="rect">
            <a:avLst/>
          </a:prstGeom>
          <a:noFill/>
          <a:ln w="3175" algn="ctr">
            <a:solidFill>
              <a:srgbClr val="8099B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r>
              <a:rPr lang="en-US" dirty="0">
                <a:solidFill>
                  <a:prstClr val="black"/>
                </a:solidFill>
                <a:latin typeface="Calibri"/>
              </a:rPr>
              <a:t>```</a:t>
            </a:r>
          </a:p>
        </p:txBody>
      </p:sp>
      <p:sp>
        <p:nvSpPr>
          <p:cNvPr id="79" name="Rechteck 12">
            <a:extLst>
              <a:ext uri="{FF2B5EF4-FFF2-40B4-BE49-F238E27FC236}">
                <a16:creationId xmlns:a16="http://schemas.microsoft.com/office/drawing/2014/main" id="{B1ABBA0D-F596-830F-0FEE-A8F8A1F89A91}"/>
              </a:ext>
            </a:extLst>
          </p:cNvPr>
          <p:cNvSpPr>
            <a:spLocks noChangeArrowheads="1"/>
          </p:cNvSpPr>
          <p:nvPr/>
        </p:nvSpPr>
        <p:spPr bwMode="auto">
          <a:xfrm>
            <a:off x="3568898" y="2285034"/>
            <a:ext cx="1028427" cy="267263"/>
          </a:xfrm>
          <a:prstGeom prst="rect">
            <a:avLst/>
          </a:prstGeom>
          <a:solidFill>
            <a:srgbClr val="8099B7"/>
          </a:solidFill>
          <a:ln w="9525" algn="ctr">
            <a:solidFill>
              <a:srgbClr val="8099B7"/>
            </a:solidFill>
            <a:round/>
            <a:headEnd/>
            <a:tailEnd/>
          </a:ln>
        </p:spPr>
        <p:txBody>
          <a:bodyPr anchor="ctr"/>
          <a:lstStyle/>
          <a:p>
            <a:pPr algn="ctr"/>
            <a:r>
              <a:rPr lang="en-US" sz="1200" dirty="0">
                <a:solidFill>
                  <a:prstClr val="white"/>
                </a:solidFill>
                <a:latin typeface="TheSansB HT5 Plain" pitchFamily="34" charset="0"/>
              </a:rPr>
              <a:t>SAM-e</a:t>
            </a:r>
          </a:p>
        </p:txBody>
      </p:sp>
      <p:pic>
        <p:nvPicPr>
          <p:cNvPr id="80" name="Picture 79" descr="SAMe insulated_3330.jpg">
            <a:extLst>
              <a:ext uri="{FF2B5EF4-FFF2-40B4-BE49-F238E27FC236}">
                <a16:creationId xmlns:a16="http://schemas.microsoft.com/office/drawing/2014/main" id="{4091EA58-8207-E017-F980-EA94FA6AE4E3}"/>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3560378" y="2640498"/>
            <a:ext cx="989451" cy="863448"/>
          </a:xfrm>
          <a:prstGeom prst="rect">
            <a:avLst/>
          </a:prstGeom>
          <a:ln>
            <a:noFill/>
          </a:ln>
          <a:effectLst>
            <a:softEdge rad="112500"/>
          </a:effectLst>
        </p:spPr>
      </p:pic>
      <p:sp>
        <p:nvSpPr>
          <p:cNvPr id="81" name="Rechteck 12">
            <a:extLst>
              <a:ext uri="{FF2B5EF4-FFF2-40B4-BE49-F238E27FC236}">
                <a16:creationId xmlns:a16="http://schemas.microsoft.com/office/drawing/2014/main" id="{92D623F5-E5F7-A546-147D-56B2A53D59E8}"/>
              </a:ext>
            </a:extLst>
          </p:cNvPr>
          <p:cNvSpPr>
            <a:spLocks noChangeArrowheads="1"/>
          </p:cNvSpPr>
          <p:nvPr/>
        </p:nvSpPr>
        <p:spPr bwMode="auto">
          <a:xfrm>
            <a:off x="3567993" y="1903533"/>
            <a:ext cx="1028427" cy="312931"/>
          </a:xfrm>
          <a:prstGeom prst="rect">
            <a:avLst/>
          </a:prstGeom>
          <a:solidFill>
            <a:srgbClr val="8099B7"/>
          </a:solidFill>
          <a:ln w="9525" algn="ctr">
            <a:solidFill>
              <a:srgbClr val="8099B7"/>
            </a:solidFill>
            <a:round/>
            <a:headEnd/>
            <a:tailEnd/>
          </a:ln>
        </p:spPr>
        <p:txBody>
          <a:bodyPr anchor="ctr"/>
          <a:lstStyle/>
          <a:p>
            <a:pPr algn="ctr"/>
            <a:r>
              <a:rPr lang="en-US" sz="1200" dirty="0">
                <a:solidFill>
                  <a:prstClr val="white"/>
                </a:solidFill>
                <a:latin typeface="TheSansB HT5 Plain" pitchFamily="34" charset="0"/>
              </a:rPr>
              <a:t>Distribution</a:t>
            </a:r>
          </a:p>
        </p:txBody>
      </p:sp>
      <p:sp>
        <p:nvSpPr>
          <p:cNvPr id="82" name="Rechteck 12">
            <a:extLst>
              <a:ext uri="{FF2B5EF4-FFF2-40B4-BE49-F238E27FC236}">
                <a16:creationId xmlns:a16="http://schemas.microsoft.com/office/drawing/2014/main" id="{F8BE4A16-B059-44E9-3766-A783DD39E72B}"/>
              </a:ext>
            </a:extLst>
          </p:cNvPr>
          <p:cNvSpPr>
            <a:spLocks noChangeArrowheads="1"/>
          </p:cNvSpPr>
          <p:nvPr/>
        </p:nvSpPr>
        <p:spPr bwMode="auto">
          <a:xfrm>
            <a:off x="284715" y="1510847"/>
            <a:ext cx="6485125" cy="312931"/>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Isothermal</a:t>
            </a:r>
          </a:p>
        </p:txBody>
      </p:sp>
      <p:pic>
        <p:nvPicPr>
          <p:cNvPr id="83" name="Picture 82" descr="A picture containing text, box, white&#10;&#10;Description automatically generated">
            <a:extLst>
              <a:ext uri="{FF2B5EF4-FFF2-40B4-BE49-F238E27FC236}">
                <a16:creationId xmlns:a16="http://schemas.microsoft.com/office/drawing/2014/main" id="{CBA3B35A-8035-4669-28A0-083DE1145D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65774" y="2765152"/>
            <a:ext cx="929324" cy="687699"/>
          </a:xfrm>
          <a:prstGeom prst="rect">
            <a:avLst/>
          </a:prstGeom>
        </p:spPr>
      </p:pic>
      <p:pic>
        <p:nvPicPr>
          <p:cNvPr id="87" name="Picture 86" descr="A close-up of a wind turbine&#10;&#10;Description automatically generated with medium confidence">
            <a:extLst>
              <a:ext uri="{FF2B5EF4-FFF2-40B4-BE49-F238E27FC236}">
                <a16:creationId xmlns:a16="http://schemas.microsoft.com/office/drawing/2014/main" id="{25DDD377-9AB2-3530-B024-F06D07BE970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49481" y="4383501"/>
            <a:ext cx="785254" cy="588941"/>
          </a:xfrm>
          <a:prstGeom prst="roundRect">
            <a:avLst>
              <a:gd name="adj" fmla="val 12384"/>
            </a:avLst>
          </a:prstGeom>
          <a:effectLst>
            <a:reflection blurRad="6350" stA="52000" endA="300" endPos="35000" dir="5400000" sy="-100000" algn="bl" rotWithShape="0"/>
          </a:effectLst>
        </p:spPr>
      </p:pic>
      <p:sp>
        <p:nvSpPr>
          <p:cNvPr id="90" name="Rechteck 18">
            <a:extLst>
              <a:ext uri="{FF2B5EF4-FFF2-40B4-BE49-F238E27FC236}">
                <a16:creationId xmlns:a16="http://schemas.microsoft.com/office/drawing/2014/main" id="{10C3721D-B5F2-030D-5B58-712AD074797B}"/>
              </a:ext>
            </a:extLst>
          </p:cNvPr>
          <p:cNvSpPr>
            <a:spLocks noChangeArrowheads="1"/>
          </p:cNvSpPr>
          <p:nvPr/>
        </p:nvSpPr>
        <p:spPr bwMode="auto">
          <a:xfrm>
            <a:off x="10929794" y="3671562"/>
            <a:ext cx="983472" cy="1737360"/>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1" name="Rechteck 12">
            <a:extLst>
              <a:ext uri="{FF2B5EF4-FFF2-40B4-BE49-F238E27FC236}">
                <a16:creationId xmlns:a16="http://schemas.microsoft.com/office/drawing/2014/main" id="{85475FF8-1FFD-FAAE-CDA4-1BC9DB88104B}"/>
              </a:ext>
            </a:extLst>
          </p:cNvPr>
          <p:cNvSpPr>
            <a:spLocks noChangeArrowheads="1"/>
          </p:cNvSpPr>
          <p:nvPr/>
        </p:nvSpPr>
        <p:spPr bwMode="auto">
          <a:xfrm>
            <a:off x="10934220" y="3676123"/>
            <a:ext cx="973706" cy="270898"/>
          </a:xfrm>
          <a:prstGeom prst="rect">
            <a:avLst/>
          </a:prstGeom>
          <a:solidFill>
            <a:schemeClr val="accent4"/>
          </a:solidFill>
          <a:ln w="9525" algn="ctr">
            <a:solidFill>
              <a:schemeClr val="accent4"/>
            </a:solidFill>
            <a:round/>
            <a:headEnd/>
            <a:tailEnd/>
          </a:ln>
        </p:spPr>
        <p:txBody>
          <a:bodyPr anchor="ctr"/>
          <a:lstStyle/>
          <a:p>
            <a:pPr algn="ctr"/>
            <a:r>
              <a:rPr lang="en-US" sz="900" dirty="0">
                <a:solidFill>
                  <a:prstClr val="white"/>
                </a:solidFill>
                <a:latin typeface="TheSansB HT5 Plain" pitchFamily="34" charset="0"/>
              </a:rPr>
              <a:t>JetSpray</a:t>
            </a:r>
          </a:p>
        </p:txBody>
      </p:sp>
      <p:sp>
        <p:nvSpPr>
          <p:cNvPr id="92" name="Rechteck 18">
            <a:extLst>
              <a:ext uri="{FF2B5EF4-FFF2-40B4-BE49-F238E27FC236}">
                <a16:creationId xmlns:a16="http://schemas.microsoft.com/office/drawing/2014/main" id="{2C2E6ADA-1BE4-0BAA-D10D-E68490CCDA65}"/>
              </a:ext>
            </a:extLst>
          </p:cNvPr>
          <p:cNvSpPr>
            <a:spLocks noChangeArrowheads="1"/>
          </p:cNvSpPr>
          <p:nvPr/>
        </p:nvSpPr>
        <p:spPr bwMode="auto">
          <a:xfrm>
            <a:off x="307935" y="4076014"/>
            <a:ext cx="1033396" cy="1740039"/>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3" name="Rechteck 12">
            <a:extLst>
              <a:ext uri="{FF2B5EF4-FFF2-40B4-BE49-F238E27FC236}">
                <a16:creationId xmlns:a16="http://schemas.microsoft.com/office/drawing/2014/main" id="{C5D00B59-6EEA-D78A-A343-EC3A5CE09BC3}"/>
              </a:ext>
            </a:extLst>
          </p:cNvPr>
          <p:cNvSpPr>
            <a:spLocks noChangeArrowheads="1"/>
          </p:cNvSpPr>
          <p:nvPr/>
        </p:nvSpPr>
        <p:spPr bwMode="auto">
          <a:xfrm>
            <a:off x="314448" y="4076015"/>
            <a:ext cx="1028217" cy="277680"/>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DA</a:t>
            </a:r>
          </a:p>
        </p:txBody>
      </p:sp>
      <p:sp>
        <p:nvSpPr>
          <p:cNvPr id="95" name="Rechteck 18">
            <a:extLst>
              <a:ext uri="{FF2B5EF4-FFF2-40B4-BE49-F238E27FC236}">
                <a16:creationId xmlns:a16="http://schemas.microsoft.com/office/drawing/2014/main" id="{AA1DF2AB-4973-7A13-8D74-5126C392002E}"/>
              </a:ext>
            </a:extLst>
          </p:cNvPr>
          <p:cNvSpPr>
            <a:spLocks noChangeArrowheads="1"/>
          </p:cNvSpPr>
          <p:nvPr/>
        </p:nvSpPr>
        <p:spPr bwMode="auto">
          <a:xfrm>
            <a:off x="3560378" y="4096629"/>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6" name="Rechteck 12">
            <a:extLst>
              <a:ext uri="{FF2B5EF4-FFF2-40B4-BE49-F238E27FC236}">
                <a16:creationId xmlns:a16="http://schemas.microsoft.com/office/drawing/2014/main" id="{BB2D9E04-BE42-E970-388B-96A3C71017FF}"/>
              </a:ext>
            </a:extLst>
          </p:cNvPr>
          <p:cNvSpPr>
            <a:spLocks noChangeArrowheads="1"/>
          </p:cNvSpPr>
          <p:nvPr/>
        </p:nvSpPr>
        <p:spPr bwMode="auto">
          <a:xfrm>
            <a:off x="3566891" y="4096630"/>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RO-H</a:t>
            </a:r>
          </a:p>
        </p:txBody>
      </p:sp>
      <p:sp>
        <p:nvSpPr>
          <p:cNvPr id="98" name="Rechteck 18">
            <a:extLst>
              <a:ext uri="{FF2B5EF4-FFF2-40B4-BE49-F238E27FC236}">
                <a16:creationId xmlns:a16="http://schemas.microsoft.com/office/drawing/2014/main" id="{DB4FB77F-C8EE-9865-7F01-51E5041FC26E}"/>
              </a:ext>
            </a:extLst>
          </p:cNvPr>
          <p:cNvSpPr>
            <a:spLocks noChangeArrowheads="1"/>
          </p:cNvSpPr>
          <p:nvPr/>
        </p:nvSpPr>
        <p:spPr bwMode="auto">
          <a:xfrm>
            <a:off x="4641113" y="4099144"/>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9" name="Rechteck 12">
            <a:extLst>
              <a:ext uri="{FF2B5EF4-FFF2-40B4-BE49-F238E27FC236}">
                <a16:creationId xmlns:a16="http://schemas.microsoft.com/office/drawing/2014/main" id="{C3D3FDE7-34C3-C72A-DF06-C5EBA4B25B0F}"/>
              </a:ext>
            </a:extLst>
          </p:cNvPr>
          <p:cNvSpPr>
            <a:spLocks noChangeArrowheads="1"/>
          </p:cNvSpPr>
          <p:nvPr/>
        </p:nvSpPr>
        <p:spPr bwMode="auto">
          <a:xfrm>
            <a:off x="4647626" y="4099145"/>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RO-A</a:t>
            </a:r>
          </a:p>
        </p:txBody>
      </p:sp>
      <p:sp>
        <p:nvSpPr>
          <p:cNvPr id="101" name="Rechteck 18">
            <a:extLst>
              <a:ext uri="{FF2B5EF4-FFF2-40B4-BE49-F238E27FC236}">
                <a16:creationId xmlns:a16="http://schemas.microsoft.com/office/drawing/2014/main" id="{55FD5CA7-7B4A-7343-FA59-D84030AE2C98}"/>
              </a:ext>
            </a:extLst>
          </p:cNvPr>
          <p:cNvSpPr>
            <a:spLocks noChangeArrowheads="1"/>
          </p:cNvSpPr>
          <p:nvPr/>
        </p:nvSpPr>
        <p:spPr bwMode="auto">
          <a:xfrm>
            <a:off x="5723321" y="4085803"/>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102" name="Rechteck 12">
            <a:extLst>
              <a:ext uri="{FF2B5EF4-FFF2-40B4-BE49-F238E27FC236}">
                <a16:creationId xmlns:a16="http://schemas.microsoft.com/office/drawing/2014/main" id="{F8C086BB-DB0C-D401-B268-E99D3299D3E8}"/>
              </a:ext>
            </a:extLst>
          </p:cNvPr>
          <p:cNvSpPr>
            <a:spLocks noChangeArrowheads="1"/>
          </p:cNvSpPr>
          <p:nvPr/>
        </p:nvSpPr>
        <p:spPr bwMode="auto">
          <a:xfrm>
            <a:off x="5729834" y="4085804"/>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MLRO</a:t>
            </a:r>
          </a:p>
        </p:txBody>
      </p:sp>
      <p:sp>
        <p:nvSpPr>
          <p:cNvPr id="104" name="Rechteck 12">
            <a:extLst>
              <a:ext uri="{FF2B5EF4-FFF2-40B4-BE49-F238E27FC236}">
                <a16:creationId xmlns:a16="http://schemas.microsoft.com/office/drawing/2014/main" id="{EE375191-F956-7984-F4C7-FBBBD9AD44C3}"/>
              </a:ext>
            </a:extLst>
          </p:cNvPr>
          <p:cNvSpPr>
            <a:spLocks noChangeArrowheads="1"/>
          </p:cNvSpPr>
          <p:nvPr/>
        </p:nvSpPr>
        <p:spPr bwMode="auto">
          <a:xfrm>
            <a:off x="300224" y="3725008"/>
            <a:ext cx="3201797" cy="312931"/>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Dehumidification</a:t>
            </a:r>
          </a:p>
        </p:txBody>
      </p:sp>
      <p:sp>
        <p:nvSpPr>
          <p:cNvPr id="105" name="Rechteck 12">
            <a:extLst>
              <a:ext uri="{FF2B5EF4-FFF2-40B4-BE49-F238E27FC236}">
                <a16:creationId xmlns:a16="http://schemas.microsoft.com/office/drawing/2014/main" id="{FB3B33EB-D9D4-AF23-4DF3-E481A9FDA312}"/>
              </a:ext>
            </a:extLst>
          </p:cNvPr>
          <p:cNvSpPr>
            <a:spLocks noChangeArrowheads="1"/>
          </p:cNvSpPr>
          <p:nvPr/>
        </p:nvSpPr>
        <p:spPr bwMode="auto">
          <a:xfrm>
            <a:off x="3564009" y="3719063"/>
            <a:ext cx="3201797" cy="312931"/>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Water Treatment</a:t>
            </a:r>
          </a:p>
        </p:txBody>
      </p:sp>
      <p:pic>
        <p:nvPicPr>
          <p:cNvPr id="8" name="Picture 7">
            <a:extLst>
              <a:ext uri="{FF2B5EF4-FFF2-40B4-BE49-F238E27FC236}">
                <a16:creationId xmlns:a16="http://schemas.microsoft.com/office/drawing/2014/main" id="{5A804E9B-40AC-114A-41BD-825ED4595FE0}"/>
              </a:ext>
            </a:extLst>
          </p:cNvPr>
          <p:cNvPicPr>
            <a:picLocks noChangeAspect="1"/>
          </p:cNvPicPr>
          <p:nvPr/>
        </p:nvPicPr>
        <p:blipFill>
          <a:blip r:embed="rId21"/>
          <a:stretch>
            <a:fillRect/>
          </a:stretch>
        </p:blipFill>
        <p:spPr>
          <a:xfrm>
            <a:off x="3660910" y="4622320"/>
            <a:ext cx="830234" cy="966338"/>
          </a:xfrm>
          <a:prstGeom prst="rect">
            <a:avLst/>
          </a:prstGeom>
        </p:spPr>
      </p:pic>
      <p:pic>
        <p:nvPicPr>
          <p:cNvPr id="106" name="Picture 105">
            <a:extLst>
              <a:ext uri="{FF2B5EF4-FFF2-40B4-BE49-F238E27FC236}">
                <a16:creationId xmlns:a16="http://schemas.microsoft.com/office/drawing/2014/main" id="{BD7A7C8F-B349-3815-F160-692FA3621670}"/>
              </a:ext>
            </a:extLst>
          </p:cNvPr>
          <p:cNvPicPr>
            <a:picLocks noChangeAspect="1"/>
          </p:cNvPicPr>
          <p:nvPr/>
        </p:nvPicPr>
        <p:blipFill>
          <a:blip r:embed="rId22"/>
          <a:stretch>
            <a:fillRect/>
          </a:stretch>
        </p:blipFill>
        <p:spPr>
          <a:xfrm>
            <a:off x="4728490" y="4555641"/>
            <a:ext cx="834008" cy="1060800"/>
          </a:xfrm>
          <a:prstGeom prst="rect">
            <a:avLst/>
          </a:prstGeom>
        </p:spPr>
      </p:pic>
      <p:pic>
        <p:nvPicPr>
          <p:cNvPr id="108" name="Picture 107">
            <a:extLst>
              <a:ext uri="{FF2B5EF4-FFF2-40B4-BE49-F238E27FC236}">
                <a16:creationId xmlns:a16="http://schemas.microsoft.com/office/drawing/2014/main" id="{A84E36A5-491E-EB87-EC26-69C722FFC92F}"/>
              </a:ext>
            </a:extLst>
          </p:cNvPr>
          <p:cNvPicPr>
            <a:picLocks noChangeAspect="1"/>
          </p:cNvPicPr>
          <p:nvPr/>
        </p:nvPicPr>
        <p:blipFill>
          <a:blip r:embed="rId23"/>
          <a:stretch>
            <a:fillRect/>
          </a:stretch>
        </p:blipFill>
        <p:spPr>
          <a:xfrm>
            <a:off x="5845193" y="4513028"/>
            <a:ext cx="799427" cy="1153020"/>
          </a:xfrm>
          <a:prstGeom prst="rect">
            <a:avLst/>
          </a:prstGeom>
        </p:spPr>
      </p:pic>
      <p:pic>
        <p:nvPicPr>
          <p:cNvPr id="110" name="Picture 109">
            <a:extLst>
              <a:ext uri="{FF2B5EF4-FFF2-40B4-BE49-F238E27FC236}">
                <a16:creationId xmlns:a16="http://schemas.microsoft.com/office/drawing/2014/main" id="{388ACECF-9F44-6C04-90F5-236AE20230B2}"/>
              </a:ext>
            </a:extLst>
          </p:cNvPr>
          <p:cNvPicPr>
            <a:picLocks noChangeAspect="1"/>
          </p:cNvPicPr>
          <p:nvPr/>
        </p:nvPicPr>
        <p:blipFill>
          <a:blip r:embed="rId24"/>
          <a:stretch>
            <a:fillRect/>
          </a:stretch>
        </p:blipFill>
        <p:spPr>
          <a:xfrm>
            <a:off x="409882" y="4757234"/>
            <a:ext cx="829501" cy="655280"/>
          </a:xfrm>
          <a:prstGeom prst="rect">
            <a:avLst/>
          </a:prstGeom>
        </p:spPr>
      </p:pic>
    </p:spTree>
    <p:extLst>
      <p:ext uri="{BB962C8B-B14F-4D97-AF65-F5344CB8AC3E}">
        <p14:creationId xmlns:p14="http://schemas.microsoft.com/office/powerpoint/2010/main" val="221817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par>
                                <p:cTn id="26" presetID="10" presetClass="entr" presetSubtype="0"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par>
                                <p:cTn id="109" presetID="10"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500"/>
                                        <p:tgtEl>
                                          <p:spTgt spid="54"/>
                                        </p:tgtEl>
                                      </p:cBhvr>
                                    </p:animEffect>
                                  </p:childTnLst>
                                </p:cTn>
                              </p:par>
                              <p:par>
                                <p:cTn id="124" presetID="10" presetClass="entr" presetSubtype="0"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fade">
                                      <p:cBhvr>
                                        <p:cTn id="126" dur="500"/>
                                        <p:tgtEl>
                                          <p:spTgt spid="58"/>
                                        </p:tgtEl>
                                      </p:cBhvr>
                                    </p:animEffect>
                                  </p:childTnLst>
                                </p:cTn>
                              </p:par>
                              <p:par>
                                <p:cTn id="127" presetID="10" presetClass="entr" presetSubtype="0" fill="hold" nodeType="with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500"/>
                                        <p:tgtEl>
                                          <p:spTgt spid="6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Effect transition="in" filter="fade">
                                      <p:cBhvr>
                                        <p:cTn id="135" dur="500"/>
                                        <p:tgtEl>
                                          <p:spTgt spid="61"/>
                                        </p:tgtEl>
                                      </p:cBhvr>
                                    </p:animEffect>
                                  </p:childTnLst>
                                </p:cTn>
                              </p:par>
                              <p:par>
                                <p:cTn id="136" presetID="10"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fade">
                                      <p:cBhvr>
                                        <p:cTn id="141" dur="500"/>
                                        <p:tgtEl>
                                          <p:spTgt spid="9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91"/>
                                        </p:tgtEl>
                                        <p:attrNameLst>
                                          <p:attrName>style.visibility</p:attrName>
                                        </p:attrNameLst>
                                      </p:cBhvr>
                                      <p:to>
                                        <p:strVal val="visible"/>
                                      </p:to>
                                    </p:set>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500"/>
                                        <p:tgtEl>
                                          <p:spTgt spid="9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93"/>
                                        </p:tgtEl>
                                        <p:attrNameLst>
                                          <p:attrName>style.visibility</p:attrName>
                                        </p:attrNameLst>
                                      </p:cBhvr>
                                      <p:to>
                                        <p:strVal val="visible"/>
                                      </p:to>
                                    </p:set>
                                    <p:animEffect transition="in" filter="fade">
                                      <p:cBhvr>
                                        <p:cTn id="152" dur="500"/>
                                        <p:tgtEl>
                                          <p:spTgt spid="9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4"/>
                                        </p:tgtEl>
                                        <p:attrNameLst>
                                          <p:attrName>style.visibility</p:attrName>
                                        </p:attrNameLst>
                                      </p:cBhvr>
                                      <p:to>
                                        <p:strVal val="visible"/>
                                      </p:to>
                                    </p:set>
                                    <p:animEffect transition="in" filter="fade">
                                      <p:cBhvr>
                                        <p:cTn id="155" dur="500"/>
                                        <p:tgtEl>
                                          <p:spTgt spid="104"/>
                                        </p:tgtEl>
                                      </p:cBhvr>
                                    </p:animEffect>
                                  </p:childTnLst>
                                </p:cTn>
                              </p:par>
                              <p:par>
                                <p:cTn id="156" presetID="10" presetClass="entr" presetSubtype="0" fill="hold" nodeType="withEffect">
                                  <p:stCondLst>
                                    <p:cond delay="0"/>
                                  </p:stCondLst>
                                  <p:childTnLst>
                                    <p:set>
                                      <p:cBhvr>
                                        <p:cTn id="157" dur="1" fill="hold">
                                          <p:stCondLst>
                                            <p:cond delay="0"/>
                                          </p:stCondLst>
                                        </p:cTn>
                                        <p:tgtEl>
                                          <p:spTgt spid="110"/>
                                        </p:tgtEl>
                                        <p:attrNameLst>
                                          <p:attrName>style.visibility</p:attrName>
                                        </p:attrNameLst>
                                      </p:cBhvr>
                                      <p:to>
                                        <p:strVal val="visible"/>
                                      </p:to>
                                    </p:set>
                                    <p:animEffect transition="in" filter="fade">
                                      <p:cBhvr>
                                        <p:cTn id="158" dur="500"/>
                                        <p:tgtEl>
                                          <p:spTgt spid="110"/>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5"/>
                                        </p:tgtEl>
                                        <p:attrNameLst>
                                          <p:attrName>style.visibility</p:attrName>
                                        </p:attrNameLst>
                                      </p:cBhvr>
                                      <p:to>
                                        <p:strVal val="visible"/>
                                      </p:to>
                                    </p:set>
                                    <p:animEffect transition="in" filter="fade">
                                      <p:cBhvr>
                                        <p:cTn id="163" dur="500"/>
                                        <p:tgtEl>
                                          <p:spTgt spid="9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96"/>
                                        </p:tgtEl>
                                        <p:attrNameLst>
                                          <p:attrName>style.visibility</p:attrName>
                                        </p:attrNameLst>
                                      </p:cBhvr>
                                      <p:to>
                                        <p:strVal val="visible"/>
                                      </p:to>
                                    </p:set>
                                    <p:animEffect transition="in" filter="fade">
                                      <p:cBhvr>
                                        <p:cTn id="166" dur="500"/>
                                        <p:tgtEl>
                                          <p:spTgt spid="9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98"/>
                                        </p:tgtEl>
                                        <p:attrNameLst>
                                          <p:attrName>style.visibility</p:attrName>
                                        </p:attrNameLst>
                                      </p:cBhvr>
                                      <p:to>
                                        <p:strVal val="visible"/>
                                      </p:to>
                                    </p:set>
                                    <p:animEffect transition="in" filter="fade">
                                      <p:cBhvr>
                                        <p:cTn id="169" dur="500"/>
                                        <p:tgtEl>
                                          <p:spTgt spid="98"/>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99"/>
                                        </p:tgtEl>
                                        <p:attrNameLst>
                                          <p:attrName>style.visibility</p:attrName>
                                        </p:attrNameLst>
                                      </p:cBhvr>
                                      <p:to>
                                        <p:strVal val="visible"/>
                                      </p:to>
                                    </p:set>
                                    <p:animEffect transition="in" filter="fade">
                                      <p:cBhvr>
                                        <p:cTn id="172" dur="500"/>
                                        <p:tgtEl>
                                          <p:spTgt spid="9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01"/>
                                        </p:tgtEl>
                                        <p:attrNameLst>
                                          <p:attrName>style.visibility</p:attrName>
                                        </p:attrNameLst>
                                      </p:cBhvr>
                                      <p:to>
                                        <p:strVal val="visible"/>
                                      </p:to>
                                    </p:set>
                                    <p:animEffect transition="in" filter="fade">
                                      <p:cBhvr>
                                        <p:cTn id="175" dur="500"/>
                                        <p:tgtEl>
                                          <p:spTgt spid="10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02"/>
                                        </p:tgtEl>
                                        <p:attrNameLst>
                                          <p:attrName>style.visibility</p:attrName>
                                        </p:attrNameLst>
                                      </p:cBhvr>
                                      <p:to>
                                        <p:strVal val="visible"/>
                                      </p:to>
                                    </p:set>
                                    <p:animEffect transition="in" filter="fade">
                                      <p:cBhvr>
                                        <p:cTn id="178" dur="500"/>
                                        <p:tgtEl>
                                          <p:spTgt spid="102"/>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05"/>
                                        </p:tgtEl>
                                        <p:attrNameLst>
                                          <p:attrName>style.visibility</p:attrName>
                                        </p:attrNameLst>
                                      </p:cBhvr>
                                      <p:to>
                                        <p:strVal val="visible"/>
                                      </p:to>
                                    </p:set>
                                    <p:animEffect transition="in" filter="fade">
                                      <p:cBhvr>
                                        <p:cTn id="181" dur="500"/>
                                        <p:tgtEl>
                                          <p:spTgt spid="105"/>
                                        </p:tgtEl>
                                      </p:cBhvr>
                                    </p:animEffect>
                                  </p:childTnLst>
                                </p:cTn>
                              </p:par>
                              <p:par>
                                <p:cTn id="182" presetID="10" presetClass="entr" presetSubtype="0" fill="hold" nodeType="withEffect">
                                  <p:stCondLst>
                                    <p:cond delay="0"/>
                                  </p:stCondLst>
                                  <p:childTnLst>
                                    <p:set>
                                      <p:cBhvr>
                                        <p:cTn id="183" dur="1" fill="hold">
                                          <p:stCondLst>
                                            <p:cond delay="0"/>
                                          </p:stCondLst>
                                        </p:cTn>
                                        <p:tgtEl>
                                          <p:spTgt spid="8"/>
                                        </p:tgtEl>
                                        <p:attrNameLst>
                                          <p:attrName>style.visibility</p:attrName>
                                        </p:attrNameLst>
                                      </p:cBhvr>
                                      <p:to>
                                        <p:strVal val="visible"/>
                                      </p:to>
                                    </p:set>
                                    <p:animEffect transition="in" filter="fade">
                                      <p:cBhvr>
                                        <p:cTn id="184" dur="500"/>
                                        <p:tgtEl>
                                          <p:spTgt spid="8"/>
                                        </p:tgtEl>
                                      </p:cBhvr>
                                    </p:animEffect>
                                  </p:childTnLst>
                                </p:cTn>
                              </p:par>
                              <p:par>
                                <p:cTn id="185" presetID="10" presetClass="entr" presetSubtype="0" fill="hold" nodeType="withEffect">
                                  <p:stCondLst>
                                    <p:cond delay="0"/>
                                  </p:stCondLst>
                                  <p:childTnLst>
                                    <p:set>
                                      <p:cBhvr>
                                        <p:cTn id="186" dur="1" fill="hold">
                                          <p:stCondLst>
                                            <p:cond delay="0"/>
                                          </p:stCondLst>
                                        </p:cTn>
                                        <p:tgtEl>
                                          <p:spTgt spid="106"/>
                                        </p:tgtEl>
                                        <p:attrNameLst>
                                          <p:attrName>style.visibility</p:attrName>
                                        </p:attrNameLst>
                                      </p:cBhvr>
                                      <p:to>
                                        <p:strVal val="visible"/>
                                      </p:to>
                                    </p:set>
                                    <p:animEffect transition="in" filter="fade">
                                      <p:cBhvr>
                                        <p:cTn id="187" dur="500"/>
                                        <p:tgtEl>
                                          <p:spTgt spid="106"/>
                                        </p:tgtEl>
                                      </p:cBhvr>
                                    </p:animEffect>
                                  </p:childTnLst>
                                </p:cTn>
                              </p:par>
                              <p:par>
                                <p:cTn id="188" presetID="10" presetClass="entr" presetSubtype="0" fill="hold" nodeType="withEffect">
                                  <p:stCondLst>
                                    <p:cond delay="0"/>
                                  </p:stCondLst>
                                  <p:childTnLst>
                                    <p:set>
                                      <p:cBhvr>
                                        <p:cTn id="189" dur="1" fill="hold">
                                          <p:stCondLst>
                                            <p:cond delay="0"/>
                                          </p:stCondLst>
                                        </p:cTn>
                                        <p:tgtEl>
                                          <p:spTgt spid="108"/>
                                        </p:tgtEl>
                                        <p:attrNameLst>
                                          <p:attrName>style.visibility</p:attrName>
                                        </p:attrNameLst>
                                      </p:cBhvr>
                                      <p:to>
                                        <p:strVal val="visible"/>
                                      </p:to>
                                    </p:set>
                                    <p:animEffect transition="in" filter="fade">
                                      <p:cBhvr>
                                        <p:cTn id="19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52" grpId="0" animBg="1"/>
      <p:bldP spid="54" grpId="0" animBg="1"/>
      <p:bldP spid="60" grpId="0" animBg="1"/>
      <p:bldP spid="61" grpId="0" animBg="1"/>
      <p:bldP spid="63" grpId="0" animBg="1"/>
      <p:bldP spid="64" grpId="0" animBg="1"/>
      <p:bldP spid="65" grpId="0" animBg="1"/>
      <p:bldP spid="66" grpId="0" animBg="1"/>
      <p:bldP spid="67" grpId="0" animBg="1"/>
      <p:bldP spid="68" grpId="0" animBg="1"/>
      <p:bldP spid="69" grpId="0" animBg="1"/>
      <p:bldP spid="71" grpId="0" animBg="1"/>
      <p:bldP spid="72" grpId="0" animBg="1"/>
      <p:bldP spid="75" grpId="0" animBg="1"/>
      <p:bldP spid="76" grpId="0" animBg="1"/>
      <p:bldP spid="78" grpId="0" animBg="1"/>
      <p:bldP spid="79" grpId="0" animBg="1"/>
      <p:bldP spid="81" grpId="0" animBg="1"/>
      <p:bldP spid="82" grpId="0" animBg="1"/>
      <p:bldP spid="90" grpId="0" animBg="1"/>
      <p:bldP spid="91" grpId="0" animBg="1"/>
      <p:bldP spid="92" grpId="0" animBg="1"/>
      <p:bldP spid="93" grpId="0" animBg="1"/>
      <p:bldP spid="95" grpId="0" animBg="1"/>
      <p:bldP spid="96" grpId="0" animBg="1"/>
      <p:bldP spid="98" grpId="0" animBg="1"/>
      <p:bldP spid="99" grpId="0" animBg="1"/>
      <p:bldP spid="101" grpId="0" animBg="1"/>
      <p:bldP spid="102" grpId="0" animBg="1"/>
      <p:bldP spid="104" grpId="0" animBg="1"/>
      <p:bldP spid="1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Condair Portfolio- What are your adiabatic ‘induct’ options?</a:t>
            </a:r>
          </a:p>
        </p:txBody>
      </p:sp>
      <p:sp>
        <p:nvSpPr>
          <p:cNvPr id="2" name="Footer Placeholder 1">
            <a:extLst>
              <a:ext uri="{FF2B5EF4-FFF2-40B4-BE49-F238E27FC236}">
                <a16:creationId xmlns:a16="http://schemas.microsoft.com/office/drawing/2014/main" id="{23205485-5FF1-46DF-AF67-E29250AF50C0}"/>
              </a:ext>
            </a:extLst>
          </p:cNvPr>
          <p:cNvSpPr>
            <a:spLocks noGrp="1"/>
          </p:cNvSpPr>
          <p:nvPr>
            <p:ph type="ftr" sz="quarter" idx="21"/>
          </p:nvPr>
        </p:nvSpPr>
        <p:spPr/>
        <p:txBody>
          <a:bodyPr/>
          <a:lstStyle/>
          <a:p>
            <a:r>
              <a:rPr lang="en-US" dirty="0"/>
              <a:t>06.2022</a:t>
            </a:r>
          </a:p>
        </p:txBody>
      </p:sp>
      <p:sp>
        <p:nvSpPr>
          <p:cNvPr id="4" name="Slide Number Placeholder 3">
            <a:extLst>
              <a:ext uri="{FF2B5EF4-FFF2-40B4-BE49-F238E27FC236}">
                <a16:creationId xmlns:a16="http://schemas.microsoft.com/office/drawing/2014/main" id="{BB1438AA-B4C7-4BA2-A660-9645F3BF7212}"/>
              </a:ext>
            </a:extLst>
          </p:cNvPr>
          <p:cNvSpPr>
            <a:spLocks noGrp="1"/>
          </p:cNvSpPr>
          <p:nvPr>
            <p:ph type="sldNum" sz="quarter" idx="22"/>
          </p:nvPr>
        </p:nvSpPr>
        <p:spPr/>
        <p:txBody>
          <a:bodyPr/>
          <a:lstStyle/>
          <a:p>
            <a:fld id="{E4133612-739D-40FE-919B-BB53B61D53E5}" type="slidenum">
              <a:rPr lang="en-US" smtClean="0"/>
              <a:pPr/>
              <a:t>23</a:t>
            </a:fld>
            <a:endParaRPr lang="en-US" dirty="0"/>
          </a:p>
        </p:txBody>
      </p:sp>
      <p:sp>
        <p:nvSpPr>
          <p:cNvPr id="3" name="Rectangle 2">
            <a:extLst>
              <a:ext uri="{FF2B5EF4-FFF2-40B4-BE49-F238E27FC236}">
                <a16:creationId xmlns:a16="http://schemas.microsoft.com/office/drawing/2014/main" id="{6DEDC769-1E37-E3C4-9447-8EF57F1679A8}"/>
              </a:ext>
            </a:extLst>
          </p:cNvPr>
          <p:cNvSpPr/>
          <p:nvPr/>
        </p:nvSpPr>
        <p:spPr bwMode="auto">
          <a:xfrm>
            <a:off x="3259840" y="952105"/>
            <a:ext cx="706170" cy="949968"/>
          </a:xfrm>
          <a:prstGeom prst="rect">
            <a:avLst/>
          </a:prstGeom>
          <a:solidFill>
            <a:srgbClr val="D0E1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6DCCABD6-609B-BBE0-D416-418D0C775A99}"/>
              </a:ext>
            </a:extLst>
          </p:cNvPr>
          <p:cNvSpPr/>
          <p:nvPr/>
        </p:nvSpPr>
        <p:spPr bwMode="auto">
          <a:xfrm>
            <a:off x="3259848" y="2084112"/>
            <a:ext cx="1023042" cy="949968"/>
          </a:xfrm>
          <a:prstGeom prst="rect">
            <a:avLst/>
          </a:prstGeom>
          <a:solidFill>
            <a:srgbClr val="D0E1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8FBF471B-EB08-1310-01C7-E07B406D6A91}"/>
              </a:ext>
            </a:extLst>
          </p:cNvPr>
          <p:cNvSpPr/>
          <p:nvPr/>
        </p:nvSpPr>
        <p:spPr bwMode="auto">
          <a:xfrm>
            <a:off x="3250798" y="3215034"/>
            <a:ext cx="1023042" cy="949968"/>
          </a:xfrm>
          <a:prstGeom prst="rect">
            <a:avLst/>
          </a:prstGeom>
          <a:solidFill>
            <a:srgbClr val="D0E1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AA759F28-E68B-A882-F1A5-5E8107E2F2CE}"/>
              </a:ext>
            </a:extLst>
          </p:cNvPr>
          <p:cNvSpPr/>
          <p:nvPr/>
        </p:nvSpPr>
        <p:spPr bwMode="auto">
          <a:xfrm>
            <a:off x="3259851" y="4316430"/>
            <a:ext cx="3576437" cy="949968"/>
          </a:xfrm>
          <a:prstGeom prst="rect">
            <a:avLst/>
          </a:prstGeom>
          <a:solidFill>
            <a:srgbClr val="D0E1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34FF55BB-E7F3-E791-9D94-3FF1301383E2}"/>
              </a:ext>
            </a:extLst>
          </p:cNvPr>
          <p:cNvSpPr/>
          <p:nvPr/>
        </p:nvSpPr>
        <p:spPr bwMode="auto">
          <a:xfrm>
            <a:off x="3265138" y="5436260"/>
            <a:ext cx="3576437" cy="949968"/>
          </a:xfrm>
          <a:prstGeom prst="rect">
            <a:avLst/>
          </a:prstGeom>
          <a:solidFill>
            <a:srgbClr val="D0E1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CDE617C5-68EA-3413-B75D-E97984C323C5}"/>
              </a:ext>
            </a:extLst>
          </p:cNvPr>
          <p:cNvSpPr/>
          <p:nvPr/>
        </p:nvSpPr>
        <p:spPr bwMode="auto">
          <a:xfrm>
            <a:off x="3131583" y="950594"/>
            <a:ext cx="110150" cy="949968"/>
          </a:xfrm>
          <a:prstGeom prst="rect">
            <a:avLst/>
          </a:prstGeom>
          <a:pattFill prst="zigZ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2EDC32AB-F8FD-EA54-C788-ED62EEA087D9}"/>
              </a:ext>
            </a:extLst>
          </p:cNvPr>
          <p:cNvSpPr/>
          <p:nvPr/>
        </p:nvSpPr>
        <p:spPr bwMode="auto">
          <a:xfrm>
            <a:off x="3131592" y="2079477"/>
            <a:ext cx="110150" cy="949968"/>
          </a:xfrm>
          <a:prstGeom prst="rect">
            <a:avLst/>
          </a:prstGeom>
          <a:pattFill prst="zigZ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528473F2-CB8E-653A-9245-6EB0653207C8}"/>
              </a:ext>
            </a:extLst>
          </p:cNvPr>
          <p:cNvSpPr/>
          <p:nvPr/>
        </p:nvSpPr>
        <p:spPr bwMode="auto">
          <a:xfrm>
            <a:off x="3145179" y="5426561"/>
            <a:ext cx="110150" cy="949968"/>
          </a:xfrm>
          <a:prstGeom prst="rect">
            <a:avLst/>
          </a:prstGeom>
          <a:pattFill prst="zigZ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D8F010A5-0601-7528-1835-568D1DBFA58E}"/>
              </a:ext>
            </a:extLst>
          </p:cNvPr>
          <p:cNvSpPr/>
          <p:nvPr/>
        </p:nvSpPr>
        <p:spPr bwMode="auto">
          <a:xfrm>
            <a:off x="3135367" y="4318797"/>
            <a:ext cx="110150" cy="949968"/>
          </a:xfrm>
          <a:prstGeom prst="rect">
            <a:avLst/>
          </a:prstGeom>
          <a:pattFill prst="zigZ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48617B1-805E-EF04-A94B-435D092DF90D}"/>
              </a:ext>
            </a:extLst>
          </p:cNvPr>
          <p:cNvSpPr/>
          <p:nvPr/>
        </p:nvSpPr>
        <p:spPr bwMode="auto">
          <a:xfrm>
            <a:off x="3122542" y="3215034"/>
            <a:ext cx="110150" cy="949968"/>
          </a:xfrm>
          <a:prstGeom prst="rect">
            <a:avLst/>
          </a:prstGeom>
          <a:pattFill prst="zigZ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
        <p:nvSpPr>
          <p:cNvPr id="17" name="Rectangle 16">
            <a:extLst>
              <a:ext uri="{FF2B5EF4-FFF2-40B4-BE49-F238E27FC236}">
                <a16:creationId xmlns:a16="http://schemas.microsoft.com/office/drawing/2014/main" id="{4BEA9A83-5F5D-B66E-A561-5E531EA51C45}"/>
              </a:ext>
            </a:extLst>
          </p:cNvPr>
          <p:cNvSpPr/>
          <p:nvPr/>
        </p:nvSpPr>
        <p:spPr bwMode="auto">
          <a:xfrm>
            <a:off x="3972045" y="939391"/>
            <a:ext cx="110150" cy="949968"/>
          </a:xfrm>
          <a:prstGeom prst="rect">
            <a:avLst/>
          </a:prstGeom>
          <a:pattFill prst="zigZag">
            <a:fgClr>
              <a:schemeClr val="accent2">
                <a:lumMod val="90000"/>
                <a:lumOff val="1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7CA77FD6-3175-30DC-9D60-2CC812FD0447}"/>
              </a:ext>
            </a:extLst>
          </p:cNvPr>
          <p:cNvSpPr/>
          <p:nvPr/>
        </p:nvSpPr>
        <p:spPr bwMode="auto">
          <a:xfrm>
            <a:off x="4288170" y="2084112"/>
            <a:ext cx="110150" cy="949968"/>
          </a:xfrm>
          <a:prstGeom prst="rect">
            <a:avLst/>
          </a:prstGeom>
          <a:pattFill prst="zigZag">
            <a:fgClr>
              <a:schemeClr val="accent2">
                <a:lumMod val="90000"/>
                <a:lumOff val="1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B5F707F4-7B69-9094-9178-792CC3F2AFAD}"/>
              </a:ext>
            </a:extLst>
          </p:cNvPr>
          <p:cNvSpPr/>
          <p:nvPr/>
        </p:nvSpPr>
        <p:spPr bwMode="auto">
          <a:xfrm>
            <a:off x="4292703" y="3222904"/>
            <a:ext cx="110150" cy="949968"/>
          </a:xfrm>
          <a:prstGeom prst="rect">
            <a:avLst/>
          </a:prstGeom>
          <a:pattFill prst="zigZag">
            <a:fgClr>
              <a:schemeClr val="accent2">
                <a:lumMod val="90000"/>
                <a:lumOff val="1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4B982F0F-757F-E3BE-F85A-6D7D2271503C}"/>
              </a:ext>
            </a:extLst>
          </p:cNvPr>
          <p:cNvSpPr/>
          <p:nvPr/>
        </p:nvSpPr>
        <p:spPr bwMode="auto">
          <a:xfrm>
            <a:off x="6832958" y="4316430"/>
            <a:ext cx="110150" cy="949968"/>
          </a:xfrm>
          <a:prstGeom prst="rect">
            <a:avLst/>
          </a:prstGeom>
          <a:pattFill prst="zigZag">
            <a:fgClr>
              <a:schemeClr val="accent2">
                <a:lumMod val="90000"/>
                <a:lumOff val="1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7621587F-D10E-116C-A5BD-488670957C00}"/>
              </a:ext>
            </a:extLst>
          </p:cNvPr>
          <p:cNvSpPr/>
          <p:nvPr/>
        </p:nvSpPr>
        <p:spPr bwMode="auto">
          <a:xfrm>
            <a:off x="6849563" y="5429974"/>
            <a:ext cx="110150" cy="949968"/>
          </a:xfrm>
          <a:prstGeom prst="rect">
            <a:avLst/>
          </a:prstGeom>
          <a:pattFill prst="zigZag">
            <a:fgClr>
              <a:schemeClr val="accent2">
                <a:lumMod val="90000"/>
                <a:lumOff val="10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D6C2D775-4C8A-4E0A-DADB-22F085DC60E8}"/>
              </a:ext>
            </a:extLst>
          </p:cNvPr>
          <p:cNvSpPr txBox="1"/>
          <p:nvPr/>
        </p:nvSpPr>
        <p:spPr>
          <a:xfrm>
            <a:off x="4282881" y="950594"/>
            <a:ext cx="6504723" cy="923330"/>
          </a:xfrm>
          <a:prstGeom prst="rect">
            <a:avLst/>
          </a:prstGeom>
          <a:noFill/>
        </p:spPr>
        <p:txBody>
          <a:bodyPr wrap="square" rtlCol="0">
            <a:spAutoFit/>
          </a:bodyPr>
          <a:lstStyle/>
          <a:p>
            <a:r>
              <a:rPr lang="en-US" dirty="0"/>
              <a:t>Wetted Media/ Direct or Indirect Evaporative Cooling is primary use. 27 to 31 ½ inches (</a:t>
            </a:r>
            <a:r>
              <a:rPr lang="en-US" b="1" dirty="0">
                <a:solidFill>
                  <a:schemeClr val="accent4">
                    <a:lumMod val="75000"/>
                  </a:schemeClr>
                </a:solidFill>
              </a:rPr>
              <a:t>Primary</a:t>
            </a:r>
            <a:r>
              <a:rPr lang="en-US" dirty="0"/>
              <a:t> use Data Center Cooling)</a:t>
            </a:r>
          </a:p>
          <a:p>
            <a:r>
              <a:rPr lang="en-US" dirty="0"/>
              <a:t>(</a:t>
            </a:r>
            <a:r>
              <a:rPr lang="en-US" b="1" dirty="0">
                <a:solidFill>
                  <a:srgbClr val="FF0000"/>
                </a:solidFill>
              </a:rPr>
              <a:t>NOT</a:t>
            </a:r>
            <a:r>
              <a:rPr lang="en-US" dirty="0"/>
              <a:t> for Hospital applications)</a:t>
            </a:r>
          </a:p>
        </p:txBody>
      </p:sp>
      <p:sp>
        <p:nvSpPr>
          <p:cNvPr id="23" name="TextBox 22">
            <a:extLst>
              <a:ext uri="{FF2B5EF4-FFF2-40B4-BE49-F238E27FC236}">
                <a16:creationId xmlns:a16="http://schemas.microsoft.com/office/drawing/2014/main" id="{0B04A6CF-54DF-D28D-D0CC-B75E83EC5DA3}"/>
              </a:ext>
            </a:extLst>
          </p:cNvPr>
          <p:cNvSpPr txBox="1"/>
          <p:nvPr/>
        </p:nvSpPr>
        <p:spPr>
          <a:xfrm>
            <a:off x="3298162" y="2075338"/>
            <a:ext cx="904318" cy="954107"/>
          </a:xfrm>
          <a:prstGeom prst="rect">
            <a:avLst/>
          </a:prstGeom>
          <a:noFill/>
        </p:spPr>
        <p:txBody>
          <a:bodyPr wrap="square" rtlCol="0">
            <a:spAutoFit/>
          </a:bodyPr>
          <a:lstStyle/>
          <a:p>
            <a:pPr algn="ctr"/>
            <a:r>
              <a:rPr lang="en-US" sz="1400"/>
              <a:t>3 feet/ High Pressure Air</a:t>
            </a:r>
          </a:p>
        </p:txBody>
      </p:sp>
      <p:pic>
        <p:nvPicPr>
          <p:cNvPr id="24" name="Picture 2" descr="Humidifer for free air cooling systems">
            <a:extLst>
              <a:ext uri="{FF2B5EF4-FFF2-40B4-BE49-F238E27FC236}">
                <a16:creationId xmlns:a16="http://schemas.microsoft.com/office/drawing/2014/main" id="{BD07BE7E-8997-1A03-7B0D-C49A12BDAE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13" r="15301"/>
          <a:stretch/>
        </p:blipFill>
        <p:spPr bwMode="auto">
          <a:xfrm>
            <a:off x="1956146" y="973576"/>
            <a:ext cx="831411" cy="90450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76A1B82-424E-4D16-FC36-FCE58DEB7EAC}"/>
              </a:ext>
            </a:extLst>
          </p:cNvPr>
          <p:cNvSpPr txBox="1"/>
          <p:nvPr/>
        </p:nvSpPr>
        <p:spPr>
          <a:xfrm>
            <a:off x="4474960" y="2215326"/>
            <a:ext cx="4345662" cy="923330"/>
          </a:xfrm>
          <a:prstGeom prst="rect">
            <a:avLst/>
          </a:prstGeom>
          <a:noFill/>
        </p:spPr>
        <p:txBody>
          <a:bodyPr wrap="square" rtlCol="0">
            <a:spAutoFit/>
          </a:bodyPr>
          <a:lstStyle/>
          <a:p>
            <a:r>
              <a:rPr lang="en-US" dirty="0"/>
              <a:t>Compressed Air/ Direct 36 inches</a:t>
            </a:r>
          </a:p>
          <a:p>
            <a:r>
              <a:rPr lang="en-US" dirty="0"/>
              <a:t>Can see aerosolization in AHU</a:t>
            </a:r>
          </a:p>
          <a:p>
            <a:r>
              <a:rPr lang="en-US" dirty="0"/>
              <a:t>(</a:t>
            </a:r>
            <a:r>
              <a:rPr lang="en-US" b="1" dirty="0">
                <a:solidFill>
                  <a:srgbClr val="FF0000"/>
                </a:solidFill>
              </a:rPr>
              <a:t>NOT</a:t>
            </a:r>
            <a:r>
              <a:rPr lang="en-US" dirty="0"/>
              <a:t> for Hospital applications)</a:t>
            </a:r>
          </a:p>
        </p:txBody>
      </p:sp>
      <p:sp>
        <p:nvSpPr>
          <p:cNvPr id="26" name="TextBox 25">
            <a:extLst>
              <a:ext uri="{FF2B5EF4-FFF2-40B4-BE49-F238E27FC236}">
                <a16:creationId xmlns:a16="http://schemas.microsoft.com/office/drawing/2014/main" id="{AEF9EB59-8698-F305-034F-A814DB3D9E36}"/>
              </a:ext>
            </a:extLst>
          </p:cNvPr>
          <p:cNvSpPr txBox="1"/>
          <p:nvPr/>
        </p:nvSpPr>
        <p:spPr>
          <a:xfrm>
            <a:off x="3222574" y="958862"/>
            <a:ext cx="762002" cy="738664"/>
          </a:xfrm>
          <a:prstGeom prst="rect">
            <a:avLst/>
          </a:prstGeom>
          <a:noFill/>
        </p:spPr>
        <p:txBody>
          <a:bodyPr wrap="square" rtlCol="0">
            <a:spAutoFit/>
          </a:bodyPr>
          <a:lstStyle/>
          <a:p>
            <a:pPr algn="ctr"/>
            <a:r>
              <a:rPr lang="en-US" sz="1400"/>
              <a:t>Width of Media</a:t>
            </a:r>
          </a:p>
        </p:txBody>
      </p:sp>
      <p:sp>
        <p:nvSpPr>
          <p:cNvPr id="27" name="TextBox 26">
            <a:extLst>
              <a:ext uri="{FF2B5EF4-FFF2-40B4-BE49-F238E27FC236}">
                <a16:creationId xmlns:a16="http://schemas.microsoft.com/office/drawing/2014/main" id="{D0F4F3FB-A0C0-E5D9-0460-BC2915A9158E}"/>
              </a:ext>
            </a:extLst>
          </p:cNvPr>
          <p:cNvSpPr txBox="1"/>
          <p:nvPr/>
        </p:nvSpPr>
        <p:spPr>
          <a:xfrm>
            <a:off x="4474960" y="3291632"/>
            <a:ext cx="3981580" cy="646331"/>
          </a:xfrm>
          <a:prstGeom prst="rect">
            <a:avLst/>
          </a:prstGeom>
          <a:noFill/>
        </p:spPr>
        <p:txBody>
          <a:bodyPr wrap="square" rtlCol="0">
            <a:spAutoFit/>
          </a:bodyPr>
          <a:lstStyle/>
          <a:p>
            <a:r>
              <a:rPr lang="en-US" dirty="0"/>
              <a:t>Hybrid Humidifier 24 – 36 Section  </a:t>
            </a:r>
          </a:p>
          <a:p>
            <a:r>
              <a:rPr lang="en-US" dirty="0"/>
              <a:t>18” before 4” after </a:t>
            </a:r>
            <a:r>
              <a:rPr lang="en-US" b="1" dirty="0">
                <a:solidFill>
                  <a:srgbClr val="008000"/>
                </a:solidFill>
              </a:rPr>
              <a:t>(OK for Hospitals)</a:t>
            </a:r>
          </a:p>
        </p:txBody>
      </p:sp>
      <p:pic>
        <p:nvPicPr>
          <p:cNvPr id="28" name="Picture 6" descr="DL Series Adiabatic Humidifier | Condair">
            <a:extLst>
              <a:ext uri="{FF2B5EF4-FFF2-40B4-BE49-F238E27FC236}">
                <a16:creationId xmlns:a16="http://schemas.microsoft.com/office/drawing/2014/main" id="{62AD98EA-5999-B749-1A4C-90F63F9229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508" y="3280770"/>
            <a:ext cx="1456171" cy="10516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umidification system Condair JetSpray - Texco">
            <a:extLst>
              <a:ext uri="{FF2B5EF4-FFF2-40B4-BE49-F238E27FC236}">
                <a16:creationId xmlns:a16="http://schemas.microsoft.com/office/drawing/2014/main" id="{080DE015-7D3A-BEC6-268B-17E10A43A3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93"/>
          <a:stretch/>
        </p:blipFill>
        <p:spPr bwMode="auto">
          <a:xfrm>
            <a:off x="1939300" y="2136946"/>
            <a:ext cx="905115" cy="92437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8DF1CE3-A6DB-D6C4-8ACB-66475A42AAE9}"/>
              </a:ext>
            </a:extLst>
          </p:cNvPr>
          <p:cNvSpPr txBox="1"/>
          <p:nvPr/>
        </p:nvSpPr>
        <p:spPr>
          <a:xfrm>
            <a:off x="3278098" y="3237787"/>
            <a:ext cx="942498" cy="738664"/>
          </a:xfrm>
          <a:prstGeom prst="rect">
            <a:avLst/>
          </a:prstGeom>
          <a:noFill/>
        </p:spPr>
        <p:txBody>
          <a:bodyPr wrap="square" rtlCol="0">
            <a:spAutoFit/>
          </a:bodyPr>
          <a:lstStyle/>
          <a:p>
            <a:pPr algn="ctr"/>
            <a:r>
              <a:rPr lang="en-US" sz="1400"/>
              <a:t>2-3 feet</a:t>
            </a:r>
          </a:p>
          <a:p>
            <a:pPr algn="ctr"/>
            <a:r>
              <a:rPr lang="en-US" sz="1400"/>
              <a:t>Very Good Water Eff.</a:t>
            </a:r>
          </a:p>
        </p:txBody>
      </p:sp>
      <p:sp>
        <p:nvSpPr>
          <p:cNvPr id="31" name="TextBox 30">
            <a:extLst>
              <a:ext uri="{FF2B5EF4-FFF2-40B4-BE49-F238E27FC236}">
                <a16:creationId xmlns:a16="http://schemas.microsoft.com/office/drawing/2014/main" id="{08CF95A4-2E17-E543-CA1C-368255FC9BB2}"/>
              </a:ext>
            </a:extLst>
          </p:cNvPr>
          <p:cNvSpPr txBox="1"/>
          <p:nvPr/>
        </p:nvSpPr>
        <p:spPr>
          <a:xfrm>
            <a:off x="7015735" y="4483177"/>
            <a:ext cx="5052336" cy="646331"/>
          </a:xfrm>
          <a:prstGeom prst="rect">
            <a:avLst/>
          </a:prstGeom>
          <a:noFill/>
        </p:spPr>
        <p:txBody>
          <a:bodyPr wrap="square" rtlCol="0">
            <a:spAutoFit/>
          </a:bodyPr>
          <a:lstStyle/>
          <a:p>
            <a:r>
              <a:rPr lang="en-US" dirty="0"/>
              <a:t>Ultrasonic Units (Not offered by Condair in Duct or AHU)  (</a:t>
            </a:r>
            <a:r>
              <a:rPr lang="en-US" b="1" dirty="0">
                <a:solidFill>
                  <a:srgbClr val="FF0000"/>
                </a:solidFill>
              </a:rPr>
              <a:t>NOT</a:t>
            </a:r>
            <a:r>
              <a:rPr lang="en-US" dirty="0"/>
              <a:t> for Hospital applications)</a:t>
            </a:r>
          </a:p>
        </p:txBody>
      </p:sp>
      <p:pic>
        <p:nvPicPr>
          <p:cNvPr id="32" name="Picture 10" descr="Medical, Pharmaceutical &amp; Electronics Assembly - Humidifirst">
            <a:extLst>
              <a:ext uri="{FF2B5EF4-FFF2-40B4-BE49-F238E27FC236}">
                <a16:creationId xmlns:a16="http://schemas.microsoft.com/office/drawing/2014/main" id="{2F01BFDF-0BF0-A895-2CC0-626318E534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9440" y="4398306"/>
            <a:ext cx="662875" cy="88383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2E9EB25-D6CA-318A-1BE6-785D079A3F5D}"/>
              </a:ext>
            </a:extLst>
          </p:cNvPr>
          <p:cNvSpPr txBox="1"/>
          <p:nvPr/>
        </p:nvSpPr>
        <p:spPr>
          <a:xfrm>
            <a:off x="3164332" y="4485948"/>
            <a:ext cx="3764145" cy="523220"/>
          </a:xfrm>
          <a:prstGeom prst="rect">
            <a:avLst/>
          </a:prstGeom>
          <a:noFill/>
        </p:spPr>
        <p:txBody>
          <a:bodyPr wrap="square" rtlCol="0">
            <a:spAutoFit/>
          </a:bodyPr>
          <a:lstStyle/>
          <a:p>
            <a:pPr algn="ctr"/>
            <a:r>
              <a:rPr lang="en-US" sz="1400"/>
              <a:t>6-8 feet of section length to achieve</a:t>
            </a:r>
          </a:p>
          <a:p>
            <a:pPr algn="ctr"/>
            <a:r>
              <a:rPr lang="en-US" sz="1400"/>
              <a:t>Good Water Efficiency (must have mist eliminator</a:t>
            </a:r>
          </a:p>
        </p:txBody>
      </p:sp>
      <p:pic>
        <p:nvPicPr>
          <p:cNvPr id="50" name="Picture 12" descr="AskRick: How does a high pressure atomizing humidifier work? | Dynamic Air  Corporation">
            <a:extLst>
              <a:ext uri="{FF2B5EF4-FFF2-40B4-BE49-F238E27FC236}">
                <a16:creationId xmlns:a16="http://schemas.microsoft.com/office/drawing/2014/main" id="{325045ED-F7CE-890D-BE9F-439CCAE876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20" r="15466"/>
          <a:stretch/>
        </p:blipFill>
        <p:spPr bwMode="auto">
          <a:xfrm>
            <a:off x="1933343" y="5444667"/>
            <a:ext cx="973152" cy="93186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03FEB20-3C4E-A1CE-9DFD-E4148BD334AC}"/>
              </a:ext>
            </a:extLst>
          </p:cNvPr>
          <p:cNvSpPr txBox="1"/>
          <p:nvPr/>
        </p:nvSpPr>
        <p:spPr>
          <a:xfrm>
            <a:off x="3171879" y="5616120"/>
            <a:ext cx="3764145" cy="523220"/>
          </a:xfrm>
          <a:prstGeom prst="rect">
            <a:avLst/>
          </a:prstGeom>
          <a:noFill/>
        </p:spPr>
        <p:txBody>
          <a:bodyPr wrap="square" rtlCol="0">
            <a:spAutoFit/>
          </a:bodyPr>
          <a:lstStyle/>
          <a:p>
            <a:pPr algn="ctr"/>
            <a:r>
              <a:rPr lang="en-US" sz="1400"/>
              <a:t>6-8 feet of section length to achieve</a:t>
            </a:r>
          </a:p>
          <a:p>
            <a:pPr algn="ctr"/>
            <a:r>
              <a:rPr lang="en-US" sz="1400"/>
              <a:t>Good Water Efficiency (must have mist eliminator</a:t>
            </a:r>
          </a:p>
        </p:txBody>
      </p:sp>
      <p:sp>
        <p:nvSpPr>
          <p:cNvPr id="53" name="TextBox 52">
            <a:extLst>
              <a:ext uri="{FF2B5EF4-FFF2-40B4-BE49-F238E27FC236}">
                <a16:creationId xmlns:a16="http://schemas.microsoft.com/office/drawing/2014/main" id="{BE7A9418-DA78-5B94-A6FF-AB4CCEA133DB}"/>
              </a:ext>
            </a:extLst>
          </p:cNvPr>
          <p:cNvSpPr txBox="1"/>
          <p:nvPr/>
        </p:nvSpPr>
        <p:spPr>
          <a:xfrm>
            <a:off x="6967701" y="5493009"/>
            <a:ext cx="3468108" cy="646331"/>
          </a:xfrm>
          <a:prstGeom prst="rect">
            <a:avLst/>
          </a:prstGeom>
          <a:noFill/>
        </p:spPr>
        <p:txBody>
          <a:bodyPr wrap="square" rtlCol="0">
            <a:spAutoFit/>
          </a:bodyPr>
          <a:lstStyle/>
          <a:p>
            <a:r>
              <a:rPr lang="en-US" dirty="0"/>
              <a:t>High Pressure (Fogging) Humidifier</a:t>
            </a:r>
          </a:p>
          <a:p>
            <a:r>
              <a:rPr lang="en-US" b="1" dirty="0">
                <a:solidFill>
                  <a:srgbClr val="008000"/>
                </a:solidFill>
              </a:rPr>
              <a:t>(OK for Hospitals)</a:t>
            </a:r>
          </a:p>
        </p:txBody>
      </p:sp>
      <p:sp>
        <p:nvSpPr>
          <p:cNvPr id="56" name="Rechteck 12">
            <a:extLst>
              <a:ext uri="{FF2B5EF4-FFF2-40B4-BE49-F238E27FC236}">
                <a16:creationId xmlns:a16="http://schemas.microsoft.com/office/drawing/2014/main" id="{18ED091A-F1BA-BF73-BA74-E4C81DD46784}"/>
              </a:ext>
            </a:extLst>
          </p:cNvPr>
          <p:cNvSpPr>
            <a:spLocks noChangeArrowheads="1"/>
          </p:cNvSpPr>
          <p:nvPr/>
        </p:nvSpPr>
        <p:spPr bwMode="auto">
          <a:xfrm>
            <a:off x="1956146" y="753547"/>
            <a:ext cx="831411"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ME/ MC</a:t>
            </a:r>
          </a:p>
        </p:txBody>
      </p:sp>
      <p:sp>
        <p:nvSpPr>
          <p:cNvPr id="62" name="Rechteck 12">
            <a:extLst>
              <a:ext uri="{FF2B5EF4-FFF2-40B4-BE49-F238E27FC236}">
                <a16:creationId xmlns:a16="http://schemas.microsoft.com/office/drawing/2014/main" id="{FDC8B7D7-7E40-FBB5-1969-34BE492C77AA}"/>
              </a:ext>
            </a:extLst>
          </p:cNvPr>
          <p:cNvSpPr>
            <a:spLocks noChangeArrowheads="1"/>
          </p:cNvSpPr>
          <p:nvPr/>
        </p:nvSpPr>
        <p:spPr bwMode="auto">
          <a:xfrm>
            <a:off x="1933066" y="2032356"/>
            <a:ext cx="904318" cy="270898"/>
          </a:xfrm>
          <a:prstGeom prst="rect">
            <a:avLst/>
          </a:prstGeom>
          <a:solidFill>
            <a:schemeClr val="accent4"/>
          </a:solidFill>
          <a:ln w="9525" algn="ctr">
            <a:solidFill>
              <a:schemeClr val="accent4"/>
            </a:solidFill>
            <a:round/>
            <a:headEnd/>
            <a:tailEnd/>
          </a:ln>
        </p:spPr>
        <p:txBody>
          <a:bodyPr anchor="ctr"/>
          <a:lstStyle/>
          <a:p>
            <a:pPr algn="ctr"/>
            <a:r>
              <a:rPr lang="en-US" sz="900" dirty="0">
                <a:solidFill>
                  <a:prstClr val="white"/>
                </a:solidFill>
                <a:latin typeface="TheSansB HT5 Plain" pitchFamily="34" charset="0"/>
              </a:rPr>
              <a:t>JetSpray</a:t>
            </a:r>
          </a:p>
        </p:txBody>
      </p:sp>
      <p:sp>
        <p:nvSpPr>
          <p:cNvPr id="84" name="Rechteck 12">
            <a:extLst>
              <a:ext uri="{FF2B5EF4-FFF2-40B4-BE49-F238E27FC236}">
                <a16:creationId xmlns:a16="http://schemas.microsoft.com/office/drawing/2014/main" id="{E49FB55A-F272-197C-3B54-E2A842CFBE5E}"/>
              </a:ext>
            </a:extLst>
          </p:cNvPr>
          <p:cNvSpPr>
            <a:spLocks noChangeArrowheads="1"/>
          </p:cNvSpPr>
          <p:nvPr/>
        </p:nvSpPr>
        <p:spPr bwMode="auto">
          <a:xfrm>
            <a:off x="1932789" y="3093132"/>
            <a:ext cx="91162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DL</a:t>
            </a:r>
          </a:p>
        </p:txBody>
      </p:sp>
      <p:sp>
        <p:nvSpPr>
          <p:cNvPr id="85" name="Rechteck 12">
            <a:extLst>
              <a:ext uri="{FF2B5EF4-FFF2-40B4-BE49-F238E27FC236}">
                <a16:creationId xmlns:a16="http://schemas.microsoft.com/office/drawing/2014/main" id="{25BAD299-3959-F0AE-C4EE-13F7349CAA58}"/>
              </a:ext>
            </a:extLst>
          </p:cNvPr>
          <p:cNvSpPr>
            <a:spLocks noChangeArrowheads="1"/>
          </p:cNvSpPr>
          <p:nvPr/>
        </p:nvSpPr>
        <p:spPr bwMode="auto">
          <a:xfrm>
            <a:off x="1999440" y="4271193"/>
            <a:ext cx="651105"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US</a:t>
            </a:r>
          </a:p>
        </p:txBody>
      </p:sp>
      <p:sp>
        <p:nvSpPr>
          <p:cNvPr id="86" name="Rechteck 12">
            <a:extLst>
              <a:ext uri="{FF2B5EF4-FFF2-40B4-BE49-F238E27FC236}">
                <a16:creationId xmlns:a16="http://schemas.microsoft.com/office/drawing/2014/main" id="{3825FBB9-4A4E-E006-BBEB-A92408C4CD90}"/>
              </a:ext>
            </a:extLst>
          </p:cNvPr>
          <p:cNvSpPr>
            <a:spLocks noChangeArrowheads="1"/>
          </p:cNvSpPr>
          <p:nvPr/>
        </p:nvSpPr>
        <p:spPr bwMode="auto">
          <a:xfrm>
            <a:off x="1959489" y="5439419"/>
            <a:ext cx="9470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HP</a:t>
            </a:r>
          </a:p>
        </p:txBody>
      </p:sp>
    </p:spTree>
    <p:extLst>
      <p:ext uri="{BB962C8B-B14F-4D97-AF65-F5344CB8AC3E}">
        <p14:creationId xmlns:p14="http://schemas.microsoft.com/office/powerpoint/2010/main" val="255047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2" grpId="0" animBg="1"/>
      <p:bldP spid="84" grpId="0" animBg="1"/>
      <p:bldP spid="85" grpId="0" animBg="1"/>
      <p:bldP spid="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2402575" y="4030941"/>
            <a:ext cx="7165131" cy="1938992"/>
          </a:xfrm>
          <a:prstGeom prst="rect">
            <a:avLst/>
          </a:prstGeom>
          <a:noFill/>
          <a:ln w="9525">
            <a:noFill/>
            <a:miter lim="800000"/>
            <a:headEnd/>
            <a:tailEnd/>
          </a:ln>
        </p:spPr>
        <p:txBody>
          <a:bodyPr wrap="square">
            <a:spAutoFit/>
          </a:bodyPr>
          <a:lstStyle/>
          <a:p>
            <a:pPr marL="342900" indent="-342900">
              <a:spcAft>
                <a:spcPts val="1200"/>
              </a:spcAft>
              <a:buFont typeface="+mj-lt"/>
              <a:buAutoNum type="arabicPeriod"/>
            </a:pPr>
            <a:r>
              <a:rPr lang="en-US" dirty="0"/>
              <a:t>Process air to be dehumidified enters the rotor. </a:t>
            </a:r>
          </a:p>
          <a:p>
            <a:pPr marL="342900" indent="-342900">
              <a:spcAft>
                <a:spcPts val="1200"/>
              </a:spcAft>
              <a:buFont typeface="+mj-lt"/>
              <a:buAutoNum type="arabicPeriod"/>
            </a:pPr>
            <a:r>
              <a:rPr lang="en-US" dirty="0"/>
              <a:t>Water molecules are adsorbed in the desiccant silica gel rotor.</a:t>
            </a:r>
          </a:p>
          <a:p>
            <a:pPr marL="342900" indent="-342900">
              <a:spcAft>
                <a:spcPts val="1200"/>
              </a:spcAft>
              <a:buFont typeface="+mj-lt"/>
              <a:buAutoNum type="arabicPeriod"/>
            </a:pPr>
            <a:r>
              <a:rPr lang="en-US" dirty="0"/>
              <a:t>Rotor is reactivated by another air stream which is heated. </a:t>
            </a:r>
            <a:br>
              <a:rPr lang="en-US" dirty="0"/>
            </a:br>
            <a:r>
              <a:rPr lang="en-US" dirty="0"/>
              <a:t>Ideal regeneration air temperature 194 -248 </a:t>
            </a:r>
            <a:r>
              <a:rPr lang="en-US" dirty="0">
                <a:cs typeface="Arial" panose="020B0604020202020204" pitchFamily="34" charset="0"/>
              </a:rPr>
              <a:t>°F</a:t>
            </a:r>
            <a:endParaRPr lang="en-US" dirty="0"/>
          </a:p>
          <a:p>
            <a:pPr marL="342900" indent="-342900">
              <a:spcAft>
                <a:spcPts val="1200"/>
              </a:spcAft>
              <a:buFont typeface="+mj-lt"/>
              <a:buAutoNum type="arabicPeriod"/>
            </a:pPr>
            <a:r>
              <a:rPr lang="en-US" dirty="0"/>
              <a:t>Moisture leaves the rotor as warm, wet air</a:t>
            </a:r>
          </a:p>
        </p:txBody>
      </p:sp>
      <p:pic>
        <p:nvPicPr>
          <p:cNvPr id="9" name="Bildobjekt 8">
            <a:extLst>
              <a:ext uri="{FF2B5EF4-FFF2-40B4-BE49-F238E27FC236}">
                <a16:creationId xmlns:a16="http://schemas.microsoft.com/office/drawing/2014/main" id="{015214FC-C232-4934-B2C8-61E0990BD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464" y="1187972"/>
            <a:ext cx="6049736" cy="2608871"/>
          </a:xfrm>
          <a:prstGeom prst="rect">
            <a:avLst/>
          </a:prstGeom>
        </p:spPr>
      </p:pic>
      <p:sp>
        <p:nvSpPr>
          <p:cNvPr id="14" name="Subtitle 13">
            <a:extLst>
              <a:ext uri="{FF2B5EF4-FFF2-40B4-BE49-F238E27FC236}">
                <a16:creationId xmlns:a16="http://schemas.microsoft.com/office/drawing/2014/main" id="{97A7EC82-99BE-4A40-89AB-D1167899C686}"/>
              </a:ext>
            </a:extLst>
          </p:cNvPr>
          <p:cNvSpPr>
            <a:spLocks noGrp="1"/>
          </p:cNvSpPr>
          <p:nvPr>
            <p:ph type="subTitle" idx="15"/>
          </p:nvPr>
        </p:nvSpPr>
        <p:spPr>
          <a:xfrm>
            <a:off x="623887" y="787751"/>
            <a:ext cx="8964613" cy="405683"/>
          </a:xfrm>
        </p:spPr>
        <p:txBody>
          <a:bodyPr/>
          <a:lstStyle/>
          <a:p>
            <a:r>
              <a:rPr lang="en-US" dirty="0">
                <a:latin typeface="Calibri" panose="020F0502020204030204" pitchFamily="34" charset="0"/>
              </a:rPr>
              <a:t>Principal of Operation</a:t>
            </a:r>
          </a:p>
        </p:txBody>
      </p:sp>
      <p:sp>
        <p:nvSpPr>
          <p:cNvPr id="13" name="Title 12">
            <a:extLst>
              <a:ext uri="{FF2B5EF4-FFF2-40B4-BE49-F238E27FC236}">
                <a16:creationId xmlns:a16="http://schemas.microsoft.com/office/drawing/2014/main" id="{407302F6-288F-4EA7-90E8-31AE542B13AB}"/>
              </a:ext>
            </a:extLst>
          </p:cNvPr>
          <p:cNvSpPr>
            <a:spLocks noGrp="1"/>
          </p:cNvSpPr>
          <p:nvPr>
            <p:ph type="title"/>
          </p:nvPr>
        </p:nvSpPr>
        <p:spPr>
          <a:xfrm>
            <a:off x="623888" y="350069"/>
            <a:ext cx="8964613" cy="467239"/>
          </a:xfrm>
        </p:spPr>
        <p:txBody>
          <a:bodyPr/>
          <a:lstStyle/>
          <a:p>
            <a:r>
              <a:rPr lang="en-US" dirty="0">
                <a:latin typeface="Calibri" panose="020F0502020204030204" pitchFamily="34" charset="0"/>
              </a:rPr>
              <a:t>Absorption Dehumidification</a:t>
            </a:r>
          </a:p>
        </p:txBody>
      </p:sp>
      <p:sp>
        <p:nvSpPr>
          <p:cNvPr id="2" name="Footer Placeholder 1"/>
          <p:cNvSpPr>
            <a:spLocks noGrp="1"/>
          </p:cNvSpPr>
          <p:nvPr>
            <p:ph type="ftr" sz="quarter" idx="16"/>
          </p:nvPr>
        </p:nvSpPr>
        <p:spPr/>
        <p:txBody>
          <a:bodyPr/>
          <a:lstStyle/>
          <a:p>
            <a:r>
              <a:rPr lang="en-US" dirty="0"/>
              <a:t>Condair DAN North American  Dehumidifiers                  Stephen Hale                </a:t>
            </a:r>
          </a:p>
        </p:txBody>
      </p:sp>
      <p:sp>
        <p:nvSpPr>
          <p:cNvPr id="4" name="TextBox 3">
            <a:extLst>
              <a:ext uri="{FF2B5EF4-FFF2-40B4-BE49-F238E27FC236}">
                <a16:creationId xmlns:a16="http://schemas.microsoft.com/office/drawing/2014/main" id="{E056DB8C-CAFC-47ED-AF4C-8E4A6E126FC2}"/>
              </a:ext>
            </a:extLst>
          </p:cNvPr>
          <p:cNvSpPr txBox="1"/>
          <p:nvPr/>
        </p:nvSpPr>
        <p:spPr>
          <a:xfrm>
            <a:off x="1952625" y="2695576"/>
            <a:ext cx="1504950" cy="646331"/>
          </a:xfrm>
          <a:prstGeom prst="rect">
            <a:avLst/>
          </a:prstGeom>
          <a:noFill/>
        </p:spPr>
        <p:txBody>
          <a:bodyPr wrap="square" rtlCol="0">
            <a:spAutoFit/>
          </a:bodyPr>
          <a:lstStyle/>
          <a:p>
            <a:pPr algn="ctr"/>
            <a:r>
              <a:rPr lang="en-US" dirty="0"/>
              <a:t>Process Air</a:t>
            </a:r>
          </a:p>
          <a:p>
            <a:pPr algn="ctr"/>
            <a:r>
              <a:rPr lang="en-US" dirty="0"/>
              <a:t>(Intake)</a:t>
            </a:r>
          </a:p>
        </p:txBody>
      </p:sp>
      <p:sp>
        <p:nvSpPr>
          <p:cNvPr id="8" name="TextBox 7">
            <a:extLst>
              <a:ext uri="{FF2B5EF4-FFF2-40B4-BE49-F238E27FC236}">
                <a16:creationId xmlns:a16="http://schemas.microsoft.com/office/drawing/2014/main" id="{AD6562EE-09B4-4C28-ACAB-F2CE820CF0E0}"/>
              </a:ext>
            </a:extLst>
          </p:cNvPr>
          <p:cNvSpPr txBox="1"/>
          <p:nvPr/>
        </p:nvSpPr>
        <p:spPr>
          <a:xfrm>
            <a:off x="1952625" y="1771993"/>
            <a:ext cx="1504950" cy="646331"/>
          </a:xfrm>
          <a:prstGeom prst="rect">
            <a:avLst/>
          </a:prstGeom>
          <a:noFill/>
        </p:spPr>
        <p:txBody>
          <a:bodyPr wrap="square" rtlCol="0">
            <a:spAutoFit/>
          </a:bodyPr>
          <a:lstStyle/>
          <a:p>
            <a:pPr algn="ctr"/>
            <a:r>
              <a:rPr lang="en-US" dirty="0"/>
              <a:t>Wet Air</a:t>
            </a:r>
          </a:p>
          <a:p>
            <a:pPr algn="ctr"/>
            <a:r>
              <a:rPr lang="en-US" dirty="0"/>
              <a:t>(Exhaust)</a:t>
            </a:r>
          </a:p>
        </p:txBody>
      </p:sp>
      <p:sp>
        <p:nvSpPr>
          <p:cNvPr id="10" name="TextBox 9">
            <a:extLst>
              <a:ext uri="{FF2B5EF4-FFF2-40B4-BE49-F238E27FC236}">
                <a16:creationId xmlns:a16="http://schemas.microsoft.com/office/drawing/2014/main" id="{7B108DFA-579D-468B-8900-E1AF4A2D6EE7}"/>
              </a:ext>
            </a:extLst>
          </p:cNvPr>
          <p:cNvSpPr txBox="1"/>
          <p:nvPr/>
        </p:nvSpPr>
        <p:spPr>
          <a:xfrm>
            <a:off x="8505825" y="2515969"/>
            <a:ext cx="1504950" cy="646331"/>
          </a:xfrm>
          <a:prstGeom prst="rect">
            <a:avLst/>
          </a:prstGeom>
          <a:noFill/>
        </p:spPr>
        <p:txBody>
          <a:bodyPr wrap="square" rtlCol="0">
            <a:spAutoFit/>
          </a:bodyPr>
          <a:lstStyle/>
          <a:p>
            <a:pPr algn="ctr"/>
            <a:r>
              <a:rPr lang="en-US" dirty="0"/>
              <a:t>Dry Air</a:t>
            </a:r>
          </a:p>
          <a:p>
            <a:pPr algn="ctr"/>
            <a:r>
              <a:rPr lang="en-US" dirty="0"/>
              <a:t>(Supply)</a:t>
            </a:r>
          </a:p>
        </p:txBody>
      </p:sp>
      <p:sp>
        <p:nvSpPr>
          <p:cNvPr id="11" name="TextBox 10">
            <a:extLst>
              <a:ext uri="{FF2B5EF4-FFF2-40B4-BE49-F238E27FC236}">
                <a16:creationId xmlns:a16="http://schemas.microsoft.com/office/drawing/2014/main" id="{B9E5C991-D23D-4613-84A2-F60F6B5AABC7}"/>
              </a:ext>
            </a:extLst>
          </p:cNvPr>
          <p:cNvSpPr txBox="1"/>
          <p:nvPr/>
        </p:nvSpPr>
        <p:spPr>
          <a:xfrm>
            <a:off x="8277225" y="1761429"/>
            <a:ext cx="1962150" cy="646331"/>
          </a:xfrm>
          <a:prstGeom prst="rect">
            <a:avLst/>
          </a:prstGeom>
          <a:noFill/>
        </p:spPr>
        <p:txBody>
          <a:bodyPr wrap="square" rtlCol="0">
            <a:spAutoFit/>
          </a:bodyPr>
          <a:lstStyle/>
          <a:p>
            <a:pPr algn="ctr"/>
            <a:r>
              <a:rPr lang="en-US" dirty="0"/>
              <a:t>Regeneration Air</a:t>
            </a:r>
          </a:p>
          <a:p>
            <a:pPr algn="ctr"/>
            <a:r>
              <a:rPr lang="en-US" dirty="0"/>
              <a:t>(Intake)</a:t>
            </a:r>
          </a:p>
        </p:txBody>
      </p:sp>
      <p:sp>
        <p:nvSpPr>
          <p:cNvPr id="15" name="Slide Number Placeholder 14">
            <a:extLst>
              <a:ext uri="{FF2B5EF4-FFF2-40B4-BE49-F238E27FC236}">
                <a16:creationId xmlns:a16="http://schemas.microsoft.com/office/drawing/2014/main" id="{F8FF9FED-7E9B-46CD-B545-3D9BFED05BA3}"/>
              </a:ext>
            </a:extLst>
          </p:cNvPr>
          <p:cNvSpPr>
            <a:spLocks noGrp="1"/>
          </p:cNvSpPr>
          <p:nvPr>
            <p:ph type="sldNum" sz="quarter" idx="17"/>
          </p:nvPr>
        </p:nvSpPr>
        <p:spPr/>
        <p:txBody>
          <a:bodyPr/>
          <a:lstStyle/>
          <a:p>
            <a:fld id="{57C53950-1214-4D05-8AED-25A69D0C6C20}" type="slidenum">
              <a:rPr lang="en-US" smtClean="0"/>
              <a:t>24</a:t>
            </a:fld>
            <a:endParaRPr lang="en-US" dirty="0"/>
          </a:p>
        </p:txBody>
      </p:sp>
      <p:pic>
        <p:nvPicPr>
          <p:cNvPr id="3" name="Picture 2" descr="A picture containing appliance&#10;&#10;Description automatically generated">
            <a:extLst>
              <a:ext uri="{FF2B5EF4-FFF2-40B4-BE49-F238E27FC236}">
                <a16:creationId xmlns:a16="http://schemas.microsoft.com/office/drawing/2014/main" id="{C5D58EF4-C005-7558-70F8-783E6086E3FE}"/>
              </a:ext>
            </a:extLst>
          </p:cNvPr>
          <p:cNvPicPr>
            <a:picLocks noChangeAspect="1"/>
          </p:cNvPicPr>
          <p:nvPr/>
        </p:nvPicPr>
        <p:blipFill rotWithShape="1">
          <a:blip r:embed="rId4">
            <a:extLst>
              <a:ext uri="{28A0092B-C50C-407E-A947-70E740481C1C}">
                <a14:useLocalDpi xmlns:a14="http://schemas.microsoft.com/office/drawing/2010/main" val="0"/>
              </a:ext>
            </a:extLst>
          </a:blip>
          <a:srcRect l="15702" t="29546" r="13430" b="3306"/>
          <a:stretch/>
        </p:blipFill>
        <p:spPr>
          <a:xfrm>
            <a:off x="8982014" y="3505520"/>
            <a:ext cx="2845062" cy="2695759"/>
          </a:xfrm>
          <a:prstGeom prst="rect">
            <a:avLst/>
          </a:prstGeom>
        </p:spPr>
      </p:pic>
    </p:spTree>
    <p:extLst>
      <p:ext uri="{BB962C8B-B14F-4D97-AF65-F5344CB8AC3E}">
        <p14:creationId xmlns:p14="http://schemas.microsoft.com/office/powerpoint/2010/main" val="451664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9B4E4-A037-4C02-9092-7A6B6D9ED3A5}"/>
              </a:ext>
            </a:extLst>
          </p:cNvPr>
          <p:cNvSpPr>
            <a:spLocks noGrp="1"/>
          </p:cNvSpPr>
          <p:nvPr>
            <p:ph type="body" sz="quarter" idx="14"/>
          </p:nvPr>
        </p:nvSpPr>
        <p:spPr>
          <a:xfrm>
            <a:off x="623888" y="4685094"/>
            <a:ext cx="4845094" cy="1144206"/>
          </a:xfrm>
        </p:spPr>
        <p:txBody>
          <a:bodyPr/>
          <a:lstStyle/>
          <a:p>
            <a:r>
              <a:rPr lang="en-US" dirty="0"/>
              <a:t>Country Manager, USA</a:t>
            </a:r>
          </a:p>
          <a:p>
            <a:r>
              <a:rPr lang="en-US" dirty="0"/>
              <a:t>thomas.klein@condair.com</a:t>
            </a:r>
          </a:p>
          <a:p>
            <a:endParaRPr lang="en-US" dirty="0"/>
          </a:p>
          <a:p>
            <a:endParaRPr lang="en-US" dirty="0"/>
          </a:p>
        </p:txBody>
      </p:sp>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p:txBody>
          <a:bodyPr/>
          <a:lstStyle/>
          <a:p>
            <a:r>
              <a:rPr lang="en-US" dirty="0"/>
              <a:t>Thomas Klein</a:t>
            </a:r>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Let’s make life better together!</a:t>
            </a:r>
          </a:p>
        </p:txBody>
      </p:sp>
      <p:sp>
        <p:nvSpPr>
          <p:cNvPr id="6" name="Slide Number Placeholder 5">
            <a:extLst>
              <a:ext uri="{FF2B5EF4-FFF2-40B4-BE49-F238E27FC236}">
                <a16:creationId xmlns:a16="http://schemas.microsoft.com/office/drawing/2014/main" id="{E2832D8E-DBEB-A9C2-7C44-540C8B5029C3}"/>
              </a:ext>
            </a:extLst>
          </p:cNvPr>
          <p:cNvSpPr>
            <a:spLocks noGrp="1"/>
          </p:cNvSpPr>
          <p:nvPr>
            <p:ph type="sldNum" sz="quarter" idx="18"/>
          </p:nvPr>
        </p:nvSpPr>
        <p:spPr/>
        <p:txBody>
          <a:bodyPr/>
          <a:lstStyle/>
          <a:p>
            <a:fld id="{D852FEE9-C460-4C0C-8905-BF41096E1E4A}" type="slidenum">
              <a:rPr lang="en-US" smtClean="0"/>
              <a:t>25</a:t>
            </a:fld>
            <a:endParaRPr lang="en-US" dirty="0"/>
          </a:p>
        </p:txBody>
      </p:sp>
    </p:spTree>
    <p:extLst>
      <p:ext uri="{BB962C8B-B14F-4D97-AF65-F5344CB8AC3E}">
        <p14:creationId xmlns:p14="http://schemas.microsoft.com/office/powerpoint/2010/main" val="42768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a:xfrm>
            <a:off x="623887" y="787751"/>
            <a:ext cx="8964613" cy="405683"/>
          </a:xfrm>
        </p:spPr>
        <p:txBody>
          <a:bodyPr>
            <a:normAutofit/>
          </a:bodyPr>
          <a:lstStyle/>
          <a:p>
            <a:r>
              <a:rPr lang="en-US" dirty="0"/>
              <a:t>Ventilation of Healthcare Facilities</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8" y="1665287"/>
            <a:ext cx="5376862" cy="4319587"/>
          </a:xfrm>
        </p:spPr>
        <p:txBody>
          <a:bodyPr>
            <a:normAutofit fontScale="92500" lnSpcReduction="10000"/>
          </a:bodyPr>
          <a:lstStyle/>
          <a:p>
            <a:r>
              <a:rPr lang="en-US" b="1" dirty="0"/>
              <a:t>Sets recommended minimums on air changes, positive or negative pressure, filtration, air quality (in a way) and humidity.</a:t>
            </a:r>
          </a:p>
          <a:p>
            <a:endParaRPr lang="en-US" b="1" dirty="0"/>
          </a:p>
          <a:p>
            <a:r>
              <a:rPr lang="en-US" b="1" dirty="0"/>
              <a:t>Provides a guideline for technologies to be utilized for humidification:  (Isothermal and Adiabatic)</a:t>
            </a:r>
          </a:p>
          <a:p>
            <a:endParaRPr lang="en-US" b="1" dirty="0"/>
          </a:p>
          <a:p>
            <a:r>
              <a:rPr lang="en-US" b="1" dirty="0"/>
              <a:t>Engineers typically design to these standards as a minimum but can deviate as needed on a project-by-project basis.</a:t>
            </a:r>
          </a:p>
          <a:p>
            <a:endParaRPr lang="en-US" b="1" dirty="0"/>
          </a:p>
          <a:p>
            <a:r>
              <a:rPr lang="en-US" b="1" dirty="0"/>
              <a:t>Owners, can require/request additions to their buildings where the standard doesn’t have a recommendation (</a:t>
            </a:r>
            <a:r>
              <a:rPr lang="en-US" b="1" dirty="0" err="1"/>
              <a:t>ie</a:t>
            </a:r>
            <a:r>
              <a:rPr lang="en-US" b="1" dirty="0"/>
              <a:t>. RH% 40-60)</a:t>
            </a:r>
          </a:p>
          <a:p>
            <a:endParaRPr lang="en-US" b="1" dirty="0"/>
          </a:p>
          <a:p>
            <a:r>
              <a:rPr lang="en-US" b="1" dirty="0"/>
              <a:t>Needless to say, all healthcare projects use this standard as a starting point for their Ventilation, Filtration and Humidification goals</a:t>
            </a:r>
          </a:p>
          <a:p>
            <a:pPr marL="0" indent="0">
              <a:buNone/>
            </a:pPr>
            <a:endParaRPr lang="en-US" sz="1400" dirty="0"/>
          </a:p>
          <a:p>
            <a:endParaRPr lang="en-US" sz="1400" dirty="0"/>
          </a:p>
          <a:p>
            <a:endParaRPr lang="en-US" sz="1400" dirty="0"/>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a:xfrm>
            <a:off x="623888" y="350069"/>
            <a:ext cx="8964613" cy="467239"/>
          </a:xfrm>
        </p:spPr>
        <p:txBody>
          <a:bodyPr anchor="ctr">
            <a:normAutofit/>
          </a:bodyPr>
          <a:lstStyle/>
          <a:p>
            <a:r>
              <a:rPr lang="en-US" dirty="0"/>
              <a:t>ASHRAE 170</a:t>
            </a:r>
          </a:p>
        </p:txBody>
      </p:sp>
      <p:sp>
        <p:nvSpPr>
          <p:cNvPr id="8" name="Footer Placeholder 7">
            <a:extLst>
              <a:ext uri="{FF2B5EF4-FFF2-40B4-BE49-F238E27FC236}">
                <a16:creationId xmlns:a16="http://schemas.microsoft.com/office/drawing/2014/main" id="{B9BD6347-9F7E-7B3C-62CE-6EBC622453B9}"/>
              </a:ext>
            </a:extLst>
          </p:cNvPr>
          <p:cNvSpPr>
            <a:spLocks noGrp="1"/>
          </p:cNvSpPr>
          <p:nvPr>
            <p:ph type="ftr" sz="quarter" idx="21"/>
          </p:nvPr>
        </p:nvSpPr>
        <p:spPr>
          <a:xfrm>
            <a:off x="5355771" y="6576681"/>
            <a:ext cx="5690848" cy="137325"/>
          </a:xfrm>
        </p:spPr>
        <p:txBody>
          <a:bodyPr anchor="t">
            <a:normAutofit/>
          </a:bodyPr>
          <a:lstStyle/>
          <a:p>
            <a:pPr>
              <a:spcAft>
                <a:spcPts val="600"/>
              </a:spcAft>
            </a:pPr>
            <a:r>
              <a:rPr lang="en-US"/>
              <a:t>13.05.2024</a:t>
            </a:r>
          </a:p>
        </p:txBody>
      </p:sp>
      <p:sp>
        <p:nvSpPr>
          <p:cNvPr id="3" name="Slide Number Placeholder 2">
            <a:extLst>
              <a:ext uri="{FF2B5EF4-FFF2-40B4-BE49-F238E27FC236}">
                <a16:creationId xmlns:a16="http://schemas.microsoft.com/office/drawing/2014/main" id="{65479CF7-E76C-B5CC-7713-BA172E06B713}"/>
              </a:ext>
            </a:extLst>
          </p:cNvPr>
          <p:cNvSpPr>
            <a:spLocks noGrp="1"/>
          </p:cNvSpPr>
          <p:nvPr>
            <p:ph type="sldNum" sz="quarter" idx="22"/>
          </p:nvPr>
        </p:nvSpPr>
        <p:spPr>
          <a:xfrm>
            <a:off x="11208544" y="6576681"/>
            <a:ext cx="359569" cy="137325"/>
          </a:xfrm>
        </p:spPr>
        <p:txBody>
          <a:bodyPr anchor="t">
            <a:normAutofit/>
          </a:bodyPr>
          <a:lstStyle/>
          <a:p>
            <a:pPr>
              <a:spcAft>
                <a:spcPts val="600"/>
              </a:spcAft>
            </a:pPr>
            <a:fld id="{28536AAF-2DF2-42B3-8396-E40C15B35DCC}" type="slidenum">
              <a:rPr lang="en-US" smtClean="0"/>
              <a:pPr>
                <a:spcAft>
                  <a:spcPts val="600"/>
                </a:spcAft>
              </a:pPr>
              <a:t>3</a:t>
            </a:fld>
            <a:endParaRPr lang="en-US"/>
          </a:p>
        </p:txBody>
      </p:sp>
      <p:pic>
        <p:nvPicPr>
          <p:cNvPr id="1026" name="Picture 2" descr="ANSI/ASHRAE/ASHE Standard 170-2021 thumb">
            <a:extLst>
              <a:ext uri="{FF2B5EF4-FFF2-40B4-BE49-F238E27FC236}">
                <a16:creationId xmlns:a16="http://schemas.microsoft.com/office/drawing/2014/main" id="{B07307ED-23D0-7909-A916-9FEE0C8E59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32" r="1" b="30108"/>
          <a:stretch/>
        </p:blipFill>
        <p:spPr bwMode="auto">
          <a:xfrm>
            <a:off x="6191250" y="1665287"/>
            <a:ext cx="5376862" cy="4319587"/>
          </a:xfrm>
          <a:prstGeom prst="rect">
            <a:avLst/>
          </a:prstGeom>
          <a:solidFill>
            <a:srgbClr val="FFFFFF"/>
          </a:solidFill>
        </p:spPr>
      </p:pic>
    </p:spTree>
    <p:extLst>
      <p:ext uri="{BB962C8B-B14F-4D97-AF65-F5344CB8AC3E}">
        <p14:creationId xmlns:p14="http://schemas.microsoft.com/office/powerpoint/2010/main" val="10178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
            <a:extLst>
              <a:ext uri="{FF2B5EF4-FFF2-40B4-BE49-F238E27FC236}">
                <a16:creationId xmlns:a16="http://schemas.microsoft.com/office/drawing/2014/main" id="{2A4ABCAF-9FEC-BB16-4699-584544A56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11020" r="-4613" b="-6374"/>
          <a:stretch/>
        </p:blipFill>
        <p:spPr bwMode="auto">
          <a:xfrm>
            <a:off x="4385975" y="-554010"/>
            <a:ext cx="7104062" cy="7813963"/>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itle 4">
            <a:extLst>
              <a:ext uri="{FF2B5EF4-FFF2-40B4-BE49-F238E27FC236}">
                <a16:creationId xmlns:a16="http://schemas.microsoft.com/office/drawing/2014/main" id="{B7DEEB19-65A3-2F9D-9394-530A29B08C19}"/>
              </a:ext>
            </a:extLst>
          </p:cNvPr>
          <p:cNvSpPr>
            <a:spLocks noGrp="1"/>
          </p:cNvSpPr>
          <p:nvPr>
            <p:ph type="title"/>
          </p:nvPr>
        </p:nvSpPr>
        <p:spPr>
          <a:xfrm>
            <a:off x="479834" y="1946495"/>
            <a:ext cx="4375195" cy="2034378"/>
          </a:xfrm>
        </p:spPr>
        <p:txBody>
          <a:bodyPr anchor="b">
            <a:normAutofit/>
          </a:bodyPr>
          <a:lstStyle/>
          <a:p>
            <a:pPr algn="ctr"/>
            <a:r>
              <a:rPr lang="en-US" sz="4800" dirty="0"/>
              <a:t>ASHRAE 170 </a:t>
            </a:r>
            <a:br>
              <a:rPr lang="en-US" sz="4800" dirty="0"/>
            </a:br>
            <a:r>
              <a:rPr lang="en-US" sz="4800" dirty="0"/>
              <a:t>and </a:t>
            </a:r>
            <a:br>
              <a:rPr lang="en-US" sz="4800" dirty="0"/>
            </a:br>
            <a:r>
              <a:rPr lang="en-US" sz="4800" dirty="0"/>
              <a:t>Humidifiers</a:t>
            </a:r>
          </a:p>
        </p:txBody>
      </p:sp>
      <p:sp>
        <p:nvSpPr>
          <p:cNvPr id="5" name="Footer Placeholder 4">
            <a:extLst>
              <a:ext uri="{FF2B5EF4-FFF2-40B4-BE49-F238E27FC236}">
                <a16:creationId xmlns:a16="http://schemas.microsoft.com/office/drawing/2014/main" id="{5B9FAA4F-C2AB-92D0-CDE7-8DDF05D3184C}"/>
              </a:ext>
            </a:extLst>
          </p:cNvPr>
          <p:cNvSpPr>
            <a:spLocks noGrp="1"/>
          </p:cNvSpPr>
          <p:nvPr>
            <p:ph type="ftr" sz="quarter" idx="14"/>
          </p:nvPr>
        </p:nvSpPr>
        <p:spPr>
          <a:xfrm>
            <a:off x="5355771" y="6576681"/>
            <a:ext cx="5690848" cy="137325"/>
          </a:xfrm>
        </p:spPr>
        <p:txBody>
          <a:bodyPr anchor="t">
            <a:normAutofit/>
          </a:bodyPr>
          <a:lstStyle/>
          <a:p>
            <a:pPr>
              <a:spcAft>
                <a:spcPts val="600"/>
              </a:spcAft>
            </a:pPr>
            <a:r>
              <a:rPr lang="en-US"/>
              <a:t>13.05.2024</a:t>
            </a:r>
          </a:p>
        </p:txBody>
      </p:sp>
      <p:sp>
        <p:nvSpPr>
          <p:cNvPr id="6" name="Slide Number Placeholder 5">
            <a:extLst>
              <a:ext uri="{FF2B5EF4-FFF2-40B4-BE49-F238E27FC236}">
                <a16:creationId xmlns:a16="http://schemas.microsoft.com/office/drawing/2014/main" id="{0942B7F4-4623-C394-D591-5A02F4256B4A}"/>
              </a:ext>
            </a:extLst>
          </p:cNvPr>
          <p:cNvSpPr>
            <a:spLocks noGrp="1"/>
          </p:cNvSpPr>
          <p:nvPr>
            <p:ph type="sldNum" sz="quarter" idx="15"/>
          </p:nvPr>
        </p:nvSpPr>
        <p:spPr>
          <a:xfrm>
            <a:off x="11208544" y="6576681"/>
            <a:ext cx="359569" cy="137325"/>
          </a:xfrm>
        </p:spPr>
        <p:txBody>
          <a:bodyPr anchor="t">
            <a:normAutofit/>
          </a:bodyPr>
          <a:lstStyle/>
          <a:p>
            <a:pPr>
              <a:spcAft>
                <a:spcPts val="600"/>
              </a:spcAft>
            </a:pPr>
            <a:fld id="{14C01D55-B092-4FA1-8948-8ADED9569655}" type="slidenum">
              <a:rPr lang="en-US" smtClean="0"/>
              <a:pPr>
                <a:spcAft>
                  <a:spcPts val="600"/>
                </a:spcAft>
              </a:pPr>
              <a:t>4</a:t>
            </a:fld>
            <a:endParaRPr lang="en-US"/>
          </a:p>
        </p:txBody>
      </p:sp>
      <p:sp>
        <p:nvSpPr>
          <p:cNvPr id="7" name="Oval 6">
            <a:extLst>
              <a:ext uri="{FF2B5EF4-FFF2-40B4-BE49-F238E27FC236}">
                <a16:creationId xmlns:a16="http://schemas.microsoft.com/office/drawing/2014/main" id="{32F530F9-E021-472F-1386-065582712F86}"/>
              </a:ext>
            </a:extLst>
          </p:cNvPr>
          <p:cNvSpPr/>
          <p:nvPr/>
        </p:nvSpPr>
        <p:spPr>
          <a:xfrm>
            <a:off x="6889687" y="407406"/>
            <a:ext cx="3811509" cy="588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22011A6-55ED-E6CC-FB72-CE93CE0EBF2A}"/>
              </a:ext>
            </a:extLst>
          </p:cNvPr>
          <p:cNvSpPr/>
          <p:nvPr/>
        </p:nvSpPr>
        <p:spPr>
          <a:xfrm>
            <a:off x="4855029" y="3911097"/>
            <a:ext cx="6479909" cy="28029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2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86AE4-7E37-F82C-AFFA-04EFC32B3062}"/>
            </a:ext>
          </a:extLst>
        </p:cNvPr>
        <p:cNvGrpSpPr/>
        <p:nvPr/>
      </p:nvGrpSpPr>
      <p:grpSpPr>
        <a:xfrm>
          <a:off x="0" y="0"/>
          <a:ext cx="0" cy="0"/>
          <a:chOff x="0" y="0"/>
          <a:chExt cx="0" cy="0"/>
        </a:xfrm>
      </p:grpSpPr>
      <p:sp>
        <p:nvSpPr>
          <p:cNvPr id="18" name="Subtitle 5">
            <a:extLst>
              <a:ext uri="{FF2B5EF4-FFF2-40B4-BE49-F238E27FC236}">
                <a16:creationId xmlns:a16="http://schemas.microsoft.com/office/drawing/2014/main" id="{9A5F5899-A4A8-CF79-16AE-69688E69F547}"/>
              </a:ext>
            </a:extLst>
          </p:cNvPr>
          <p:cNvSpPr>
            <a:spLocks noGrp="1"/>
          </p:cNvSpPr>
          <p:nvPr>
            <p:ph type="subTitle" idx="15"/>
          </p:nvPr>
        </p:nvSpPr>
        <p:spPr>
          <a:xfrm>
            <a:off x="623887" y="787751"/>
            <a:ext cx="8964613" cy="405683"/>
          </a:xfrm>
        </p:spPr>
        <p:txBody>
          <a:bodyPr>
            <a:normAutofit/>
          </a:bodyPr>
          <a:lstStyle/>
          <a:p>
            <a:r>
              <a:rPr lang="en-US"/>
              <a:t>How do you meet it with good economics and practice?</a:t>
            </a:r>
            <a:endParaRPr lang="en-US" dirty="0"/>
          </a:p>
        </p:txBody>
      </p:sp>
      <p:pic>
        <p:nvPicPr>
          <p:cNvPr id="2050" name="Picture 2" descr="Health Care Design: FGI Guidelines, ANSI/ASHRAE/ASHE Standard 170, and ...">
            <a:extLst>
              <a:ext uri="{FF2B5EF4-FFF2-40B4-BE49-F238E27FC236}">
                <a16:creationId xmlns:a16="http://schemas.microsoft.com/office/drawing/2014/main" id="{8EEEA5FA-4824-609F-2CED-7C203A1C1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28" r="19213"/>
          <a:stretch/>
        </p:blipFill>
        <p:spPr bwMode="auto">
          <a:xfrm>
            <a:off x="7447443" y="1662735"/>
            <a:ext cx="4120670" cy="4321985"/>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9">
            <a:extLst>
              <a:ext uri="{FF2B5EF4-FFF2-40B4-BE49-F238E27FC236}">
                <a16:creationId xmlns:a16="http://schemas.microsoft.com/office/drawing/2014/main" id="{2DB1B263-9A5C-FE95-096F-9BEAB84D6AC4}"/>
              </a:ext>
            </a:extLst>
          </p:cNvPr>
          <p:cNvSpPr>
            <a:spLocks noGrp="1"/>
          </p:cNvSpPr>
          <p:nvPr>
            <p:ph sz="quarter" idx="21"/>
          </p:nvPr>
        </p:nvSpPr>
        <p:spPr>
          <a:xfrm>
            <a:off x="623889" y="1665287"/>
            <a:ext cx="6572249" cy="4319587"/>
          </a:xfrm>
        </p:spPr>
        <p:txBody>
          <a:bodyPr>
            <a:normAutofit/>
          </a:bodyPr>
          <a:lstStyle/>
          <a:p>
            <a:pPr marL="0" indent="0">
              <a:spcAft>
                <a:spcPts val="0"/>
              </a:spcAft>
              <a:buNone/>
            </a:pPr>
            <a:r>
              <a:rPr lang="en-US" sz="1400" dirty="0"/>
              <a:t>ASHRAE 170 changed 3 years ago to allow pressurized water to be utilized in a hospital setting along with all traditional isothermal options.  WHY?</a:t>
            </a:r>
          </a:p>
          <a:p>
            <a:pPr marL="0" indent="0">
              <a:spcAft>
                <a:spcPts val="0"/>
              </a:spcAft>
              <a:buNone/>
            </a:pPr>
            <a:endParaRPr lang="en-US" sz="1400" dirty="0"/>
          </a:p>
          <a:p>
            <a:pPr marL="0" indent="0">
              <a:spcAft>
                <a:spcPts val="0"/>
              </a:spcAft>
              <a:buNone/>
            </a:pPr>
            <a:r>
              <a:rPr lang="en-US" sz="1400" dirty="0"/>
              <a:t>A member of the 170 board was designing a new hospital and was MANDATED to save energy while at the same time meeting recommended and desired humidity levels.  </a:t>
            </a:r>
          </a:p>
          <a:p>
            <a:pPr marL="0" indent="0">
              <a:spcAft>
                <a:spcPts val="0"/>
              </a:spcAft>
              <a:buNone/>
            </a:pPr>
            <a:r>
              <a:rPr lang="en-US" sz="1400" dirty="0"/>
              <a:t>The only solution…  Adiabatic humidification.  This is and will be a major trend that will continue for all healthcare in the US market. (Decarbonization, Electrification, Green Buildings)</a:t>
            </a:r>
          </a:p>
          <a:p>
            <a:pPr marL="0" indent="0">
              <a:spcAft>
                <a:spcPts val="0"/>
              </a:spcAft>
              <a:buNone/>
            </a:pPr>
            <a:endParaRPr lang="en-US" sz="1400" dirty="0"/>
          </a:p>
          <a:p>
            <a:pPr marL="0" indent="0">
              <a:spcAft>
                <a:spcPts val="0"/>
              </a:spcAft>
              <a:buNone/>
            </a:pPr>
            <a:r>
              <a:rPr lang="en-US" sz="1400" dirty="0"/>
              <a:t>With that in mind there are two goals that are outlined in the standard to utilize this technology:</a:t>
            </a:r>
          </a:p>
          <a:p>
            <a:pPr marL="0" indent="0">
              <a:spcAft>
                <a:spcPts val="0"/>
              </a:spcAft>
              <a:buNone/>
            </a:pPr>
            <a:endParaRPr lang="en-US" sz="1400" dirty="0"/>
          </a:p>
          <a:p>
            <a:pPr marL="0" indent="0">
              <a:spcAft>
                <a:spcPts val="0"/>
              </a:spcAft>
              <a:buNone/>
            </a:pPr>
            <a:r>
              <a:rPr lang="en-US" sz="1400" dirty="0"/>
              <a:t>A.  </a:t>
            </a:r>
            <a:r>
              <a:rPr lang="en-US" sz="1400" b="1" dirty="0"/>
              <a:t>No Stagnate/Standing Water!  </a:t>
            </a:r>
            <a:r>
              <a:rPr lang="en-US" sz="1400" dirty="0"/>
              <a:t>Water must not sit in the lines feeding the system or have standing water inside the unit.</a:t>
            </a:r>
          </a:p>
          <a:p>
            <a:pPr marL="0" indent="0">
              <a:spcAft>
                <a:spcPts val="0"/>
              </a:spcAft>
              <a:buNone/>
            </a:pPr>
            <a:r>
              <a:rPr lang="en-US" sz="1400" dirty="0"/>
              <a:t> </a:t>
            </a:r>
          </a:p>
          <a:p>
            <a:pPr marL="0" indent="0">
              <a:spcAft>
                <a:spcPts val="0"/>
              </a:spcAft>
              <a:buNone/>
            </a:pPr>
            <a:r>
              <a:rPr lang="en-US" sz="1400" dirty="0"/>
              <a:t>B. </a:t>
            </a:r>
            <a:r>
              <a:rPr lang="en-US" sz="1400" b="1" dirty="0"/>
              <a:t> No Legionella!  </a:t>
            </a:r>
            <a:r>
              <a:rPr lang="en-US" sz="1400" dirty="0"/>
              <a:t>Utilize UV lights to control organic material and assure that water does not stand OR get too warm.  </a:t>
            </a:r>
          </a:p>
          <a:p>
            <a:pPr marL="0" indent="0">
              <a:spcAft>
                <a:spcPts val="0"/>
              </a:spcAft>
              <a:buNone/>
            </a:pPr>
            <a:endParaRPr lang="en-US" sz="1400" dirty="0"/>
          </a:p>
        </p:txBody>
      </p:sp>
      <p:sp>
        <p:nvSpPr>
          <p:cNvPr id="19" name="Title 4">
            <a:extLst>
              <a:ext uri="{FF2B5EF4-FFF2-40B4-BE49-F238E27FC236}">
                <a16:creationId xmlns:a16="http://schemas.microsoft.com/office/drawing/2014/main" id="{831006FE-F035-1FF2-DD83-CA0120952093}"/>
              </a:ext>
            </a:extLst>
          </p:cNvPr>
          <p:cNvSpPr>
            <a:spLocks noGrp="1"/>
          </p:cNvSpPr>
          <p:nvPr>
            <p:ph type="title"/>
          </p:nvPr>
        </p:nvSpPr>
        <p:spPr>
          <a:xfrm>
            <a:off x="623888" y="350069"/>
            <a:ext cx="8964613" cy="467239"/>
          </a:xfrm>
        </p:spPr>
        <p:txBody>
          <a:bodyPr anchor="t">
            <a:normAutofit/>
          </a:bodyPr>
          <a:lstStyle/>
          <a:p>
            <a:r>
              <a:rPr lang="en-US" dirty="0"/>
              <a:t>What is the INTENT of ASHRAE 170?</a:t>
            </a:r>
          </a:p>
        </p:txBody>
      </p:sp>
      <p:sp>
        <p:nvSpPr>
          <p:cNvPr id="2" name="Footer Placeholder 1">
            <a:extLst>
              <a:ext uri="{FF2B5EF4-FFF2-40B4-BE49-F238E27FC236}">
                <a16:creationId xmlns:a16="http://schemas.microsoft.com/office/drawing/2014/main" id="{C4B6CA80-A22C-54F2-7D59-DEB0886C2F13}"/>
              </a:ext>
            </a:extLst>
          </p:cNvPr>
          <p:cNvSpPr>
            <a:spLocks noGrp="1"/>
          </p:cNvSpPr>
          <p:nvPr>
            <p:ph type="ftr" sz="quarter" idx="22"/>
          </p:nvPr>
        </p:nvSpPr>
        <p:spPr>
          <a:xfrm>
            <a:off x="5355771" y="6576681"/>
            <a:ext cx="5690848" cy="137325"/>
          </a:xfrm>
        </p:spPr>
        <p:txBody>
          <a:bodyPr anchor="t">
            <a:normAutofit/>
          </a:bodyPr>
          <a:lstStyle/>
          <a:p>
            <a:pPr>
              <a:spcAft>
                <a:spcPts val="600"/>
              </a:spcAft>
            </a:pPr>
            <a:r>
              <a:rPr lang="en-US" dirty="0"/>
              <a:t>07.09.2022</a:t>
            </a:r>
            <a:endParaRPr lang="en-US"/>
          </a:p>
        </p:txBody>
      </p:sp>
      <p:sp>
        <p:nvSpPr>
          <p:cNvPr id="3" name="Slide Number Placeholder 2">
            <a:extLst>
              <a:ext uri="{FF2B5EF4-FFF2-40B4-BE49-F238E27FC236}">
                <a16:creationId xmlns:a16="http://schemas.microsoft.com/office/drawing/2014/main" id="{CA88FEF1-EB50-9F25-3F99-8D430A2C7569}"/>
              </a:ext>
            </a:extLst>
          </p:cNvPr>
          <p:cNvSpPr>
            <a:spLocks noGrp="1"/>
          </p:cNvSpPr>
          <p:nvPr>
            <p:ph type="sldNum" sz="quarter" idx="23"/>
          </p:nvPr>
        </p:nvSpPr>
        <p:spPr>
          <a:xfrm>
            <a:off x="11208544" y="6576681"/>
            <a:ext cx="359569" cy="137325"/>
          </a:xfrm>
        </p:spPr>
        <p:txBody>
          <a:bodyPr anchor="t">
            <a:normAutofit/>
          </a:bodyPr>
          <a:lstStyle/>
          <a:p>
            <a:pPr>
              <a:spcAft>
                <a:spcPts val="600"/>
              </a:spcAft>
            </a:pPr>
            <a:fld id="{FAF5FC02-F1C9-455D-B4D4-DECE740D04FC}" type="slidenum">
              <a:rPr lang="en-US" smtClean="0"/>
              <a:pPr>
                <a:spcAft>
                  <a:spcPts val="600"/>
                </a:spcAft>
              </a:pPr>
              <a:t>5</a:t>
            </a:fld>
            <a:endParaRPr lang="en-US"/>
          </a:p>
        </p:txBody>
      </p:sp>
    </p:spTree>
    <p:extLst>
      <p:ext uri="{BB962C8B-B14F-4D97-AF65-F5344CB8AC3E}">
        <p14:creationId xmlns:p14="http://schemas.microsoft.com/office/powerpoint/2010/main" val="14211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Subtitle 1">
            <a:extLst>
              <a:ext uri="{FF2B5EF4-FFF2-40B4-BE49-F238E27FC236}">
                <a16:creationId xmlns:a16="http://schemas.microsoft.com/office/drawing/2014/main" id="{74657920-1581-8095-DBAA-13A6E32FE947}"/>
              </a:ext>
            </a:extLst>
          </p:cNvPr>
          <p:cNvSpPr>
            <a:spLocks noGrp="1"/>
          </p:cNvSpPr>
          <p:nvPr>
            <p:ph type="subTitle" idx="15"/>
          </p:nvPr>
        </p:nvSpPr>
        <p:spPr>
          <a:xfrm>
            <a:off x="623887" y="787751"/>
            <a:ext cx="8964613" cy="405683"/>
          </a:xfrm>
        </p:spPr>
        <p:txBody>
          <a:bodyPr/>
          <a:lstStyle/>
          <a:p>
            <a:r>
              <a:rPr lang="en-US" dirty="0"/>
              <a:t>What’s driving the current market and buildings?</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a:xfrm>
            <a:off x="623888" y="350069"/>
            <a:ext cx="8964613" cy="467239"/>
          </a:xfrm>
        </p:spPr>
        <p:txBody>
          <a:bodyPr anchor="t">
            <a:normAutofit/>
          </a:bodyPr>
          <a:lstStyle/>
          <a:p>
            <a:r>
              <a:rPr lang="en-US" dirty="0"/>
              <a:t>Market Trends</a:t>
            </a:r>
          </a:p>
        </p:txBody>
      </p:sp>
      <p:sp>
        <p:nvSpPr>
          <p:cNvPr id="3089" name="Footer Placeholder 4">
            <a:extLst>
              <a:ext uri="{FF2B5EF4-FFF2-40B4-BE49-F238E27FC236}">
                <a16:creationId xmlns:a16="http://schemas.microsoft.com/office/drawing/2014/main" id="{21C00BC3-255A-B678-7D09-66EE847852AC}"/>
              </a:ext>
            </a:extLst>
          </p:cNvPr>
          <p:cNvSpPr>
            <a:spLocks noGrp="1"/>
          </p:cNvSpPr>
          <p:nvPr>
            <p:ph type="ftr" sz="quarter" idx="21"/>
          </p:nvPr>
        </p:nvSpPr>
        <p:spPr>
          <a:xfrm>
            <a:off x="5355771" y="6576681"/>
            <a:ext cx="5690848" cy="137325"/>
          </a:xfrm>
        </p:spPr>
        <p:txBody>
          <a:bodyPr/>
          <a:lstStyle/>
          <a:p>
            <a:pPr>
              <a:spcAft>
                <a:spcPts val="600"/>
              </a:spcAft>
            </a:pPr>
            <a:r>
              <a:rPr lang="en-US"/>
              <a:t>13.05.2024</a:t>
            </a:r>
          </a:p>
        </p:txBody>
      </p:sp>
      <p:sp>
        <p:nvSpPr>
          <p:cNvPr id="3091" name="Slide Number Placeholder 5">
            <a:extLst>
              <a:ext uri="{FF2B5EF4-FFF2-40B4-BE49-F238E27FC236}">
                <a16:creationId xmlns:a16="http://schemas.microsoft.com/office/drawing/2014/main" id="{CABB4693-649D-E468-9600-51379E1AB55B}"/>
              </a:ext>
            </a:extLst>
          </p:cNvPr>
          <p:cNvSpPr>
            <a:spLocks noGrp="1"/>
          </p:cNvSpPr>
          <p:nvPr>
            <p:ph type="sldNum" sz="quarter" idx="22"/>
          </p:nvPr>
        </p:nvSpPr>
        <p:spPr>
          <a:xfrm>
            <a:off x="11208544" y="6576681"/>
            <a:ext cx="359569" cy="137325"/>
          </a:xfrm>
        </p:spPr>
        <p:txBody>
          <a:bodyPr/>
          <a:lstStyle/>
          <a:p>
            <a:pPr>
              <a:spcAft>
                <a:spcPts val="600"/>
              </a:spcAft>
            </a:pPr>
            <a:fld id="{14C01D55-B092-4FA1-8948-8ADED9569655}" type="slidenum">
              <a:rPr lang="en-US" smtClean="0"/>
              <a:pPr>
                <a:spcAft>
                  <a:spcPts val="600"/>
                </a:spcAft>
              </a:pPr>
              <a:t>6</a:t>
            </a:fld>
            <a:endParaRPr lang="en-US"/>
          </a:p>
        </p:txBody>
      </p:sp>
      <p:sp>
        <p:nvSpPr>
          <p:cNvPr id="3081" name="Content Placeholder 2">
            <a:extLst>
              <a:ext uri="{FF2B5EF4-FFF2-40B4-BE49-F238E27FC236}">
                <a16:creationId xmlns:a16="http://schemas.microsoft.com/office/drawing/2014/main" id="{17B27982-5600-2ED5-A773-D3F17889F8D8}"/>
              </a:ext>
            </a:extLst>
          </p:cNvPr>
          <p:cNvSpPr>
            <a:spLocks/>
          </p:cNvSpPr>
          <p:nvPr/>
        </p:nvSpPr>
        <p:spPr>
          <a:xfrm>
            <a:off x="985814" y="1639034"/>
            <a:ext cx="5601597" cy="2578403"/>
          </a:xfrm>
          <a:prstGeom prst="rect">
            <a:avLst/>
          </a:prstGeom>
        </p:spPr>
        <p:txBody>
          <a:bodyPr>
            <a:normAutofit/>
          </a:bodyPr>
          <a:lstStyle/>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Market consolidation:  New facilities</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Green Building</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Decarbonization / Electrification</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Goal of Zero Boilers</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Energy Costs</a:t>
            </a:r>
          </a:p>
          <a:p>
            <a:pPr marL="187110" indent="-187110" defTabSz="704070">
              <a:spcAft>
                <a:spcPts val="600"/>
              </a:spcAft>
              <a:buClr>
                <a:srgbClr val="016AB3"/>
              </a:buClr>
              <a:buSzPct val="100000"/>
              <a:buFont typeface="Arial" panose="020B0604020202020204" pitchFamily="34" charset="0"/>
              <a:buChar char="•"/>
            </a:pPr>
            <a:r>
              <a:rPr lang="en-US" sz="2000" dirty="0"/>
              <a:t>The Joint Commission</a:t>
            </a:r>
          </a:p>
          <a:p>
            <a:pPr defTabSz="704070">
              <a:spcAft>
                <a:spcPts val="600"/>
              </a:spcAft>
              <a:buClr>
                <a:srgbClr val="016AB3"/>
              </a:buClr>
              <a:buSzPct val="100000"/>
            </a:pPr>
            <a:endParaRPr lang="en-US" sz="2000" kern="1200" dirty="0">
              <a:solidFill>
                <a:schemeClr val="tx1"/>
              </a:solidFill>
              <a:latin typeface="+mn-lt"/>
              <a:ea typeface="+mn-ea"/>
              <a:cs typeface="+mn-cs"/>
            </a:endParaRPr>
          </a:p>
          <a:p>
            <a:pPr defTabSz="704070">
              <a:spcAft>
                <a:spcPts val="600"/>
              </a:spcAft>
            </a:pPr>
            <a:endParaRPr lang="en-US" sz="1386" kern="1200" dirty="0">
              <a:solidFill>
                <a:schemeClr val="tx1"/>
              </a:solidFill>
              <a:latin typeface="+mn-lt"/>
              <a:ea typeface="+mn-ea"/>
              <a:cs typeface="+mn-cs"/>
            </a:endParaRPr>
          </a:p>
          <a:p>
            <a:pPr>
              <a:spcAft>
                <a:spcPts val="600"/>
              </a:spcAft>
            </a:pPr>
            <a:endParaRPr lang="en-US" dirty="0"/>
          </a:p>
        </p:txBody>
      </p:sp>
      <p:pic>
        <p:nvPicPr>
          <p:cNvPr id="3074" name="Picture 2" descr="New CMS report delves into hospital consolidation trends">
            <a:extLst>
              <a:ext uri="{FF2B5EF4-FFF2-40B4-BE49-F238E27FC236}">
                <a16:creationId xmlns:a16="http://schemas.microsoft.com/office/drawing/2014/main" id="{2B7AEF75-9992-80E2-2CEB-936AD19AEC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90" r="4" b="-311"/>
          <a:stretch/>
        </p:blipFill>
        <p:spPr bwMode="auto">
          <a:xfrm>
            <a:off x="7436957" y="1193434"/>
            <a:ext cx="4131156" cy="250942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B9BD6347-9F7E-7B3C-62CE-6EBC622453B9}"/>
              </a:ext>
            </a:extLst>
          </p:cNvPr>
          <p:cNvSpPr>
            <a:spLocks/>
          </p:cNvSpPr>
          <p:nvPr/>
        </p:nvSpPr>
        <p:spPr>
          <a:xfrm>
            <a:off x="6737724" y="5553131"/>
            <a:ext cx="4424903" cy="106777"/>
          </a:xfrm>
          <a:prstGeom prst="rect">
            <a:avLst/>
          </a:prstGeom>
        </p:spPr>
        <p:txBody>
          <a:bodyPr anchor="t">
            <a:normAutofit fontScale="70000" lnSpcReduction="20000"/>
          </a:bodyPr>
          <a:lstStyle/>
          <a:p>
            <a:pPr defTabSz="704070">
              <a:lnSpc>
                <a:spcPct val="90000"/>
              </a:lnSpc>
              <a:spcAft>
                <a:spcPts val="462"/>
              </a:spcAft>
            </a:pPr>
            <a:r>
              <a:rPr lang="en-US" sz="200" kern="1200">
                <a:solidFill>
                  <a:schemeClr val="tx1"/>
                </a:solidFill>
                <a:latin typeface="+mn-lt"/>
                <a:ea typeface="+mn-ea"/>
                <a:cs typeface="+mn-cs"/>
              </a:rPr>
              <a:t>13.05.2024</a:t>
            </a:r>
            <a:endParaRPr lang="en-US" sz="200"/>
          </a:p>
        </p:txBody>
      </p:sp>
      <p:sp>
        <p:nvSpPr>
          <p:cNvPr id="3" name="Slide Number Placeholder 2">
            <a:extLst>
              <a:ext uri="{FF2B5EF4-FFF2-40B4-BE49-F238E27FC236}">
                <a16:creationId xmlns:a16="http://schemas.microsoft.com/office/drawing/2014/main" id="{65479CF7-E76C-B5CC-7713-BA172E06B713}"/>
              </a:ext>
            </a:extLst>
          </p:cNvPr>
          <p:cNvSpPr>
            <a:spLocks/>
          </p:cNvSpPr>
          <p:nvPr/>
        </p:nvSpPr>
        <p:spPr>
          <a:xfrm>
            <a:off x="11288531" y="5553131"/>
            <a:ext cx="279582" cy="106777"/>
          </a:xfrm>
          <a:prstGeom prst="rect">
            <a:avLst/>
          </a:prstGeom>
        </p:spPr>
        <p:txBody>
          <a:bodyPr anchor="t">
            <a:normAutofit fontScale="70000" lnSpcReduction="20000"/>
          </a:bodyPr>
          <a:lstStyle/>
          <a:p>
            <a:pPr defTabSz="704070">
              <a:lnSpc>
                <a:spcPct val="90000"/>
              </a:lnSpc>
              <a:spcAft>
                <a:spcPts val="462"/>
              </a:spcAft>
            </a:pPr>
            <a:fld id="{28536AAF-2DF2-42B3-8396-E40C15B35DCC}" type="slidenum">
              <a:rPr lang="en-US" sz="200" kern="1200">
                <a:solidFill>
                  <a:schemeClr val="tx1"/>
                </a:solidFill>
                <a:latin typeface="+mn-lt"/>
                <a:ea typeface="+mn-ea"/>
                <a:cs typeface="+mn-cs"/>
              </a:rPr>
              <a:pPr defTabSz="704070">
                <a:lnSpc>
                  <a:spcPct val="90000"/>
                </a:lnSpc>
                <a:spcAft>
                  <a:spcPts val="462"/>
                </a:spcAft>
              </a:pPr>
              <a:t>6</a:t>
            </a:fld>
            <a:endParaRPr lang="en-US" sz="200"/>
          </a:p>
        </p:txBody>
      </p:sp>
      <p:pic>
        <p:nvPicPr>
          <p:cNvPr id="3076" name="Picture 4" descr="Can solar mitigate rising electricity prices in Massachusetts &amp; CT ...">
            <a:extLst>
              <a:ext uri="{FF2B5EF4-FFF2-40B4-BE49-F238E27FC236}">
                <a16:creationId xmlns:a16="http://schemas.microsoft.com/office/drawing/2014/main" id="{CC3C60F1-8ABC-53B0-FA37-19479B4F7D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13" r="4" b="-807"/>
          <a:stretch/>
        </p:blipFill>
        <p:spPr bwMode="auto">
          <a:xfrm>
            <a:off x="7436957" y="3769567"/>
            <a:ext cx="4131156" cy="2430988"/>
          </a:xfrm>
          <a:prstGeom prst="rect">
            <a:avLst/>
          </a:prstGeom>
          <a:solidFill>
            <a:srgbClr val="FFFFFF"/>
          </a:solidFill>
        </p:spPr>
      </p:pic>
      <p:pic>
        <p:nvPicPr>
          <p:cNvPr id="3078" name="Picture 6" descr="10 Facts about Green Buildings that Architects must know - RTF ...">
            <a:extLst>
              <a:ext uri="{FF2B5EF4-FFF2-40B4-BE49-F238E27FC236}">
                <a16:creationId xmlns:a16="http://schemas.microsoft.com/office/drawing/2014/main" id="{6ABE32BF-64E7-1F66-26D3-8C1D6DFFC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373" y="3882226"/>
            <a:ext cx="4131156" cy="231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77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New CMS report delves into hospital consolidation trends">
            <a:extLst>
              <a:ext uri="{FF2B5EF4-FFF2-40B4-BE49-F238E27FC236}">
                <a16:creationId xmlns:a16="http://schemas.microsoft.com/office/drawing/2014/main" id="{AA35BD0E-8427-93A5-94F4-F4CFEB1A7387}"/>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569" r="18881" b="1"/>
          <a:stretch/>
        </p:blipFill>
        <p:spPr bwMode="auto">
          <a:xfrm>
            <a:off x="5087938" y="10"/>
            <a:ext cx="7104062" cy="6458174"/>
          </a:xfrm>
          <a:prstGeom prst="rect">
            <a:avLst/>
          </a:prstGeom>
          <a:solidFill>
            <a:srgbClr val="FFFFFF"/>
          </a:solidFill>
        </p:spPr>
      </p:pic>
      <p:sp>
        <p:nvSpPr>
          <p:cNvPr id="4" name="Title 3">
            <a:extLst>
              <a:ext uri="{FF2B5EF4-FFF2-40B4-BE49-F238E27FC236}">
                <a16:creationId xmlns:a16="http://schemas.microsoft.com/office/drawing/2014/main" id="{855A06AB-479C-823C-77F7-BE1A1198846D}"/>
              </a:ext>
            </a:extLst>
          </p:cNvPr>
          <p:cNvSpPr>
            <a:spLocks noGrp="1"/>
          </p:cNvSpPr>
          <p:nvPr>
            <p:ph type="title"/>
          </p:nvPr>
        </p:nvSpPr>
        <p:spPr>
          <a:xfrm>
            <a:off x="623888" y="350830"/>
            <a:ext cx="4231141" cy="1128774"/>
          </a:xfrm>
        </p:spPr>
        <p:txBody>
          <a:bodyPr anchor="b">
            <a:normAutofit/>
          </a:bodyPr>
          <a:lstStyle/>
          <a:p>
            <a:r>
              <a:rPr lang="en-US" dirty="0"/>
              <a:t>Market Consolidation</a:t>
            </a:r>
          </a:p>
        </p:txBody>
      </p:sp>
      <p:sp>
        <p:nvSpPr>
          <p:cNvPr id="2" name="Subtitle 1">
            <a:extLst>
              <a:ext uri="{FF2B5EF4-FFF2-40B4-BE49-F238E27FC236}">
                <a16:creationId xmlns:a16="http://schemas.microsoft.com/office/drawing/2014/main" id="{854F453B-4E9F-A986-CCE7-9B37BBE61CEC}"/>
              </a:ext>
            </a:extLst>
          </p:cNvPr>
          <p:cNvSpPr>
            <a:spLocks noGrp="1"/>
          </p:cNvSpPr>
          <p:nvPr>
            <p:ph type="subTitle" idx="1"/>
          </p:nvPr>
        </p:nvSpPr>
        <p:spPr>
          <a:xfrm>
            <a:off x="623889" y="1479451"/>
            <a:ext cx="4231122" cy="714135"/>
          </a:xfrm>
        </p:spPr>
        <p:txBody>
          <a:bodyPr>
            <a:normAutofit/>
          </a:bodyPr>
          <a:lstStyle/>
          <a:p>
            <a:r>
              <a:rPr lang="en-US" sz="2300"/>
              <a:t>The trend continues (covid didn’t slow it down either)</a:t>
            </a:r>
          </a:p>
        </p:txBody>
      </p:sp>
      <p:sp>
        <p:nvSpPr>
          <p:cNvPr id="5" name="Footer Placeholder 4">
            <a:extLst>
              <a:ext uri="{FF2B5EF4-FFF2-40B4-BE49-F238E27FC236}">
                <a16:creationId xmlns:a16="http://schemas.microsoft.com/office/drawing/2014/main" id="{0FDC5FA9-37A2-8559-DC25-361502CD1CE2}"/>
              </a:ext>
            </a:extLst>
          </p:cNvPr>
          <p:cNvSpPr>
            <a:spLocks noGrp="1"/>
          </p:cNvSpPr>
          <p:nvPr>
            <p:ph type="ftr" sz="quarter" idx="14"/>
          </p:nvPr>
        </p:nvSpPr>
        <p:spPr>
          <a:xfrm>
            <a:off x="5355771" y="6576681"/>
            <a:ext cx="5690848" cy="137325"/>
          </a:xfrm>
        </p:spPr>
        <p:txBody>
          <a:bodyPr anchor="t">
            <a:normAutofit/>
          </a:bodyPr>
          <a:lstStyle/>
          <a:p>
            <a:pPr>
              <a:spcAft>
                <a:spcPts val="600"/>
              </a:spcAft>
            </a:pPr>
            <a:r>
              <a:rPr lang="en-US"/>
              <a:t>13.05.2024</a:t>
            </a:r>
          </a:p>
        </p:txBody>
      </p:sp>
      <p:sp>
        <p:nvSpPr>
          <p:cNvPr id="6" name="Slide Number Placeholder 5">
            <a:extLst>
              <a:ext uri="{FF2B5EF4-FFF2-40B4-BE49-F238E27FC236}">
                <a16:creationId xmlns:a16="http://schemas.microsoft.com/office/drawing/2014/main" id="{BD43F9E6-A82D-A257-73F2-EFD93AF5D03F}"/>
              </a:ext>
            </a:extLst>
          </p:cNvPr>
          <p:cNvSpPr>
            <a:spLocks noGrp="1"/>
          </p:cNvSpPr>
          <p:nvPr>
            <p:ph type="sldNum" sz="quarter" idx="15"/>
          </p:nvPr>
        </p:nvSpPr>
        <p:spPr>
          <a:xfrm>
            <a:off x="11208544" y="6576681"/>
            <a:ext cx="359569" cy="137325"/>
          </a:xfrm>
        </p:spPr>
        <p:txBody>
          <a:bodyPr anchor="t">
            <a:normAutofit/>
          </a:bodyPr>
          <a:lstStyle/>
          <a:p>
            <a:pPr>
              <a:spcAft>
                <a:spcPts val="600"/>
              </a:spcAft>
            </a:pPr>
            <a:fld id="{14C01D55-B092-4FA1-8948-8ADED9569655}" type="slidenum">
              <a:rPr lang="en-US" smtClean="0"/>
              <a:pPr>
                <a:spcAft>
                  <a:spcPts val="600"/>
                </a:spcAft>
              </a:pPr>
              <a:t>7</a:t>
            </a:fld>
            <a:endParaRPr lang="en-US"/>
          </a:p>
        </p:txBody>
      </p:sp>
      <p:sp>
        <p:nvSpPr>
          <p:cNvPr id="9" name="Content Placeholder 2">
            <a:extLst>
              <a:ext uri="{FF2B5EF4-FFF2-40B4-BE49-F238E27FC236}">
                <a16:creationId xmlns:a16="http://schemas.microsoft.com/office/drawing/2014/main" id="{155677F2-277F-9B1C-7CFC-C8960EC068D5}"/>
              </a:ext>
            </a:extLst>
          </p:cNvPr>
          <p:cNvSpPr>
            <a:spLocks/>
          </p:cNvSpPr>
          <p:nvPr/>
        </p:nvSpPr>
        <p:spPr>
          <a:xfrm>
            <a:off x="379325" y="2608225"/>
            <a:ext cx="5331010" cy="2934159"/>
          </a:xfrm>
          <a:prstGeom prst="rect">
            <a:avLst/>
          </a:prstGeom>
        </p:spPr>
        <p:txBody>
          <a:bodyPr>
            <a:normAutofit/>
          </a:bodyPr>
          <a:lstStyle/>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Fewer but larger groups</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Heavy competition for new patients</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New needs for better HVAC (Covid)</a:t>
            </a:r>
          </a:p>
          <a:p>
            <a:pPr marL="187110" indent="-187110" defTabSz="704070">
              <a:spcAft>
                <a:spcPts val="600"/>
              </a:spcAft>
              <a:buClr>
                <a:srgbClr val="016AB3"/>
              </a:buClr>
              <a:buSzPct val="100000"/>
              <a:buFont typeface="Arial" panose="020B0604020202020204" pitchFamily="34" charset="0"/>
              <a:buChar char="•"/>
            </a:pPr>
            <a:r>
              <a:rPr lang="en-US" sz="2000" dirty="0"/>
              <a:t>Old hospitals get decommissioned for new high-tech buildings (first hot water only Hospital in the USA)</a:t>
            </a:r>
          </a:p>
          <a:p>
            <a:pPr marL="187110" indent="-187110" defTabSz="704070">
              <a:spcAft>
                <a:spcPts val="600"/>
              </a:spcAft>
              <a:buClr>
                <a:srgbClr val="016AB3"/>
              </a:buClr>
              <a:buSzPct val="100000"/>
              <a:buFont typeface="Arial" panose="020B0604020202020204" pitchFamily="34" charset="0"/>
              <a:buChar char="•"/>
            </a:pPr>
            <a:r>
              <a:rPr lang="en-US" sz="2000" kern="1200" dirty="0">
                <a:solidFill>
                  <a:schemeClr val="tx1"/>
                </a:solidFill>
                <a:latin typeface="+mn-lt"/>
                <a:ea typeface="+mn-ea"/>
                <a:cs typeface="+mn-cs"/>
              </a:rPr>
              <a:t>Air Quality as a competitive advantage (Patients, Employees and Visitors)</a:t>
            </a:r>
          </a:p>
          <a:p>
            <a:pPr defTabSz="704070">
              <a:spcAft>
                <a:spcPts val="600"/>
              </a:spcAft>
            </a:pPr>
            <a:endParaRPr lang="en-US" sz="1386" kern="1200" dirty="0">
              <a:solidFill>
                <a:schemeClr val="tx1"/>
              </a:solidFill>
              <a:latin typeface="+mn-lt"/>
              <a:ea typeface="+mn-ea"/>
              <a:cs typeface="+mn-cs"/>
            </a:endParaRPr>
          </a:p>
          <a:p>
            <a:pPr>
              <a:spcAft>
                <a:spcPts val="600"/>
              </a:spcAft>
            </a:pPr>
            <a:endParaRPr lang="en-US" dirty="0"/>
          </a:p>
        </p:txBody>
      </p:sp>
    </p:spTree>
    <p:extLst>
      <p:ext uri="{BB962C8B-B14F-4D97-AF65-F5344CB8AC3E}">
        <p14:creationId xmlns:p14="http://schemas.microsoft.com/office/powerpoint/2010/main" val="301751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What industry uses the most energy?</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8" y="1620209"/>
            <a:ext cx="11058436" cy="4364665"/>
          </a:xfrm>
        </p:spPr>
        <p:txBody>
          <a:bodyPr/>
          <a:lstStyle/>
          <a:p>
            <a:r>
              <a:rPr lang="en-US" sz="2000" dirty="0"/>
              <a:t>Pharma</a:t>
            </a:r>
          </a:p>
          <a:p>
            <a:r>
              <a:rPr lang="en-US" sz="2000" dirty="0"/>
              <a:t>Healthcare</a:t>
            </a:r>
          </a:p>
          <a:p>
            <a:r>
              <a:rPr lang="en-US" sz="2000" dirty="0"/>
              <a:t>Manufacturing</a:t>
            </a:r>
          </a:p>
          <a:p>
            <a:r>
              <a:rPr lang="en-US" sz="2000" dirty="0"/>
              <a:t>Industrial applications</a:t>
            </a:r>
          </a:p>
          <a:p>
            <a:r>
              <a:rPr lang="en-US" sz="2000" dirty="0"/>
              <a:t>Hospitality</a:t>
            </a:r>
          </a:p>
          <a:p>
            <a:r>
              <a:rPr lang="en-US" sz="2000" dirty="0"/>
              <a:t>Data Centers</a:t>
            </a:r>
          </a:p>
          <a:p>
            <a:r>
              <a:rPr lang="en-US" sz="2000" dirty="0"/>
              <a:t>Fast Food</a:t>
            </a:r>
          </a:p>
          <a:p>
            <a:r>
              <a:rPr lang="en-US" sz="2000" dirty="0"/>
              <a:t>Homes</a:t>
            </a:r>
          </a:p>
          <a:p>
            <a:r>
              <a:rPr lang="en-US" sz="2000" dirty="0"/>
              <a:t>Office Buildings</a:t>
            </a:r>
          </a:p>
          <a:p>
            <a:r>
              <a:rPr lang="en-US" sz="2000" dirty="0"/>
              <a:t>Transportation</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Pop Quiz Time!!!!!</a:t>
            </a:r>
          </a:p>
        </p:txBody>
      </p:sp>
      <p:sp>
        <p:nvSpPr>
          <p:cNvPr id="3" name="Slide Number Placeholder 2">
            <a:extLst>
              <a:ext uri="{FF2B5EF4-FFF2-40B4-BE49-F238E27FC236}">
                <a16:creationId xmlns:a16="http://schemas.microsoft.com/office/drawing/2014/main" id="{65479CF7-E76C-B5CC-7713-BA172E06B713}"/>
              </a:ext>
            </a:extLst>
          </p:cNvPr>
          <p:cNvSpPr>
            <a:spLocks noGrp="1"/>
          </p:cNvSpPr>
          <p:nvPr>
            <p:ph type="sldNum" sz="quarter" idx="22"/>
          </p:nvPr>
        </p:nvSpPr>
        <p:spPr/>
        <p:txBody>
          <a:bodyPr/>
          <a:lstStyle/>
          <a:p>
            <a:fld id="{28536AAF-2DF2-42B3-8396-E40C15B35DCC}" type="slidenum">
              <a:rPr lang="en-US" smtClean="0"/>
              <a:t>8</a:t>
            </a:fld>
            <a:endParaRPr lang="en-US" dirty="0"/>
          </a:p>
        </p:txBody>
      </p:sp>
      <p:sp>
        <p:nvSpPr>
          <p:cNvPr id="8" name="Footer Placeholder 7">
            <a:extLst>
              <a:ext uri="{FF2B5EF4-FFF2-40B4-BE49-F238E27FC236}">
                <a16:creationId xmlns:a16="http://schemas.microsoft.com/office/drawing/2014/main" id="{B9BD6347-9F7E-7B3C-62CE-6EBC622453B9}"/>
              </a:ext>
            </a:extLst>
          </p:cNvPr>
          <p:cNvSpPr>
            <a:spLocks noGrp="1"/>
          </p:cNvSpPr>
          <p:nvPr>
            <p:ph type="ftr" sz="quarter" idx="21"/>
          </p:nvPr>
        </p:nvSpPr>
        <p:spPr/>
        <p:txBody>
          <a:bodyPr/>
          <a:lstStyle/>
          <a:p>
            <a:r>
              <a:rPr lang="en-US"/>
              <a:t>13.05.2024</a:t>
            </a:r>
            <a:endParaRPr lang="en-US" dirty="0"/>
          </a:p>
        </p:txBody>
      </p:sp>
      <p:pic>
        <p:nvPicPr>
          <p:cNvPr id="4098" name="Picture 2" descr="Burger King Fires &quot;The King&quot;, Switches To &quot;Healthier&quot; Fast Food Image ...">
            <a:extLst>
              <a:ext uri="{FF2B5EF4-FFF2-40B4-BE49-F238E27FC236}">
                <a16:creationId xmlns:a16="http://schemas.microsoft.com/office/drawing/2014/main" id="{66BD02FB-1DBE-4EC1-A5A6-E3C3B55AF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028" y="1785241"/>
            <a:ext cx="2472614" cy="32185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N-Out Burger Wins Top Loyalty Points Despite Having No Delivery">
            <a:extLst>
              <a:ext uri="{FF2B5EF4-FFF2-40B4-BE49-F238E27FC236}">
                <a16:creationId xmlns:a16="http://schemas.microsoft.com/office/drawing/2014/main" id="{E888838F-26FF-6E0D-8B35-A4A3A90F8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348" y="1785240"/>
            <a:ext cx="4827857" cy="3218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C3DA61-5DCA-0BCC-4817-706FE3666BA5}"/>
              </a:ext>
            </a:extLst>
          </p:cNvPr>
          <p:cNvSpPr txBox="1"/>
          <p:nvPr/>
        </p:nvSpPr>
        <p:spPr>
          <a:xfrm>
            <a:off x="4026159" y="5321243"/>
            <a:ext cx="5181611" cy="769441"/>
          </a:xfrm>
          <a:prstGeom prst="rect">
            <a:avLst/>
          </a:prstGeom>
          <a:noFill/>
        </p:spPr>
        <p:txBody>
          <a:bodyPr wrap="none" rtlCol="0">
            <a:spAutoFit/>
          </a:bodyPr>
          <a:lstStyle/>
          <a:p>
            <a:r>
              <a:rPr lang="en-US" sz="4400" b="1" dirty="0"/>
              <a:t>Healthcare is second!</a:t>
            </a:r>
          </a:p>
        </p:txBody>
      </p:sp>
    </p:spTree>
    <p:extLst>
      <p:ext uri="{BB962C8B-B14F-4D97-AF65-F5344CB8AC3E}">
        <p14:creationId xmlns:p14="http://schemas.microsoft.com/office/powerpoint/2010/main" val="25747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1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Subtitle 1">
            <a:extLst>
              <a:ext uri="{FF2B5EF4-FFF2-40B4-BE49-F238E27FC236}">
                <a16:creationId xmlns:a16="http://schemas.microsoft.com/office/drawing/2014/main" id="{D2DB7287-D93F-C13E-CC6D-57A915FD5102}"/>
              </a:ext>
            </a:extLst>
          </p:cNvPr>
          <p:cNvSpPr>
            <a:spLocks noGrp="1"/>
          </p:cNvSpPr>
          <p:nvPr>
            <p:ph type="subTitle" idx="15"/>
          </p:nvPr>
        </p:nvSpPr>
        <p:spPr>
          <a:xfrm>
            <a:off x="623887" y="787751"/>
            <a:ext cx="8964613" cy="405683"/>
          </a:xfrm>
        </p:spPr>
        <p:txBody>
          <a:bodyPr/>
          <a:lstStyle/>
          <a:p>
            <a:endParaRPr lang="en-US"/>
          </a:p>
        </p:txBody>
      </p:sp>
      <p:sp>
        <p:nvSpPr>
          <p:cNvPr id="6157" name="Text Placeholder 2">
            <a:extLst>
              <a:ext uri="{FF2B5EF4-FFF2-40B4-BE49-F238E27FC236}">
                <a16:creationId xmlns:a16="http://schemas.microsoft.com/office/drawing/2014/main" id="{B8EC6A84-854F-FC3F-DBBA-EA15BCF3196F}"/>
              </a:ext>
            </a:extLst>
          </p:cNvPr>
          <p:cNvSpPr>
            <a:spLocks noGrp="1"/>
          </p:cNvSpPr>
          <p:nvPr>
            <p:ph type="body" sz="quarter" idx="24"/>
          </p:nvPr>
        </p:nvSpPr>
        <p:spPr>
          <a:xfrm>
            <a:off x="637899" y="1635555"/>
            <a:ext cx="5299049" cy="774063"/>
          </a:xfrm>
        </p:spPr>
        <p:txBody>
          <a:bodyPr/>
          <a:lstStyle/>
          <a:p>
            <a:r>
              <a:rPr lang="en-US" dirty="0"/>
              <a:t>Zero Boiler steam! (Move away from Gas)</a:t>
            </a:r>
          </a:p>
          <a:p>
            <a:r>
              <a:rPr lang="en-US" dirty="0"/>
              <a:t>Good community participant!</a:t>
            </a:r>
          </a:p>
        </p:txBody>
      </p:sp>
      <p:sp>
        <p:nvSpPr>
          <p:cNvPr id="6159" name="Text Placeholder 3">
            <a:extLst>
              <a:ext uri="{FF2B5EF4-FFF2-40B4-BE49-F238E27FC236}">
                <a16:creationId xmlns:a16="http://schemas.microsoft.com/office/drawing/2014/main" id="{E211309C-95CA-A99E-32DF-5CA27AA46796}"/>
              </a:ext>
            </a:extLst>
          </p:cNvPr>
          <p:cNvSpPr>
            <a:spLocks noGrp="1"/>
          </p:cNvSpPr>
          <p:nvPr>
            <p:ph type="body" sz="quarter" idx="25"/>
          </p:nvPr>
        </p:nvSpPr>
        <p:spPr>
          <a:xfrm>
            <a:off x="6255053" y="1665288"/>
            <a:ext cx="5299049" cy="774063"/>
          </a:xfrm>
        </p:spPr>
        <p:txBody>
          <a:bodyPr/>
          <a:lstStyle/>
          <a:p>
            <a:r>
              <a:rPr lang="en-US" dirty="0"/>
              <a:t>Electrification!</a:t>
            </a:r>
          </a:p>
          <a:p>
            <a:r>
              <a:rPr lang="en-US" dirty="0"/>
              <a:t>Green Buildings!</a:t>
            </a:r>
          </a:p>
        </p:txBody>
      </p:sp>
      <p:pic>
        <p:nvPicPr>
          <p:cNvPr id="6146" name="Picture 2" descr="What is the Global Decarbonization Movement">
            <a:extLst>
              <a:ext uri="{FF2B5EF4-FFF2-40B4-BE49-F238E27FC236}">
                <a16:creationId xmlns:a16="http://schemas.microsoft.com/office/drawing/2014/main" id="{AB77DBB8-7744-9217-7671-7B33D4355D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54" r="-1" b="-1"/>
          <a:stretch/>
        </p:blipFill>
        <p:spPr bwMode="auto">
          <a:xfrm>
            <a:off x="623887" y="2485189"/>
            <a:ext cx="5299200" cy="3499685"/>
          </a:xfrm>
          <a:prstGeom prst="rect">
            <a:avLst/>
          </a:prstGeom>
          <a:solidFill>
            <a:srgbClr val="FFFFFF"/>
          </a:solidFill>
        </p:spPr>
      </p:pic>
      <p:pic>
        <p:nvPicPr>
          <p:cNvPr id="6150" name="Picture 6" descr="What is Decarbonization - Decarbonization Process &amp; Benefits">
            <a:extLst>
              <a:ext uri="{FF2B5EF4-FFF2-40B4-BE49-F238E27FC236}">
                <a16:creationId xmlns:a16="http://schemas.microsoft.com/office/drawing/2014/main" id="{DDC7FACA-6B51-79D0-A34C-9BAFABE12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6" r="3" b="3"/>
          <a:stretch/>
        </p:blipFill>
        <p:spPr bwMode="auto">
          <a:xfrm>
            <a:off x="6255052" y="2485190"/>
            <a:ext cx="5313061" cy="3499684"/>
          </a:xfrm>
          <a:prstGeom prst="rect">
            <a:avLst/>
          </a:prstGeom>
          <a:solidFill>
            <a:srgbClr val="FFFFFF"/>
          </a:solidFill>
        </p:spPr>
      </p:pic>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a:xfrm>
            <a:off x="623888" y="350069"/>
            <a:ext cx="8964613" cy="467239"/>
          </a:xfrm>
        </p:spPr>
        <p:txBody>
          <a:bodyPr anchor="t">
            <a:normAutofit/>
          </a:bodyPr>
          <a:lstStyle/>
          <a:p>
            <a:r>
              <a:rPr lang="en-US" dirty="0"/>
              <a:t>Energy / Carbon / Electricity and Green Buildings</a:t>
            </a:r>
          </a:p>
        </p:txBody>
      </p:sp>
      <p:sp>
        <p:nvSpPr>
          <p:cNvPr id="8" name="Footer Placeholder 7">
            <a:extLst>
              <a:ext uri="{FF2B5EF4-FFF2-40B4-BE49-F238E27FC236}">
                <a16:creationId xmlns:a16="http://schemas.microsoft.com/office/drawing/2014/main" id="{B9BD6347-9F7E-7B3C-62CE-6EBC622453B9}"/>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13.05.2024</a:t>
            </a:r>
          </a:p>
        </p:txBody>
      </p:sp>
      <p:sp>
        <p:nvSpPr>
          <p:cNvPr id="3" name="Slide Number Placeholder 2">
            <a:extLst>
              <a:ext uri="{FF2B5EF4-FFF2-40B4-BE49-F238E27FC236}">
                <a16:creationId xmlns:a16="http://schemas.microsoft.com/office/drawing/2014/main" id="{65479CF7-E76C-B5CC-7713-BA172E06B713}"/>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28536AAF-2DF2-42B3-8396-E40C15B35DCC}" type="slidenum">
              <a:rPr lang="en-US" smtClean="0"/>
              <a:pPr>
                <a:spcAft>
                  <a:spcPts val="600"/>
                </a:spcAft>
              </a:pPr>
              <a:t>9</a:t>
            </a:fld>
            <a:endParaRPr lang="en-US"/>
          </a:p>
        </p:txBody>
      </p:sp>
    </p:spTree>
    <p:extLst>
      <p:ext uri="{BB962C8B-B14F-4D97-AF65-F5344CB8AC3E}">
        <p14:creationId xmlns:p14="http://schemas.microsoft.com/office/powerpoint/2010/main" val="42064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VERSION" val="1000"/>
  <p:tag name="BRANDID" val="Condair"/>
  <p:tag name="LANGUAGEID" val="1033"/>
  <p:tag name="COLORTHEMEID" val="1"/>
  <p:tag name="CLIENT" val="CON"/>
  <p:tag name="REFERENCEDATE" val="45425"/>
  <p:tag name="DATE" val="13.05.2024"/>
</p:tagLst>
</file>

<file path=ppt/tags/tag10.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1.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2.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3.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4.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5.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System" displayName="System" id="903b7e31-b11c-48da-836d-9c3b4008813f" isdomainofvalue="False" dataSourceId="8885d7d4-5a0b-4ae0-81a3-d87724584cc0"/>
</file>

<file path=customXml/item2.xml><?xml version="1.0" encoding="utf-8"?>
<VariableListDefinition name="AD_HOC" displayName="AD_HOC" id="151cb07b-0250-43f9-8cee-29dbf4bd253b" isdomainofvalue="False" dataSourceId="abbbbead-44ad-44f1-bb61-af0127982181"/>
</file>

<file path=customXml/item3.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4.xml><?xml version="1.0" encoding="utf-8"?>
<VariableListDefinition name="Computed" displayName="Computed" id="53257404-71b1-4da8-b21f-7c70510aaa3e" isdomainofvalue="False" dataSourceId="273f200d-048a-4611-a9ab-869aeb464e99"/>
</file>

<file path=customXml/item5.xml><?xml version="1.0" encoding="utf-8"?>
<AllExternalAdhocVariableMappings/>
</file>

<file path=customXml/item6.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7.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8.xml><?xml version="1.0" encoding="utf-8"?>
<ct:contentTypeSchema xmlns:ct="http://schemas.microsoft.com/office/2006/metadata/contentType" xmlns:ma="http://schemas.microsoft.com/office/2006/metadata/properties/metaAttributes" ct:_="" ma:_="" ma:contentTypeName="Document" ma:contentTypeID="0x010100E247C112B82C0F4F9ADDA85CB5A68FB8" ma:contentTypeVersion="17" ma:contentTypeDescription="Create a new document." ma:contentTypeScope="" ma:versionID="b19994bebda199c8c1fe1201d811ee54">
  <xsd:schema xmlns:xsd="http://www.w3.org/2001/XMLSchema" xmlns:xs="http://www.w3.org/2001/XMLSchema" xmlns:p="http://schemas.microsoft.com/office/2006/metadata/properties" xmlns:ns2="86be319d-4a4b-4873-9c59-93cd76a4f652" xmlns:ns3="df7cc862-5f4a-4229-b514-76cb5896f74d" targetNamespace="http://schemas.microsoft.com/office/2006/metadata/properties" ma:root="true" ma:fieldsID="c0be2f2f4b707b5c35420dc0362833bb" ns2:_="" ns3:_="">
    <xsd:import namespace="86be319d-4a4b-4873-9c59-93cd76a4f652"/>
    <xsd:import namespace="df7cc862-5f4a-4229-b514-76cb5896f7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be319d-4a4b-4873-9c59-93cd76a4f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a48a3d1-318f-4a3c-a37c-be2e305c96d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7cc862-5f4a-4229-b514-76cb5896f7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0fb57f8-5816-4f80-b39c-0ab540774112}" ma:internalName="TaxCatchAll" ma:showField="CatchAllData" ma:web="df7cc862-5f4a-4229-b514-76cb5896f7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764A27-7E60-46FF-B914-2F0F40B8250C}">
  <ds:schemaRefs/>
</ds:datastoreItem>
</file>

<file path=customXml/itemProps2.xml><?xml version="1.0" encoding="utf-8"?>
<ds:datastoreItem xmlns:ds="http://schemas.openxmlformats.org/officeDocument/2006/customXml" ds:itemID="{1DB3D305-0B5B-4842-9714-D4DD246971A4}">
  <ds:schemaRefs/>
</ds:datastoreItem>
</file>

<file path=customXml/itemProps3.xml><?xml version="1.0" encoding="utf-8"?>
<ds:datastoreItem xmlns:ds="http://schemas.openxmlformats.org/officeDocument/2006/customXml" ds:itemID="{C45C07CD-0C82-4DD7-97D9-8AF076F5BA1B}">
  <ds:schemaRefs/>
</ds:datastoreItem>
</file>

<file path=customXml/itemProps4.xml><?xml version="1.0" encoding="utf-8"?>
<ds:datastoreItem xmlns:ds="http://schemas.openxmlformats.org/officeDocument/2006/customXml" ds:itemID="{342212A3-7A06-4715-AD65-1087FF1EF3F7}">
  <ds:schemaRefs/>
</ds:datastoreItem>
</file>

<file path=customXml/itemProps5.xml><?xml version="1.0" encoding="utf-8"?>
<ds:datastoreItem xmlns:ds="http://schemas.openxmlformats.org/officeDocument/2006/customXml" ds:itemID="{AD395C25-EE46-40BA-A76E-E8422B8CB129}">
  <ds:schemaRefs/>
</ds:datastoreItem>
</file>

<file path=customXml/itemProps6.xml><?xml version="1.0" encoding="utf-8"?>
<ds:datastoreItem xmlns:ds="http://schemas.openxmlformats.org/officeDocument/2006/customXml" ds:itemID="{D60D3A41-B1A2-4F0B-A7BF-A211787E2473}">
  <ds:schemaRefs/>
</ds:datastoreItem>
</file>

<file path=customXml/itemProps7.xml><?xml version="1.0" encoding="utf-8"?>
<ds:datastoreItem xmlns:ds="http://schemas.openxmlformats.org/officeDocument/2006/customXml" ds:itemID="{6E355EE6-7E3B-492A-9BC8-A878BEFC18A7}">
  <ds:schemaRefs/>
</ds:datastoreItem>
</file>

<file path=customXml/itemProps8.xml><?xml version="1.0" encoding="utf-8"?>
<ds:datastoreItem xmlns:ds="http://schemas.openxmlformats.org/officeDocument/2006/customXml" ds:itemID="{3B0022F6-5056-432A-B9AD-11E119DFAA4E}"/>
</file>

<file path=customXml/itemProps9.xml><?xml version="1.0" encoding="utf-8"?>
<ds:datastoreItem xmlns:ds="http://schemas.openxmlformats.org/officeDocument/2006/customXml" ds:itemID="{2AD6FEB4-F457-4A90-A6DA-2B7EE3C83B64}"/>
</file>

<file path=docProps/app.xml><?xml version="1.0" encoding="utf-8"?>
<Properties xmlns="http://schemas.openxmlformats.org/officeDocument/2006/extended-properties" xmlns:vt="http://schemas.openxmlformats.org/officeDocument/2006/docPropsVTypes">
  <Template>Condair</Template>
  <TotalTime>12556</TotalTime>
  <Words>1449</Words>
  <Application>Microsoft Office PowerPoint</Application>
  <PresentationFormat>Widescreen</PresentationFormat>
  <Paragraphs>277</Paragraphs>
  <Slides>25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TheSansB HT5 Plain</vt:lpstr>
      <vt:lpstr>Wingdings</vt:lpstr>
      <vt:lpstr>Title Slide</vt:lpstr>
      <vt:lpstr>Humidity control in Healthcare</vt:lpstr>
      <vt:lpstr>Agenda</vt:lpstr>
      <vt:lpstr>ASHRAE 170</vt:lpstr>
      <vt:lpstr>ASHRAE 170  and  Humidifiers</vt:lpstr>
      <vt:lpstr>What is the INTENT of ASHRAE 170?</vt:lpstr>
      <vt:lpstr>Market Trends</vt:lpstr>
      <vt:lpstr>Market Consolidation</vt:lpstr>
      <vt:lpstr>Pop Quiz Time!!!!!</vt:lpstr>
      <vt:lpstr>Energy / Carbon / Electricity and Green Buildings</vt:lpstr>
      <vt:lpstr>Energy Savings</vt:lpstr>
      <vt:lpstr>Energy Savings</vt:lpstr>
      <vt:lpstr>Average Annual Operating Costs by Technology</vt:lpstr>
      <vt:lpstr>The Joint Commission (and others)</vt:lpstr>
      <vt:lpstr>Humidification as a competitive advantage</vt:lpstr>
      <vt:lpstr>As competition heats up…. </vt:lpstr>
      <vt:lpstr>Proper humidity levels is good business</vt:lpstr>
      <vt:lpstr>Energy Savings as a competitive advantage</vt:lpstr>
      <vt:lpstr>ASHRAE Epidemic task force</vt:lpstr>
      <vt:lpstr>Condair</vt:lpstr>
      <vt:lpstr>How Condair can help you meet those goals</vt:lpstr>
      <vt:lpstr>Condair Portfolio</vt:lpstr>
      <vt:lpstr>Condair Portfolio</vt:lpstr>
      <vt:lpstr>Condair Portfolio- What are your adiabatic ‘induct’ options?</vt:lpstr>
      <vt:lpstr>Absorption Dehumidification</vt:lpstr>
      <vt:lpstr>Let’s make life better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Humidity control in Healthcare</dc:title>
  <dc:creator>Klein, Thomas</dc:creator>
  <cp:lastModifiedBy>Spiegelberg, Marlee</cp:lastModifiedBy>
  <cp:revision>2</cp:revision>
  <cp:lastPrinted>2021-06-17T10:11:41Z</cp:lastPrinted>
  <dcterms:created xsi:type="dcterms:W3CDTF">2024-05-13T19:26:54Z</dcterms:created>
  <dcterms:modified xsi:type="dcterms:W3CDTF">2024-05-23T16:40:36Z</dcterms:modified>
</cp:coreProperties>
</file>